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8.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0.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89" r:id="rId2"/>
    <p:sldId id="897" r:id="rId3"/>
    <p:sldId id="256" r:id="rId4"/>
    <p:sldId id="896" r:id="rId5"/>
    <p:sldId id="1491" r:id="rId6"/>
    <p:sldId id="1330" r:id="rId7"/>
    <p:sldId id="1440" r:id="rId8"/>
    <p:sldId id="1424" r:id="rId9"/>
    <p:sldId id="461" r:id="rId10"/>
    <p:sldId id="462" r:id="rId11"/>
    <p:sldId id="1497" r:id="rId12"/>
    <p:sldId id="464" r:id="rId13"/>
    <p:sldId id="465" r:id="rId14"/>
    <p:sldId id="1425" r:id="rId15"/>
    <p:sldId id="878" r:id="rId16"/>
    <p:sldId id="895" r:id="rId17"/>
    <p:sldId id="1335" r:id="rId18"/>
    <p:sldId id="1307" r:id="rId19"/>
    <p:sldId id="1441" r:id="rId20"/>
    <p:sldId id="1496" r:id="rId21"/>
    <p:sldId id="1495" r:id="rId22"/>
    <p:sldId id="1474" r:id="rId23"/>
    <p:sldId id="1443" r:id="rId24"/>
    <p:sldId id="1486" r:id="rId25"/>
    <p:sldId id="1483" r:id="rId26"/>
    <p:sldId id="831" r:id="rId27"/>
    <p:sldId id="1488" r:id="rId28"/>
    <p:sldId id="1461" r:id="rId29"/>
    <p:sldId id="1475" r:id="rId30"/>
    <p:sldId id="1460" r:id="rId31"/>
    <p:sldId id="1455" r:id="rId32"/>
    <p:sldId id="45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1F3"/>
    <a:srgbClr val="FF5050"/>
    <a:srgbClr val="FFC000"/>
    <a:srgbClr val="ED7D31"/>
    <a:srgbClr val="B4B4B4"/>
    <a:srgbClr val="629DD1"/>
    <a:srgbClr val="F4B183"/>
    <a:srgbClr val="A9D18E"/>
    <a:srgbClr val="FCE8DA"/>
    <a:srgbClr val="E5F1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D70468-2C38-8285-D304-EB49BE79C4BD}" v="15" dt="2024-04-04T13:28:14.7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12" autoAdjust="0"/>
    <p:restoredTop sz="96238" autoAdjust="0"/>
  </p:normalViewPr>
  <p:slideViewPr>
    <p:cSldViewPr snapToGrid="0">
      <p:cViewPr varScale="1">
        <p:scale>
          <a:sx n="107" d="100"/>
          <a:sy n="107" d="100"/>
        </p:scale>
        <p:origin x="942" y="114"/>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Data%20Analysis\Enrollment\RHO%20Enrollment%20RunChart.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Monthly%20Site%20Reports\Monthly%20Reports%20Excels\6.%20Compliance%20(Marc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Data%20Analysis\Percentage%20Enrolled\Percentage%20Enrolle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Monthly%20Site%20Reports\Monthly%20Reports%20Excels\4.%20Avg%20Home%20O2%20Duration%20(March).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Data%20Analysis\Control%20Data\Control%20Data%20(February).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Monthly%20Site%20Reports\Monthly%20Reports%20Excels\4.%20Avg%20Home%20O2%20Duration%20(March).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umassmed-my.sharepoint.com/personal/katherine_edeburn_umassmed_edu/Documents/Documents/Control%20AE%20SPR.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https://umassmed-my.sharepoint.com/personal/katherine_edeburn_umassmed_edu/Documents/Documents/Control%20AE%20SPR.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umassmed-my.sharepoint.com/personal/katherine_edeburn_umassmed_edu/Documents/Documents/Control%20Children.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Data%20Analysis\Problems%20Log\RHO%20Implementation%20Log%20of%20Problem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a:solidFill>
                  <a:srgbClr val="000000"/>
                </a:solidFill>
                <a:latin typeface=" +mn-lt"/>
              </a:defRPr>
            </a:pPr>
            <a:r>
              <a:rPr lang="en-US" sz="2800" b="1" i="0">
                <a:solidFill>
                  <a:srgbClr val="000000"/>
                </a:solidFill>
                <a:latin typeface=" +mn-lt"/>
              </a:rPr>
              <a:t>Recorded Home Oximetry Promgram Implementation Trial Enrollment (H2 2021</a:t>
            </a:r>
            <a:r>
              <a:rPr lang="en-US" sz="2800" b="1" i="0" baseline="0">
                <a:solidFill>
                  <a:srgbClr val="000000"/>
                </a:solidFill>
                <a:latin typeface=" +mn-lt"/>
              </a:rPr>
              <a:t> to Present)</a:t>
            </a:r>
            <a:endParaRPr lang="en-US" sz="2800" b="1" i="0">
              <a:solidFill>
                <a:srgbClr val="000000"/>
              </a:solidFill>
              <a:latin typeface=" +mn-lt"/>
            </a:endParaRPr>
          </a:p>
        </c:rich>
      </c:tx>
      <c:overlay val="0"/>
    </c:title>
    <c:autoTitleDeleted val="0"/>
    <c:plotArea>
      <c:layout/>
      <c:lineChart>
        <c:grouping val="standard"/>
        <c:varyColors val="0"/>
        <c:ser>
          <c:idx val="0"/>
          <c:order val="0"/>
          <c:tx>
            <c:strRef>
              <c:f>Halfs!$B$1</c:f>
              <c:strCache>
                <c:ptCount val="1"/>
                <c:pt idx="0">
                  <c:v>Total</c:v>
                </c:pt>
              </c:strCache>
            </c:strRef>
          </c:tx>
          <c:spPr>
            <a:ln w="28575">
              <a:solidFill>
                <a:srgbClr val="000080"/>
              </a:solidFill>
              <a:prstDash val="solid"/>
            </a:ln>
            <a:effectLst/>
          </c:spPr>
          <c:marker>
            <c:symbol val="circle"/>
            <c:size val="6"/>
            <c:spPr>
              <a:solidFill>
                <a:srgbClr val="000080"/>
              </a:solidFill>
              <a:ln w="28575">
                <a:solidFill>
                  <a:srgbClr val="000080"/>
                </a:solidFill>
                <a:prstDash val="solid"/>
              </a:ln>
            </c:spPr>
          </c:marker>
          <c:cat>
            <c:strRef>
              <c:f>Halfs!$A$2:$A$7</c:f>
              <c:strCache>
                <c:ptCount val="6"/>
                <c:pt idx="0">
                  <c:v>H2 2021</c:v>
                </c:pt>
                <c:pt idx="1">
                  <c:v>H1 2022</c:v>
                </c:pt>
                <c:pt idx="2">
                  <c:v>H2 2022</c:v>
                </c:pt>
                <c:pt idx="3">
                  <c:v>H1 2023</c:v>
                </c:pt>
                <c:pt idx="4">
                  <c:v>H2 2023</c:v>
                </c:pt>
                <c:pt idx="5">
                  <c:v>H1 2024</c:v>
                </c:pt>
              </c:strCache>
            </c:strRef>
          </c:cat>
          <c:val>
            <c:numRef>
              <c:f>Halfs!$B$2:$B$7</c:f>
              <c:numCache>
                <c:formatCode>0.0</c:formatCode>
                <c:ptCount val="6"/>
                <c:pt idx="0">
                  <c:v>18</c:v>
                </c:pt>
                <c:pt idx="1">
                  <c:v>43</c:v>
                </c:pt>
                <c:pt idx="2">
                  <c:v>98</c:v>
                </c:pt>
                <c:pt idx="3">
                  <c:v>77</c:v>
                </c:pt>
                <c:pt idx="4">
                  <c:v>80</c:v>
                </c:pt>
                <c:pt idx="5">
                  <c:v>19</c:v>
                </c:pt>
              </c:numCache>
            </c:numRef>
          </c:val>
          <c:smooth val="0"/>
          <c:extLst>
            <c:ext xmlns:c16="http://schemas.microsoft.com/office/drawing/2014/chart" uri="{C3380CC4-5D6E-409C-BE32-E72D297353CC}">
              <c16:uniqueId val="{00000000-5254-4372-86EC-730E2B7ADA70}"/>
            </c:ext>
          </c:extLst>
        </c:ser>
        <c:ser>
          <c:idx val="1"/>
          <c:order val="1"/>
          <c:tx>
            <c:strRef>
              <c:f>Halfs!$C$1</c:f>
              <c:strCache>
                <c:ptCount val="1"/>
                <c:pt idx="0">
                  <c:v>UCL</c:v>
                </c:pt>
              </c:strCache>
            </c:strRef>
          </c:tx>
          <c:spPr>
            <a:ln w="12700">
              <a:solidFill>
                <a:srgbClr val="FF0000"/>
              </a:solidFill>
              <a:prstDash val="dash"/>
            </a:ln>
            <a:effectLst/>
          </c:spPr>
          <c:marker>
            <c:symbol val="none"/>
          </c:marker>
          <c:dLbls>
            <c:dLbl>
              <c:idx val="1"/>
              <c:layout>
                <c:manualLayout>
                  <c:x val="0.42953252710527157"/>
                  <c:y val="-0.16412426807538782"/>
                </c:manualLayout>
              </c:layout>
              <c:tx>
                <c:rich>
                  <a:bodyPr wrap="square" lIns="38100" tIns="19050" rIns="38100" bIns="19050" anchor="ctr">
                    <a:spAutoFit/>
                  </a:bodyPr>
                  <a:lstStyle/>
                  <a:p>
                    <a:pPr>
                      <a:defRPr sz="1600"/>
                    </a:pPr>
                    <a:r>
                      <a:rPr lang="en-US" sz="1600"/>
                      <a:t>UCL</a:t>
                    </a:r>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254-4372-86EC-730E2B7ADA70}"/>
                </c:ext>
              </c:extLst>
            </c:dLbl>
            <c:dLbl>
              <c:idx val="4"/>
              <c:layout>
                <c:manualLayout>
                  <c:x val="-4.4217434037284106E-2"/>
                  <c:y val="2.1006946897290206E-2"/>
                </c:manualLayout>
              </c:layout>
              <c:numFmt formatCode="0.0" sourceLinked="0"/>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54-4372-86EC-730E2B7ADA70}"/>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Halfs!$A$2:$A$7</c:f>
              <c:strCache>
                <c:ptCount val="6"/>
                <c:pt idx="0">
                  <c:v>H2 2021</c:v>
                </c:pt>
                <c:pt idx="1">
                  <c:v>H1 2022</c:v>
                </c:pt>
                <c:pt idx="2">
                  <c:v>H2 2022</c:v>
                </c:pt>
                <c:pt idx="3">
                  <c:v>H1 2023</c:v>
                </c:pt>
                <c:pt idx="4">
                  <c:v>H2 2023</c:v>
                </c:pt>
                <c:pt idx="5">
                  <c:v>H1 2024</c:v>
                </c:pt>
              </c:strCache>
            </c:strRef>
          </c:cat>
          <c:val>
            <c:numRef>
              <c:f>Halfs!$C$2:$C$7</c:f>
              <c:numCache>
                <c:formatCode>0.0</c:formatCode>
                <c:ptCount val="6"/>
                <c:pt idx="0">
                  <c:v>118.28</c:v>
                </c:pt>
                <c:pt idx="1">
                  <c:v>118.28</c:v>
                </c:pt>
                <c:pt idx="2">
                  <c:v>172.78</c:v>
                </c:pt>
                <c:pt idx="3">
                  <c:v>172.78</c:v>
                </c:pt>
                <c:pt idx="4">
                  <c:v>172.78</c:v>
                </c:pt>
                <c:pt idx="5">
                  <c:v>172.78</c:v>
                </c:pt>
              </c:numCache>
            </c:numRef>
          </c:val>
          <c:smooth val="0"/>
          <c:extLst>
            <c:ext xmlns:c16="http://schemas.microsoft.com/office/drawing/2014/chart" uri="{C3380CC4-5D6E-409C-BE32-E72D297353CC}">
              <c16:uniqueId val="{00000003-5254-4372-86EC-730E2B7ADA70}"/>
            </c:ext>
          </c:extLst>
        </c:ser>
        <c:ser>
          <c:idx val="2"/>
          <c:order val="2"/>
          <c:tx>
            <c:strRef>
              <c:f>Halfs!$D$1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strRef>
              <c:f>Halfs!$A$2:$A$7</c:f>
              <c:strCache>
                <c:ptCount val="6"/>
                <c:pt idx="0">
                  <c:v>H2 2021</c:v>
                </c:pt>
                <c:pt idx="1">
                  <c:v>H1 2022</c:v>
                </c:pt>
                <c:pt idx="2">
                  <c:v>H2 2022</c:v>
                </c:pt>
                <c:pt idx="3">
                  <c:v>H1 2023</c:v>
                </c:pt>
                <c:pt idx="4">
                  <c:v>H2 2023</c:v>
                </c:pt>
                <c:pt idx="5">
                  <c:v>H1 2024</c:v>
                </c:pt>
              </c:strCache>
            </c:strRef>
          </c:cat>
          <c:val>
            <c:numRef>
              <c:f>Halfs!$D$2:$D$7</c:f>
              <c:numCache>
                <c:formatCode>0.0</c:formatCode>
                <c:ptCount val="6"/>
                <c:pt idx="0">
                  <c:v>89.02000000000001</c:v>
                </c:pt>
                <c:pt idx="1">
                  <c:v>89.02000000000001</c:v>
                </c:pt>
                <c:pt idx="2">
                  <c:v>143.52000000000001</c:v>
                </c:pt>
                <c:pt idx="3">
                  <c:v>143.52000000000001</c:v>
                </c:pt>
                <c:pt idx="4">
                  <c:v>143.52000000000001</c:v>
                </c:pt>
                <c:pt idx="5">
                  <c:v>143.52000000000001</c:v>
                </c:pt>
              </c:numCache>
            </c:numRef>
          </c:val>
          <c:smooth val="0"/>
          <c:extLst>
            <c:ext xmlns:c16="http://schemas.microsoft.com/office/drawing/2014/chart" uri="{C3380CC4-5D6E-409C-BE32-E72D297353CC}">
              <c16:uniqueId val="{00000004-5254-4372-86EC-730E2B7ADA70}"/>
            </c:ext>
          </c:extLst>
        </c:ser>
        <c:ser>
          <c:idx val="3"/>
          <c:order val="3"/>
          <c:tx>
            <c:strRef>
              <c:f>Halfs!$E$1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strRef>
              <c:f>Halfs!$A$2:$A$7</c:f>
              <c:strCache>
                <c:ptCount val="6"/>
                <c:pt idx="0">
                  <c:v>H2 2021</c:v>
                </c:pt>
                <c:pt idx="1">
                  <c:v>H1 2022</c:v>
                </c:pt>
                <c:pt idx="2">
                  <c:v>H2 2022</c:v>
                </c:pt>
                <c:pt idx="3">
                  <c:v>H1 2023</c:v>
                </c:pt>
                <c:pt idx="4">
                  <c:v>H2 2023</c:v>
                </c:pt>
                <c:pt idx="5">
                  <c:v>H1 2024</c:v>
                </c:pt>
              </c:strCache>
            </c:strRef>
          </c:cat>
          <c:val>
            <c:numRef>
              <c:f>Halfs!$E$2:$E$7</c:f>
              <c:numCache>
                <c:formatCode>0.0</c:formatCode>
                <c:ptCount val="6"/>
                <c:pt idx="0">
                  <c:v>59.760000000000005</c:v>
                </c:pt>
                <c:pt idx="1">
                  <c:v>59.760000000000005</c:v>
                </c:pt>
                <c:pt idx="2">
                  <c:v>85</c:v>
                </c:pt>
                <c:pt idx="3">
                  <c:v>114.26</c:v>
                </c:pt>
                <c:pt idx="4">
                  <c:v>114.26</c:v>
                </c:pt>
                <c:pt idx="5">
                  <c:v>114.26</c:v>
                </c:pt>
              </c:numCache>
            </c:numRef>
          </c:val>
          <c:smooth val="0"/>
          <c:extLst>
            <c:ext xmlns:c16="http://schemas.microsoft.com/office/drawing/2014/chart" uri="{C3380CC4-5D6E-409C-BE32-E72D297353CC}">
              <c16:uniqueId val="{00000005-5254-4372-86EC-730E2B7ADA70}"/>
            </c:ext>
          </c:extLst>
        </c:ser>
        <c:ser>
          <c:idx val="4"/>
          <c:order val="4"/>
          <c:tx>
            <c:strRef>
              <c:f>Halfs!$F$1</c:f>
              <c:strCache>
                <c:ptCount val="1"/>
                <c:pt idx="0">
                  <c:v>Average</c:v>
                </c:pt>
              </c:strCache>
            </c:strRef>
          </c:tx>
          <c:spPr>
            <a:ln w="12700">
              <a:solidFill>
                <a:srgbClr val="009999"/>
              </a:solidFill>
              <a:prstDash val="solid"/>
            </a:ln>
            <a:effectLst/>
          </c:spPr>
          <c:marker>
            <c:symbol val="none"/>
          </c:marker>
          <c:dLbls>
            <c:dLbl>
              <c:idx val="1"/>
              <c:layout>
                <c:manualLayout>
                  <c:x val="0.5109908537573119"/>
                  <c:y val="-0.20035964970788728"/>
                </c:manualLayout>
              </c:layout>
              <c:tx>
                <c:rich>
                  <a:bodyPr wrap="square" lIns="38100" tIns="19050" rIns="38100" bIns="19050" anchor="ctr">
                    <a:spAutoFit/>
                  </a:bodyPr>
                  <a:lstStyle/>
                  <a:p>
                    <a:pPr>
                      <a:defRPr sz="1600"/>
                    </a:pPr>
                    <a:r>
                      <a:rPr lang="en-US" sz="1600"/>
                      <a:t>Average</a:t>
                    </a:r>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254-4372-86EC-730E2B7ADA70}"/>
                </c:ext>
              </c:extLst>
            </c:dLbl>
            <c:dLbl>
              <c:idx val="4"/>
              <c:layout>
                <c:manualLayout>
                  <c:x val="7.0782556530301965E-2"/>
                  <c:y val="-1.7315001033343991E-2"/>
                </c:manualLayout>
              </c:layout>
              <c:numFmt formatCode="0.0" sourceLinked="0"/>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254-4372-86EC-730E2B7ADA70}"/>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Halfs!$A$2:$A$7</c:f>
              <c:strCache>
                <c:ptCount val="6"/>
                <c:pt idx="0">
                  <c:v>H2 2021</c:v>
                </c:pt>
                <c:pt idx="1">
                  <c:v>H1 2022</c:v>
                </c:pt>
                <c:pt idx="2">
                  <c:v>H2 2022</c:v>
                </c:pt>
                <c:pt idx="3">
                  <c:v>H1 2023</c:v>
                </c:pt>
                <c:pt idx="4">
                  <c:v>H2 2023</c:v>
                </c:pt>
                <c:pt idx="5">
                  <c:v>H1 2024</c:v>
                </c:pt>
              </c:strCache>
            </c:strRef>
          </c:cat>
          <c:val>
            <c:numRef>
              <c:f>Halfs!$F$2:$F$7</c:f>
              <c:numCache>
                <c:formatCode>0.0</c:formatCode>
                <c:ptCount val="6"/>
                <c:pt idx="0">
                  <c:v>30.5</c:v>
                </c:pt>
                <c:pt idx="1">
                  <c:v>30.5</c:v>
                </c:pt>
                <c:pt idx="2">
                  <c:v>85</c:v>
                </c:pt>
                <c:pt idx="3">
                  <c:v>85</c:v>
                </c:pt>
                <c:pt idx="4">
                  <c:v>85</c:v>
                </c:pt>
                <c:pt idx="5">
                  <c:v>85</c:v>
                </c:pt>
              </c:numCache>
            </c:numRef>
          </c:val>
          <c:smooth val="0"/>
          <c:extLst>
            <c:ext xmlns:c16="http://schemas.microsoft.com/office/drawing/2014/chart" uri="{C3380CC4-5D6E-409C-BE32-E72D297353CC}">
              <c16:uniqueId val="{00000008-5254-4372-86EC-730E2B7ADA70}"/>
            </c:ext>
          </c:extLst>
        </c:ser>
        <c:ser>
          <c:idx val="5"/>
          <c:order val="5"/>
          <c:tx>
            <c:strRef>
              <c:f>Halfs!$G$1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strRef>
              <c:f>Halfs!$A$2:$A$7</c:f>
              <c:strCache>
                <c:ptCount val="6"/>
                <c:pt idx="0">
                  <c:v>H2 2021</c:v>
                </c:pt>
                <c:pt idx="1">
                  <c:v>H1 2022</c:v>
                </c:pt>
                <c:pt idx="2">
                  <c:v>H2 2022</c:v>
                </c:pt>
                <c:pt idx="3">
                  <c:v>H1 2023</c:v>
                </c:pt>
                <c:pt idx="4">
                  <c:v>H2 2023</c:v>
                </c:pt>
                <c:pt idx="5">
                  <c:v>H1 2024</c:v>
                </c:pt>
              </c:strCache>
            </c:strRef>
          </c:cat>
          <c:val>
            <c:numRef>
              <c:f>Halfs!$G$2:$G$7</c:f>
              <c:numCache>
                <c:formatCode>0.0</c:formatCode>
                <c:ptCount val="6"/>
                <c:pt idx="0">
                  <c:v>1.2399999999999984</c:v>
                </c:pt>
                <c:pt idx="1">
                  <c:v>1.2399999999999984</c:v>
                </c:pt>
                <c:pt idx="2">
                  <c:v>55.739999999999995</c:v>
                </c:pt>
                <c:pt idx="3">
                  <c:v>55.739999999999995</c:v>
                </c:pt>
                <c:pt idx="4">
                  <c:v>55.739999999999995</c:v>
                </c:pt>
                <c:pt idx="5">
                  <c:v>55.739999999999995</c:v>
                </c:pt>
              </c:numCache>
            </c:numRef>
          </c:val>
          <c:smooth val="0"/>
          <c:extLst>
            <c:ext xmlns:c16="http://schemas.microsoft.com/office/drawing/2014/chart" uri="{C3380CC4-5D6E-409C-BE32-E72D297353CC}">
              <c16:uniqueId val="{00000009-5254-4372-86EC-730E2B7ADA70}"/>
            </c:ext>
          </c:extLst>
        </c:ser>
        <c:ser>
          <c:idx val="6"/>
          <c:order val="6"/>
          <c:tx>
            <c:strRef>
              <c:f>Halfs!$H$1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strRef>
              <c:f>Halfs!$A$2:$A$7</c:f>
              <c:strCache>
                <c:ptCount val="6"/>
                <c:pt idx="0">
                  <c:v>H2 2021</c:v>
                </c:pt>
                <c:pt idx="1">
                  <c:v>H1 2022</c:v>
                </c:pt>
                <c:pt idx="2">
                  <c:v>H2 2022</c:v>
                </c:pt>
                <c:pt idx="3">
                  <c:v>H1 2023</c:v>
                </c:pt>
                <c:pt idx="4">
                  <c:v>H2 2023</c:v>
                </c:pt>
                <c:pt idx="5">
                  <c:v>H1 2024</c:v>
                </c:pt>
              </c:strCache>
            </c:strRef>
          </c:cat>
          <c:val>
            <c:numRef>
              <c:f>Halfs!$H$2:$H$7</c:f>
              <c:numCache>
                <c:formatCode>0.0</c:formatCode>
                <c:ptCount val="6"/>
                <c:pt idx="0">
                  <c:v>-28.020000000000003</c:v>
                </c:pt>
                <c:pt idx="1">
                  <c:v>-28.020000000000003</c:v>
                </c:pt>
                <c:pt idx="2">
                  <c:v>26.479999999999997</c:v>
                </c:pt>
                <c:pt idx="3">
                  <c:v>26.479999999999997</c:v>
                </c:pt>
                <c:pt idx="4">
                  <c:v>26.479999999999997</c:v>
                </c:pt>
                <c:pt idx="5">
                  <c:v>26.479999999999997</c:v>
                </c:pt>
              </c:numCache>
            </c:numRef>
          </c:val>
          <c:smooth val="0"/>
          <c:extLst>
            <c:ext xmlns:c16="http://schemas.microsoft.com/office/drawing/2014/chart" uri="{C3380CC4-5D6E-409C-BE32-E72D297353CC}">
              <c16:uniqueId val="{0000000A-5254-4372-86EC-730E2B7ADA70}"/>
            </c:ext>
          </c:extLst>
        </c:ser>
        <c:ser>
          <c:idx val="7"/>
          <c:order val="7"/>
          <c:tx>
            <c:strRef>
              <c:f>Halfs!$I$1</c:f>
              <c:strCache>
                <c:ptCount val="1"/>
                <c:pt idx="0">
                  <c:v>LCL</c:v>
                </c:pt>
              </c:strCache>
            </c:strRef>
          </c:tx>
          <c:spPr>
            <a:ln w="12700">
              <a:solidFill>
                <a:srgbClr val="FF0000"/>
              </a:solidFill>
              <a:prstDash val="dash"/>
            </a:ln>
            <a:effectLst/>
          </c:spPr>
          <c:marker>
            <c:symbol val="none"/>
          </c:marker>
          <c:dLbls>
            <c:dLbl>
              <c:idx val="1"/>
              <c:layout>
                <c:manualLayout>
                  <c:x val="-1.4634146903558605E-2"/>
                  <c:y val="-2.0168068294478571E-2"/>
                </c:manualLayout>
              </c:layout>
              <c:tx>
                <c:rich>
                  <a:bodyPr wrap="square" lIns="38100" tIns="19050" rIns="38100" bIns="19050" anchor="ctr">
                    <a:spAutoFit/>
                  </a:bodyPr>
                  <a:lstStyle/>
                  <a:p>
                    <a:pPr>
                      <a:defRPr sz="1600"/>
                    </a:pPr>
                    <a:r>
                      <a:rPr lang="en-US" sz="1600"/>
                      <a:t>LCL</a:t>
                    </a:r>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5254-4372-86EC-730E2B7ADA70}"/>
                </c:ext>
              </c:extLst>
            </c:dLbl>
            <c:dLbl>
              <c:idx val="4"/>
              <c:layout>
                <c:manualLayout>
                  <c:x val="-1.4634146903558659E-2"/>
                  <c:y val="-2.0168068294478571E-2"/>
                </c:manualLayout>
              </c:layout>
              <c:numFmt formatCode="0.0" sourceLinked="0"/>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254-4372-86EC-730E2B7ADA70}"/>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Halfs!$A$2:$A$7</c:f>
              <c:strCache>
                <c:ptCount val="6"/>
                <c:pt idx="0">
                  <c:v>H2 2021</c:v>
                </c:pt>
                <c:pt idx="1">
                  <c:v>H1 2022</c:v>
                </c:pt>
                <c:pt idx="2">
                  <c:v>H2 2022</c:v>
                </c:pt>
                <c:pt idx="3">
                  <c:v>H1 2023</c:v>
                </c:pt>
                <c:pt idx="4">
                  <c:v>H2 2023</c:v>
                </c:pt>
                <c:pt idx="5">
                  <c:v>H1 2024</c:v>
                </c:pt>
              </c:strCache>
            </c:strRef>
          </c:cat>
          <c:val>
            <c:numRef>
              <c:f>Halfs!$I$2:$I$7</c:f>
              <c:numCache>
                <c:formatCode>0.0</c:formatCode>
                <c:ptCount val="6"/>
                <c:pt idx="0">
                  <c:v>-57.28</c:v>
                </c:pt>
                <c:pt idx="1">
                  <c:v>-57.28</c:v>
                </c:pt>
                <c:pt idx="2">
                  <c:v>-2.7800000000000011</c:v>
                </c:pt>
                <c:pt idx="3">
                  <c:v>-2.7800000000000011</c:v>
                </c:pt>
                <c:pt idx="4">
                  <c:v>-2.7800000000000011</c:v>
                </c:pt>
                <c:pt idx="5">
                  <c:v>-2.7800000000000011</c:v>
                </c:pt>
              </c:numCache>
            </c:numRef>
          </c:val>
          <c:smooth val="0"/>
          <c:extLst>
            <c:ext xmlns:c16="http://schemas.microsoft.com/office/drawing/2014/chart" uri="{C3380CC4-5D6E-409C-BE32-E72D297353CC}">
              <c16:uniqueId val="{0000000D-5254-4372-86EC-730E2B7ADA70}"/>
            </c:ext>
          </c:extLst>
        </c:ser>
        <c:ser>
          <c:idx val="8"/>
          <c:order val="8"/>
          <c:tx>
            <c:v>Target Enrollment</c:v>
          </c:tx>
          <c:val>
            <c:numRef>
              <c:f>Halfs!$V$2:$V$7</c:f>
              <c:numCache>
                <c:formatCode>General</c:formatCode>
                <c:ptCount val="6"/>
                <c:pt idx="0">
                  <c:v>35</c:v>
                </c:pt>
                <c:pt idx="1">
                  <c:v>108</c:v>
                </c:pt>
                <c:pt idx="2">
                  <c:v>176</c:v>
                </c:pt>
                <c:pt idx="3">
                  <c:v>176</c:v>
                </c:pt>
                <c:pt idx="4">
                  <c:v>176</c:v>
                </c:pt>
                <c:pt idx="5">
                  <c:v>176</c:v>
                </c:pt>
              </c:numCache>
            </c:numRef>
          </c:val>
          <c:smooth val="0"/>
          <c:extLst>
            <c:ext xmlns:c16="http://schemas.microsoft.com/office/drawing/2014/chart" uri="{C3380CC4-5D6E-409C-BE32-E72D297353CC}">
              <c16:uniqueId val="{0000000E-5254-4372-86EC-730E2B7ADA70}"/>
            </c:ext>
          </c:extLst>
        </c:ser>
        <c:ser>
          <c:idx val="9"/>
          <c:order val="9"/>
          <c:tx>
            <c:v>Target Enrollment</c:v>
          </c:tx>
          <c:dLbls>
            <c:dLbl>
              <c:idx val="0"/>
              <c:delete val="1"/>
              <c:extLst>
                <c:ext xmlns:c15="http://schemas.microsoft.com/office/drawing/2012/chart" uri="{CE6537A1-D6FC-4f65-9D91-7224C49458BB}"/>
                <c:ext xmlns:c16="http://schemas.microsoft.com/office/drawing/2014/chart" uri="{C3380CC4-5D6E-409C-BE32-E72D297353CC}">
                  <c16:uniqueId val="{0000000F-5254-4372-86EC-730E2B7ADA70}"/>
                </c:ext>
              </c:extLst>
            </c:dLbl>
            <c:dLbl>
              <c:idx val="1"/>
              <c:delete val="1"/>
              <c:extLst>
                <c:ext xmlns:c15="http://schemas.microsoft.com/office/drawing/2012/chart" uri="{CE6537A1-D6FC-4f65-9D91-7224C49458BB}"/>
                <c:ext xmlns:c16="http://schemas.microsoft.com/office/drawing/2014/chart" uri="{C3380CC4-5D6E-409C-BE32-E72D297353CC}">
                  <c16:uniqueId val="{00000010-5254-4372-86EC-730E2B7ADA70}"/>
                </c:ext>
              </c:extLst>
            </c:dLbl>
            <c:dLbl>
              <c:idx val="2"/>
              <c:delete val="1"/>
              <c:extLst>
                <c:ext xmlns:c15="http://schemas.microsoft.com/office/drawing/2012/chart" uri="{CE6537A1-D6FC-4f65-9D91-7224C49458BB}"/>
                <c:ext xmlns:c16="http://schemas.microsoft.com/office/drawing/2014/chart" uri="{C3380CC4-5D6E-409C-BE32-E72D297353CC}">
                  <c16:uniqueId val="{00000011-5254-4372-86EC-730E2B7ADA70}"/>
                </c:ext>
              </c:extLst>
            </c:dLbl>
            <c:dLbl>
              <c:idx val="3"/>
              <c:layout>
                <c:manualLayout>
                  <c:x val="-0.12854165612355184"/>
                  <c:y val="-2.5830642641391521E-2"/>
                </c:manualLayout>
              </c:layout>
              <c:tx>
                <c:rich>
                  <a:bodyPr/>
                  <a:lstStyle/>
                  <a:p>
                    <a:r>
                      <a:rPr lang="en-US"/>
                      <a:t>Target Enrollment</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5254-4372-86EC-730E2B7ADA70}"/>
                </c:ext>
              </c:extLst>
            </c:dLbl>
            <c:dLbl>
              <c:idx val="4"/>
              <c:delete val="1"/>
              <c:extLst>
                <c:ext xmlns:c15="http://schemas.microsoft.com/office/drawing/2012/chart" uri="{CE6537A1-D6FC-4f65-9D91-7224C49458BB}"/>
                <c:ext xmlns:c16="http://schemas.microsoft.com/office/drawing/2014/chart" uri="{C3380CC4-5D6E-409C-BE32-E72D297353CC}">
                  <c16:uniqueId val="{00000013-5254-4372-86EC-730E2B7ADA70}"/>
                </c:ext>
              </c:extLst>
            </c:dLbl>
            <c:dLbl>
              <c:idx val="5"/>
              <c:delete val="1"/>
              <c:extLst>
                <c:ext xmlns:c15="http://schemas.microsoft.com/office/drawing/2012/chart" uri="{CE6537A1-D6FC-4f65-9D91-7224C49458BB}"/>
                <c:ext xmlns:c16="http://schemas.microsoft.com/office/drawing/2014/chart" uri="{C3380CC4-5D6E-409C-BE32-E72D297353CC}">
                  <c16:uniqueId val="{00000014-5254-4372-86EC-730E2B7ADA70}"/>
                </c:ext>
              </c:extLst>
            </c:dLbl>
            <c:spPr>
              <a:noFill/>
              <a:ln>
                <a:noFill/>
              </a:ln>
              <a:effectLst/>
            </c:spPr>
            <c:txPr>
              <a:bodyPr wrap="square" lIns="38100" tIns="19050" rIns="38100" bIns="19050" anchor="ctr">
                <a:spAutoFit/>
              </a:bodyPr>
              <a:lstStyle/>
              <a:p>
                <a:pPr>
                  <a:defRPr sz="16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Halfs!$V$2:$V$7</c:f>
              <c:numCache>
                <c:formatCode>General</c:formatCode>
                <c:ptCount val="6"/>
                <c:pt idx="0">
                  <c:v>35</c:v>
                </c:pt>
                <c:pt idx="1">
                  <c:v>108</c:v>
                </c:pt>
                <c:pt idx="2">
                  <c:v>176</c:v>
                </c:pt>
                <c:pt idx="3">
                  <c:v>176</c:v>
                </c:pt>
                <c:pt idx="4">
                  <c:v>176</c:v>
                </c:pt>
                <c:pt idx="5">
                  <c:v>176</c:v>
                </c:pt>
              </c:numCache>
            </c:numRef>
          </c:val>
          <c:smooth val="0"/>
          <c:extLst>
            <c:ext xmlns:c16="http://schemas.microsoft.com/office/drawing/2014/chart" uri="{C3380CC4-5D6E-409C-BE32-E72D297353CC}">
              <c16:uniqueId val="{00000015-5254-4372-86EC-730E2B7ADA70}"/>
            </c:ext>
          </c:extLst>
        </c:ser>
        <c:dLbls>
          <c:showLegendKey val="0"/>
          <c:showVal val="0"/>
          <c:showCatName val="0"/>
          <c:showSerName val="0"/>
          <c:showPercent val="0"/>
          <c:showBubbleSize val="0"/>
        </c:dLbls>
        <c:marker val="1"/>
        <c:smooth val="0"/>
        <c:axId val="109997744"/>
        <c:axId val="132330704"/>
      </c:lineChart>
      <c:catAx>
        <c:axId val="109997744"/>
        <c:scaling>
          <c:orientation val="minMax"/>
        </c:scaling>
        <c:delete val="0"/>
        <c:axPos val="b"/>
        <c:title>
          <c:tx>
            <c:rich>
              <a:bodyPr/>
              <a:lstStyle/>
              <a:p>
                <a:pPr>
                  <a:defRPr sz="1600" b="1" i="0">
                    <a:solidFill>
                      <a:srgbClr val="000000"/>
                    </a:solidFill>
                    <a:latin typeface=" +mn-lt"/>
                  </a:defRPr>
                </a:pPr>
                <a:r>
                  <a:rPr lang="en-US" sz="1600" b="1" i="0">
                    <a:solidFill>
                      <a:srgbClr val="000000"/>
                    </a:solidFill>
                    <a:latin typeface=" +mn-lt"/>
                  </a:rPr>
                  <a:t>Discharge Half</a:t>
                </a:r>
              </a:p>
            </c:rich>
          </c:tx>
          <c:overlay val="0"/>
        </c:title>
        <c:numFmt formatCode="General" sourceLinked="1"/>
        <c:majorTickMark val="out"/>
        <c:minorTickMark val="none"/>
        <c:tickLblPos val="nextTo"/>
        <c:txPr>
          <a:bodyPr/>
          <a:lstStyle/>
          <a:p>
            <a:pPr>
              <a:defRPr sz="1600"/>
            </a:pPr>
            <a:endParaRPr lang="en-US"/>
          </a:p>
        </c:txPr>
        <c:crossAx val="132330704"/>
        <c:crossesAt val="-100"/>
        <c:auto val="0"/>
        <c:lblAlgn val="ctr"/>
        <c:lblOffset val="100"/>
        <c:noMultiLvlLbl val="0"/>
      </c:catAx>
      <c:valAx>
        <c:axId val="132330704"/>
        <c:scaling>
          <c:orientation val="minMax"/>
          <c:min val="0"/>
        </c:scaling>
        <c:delete val="0"/>
        <c:axPos val="l"/>
        <c:title>
          <c:tx>
            <c:rich>
              <a:bodyPr/>
              <a:lstStyle/>
              <a:p>
                <a:pPr>
                  <a:defRPr sz="1600" b="1" i="0">
                    <a:solidFill>
                      <a:srgbClr val="000000"/>
                    </a:solidFill>
                    <a:latin typeface=" +mn-lt"/>
                  </a:defRPr>
                </a:pPr>
                <a:r>
                  <a:rPr lang="en-US" sz="1600" b="1" i="0">
                    <a:solidFill>
                      <a:srgbClr val="000000"/>
                    </a:solidFill>
                    <a:latin typeface=" +mn-lt"/>
                  </a:rPr>
                  <a:t>Participants Enrolled</a:t>
                </a:r>
              </a:p>
            </c:rich>
          </c:tx>
          <c:overlay val="0"/>
        </c:title>
        <c:numFmt formatCode="0.0" sourceLinked="1"/>
        <c:majorTickMark val="out"/>
        <c:minorTickMark val="none"/>
        <c:tickLblPos val="nextTo"/>
        <c:txPr>
          <a:bodyPr/>
          <a:lstStyle/>
          <a:p>
            <a:pPr>
              <a:defRPr sz="1600"/>
            </a:pPr>
            <a:endParaRPr lang="en-US"/>
          </a:p>
        </c:txPr>
        <c:crossAx val="109997744"/>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a:solidFill>
                  <a:srgbClr val="000000"/>
                </a:solidFill>
                <a:latin typeface=" +mn-lt"/>
              </a:defRPr>
            </a:pPr>
            <a:r>
              <a:rPr lang="en-US" sz="2800" b="1" i="0" u="none" strike="noStrike" kern="1200" baseline="0">
                <a:solidFill>
                  <a:sysClr val="windowText" lastClr="000000"/>
                </a:solidFill>
                <a:latin typeface=" +mn-lt"/>
              </a:rPr>
              <a:t>Percent Compliance with the RHO Algorithm Across All Implementation Sites</a:t>
            </a:r>
          </a:p>
        </c:rich>
      </c:tx>
      <c:overlay val="0"/>
    </c:title>
    <c:autoTitleDeleted val="0"/>
    <c:plotArea>
      <c:layout/>
      <c:lineChart>
        <c:grouping val="standard"/>
        <c:varyColors val="0"/>
        <c:ser>
          <c:idx val="0"/>
          <c:order val="0"/>
          <c:tx>
            <c:strRef>
              <c:f>'Overall Compliance H'!$B$1</c:f>
              <c:strCache>
                <c:ptCount val="1"/>
                <c:pt idx="0">
                  <c:v>Percent Compliance</c:v>
                </c:pt>
              </c:strCache>
            </c:strRef>
          </c:tx>
          <c:spPr>
            <a:ln w="28575">
              <a:solidFill>
                <a:srgbClr val="000080"/>
              </a:solidFill>
              <a:prstDash val="solid"/>
            </a:ln>
            <a:effectLst/>
          </c:spPr>
          <c:marker>
            <c:symbol val="circle"/>
            <c:size val="6"/>
            <c:spPr>
              <a:solidFill>
                <a:srgbClr val="000080"/>
              </a:solidFill>
              <a:ln w="28575">
                <a:solidFill>
                  <a:srgbClr val="000080"/>
                </a:solidFill>
                <a:prstDash val="solid"/>
              </a:ln>
            </c:spPr>
          </c:marker>
          <c:cat>
            <c:strRef>
              <c:f>'Overall Compliance H'!$A$2:$A$7</c:f>
              <c:strCache>
                <c:ptCount val="6"/>
                <c:pt idx="0">
                  <c:v>H2 2021 (n=360)</c:v>
                </c:pt>
                <c:pt idx="1">
                  <c:v>H1 2022 (n=856)</c:v>
                </c:pt>
                <c:pt idx="2">
                  <c:v>H2 2022 (n=1490)</c:v>
                </c:pt>
                <c:pt idx="3">
                  <c:v>H1 2023 (n=2316)</c:v>
                </c:pt>
                <c:pt idx="4">
                  <c:v>H2 2023 (n=1802)</c:v>
                </c:pt>
                <c:pt idx="5">
                  <c:v>H1 2024 (n=600)</c:v>
                </c:pt>
              </c:strCache>
            </c:strRef>
          </c:cat>
          <c:val>
            <c:numRef>
              <c:f>'Overall Compliance H'!$B$2:$B$7</c:f>
              <c:numCache>
                <c:formatCode>0%</c:formatCode>
                <c:ptCount val="6"/>
                <c:pt idx="0">
                  <c:v>0.9194444444444444</c:v>
                </c:pt>
                <c:pt idx="1">
                  <c:v>0.87733644859813087</c:v>
                </c:pt>
                <c:pt idx="2">
                  <c:v>0.88456375838926171</c:v>
                </c:pt>
                <c:pt idx="3">
                  <c:v>0.92055267702936094</c:v>
                </c:pt>
                <c:pt idx="4">
                  <c:v>0.9206437291897891</c:v>
                </c:pt>
                <c:pt idx="5">
                  <c:v>0.92999999999999994</c:v>
                </c:pt>
              </c:numCache>
            </c:numRef>
          </c:val>
          <c:smooth val="0"/>
          <c:extLst>
            <c:ext xmlns:c16="http://schemas.microsoft.com/office/drawing/2014/chart" uri="{C3380CC4-5D6E-409C-BE32-E72D297353CC}">
              <c16:uniqueId val="{00000000-AB3F-4658-B1CC-A8EA8640A437}"/>
            </c:ext>
          </c:extLst>
        </c:ser>
        <c:ser>
          <c:idx val="1"/>
          <c:order val="1"/>
          <c:tx>
            <c:strRef>
              <c:f>'Overall Compliance H'!$C$1</c:f>
              <c:strCache>
                <c:ptCount val="1"/>
                <c:pt idx="0">
                  <c:v>UCL</c:v>
                </c:pt>
              </c:strCache>
            </c:strRef>
          </c:tx>
          <c:spPr>
            <a:ln w="12700">
              <a:solidFill>
                <a:srgbClr val="FF0000"/>
              </a:solidFill>
              <a:prstDash val="dash"/>
            </a:ln>
            <a:effectLst/>
          </c:spPr>
          <c:marker>
            <c:symbol val="none"/>
          </c:marker>
          <c:dLbls>
            <c:dLbl>
              <c:idx val="1"/>
              <c:layout>
                <c:manualLayout>
                  <c:x val="0.43953248031496062"/>
                  <c:y val="-1.5901047011002319E-2"/>
                </c:manualLayout>
              </c:layout>
              <c:tx>
                <c:rich>
                  <a:bodyPr wrap="square" lIns="38100" tIns="19050" rIns="38100" bIns="19050" anchor="ctr">
                    <a:spAutoFit/>
                  </a:bodyPr>
                  <a:lstStyle/>
                  <a:p>
                    <a:pPr>
                      <a:defRPr sz="1600"/>
                    </a:pPr>
                    <a:r>
                      <a:rPr lang="en-US" sz="1600"/>
                      <a:t>UCL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B3F-4658-B1CC-A8EA8640A437}"/>
                </c:ext>
              </c:extLst>
            </c:dLbl>
            <c:dLbl>
              <c:idx val="4"/>
              <c:layout>
                <c:manualLayout>
                  <c:x val="-1.4634186351706036E-2"/>
                  <c:y val="-1.5901047011002319E-2"/>
                </c:manualLayout>
              </c:layout>
              <c:numFmt formatCode="0.00%" sourceLinked="0"/>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3F-4658-B1CC-A8EA8640A437}"/>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Compliance H'!$A$2:$A$7</c:f>
              <c:strCache>
                <c:ptCount val="6"/>
                <c:pt idx="0">
                  <c:v>H2 2021 (n=360)</c:v>
                </c:pt>
                <c:pt idx="1">
                  <c:v>H1 2022 (n=856)</c:v>
                </c:pt>
                <c:pt idx="2">
                  <c:v>H2 2022 (n=1490)</c:v>
                </c:pt>
                <c:pt idx="3">
                  <c:v>H1 2023 (n=2316)</c:v>
                </c:pt>
                <c:pt idx="4">
                  <c:v>H2 2023 (n=1802)</c:v>
                </c:pt>
                <c:pt idx="5">
                  <c:v>H1 2024 (n=600)</c:v>
                </c:pt>
              </c:strCache>
            </c:strRef>
          </c:cat>
          <c:val>
            <c:numRef>
              <c:f>'Overall Compliance H'!$C$2:$C$7</c:f>
              <c:numCache>
                <c:formatCode>0%</c:formatCode>
                <c:ptCount val="6"/>
                <c:pt idx="0">
                  <c:v>0.94880890965732079</c:v>
                </c:pt>
                <c:pt idx="1">
                  <c:v>0.94880890965732079</c:v>
                </c:pt>
                <c:pt idx="2">
                  <c:v>0.94880890965732079</c:v>
                </c:pt>
                <c:pt idx="3">
                  <c:v>0.94880890965732079</c:v>
                </c:pt>
                <c:pt idx="4">
                  <c:v>0.94880890965732079</c:v>
                </c:pt>
                <c:pt idx="5">
                  <c:v>0.94880890965732079</c:v>
                </c:pt>
              </c:numCache>
            </c:numRef>
          </c:val>
          <c:smooth val="0"/>
          <c:extLst>
            <c:ext xmlns:c16="http://schemas.microsoft.com/office/drawing/2014/chart" uri="{C3380CC4-5D6E-409C-BE32-E72D297353CC}">
              <c16:uniqueId val="{00000003-AB3F-4658-B1CC-A8EA8640A437}"/>
            </c:ext>
          </c:extLst>
        </c:ser>
        <c:ser>
          <c:idx val="2"/>
          <c:order val="2"/>
          <c:tx>
            <c:strRef>
              <c:f>'Overall Compliance H'!$D$1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strRef>
              <c:f>'Overall Compliance H'!$A$2:$A$7</c:f>
              <c:strCache>
                <c:ptCount val="6"/>
                <c:pt idx="0">
                  <c:v>H2 2021 (n=360)</c:v>
                </c:pt>
                <c:pt idx="1">
                  <c:v>H1 2022 (n=856)</c:v>
                </c:pt>
                <c:pt idx="2">
                  <c:v>H2 2022 (n=1490)</c:v>
                </c:pt>
                <c:pt idx="3">
                  <c:v>H1 2023 (n=2316)</c:v>
                </c:pt>
                <c:pt idx="4">
                  <c:v>H2 2023 (n=1802)</c:v>
                </c:pt>
                <c:pt idx="5">
                  <c:v>H1 2024 (n=600)</c:v>
                </c:pt>
              </c:strCache>
            </c:strRef>
          </c:cat>
          <c:val>
            <c:numRef>
              <c:f>'Overall Compliance H'!$D$2:$D$7</c:f>
              <c:numCache>
                <c:formatCode>0%</c:formatCode>
                <c:ptCount val="6"/>
                <c:pt idx="0">
                  <c:v>0.93200275527864307</c:v>
                </c:pt>
                <c:pt idx="1">
                  <c:v>0.93200275527864307</c:v>
                </c:pt>
                <c:pt idx="2">
                  <c:v>0.93200275527864307</c:v>
                </c:pt>
                <c:pt idx="3">
                  <c:v>0.93200275527864307</c:v>
                </c:pt>
                <c:pt idx="4">
                  <c:v>0.93200275527864307</c:v>
                </c:pt>
                <c:pt idx="5">
                  <c:v>0.93200275527864307</c:v>
                </c:pt>
              </c:numCache>
            </c:numRef>
          </c:val>
          <c:smooth val="0"/>
          <c:extLst>
            <c:ext xmlns:c16="http://schemas.microsoft.com/office/drawing/2014/chart" uri="{C3380CC4-5D6E-409C-BE32-E72D297353CC}">
              <c16:uniqueId val="{00000004-AB3F-4658-B1CC-A8EA8640A437}"/>
            </c:ext>
          </c:extLst>
        </c:ser>
        <c:ser>
          <c:idx val="3"/>
          <c:order val="3"/>
          <c:tx>
            <c:strRef>
              <c:f>'Overall Compliance H'!$E$1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strRef>
              <c:f>'Overall Compliance H'!$A$2:$A$7</c:f>
              <c:strCache>
                <c:ptCount val="6"/>
                <c:pt idx="0">
                  <c:v>H2 2021 (n=360)</c:v>
                </c:pt>
                <c:pt idx="1">
                  <c:v>H1 2022 (n=856)</c:v>
                </c:pt>
                <c:pt idx="2">
                  <c:v>H2 2022 (n=1490)</c:v>
                </c:pt>
                <c:pt idx="3">
                  <c:v>H1 2023 (n=2316)</c:v>
                </c:pt>
                <c:pt idx="4">
                  <c:v>H2 2023 (n=1802)</c:v>
                </c:pt>
                <c:pt idx="5">
                  <c:v>H1 2024 (n=600)</c:v>
                </c:pt>
              </c:strCache>
            </c:strRef>
          </c:cat>
          <c:val>
            <c:numRef>
              <c:f>'Overall Compliance H'!$E$2:$E$7</c:f>
              <c:numCache>
                <c:formatCode>0%</c:formatCode>
                <c:ptCount val="6"/>
                <c:pt idx="0">
                  <c:v>0.91519660089996535</c:v>
                </c:pt>
                <c:pt idx="1">
                  <c:v>0.91519660089996535</c:v>
                </c:pt>
                <c:pt idx="2">
                  <c:v>0.91519660089996535</c:v>
                </c:pt>
                <c:pt idx="3">
                  <c:v>0.91519660089996535</c:v>
                </c:pt>
                <c:pt idx="4">
                  <c:v>0.91519660089996535</c:v>
                </c:pt>
                <c:pt idx="5">
                  <c:v>0.91519660089996535</c:v>
                </c:pt>
              </c:numCache>
            </c:numRef>
          </c:val>
          <c:smooth val="0"/>
          <c:extLst>
            <c:ext xmlns:c16="http://schemas.microsoft.com/office/drawing/2014/chart" uri="{C3380CC4-5D6E-409C-BE32-E72D297353CC}">
              <c16:uniqueId val="{00000005-AB3F-4658-B1CC-A8EA8640A437}"/>
            </c:ext>
          </c:extLst>
        </c:ser>
        <c:ser>
          <c:idx val="4"/>
          <c:order val="4"/>
          <c:tx>
            <c:strRef>
              <c:f>'Overall Compliance H'!$F$1</c:f>
              <c:strCache>
                <c:ptCount val="1"/>
                <c:pt idx="0">
                  <c:v>Average</c:v>
                </c:pt>
              </c:strCache>
            </c:strRef>
          </c:tx>
          <c:spPr>
            <a:ln w="12700">
              <a:solidFill>
                <a:srgbClr val="009999"/>
              </a:solidFill>
              <a:prstDash val="solid"/>
            </a:ln>
            <a:effectLst/>
          </c:spPr>
          <c:marker>
            <c:symbol val="none"/>
          </c:marker>
          <c:dLbls>
            <c:dLbl>
              <c:idx val="1"/>
              <c:layout>
                <c:manualLayout>
                  <c:x val="0.43890756233595801"/>
                  <c:y val="1.6293818932480109E-2"/>
                </c:manualLayout>
              </c:layout>
              <c:tx>
                <c:rich>
                  <a:bodyPr/>
                  <a:lstStyle/>
                  <a:p>
                    <a:r>
                      <a:rPr lang="en-US" sz="1600"/>
                      <a:t>CL</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B3F-4658-B1CC-A8EA8640A437}"/>
                </c:ext>
              </c:extLst>
            </c:dLbl>
            <c:dLbl>
              <c:idx val="4"/>
              <c:layout>
                <c:manualLayout>
                  <c:x val="-9.8424376640421467E-3"/>
                  <c:y val="1.4637893855488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B3F-4658-B1CC-A8EA8640A437}"/>
                </c:ext>
              </c:extLst>
            </c:dLbl>
            <c:numFmt formatCode="0.00%" sourceLinked="0"/>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Compliance H'!$A$2:$A$7</c:f>
              <c:strCache>
                <c:ptCount val="6"/>
                <c:pt idx="0">
                  <c:v>H2 2021 (n=360)</c:v>
                </c:pt>
                <c:pt idx="1">
                  <c:v>H1 2022 (n=856)</c:v>
                </c:pt>
                <c:pt idx="2">
                  <c:v>H2 2022 (n=1490)</c:v>
                </c:pt>
                <c:pt idx="3">
                  <c:v>H1 2023 (n=2316)</c:v>
                </c:pt>
                <c:pt idx="4">
                  <c:v>H2 2023 (n=1802)</c:v>
                </c:pt>
                <c:pt idx="5">
                  <c:v>H1 2024 (n=600)</c:v>
                </c:pt>
              </c:strCache>
            </c:strRef>
          </c:cat>
          <c:val>
            <c:numRef>
              <c:f>'Overall Compliance H'!$F$2:$F$7</c:f>
              <c:numCache>
                <c:formatCode>0%</c:formatCode>
                <c:ptCount val="6"/>
                <c:pt idx="0">
                  <c:v>0.89839044652128763</c:v>
                </c:pt>
                <c:pt idx="1">
                  <c:v>0.89839044652128763</c:v>
                </c:pt>
                <c:pt idx="2">
                  <c:v>0.89839044652128763</c:v>
                </c:pt>
                <c:pt idx="3">
                  <c:v>0.89839044652128763</c:v>
                </c:pt>
                <c:pt idx="4">
                  <c:v>0.89839044652128763</c:v>
                </c:pt>
                <c:pt idx="5">
                  <c:v>0.89839044652128763</c:v>
                </c:pt>
              </c:numCache>
            </c:numRef>
          </c:val>
          <c:smooth val="0"/>
          <c:extLst>
            <c:ext xmlns:c16="http://schemas.microsoft.com/office/drawing/2014/chart" uri="{C3380CC4-5D6E-409C-BE32-E72D297353CC}">
              <c16:uniqueId val="{00000008-AB3F-4658-B1CC-A8EA8640A437}"/>
            </c:ext>
          </c:extLst>
        </c:ser>
        <c:ser>
          <c:idx val="5"/>
          <c:order val="5"/>
          <c:tx>
            <c:strRef>
              <c:f>'Overall Compliance H'!$G$1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strRef>
              <c:f>'Overall Compliance H'!$A$2:$A$7</c:f>
              <c:strCache>
                <c:ptCount val="6"/>
                <c:pt idx="0">
                  <c:v>H2 2021 (n=360)</c:v>
                </c:pt>
                <c:pt idx="1">
                  <c:v>H1 2022 (n=856)</c:v>
                </c:pt>
                <c:pt idx="2">
                  <c:v>H2 2022 (n=1490)</c:v>
                </c:pt>
                <c:pt idx="3">
                  <c:v>H1 2023 (n=2316)</c:v>
                </c:pt>
                <c:pt idx="4">
                  <c:v>H2 2023 (n=1802)</c:v>
                </c:pt>
                <c:pt idx="5">
                  <c:v>H1 2024 (n=600)</c:v>
                </c:pt>
              </c:strCache>
            </c:strRef>
          </c:cat>
          <c:val>
            <c:numRef>
              <c:f>'Overall Compliance H'!$G$2:$G$7</c:f>
              <c:numCache>
                <c:formatCode>0%</c:formatCode>
                <c:ptCount val="6"/>
                <c:pt idx="0">
                  <c:v>0.88158429214260992</c:v>
                </c:pt>
                <c:pt idx="1">
                  <c:v>0.88158429214260992</c:v>
                </c:pt>
                <c:pt idx="2">
                  <c:v>0.88158429214260992</c:v>
                </c:pt>
                <c:pt idx="3">
                  <c:v>0.88158429214260992</c:v>
                </c:pt>
                <c:pt idx="4">
                  <c:v>0.88158429214260992</c:v>
                </c:pt>
                <c:pt idx="5">
                  <c:v>0.88158429214260992</c:v>
                </c:pt>
              </c:numCache>
            </c:numRef>
          </c:val>
          <c:smooth val="0"/>
          <c:extLst>
            <c:ext xmlns:c16="http://schemas.microsoft.com/office/drawing/2014/chart" uri="{C3380CC4-5D6E-409C-BE32-E72D297353CC}">
              <c16:uniqueId val="{00000009-AB3F-4658-B1CC-A8EA8640A437}"/>
            </c:ext>
          </c:extLst>
        </c:ser>
        <c:ser>
          <c:idx val="6"/>
          <c:order val="6"/>
          <c:tx>
            <c:strRef>
              <c:f>'Overall Compliance H'!$H$1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strRef>
              <c:f>'Overall Compliance H'!$A$2:$A$7</c:f>
              <c:strCache>
                <c:ptCount val="6"/>
                <c:pt idx="0">
                  <c:v>H2 2021 (n=360)</c:v>
                </c:pt>
                <c:pt idx="1">
                  <c:v>H1 2022 (n=856)</c:v>
                </c:pt>
                <c:pt idx="2">
                  <c:v>H2 2022 (n=1490)</c:v>
                </c:pt>
                <c:pt idx="3">
                  <c:v>H1 2023 (n=2316)</c:v>
                </c:pt>
                <c:pt idx="4">
                  <c:v>H2 2023 (n=1802)</c:v>
                </c:pt>
                <c:pt idx="5">
                  <c:v>H1 2024 (n=600)</c:v>
                </c:pt>
              </c:strCache>
            </c:strRef>
          </c:cat>
          <c:val>
            <c:numRef>
              <c:f>'Overall Compliance H'!$H$2:$H$7</c:f>
              <c:numCache>
                <c:formatCode>0%</c:formatCode>
                <c:ptCount val="6"/>
                <c:pt idx="0">
                  <c:v>0.8647781377639322</c:v>
                </c:pt>
                <c:pt idx="1">
                  <c:v>0.8647781377639322</c:v>
                </c:pt>
                <c:pt idx="2">
                  <c:v>0.8647781377639322</c:v>
                </c:pt>
                <c:pt idx="3">
                  <c:v>0.8647781377639322</c:v>
                </c:pt>
                <c:pt idx="4">
                  <c:v>0.8647781377639322</c:v>
                </c:pt>
                <c:pt idx="5">
                  <c:v>0.8647781377639322</c:v>
                </c:pt>
              </c:numCache>
            </c:numRef>
          </c:val>
          <c:smooth val="0"/>
          <c:extLst>
            <c:ext xmlns:c16="http://schemas.microsoft.com/office/drawing/2014/chart" uri="{C3380CC4-5D6E-409C-BE32-E72D297353CC}">
              <c16:uniqueId val="{0000000A-AB3F-4658-B1CC-A8EA8640A437}"/>
            </c:ext>
          </c:extLst>
        </c:ser>
        <c:ser>
          <c:idx val="7"/>
          <c:order val="7"/>
          <c:tx>
            <c:strRef>
              <c:f>'Overall Compliance H'!$I$1</c:f>
              <c:strCache>
                <c:ptCount val="1"/>
                <c:pt idx="0">
                  <c:v>LCL</c:v>
                </c:pt>
              </c:strCache>
            </c:strRef>
          </c:tx>
          <c:spPr>
            <a:ln w="12700">
              <a:solidFill>
                <a:srgbClr val="FF0000"/>
              </a:solidFill>
              <a:prstDash val="dash"/>
            </a:ln>
            <a:effectLst/>
          </c:spPr>
          <c:marker>
            <c:symbol val="none"/>
          </c:marker>
          <c:dLbls>
            <c:dLbl>
              <c:idx val="1"/>
              <c:layout>
                <c:manualLayout>
                  <c:x val="0.44682414698162731"/>
                  <c:y val="-2.0168115790103223E-2"/>
                </c:manualLayout>
              </c:layout>
              <c:tx>
                <c:rich>
                  <a:bodyPr/>
                  <a:lstStyle/>
                  <a:p>
                    <a:r>
                      <a:rPr lang="en-US" sz="1600"/>
                      <a:t>LCL</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AB3F-4658-B1CC-A8EA8640A437}"/>
                </c:ext>
              </c:extLst>
            </c:dLbl>
            <c:dLbl>
              <c:idx val="4"/>
              <c:layout>
                <c:manualLayout>
                  <c:x val="-1.4634146903558552E-2"/>
                  <c:y val="-2.01680682944786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B3F-4658-B1CC-A8EA8640A437}"/>
                </c:ext>
              </c:extLst>
            </c:dLbl>
            <c:numFmt formatCode="0.00%" sourceLinked="0"/>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Compliance H'!$A$2:$A$7</c:f>
              <c:strCache>
                <c:ptCount val="6"/>
                <c:pt idx="0">
                  <c:v>H2 2021 (n=360)</c:v>
                </c:pt>
                <c:pt idx="1">
                  <c:v>H1 2022 (n=856)</c:v>
                </c:pt>
                <c:pt idx="2">
                  <c:v>H2 2022 (n=1490)</c:v>
                </c:pt>
                <c:pt idx="3">
                  <c:v>H1 2023 (n=2316)</c:v>
                </c:pt>
                <c:pt idx="4">
                  <c:v>H2 2023 (n=1802)</c:v>
                </c:pt>
                <c:pt idx="5">
                  <c:v>H1 2024 (n=600)</c:v>
                </c:pt>
              </c:strCache>
            </c:strRef>
          </c:cat>
          <c:val>
            <c:numRef>
              <c:f>'Overall Compliance H'!$I$2:$I$7</c:f>
              <c:numCache>
                <c:formatCode>0%</c:formatCode>
                <c:ptCount val="6"/>
                <c:pt idx="0">
                  <c:v>0.84797198338525448</c:v>
                </c:pt>
                <c:pt idx="1">
                  <c:v>0.84797198338525448</c:v>
                </c:pt>
                <c:pt idx="2">
                  <c:v>0.84797198338525448</c:v>
                </c:pt>
                <c:pt idx="3">
                  <c:v>0.84797198338525448</c:v>
                </c:pt>
                <c:pt idx="4">
                  <c:v>0.84797198338525448</c:v>
                </c:pt>
                <c:pt idx="5">
                  <c:v>0.84797198338525448</c:v>
                </c:pt>
              </c:numCache>
            </c:numRef>
          </c:val>
          <c:smooth val="0"/>
          <c:extLst>
            <c:ext xmlns:c16="http://schemas.microsoft.com/office/drawing/2014/chart" uri="{C3380CC4-5D6E-409C-BE32-E72D297353CC}">
              <c16:uniqueId val="{0000000D-AB3F-4658-B1CC-A8EA8640A437}"/>
            </c:ext>
          </c:extLst>
        </c:ser>
        <c:ser>
          <c:idx val="8"/>
          <c:order val="8"/>
          <c:tx>
            <c:v>Goal</c:v>
          </c:tx>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E-AB3F-4658-B1CC-A8EA8640A437}"/>
                </c:ext>
              </c:extLst>
            </c:dLbl>
            <c:dLbl>
              <c:idx val="1"/>
              <c:layout>
                <c:manualLayout>
                  <c:x val="-7.6666666666666661E-2"/>
                  <c:y val="-3.0315788468602122E-2"/>
                </c:manualLayout>
              </c:layout>
              <c:tx>
                <c:rich>
                  <a:bodyPr/>
                  <a:lstStyle/>
                  <a:p>
                    <a:r>
                      <a:rPr lang="en-US"/>
                      <a:t>Goal 90%</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AB3F-4658-B1CC-A8EA8640A437}"/>
                </c:ext>
              </c:extLst>
            </c:dLbl>
            <c:dLbl>
              <c:idx val="2"/>
              <c:delete val="1"/>
              <c:extLst>
                <c:ext xmlns:c15="http://schemas.microsoft.com/office/drawing/2012/chart" uri="{CE6537A1-D6FC-4f65-9D91-7224C49458BB}"/>
                <c:ext xmlns:c16="http://schemas.microsoft.com/office/drawing/2014/chart" uri="{C3380CC4-5D6E-409C-BE32-E72D297353CC}">
                  <c16:uniqueId val="{00000010-AB3F-4658-B1CC-A8EA8640A437}"/>
                </c:ext>
              </c:extLst>
            </c:dLbl>
            <c:dLbl>
              <c:idx val="3"/>
              <c:delete val="1"/>
              <c:extLst>
                <c:ext xmlns:c15="http://schemas.microsoft.com/office/drawing/2012/chart" uri="{CE6537A1-D6FC-4f65-9D91-7224C49458BB}"/>
                <c:ext xmlns:c16="http://schemas.microsoft.com/office/drawing/2014/chart" uri="{C3380CC4-5D6E-409C-BE32-E72D297353CC}">
                  <c16:uniqueId val="{00000011-AB3F-4658-B1CC-A8EA8640A437}"/>
                </c:ext>
              </c:extLst>
            </c:dLbl>
            <c:dLbl>
              <c:idx val="4"/>
              <c:delete val="1"/>
              <c:extLst>
                <c:ext xmlns:c15="http://schemas.microsoft.com/office/drawing/2012/chart" uri="{CE6537A1-D6FC-4f65-9D91-7224C49458BB}"/>
                <c:ext xmlns:c16="http://schemas.microsoft.com/office/drawing/2014/chart" uri="{C3380CC4-5D6E-409C-BE32-E72D297353CC}">
                  <c16:uniqueId val="{00000012-AB3F-4658-B1CC-A8EA8640A437}"/>
                </c:ext>
              </c:extLst>
            </c:dLbl>
            <c:dLbl>
              <c:idx val="5"/>
              <c:delete val="1"/>
              <c:extLst>
                <c:ext xmlns:c15="http://schemas.microsoft.com/office/drawing/2012/chart" uri="{CE6537A1-D6FC-4f65-9D91-7224C49458BB}"/>
                <c:ext xmlns:c16="http://schemas.microsoft.com/office/drawing/2014/chart" uri="{C3380CC4-5D6E-409C-BE32-E72D297353CC}">
                  <c16:uniqueId val="{00000013-AB3F-4658-B1CC-A8EA8640A437}"/>
                </c:ext>
              </c:extLst>
            </c:dLbl>
            <c:spPr>
              <a:noFill/>
              <a:ln>
                <a:noFill/>
              </a:ln>
              <a:effectLst/>
            </c:spPr>
            <c:txPr>
              <a:bodyPr wrap="square" lIns="38100" tIns="19050" rIns="38100" bIns="19050" anchor="ctr">
                <a:spAutoFit/>
              </a:bodyPr>
              <a:lstStyle/>
              <a:p>
                <a:pPr>
                  <a:defRPr sz="1600">
                    <a:solidFill>
                      <a:schemeClr val="dk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val>
            <c:numRef>
              <c:f>'Overall Compliance H'!$S$2:$S$7</c:f>
              <c:numCache>
                <c:formatCode>0%</c:formatCode>
                <c:ptCount val="6"/>
                <c:pt idx="0">
                  <c:v>0.9</c:v>
                </c:pt>
                <c:pt idx="1">
                  <c:v>0.9</c:v>
                </c:pt>
                <c:pt idx="2">
                  <c:v>0.9</c:v>
                </c:pt>
                <c:pt idx="3">
                  <c:v>0.9</c:v>
                </c:pt>
                <c:pt idx="4">
                  <c:v>0.9</c:v>
                </c:pt>
                <c:pt idx="5">
                  <c:v>0.9</c:v>
                </c:pt>
              </c:numCache>
            </c:numRef>
          </c:val>
          <c:smooth val="0"/>
          <c:extLst>
            <c:ext xmlns:c16="http://schemas.microsoft.com/office/drawing/2014/chart" uri="{C3380CC4-5D6E-409C-BE32-E72D297353CC}">
              <c16:uniqueId val="{00000014-AB3F-4658-B1CC-A8EA8640A437}"/>
            </c:ext>
          </c:extLst>
        </c:ser>
        <c:dLbls>
          <c:showLegendKey val="0"/>
          <c:showVal val="0"/>
          <c:showCatName val="0"/>
          <c:showSerName val="0"/>
          <c:showPercent val="0"/>
          <c:showBubbleSize val="0"/>
        </c:dLbls>
        <c:marker val="1"/>
        <c:smooth val="0"/>
        <c:axId val="799616175"/>
        <c:axId val="490210624"/>
      </c:lineChart>
      <c:catAx>
        <c:axId val="799616175"/>
        <c:scaling>
          <c:orientation val="minMax"/>
        </c:scaling>
        <c:delete val="0"/>
        <c:axPos val="b"/>
        <c:title>
          <c:tx>
            <c:rich>
              <a:bodyPr/>
              <a:lstStyle/>
              <a:p>
                <a:pPr>
                  <a:defRPr sz="1600" b="1" i="0">
                    <a:solidFill>
                      <a:srgbClr val="000000"/>
                    </a:solidFill>
                    <a:latin typeface=" +mn-lt"/>
                  </a:defRPr>
                </a:pPr>
                <a:r>
                  <a:rPr lang="en-US" sz="1600" b="1" i="0" dirty="0">
                    <a:solidFill>
                      <a:srgbClr val="000000"/>
                    </a:solidFill>
                    <a:latin typeface=" +mn-lt"/>
                  </a:rPr>
                  <a:t>Reporting Period</a:t>
                </a:r>
              </a:p>
            </c:rich>
          </c:tx>
          <c:overlay val="0"/>
        </c:title>
        <c:numFmt formatCode="General" sourceLinked="1"/>
        <c:majorTickMark val="out"/>
        <c:minorTickMark val="none"/>
        <c:tickLblPos val="nextTo"/>
        <c:txPr>
          <a:bodyPr/>
          <a:lstStyle/>
          <a:p>
            <a:pPr>
              <a:defRPr sz="1600"/>
            </a:pPr>
            <a:endParaRPr lang="en-US"/>
          </a:p>
        </c:txPr>
        <c:crossAx val="490210624"/>
        <c:crosses val="autoZero"/>
        <c:auto val="0"/>
        <c:lblAlgn val="ctr"/>
        <c:lblOffset val="100"/>
        <c:noMultiLvlLbl val="0"/>
      </c:catAx>
      <c:valAx>
        <c:axId val="490210624"/>
        <c:scaling>
          <c:orientation val="minMax"/>
          <c:min val="0.84000000000000008"/>
        </c:scaling>
        <c:delete val="0"/>
        <c:axPos val="l"/>
        <c:title>
          <c:tx>
            <c:rich>
              <a:bodyPr/>
              <a:lstStyle/>
              <a:p>
                <a:pPr>
                  <a:defRPr sz="1600" b="1" i="0">
                    <a:solidFill>
                      <a:srgbClr val="000000"/>
                    </a:solidFill>
                    <a:latin typeface=" +mn-lt"/>
                  </a:defRPr>
                </a:pPr>
                <a:r>
                  <a:rPr lang="en-US" sz="1600" b="1" i="0">
                    <a:solidFill>
                      <a:srgbClr val="000000"/>
                    </a:solidFill>
                    <a:latin typeface=" +mn-lt"/>
                  </a:rPr>
                  <a:t>Percent Compliance</a:t>
                </a:r>
              </a:p>
            </c:rich>
          </c:tx>
          <c:overlay val="0"/>
        </c:title>
        <c:numFmt formatCode="0%" sourceLinked="1"/>
        <c:majorTickMark val="out"/>
        <c:minorTickMark val="none"/>
        <c:tickLblPos val="nextTo"/>
        <c:txPr>
          <a:bodyPr/>
          <a:lstStyle/>
          <a:p>
            <a:pPr>
              <a:defRPr sz="1600"/>
            </a:pPr>
            <a:endParaRPr lang="en-US"/>
          </a:p>
        </c:txPr>
        <c:crossAx val="799616175"/>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a:solidFill>
                  <a:srgbClr val="000000"/>
                </a:solidFill>
                <a:latin typeface=" +mn-lt"/>
              </a:defRPr>
            </a:pPr>
            <a:r>
              <a:rPr lang="en-US" sz="2800" b="1" i="0">
                <a:solidFill>
                  <a:srgbClr val="000000"/>
                </a:solidFill>
                <a:latin typeface=" +mn-lt"/>
              </a:rPr>
              <a:t>Percentage of Eligible</a:t>
            </a:r>
            <a:r>
              <a:rPr lang="en-US" sz="2800" b="1" i="0" baseline="0">
                <a:solidFill>
                  <a:srgbClr val="000000"/>
                </a:solidFill>
                <a:latin typeface=" +mn-lt"/>
              </a:rPr>
              <a:t> Subjects Missed</a:t>
            </a:r>
            <a:endParaRPr lang="en-US" sz="2800" b="1" i="0">
              <a:solidFill>
                <a:srgbClr val="000000"/>
              </a:solidFill>
              <a:latin typeface=" +mn-lt"/>
            </a:endParaRPr>
          </a:p>
        </c:rich>
      </c:tx>
      <c:overlay val="0"/>
    </c:title>
    <c:autoTitleDeleted val="0"/>
    <c:plotArea>
      <c:layout/>
      <c:lineChart>
        <c:grouping val="standard"/>
        <c:varyColors val="0"/>
        <c:ser>
          <c:idx val="0"/>
          <c:order val="0"/>
          <c:tx>
            <c:strRef>
              <c:f>'Raw Data XmR '!$B$1</c:f>
              <c:strCache>
                <c:ptCount val="1"/>
                <c:pt idx="0">
                  <c:v>Data1</c:v>
                </c:pt>
              </c:strCache>
            </c:strRef>
          </c:tx>
          <c:spPr>
            <a:ln w="28575">
              <a:solidFill>
                <a:srgbClr val="000080"/>
              </a:solidFill>
              <a:prstDash val="solid"/>
            </a:ln>
            <a:effectLst/>
          </c:spPr>
          <c:marker>
            <c:symbol val="circle"/>
            <c:size val="6"/>
            <c:spPr>
              <a:solidFill>
                <a:srgbClr val="000080"/>
              </a:solidFill>
              <a:ln w="28575">
                <a:solidFill>
                  <a:srgbClr val="000080"/>
                </a:solidFill>
                <a:prstDash val="solid"/>
              </a:ln>
            </c:spPr>
          </c:marker>
          <c:cat>
            <c:strRef>
              <c:f>'Raw Data XmR '!$A$2:$A$7</c:f>
              <c:strCache>
                <c:ptCount val="6"/>
                <c:pt idx="0">
                  <c:v>H2 2021 (n=26)</c:v>
                </c:pt>
                <c:pt idx="1">
                  <c:v>H1 2022 (n=58)</c:v>
                </c:pt>
                <c:pt idx="2">
                  <c:v>H2 2022 (n=123)</c:v>
                </c:pt>
                <c:pt idx="3">
                  <c:v>H1 2023 (n=86)</c:v>
                </c:pt>
                <c:pt idx="4">
                  <c:v>H2 2023 (n=88)</c:v>
                </c:pt>
                <c:pt idx="5">
                  <c:v>H1 2024 (n=23)</c:v>
                </c:pt>
              </c:strCache>
            </c:strRef>
          </c:cat>
          <c:val>
            <c:numRef>
              <c:f>'Raw Data XmR '!$B$2:$B$7</c:f>
              <c:numCache>
                <c:formatCode>0</c:formatCode>
                <c:ptCount val="6"/>
                <c:pt idx="0">
                  <c:v>26.923076923076923</c:v>
                </c:pt>
                <c:pt idx="1">
                  <c:v>27.586206896551722</c:v>
                </c:pt>
                <c:pt idx="2">
                  <c:v>13.821138211382115</c:v>
                </c:pt>
                <c:pt idx="3">
                  <c:v>8.1395348837209305</c:v>
                </c:pt>
                <c:pt idx="4">
                  <c:v>10.227272727272728</c:v>
                </c:pt>
                <c:pt idx="5">
                  <c:v>13.043478260869565</c:v>
                </c:pt>
              </c:numCache>
            </c:numRef>
          </c:val>
          <c:smooth val="0"/>
          <c:extLst>
            <c:ext xmlns:c16="http://schemas.microsoft.com/office/drawing/2014/chart" uri="{C3380CC4-5D6E-409C-BE32-E72D297353CC}">
              <c16:uniqueId val="{00000000-085F-4909-AB71-D3C80CB868E2}"/>
            </c:ext>
          </c:extLst>
        </c:ser>
        <c:ser>
          <c:idx val="1"/>
          <c:order val="1"/>
          <c:tx>
            <c:strRef>
              <c:f>'Raw Data XmR '!$C$1</c:f>
              <c:strCache>
                <c:ptCount val="1"/>
                <c:pt idx="0">
                  <c:v>UCL</c:v>
                </c:pt>
              </c:strCache>
            </c:strRef>
          </c:tx>
          <c:spPr>
            <a:ln w="12700">
              <a:solidFill>
                <a:srgbClr val="FF0000"/>
              </a:solidFill>
              <a:prstDash val="dash"/>
            </a:ln>
            <a:effectLst/>
          </c:spPr>
          <c:marker>
            <c:symbol val="none"/>
          </c:marker>
          <c:dLbls>
            <c:dLbl>
              <c:idx val="1"/>
              <c:layout>
                <c:manualLayout>
                  <c:x val="-1.4634146903558605E-2"/>
                  <c:y val="-2.0168068294478609E-2"/>
                </c:manualLayout>
              </c:layout>
              <c:tx>
                <c:rich>
                  <a:bodyPr/>
                  <a:lstStyle/>
                  <a:p>
                    <a:r>
                      <a:rPr lang="en-US" sz="1600"/>
                      <a:t>UCL</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85F-4909-AB71-D3C80CB868E2}"/>
                </c:ext>
              </c:extLst>
            </c:dLbl>
            <c:dLbl>
              <c:idx val="4"/>
              <c:layout>
                <c:manualLayout>
                  <c:x val="-1.4634146903558552E-2"/>
                  <c:y val="-2.01680682944786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85F-4909-AB71-D3C80CB868E2}"/>
                </c:ext>
              </c:extLst>
            </c:dLbl>
            <c:numFmt formatCode="#,##0.00" sourceLinked="0"/>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'Raw Data XmR '!$A$2:$A$7</c:f>
              <c:strCache>
                <c:ptCount val="6"/>
                <c:pt idx="0">
                  <c:v>H2 2021 (n=26)</c:v>
                </c:pt>
                <c:pt idx="1">
                  <c:v>H1 2022 (n=58)</c:v>
                </c:pt>
                <c:pt idx="2">
                  <c:v>H2 2022 (n=123)</c:v>
                </c:pt>
                <c:pt idx="3">
                  <c:v>H1 2023 (n=86)</c:v>
                </c:pt>
                <c:pt idx="4">
                  <c:v>H2 2023 (n=88)</c:v>
                </c:pt>
                <c:pt idx="5">
                  <c:v>H1 2024 (n=23)</c:v>
                </c:pt>
              </c:strCache>
            </c:strRef>
          </c:cat>
          <c:val>
            <c:numRef>
              <c:f>'Raw Data XmR '!$C$2:$C$7</c:f>
              <c:numCache>
                <c:formatCode>0</c:formatCode>
                <c:ptCount val="6"/>
                <c:pt idx="0">
                  <c:v>29.930763850503315</c:v>
                </c:pt>
                <c:pt idx="1">
                  <c:v>29.930763850503315</c:v>
                </c:pt>
                <c:pt idx="2">
                  <c:v>29.930763850503315</c:v>
                </c:pt>
                <c:pt idx="3">
                  <c:v>29.930763850503315</c:v>
                </c:pt>
                <c:pt idx="4">
                  <c:v>29.930763850503315</c:v>
                </c:pt>
                <c:pt idx="5">
                  <c:v>29.930763850503315</c:v>
                </c:pt>
              </c:numCache>
            </c:numRef>
          </c:val>
          <c:smooth val="0"/>
          <c:extLst>
            <c:ext xmlns:c16="http://schemas.microsoft.com/office/drawing/2014/chart" uri="{C3380CC4-5D6E-409C-BE32-E72D297353CC}">
              <c16:uniqueId val="{00000003-085F-4909-AB71-D3C80CB868E2}"/>
            </c:ext>
          </c:extLst>
        </c:ser>
        <c:ser>
          <c:idx val="2"/>
          <c:order val="2"/>
          <c:tx>
            <c:strRef>
              <c:f>'Raw Data XmR '!$D$1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strRef>
              <c:f>'Raw Data XmR '!$A$2:$A$7</c:f>
              <c:strCache>
                <c:ptCount val="6"/>
                <c:pt idx="0">
                  <c:v>H2 2021 (n=26)</c:v>
                </c:pt>
                <c:pt idx="1">
                  <c:v>H1 2022 (n=58)</c:v>
                </c:pt>
                <c:pt idx="2">
                  <c:v>H2 2022 (n=123)</c:v>
                </c:pt>
                <c:pt idx="3">
                  <c:v>H1 2023 (n=86)</c:v>
                </c:pt>
                <c:pt idx="4">
                  <c:v>H2 2023 (n=88)</c:v>
                </c:pt>
                <c:pt idx="5">
                  <c:v>H1 2024 (n=23)</c:v>
                </c:pt>
              </c:strCache>
            </c:strRef>
          </c:cat>
          <c:val>
            <c:numRef>
              <c:f>'Raw Data XmR '!$D$2:$D$7</c:f>
              <c:numCache>
                <c:formatCode>0</c:formatCode>
                <c:ptCount val="6"/>
                <c:pt idx="0">
                  <c:v>25.494993006050763</c:v>
                </c:pt>
                <c:pt idx="1">
                  <c:v>25.494993006050763</c:v>
                </c:pt>
                <c:pt idx="2">
                  <c:v>25.494993006050763</c:v>
                </c:pt>
                <c:pt idx="3">
                  <c:v>25.494993006050763</c:v>
                </c:pt>
                <c:pt idx="4">
                  <c:v>25.494993006050763</c:v>
                </c:pt>
                <c:pt idx="5">
                  <c:v>25.494993006050763</c:v>
                </c:pt>
              </c:numCache>
            </c:numRef>
          </c:val>
          <c:smooth val="0"/>
          <c:extLst>
            <c:ext xmlns:c16="http://schemas.microsoft.com/office/drawing/2014/chart" uri="{C3380CC4-5D6E-409C-BE32-E72D297353CC}">
              <c16:uniqueId val="{00000004-085F-4909-AB71-D3C80CB868E2}"/>
            </c:ext>
          </c:extLst>
        </c:ser>
        <c:ser>
          <c:idx val="3"/>
          <c:order val="3"/>
          <c:tx>
            <c:strRef>
              <c:f>'Raw Data XmR '!$E$1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strRef>
              <c:f>'Raw Data XmR '!$A$2:$A$7</c:f>
              <c:strCache>
                <c:ptCount val="6"/>
                <c:pt idx="0">
                  <c:v>H2 2021 (n=26)</c:v>
                </c:pt>
                <c:pt idx="1">
                  <c:v>H1 2022 (n=58)</c:v>
                </c:pt>
                <c:pt idx="2">
                  <c:v>H2 2022 (n=123)</c:v>
                </c:pt>
                <c:pt idx="3">
                  <c:v>H1 2023 (n=86)</c:v>
                </c:pt>
                <c:pt idx="4">
                  <c:v>H2 2023 (n=88)</c:v>
                </c:pt>
                <c:pt idx="5">
                  <c:v>H1 2024 (n=23)</c:v>
                </c:pt>
              </c:strCache>
            </c:strRef>
          </c:cat>
          <c:val>
            <c:numRef>
              <c:f>'Raw Data XmR '!$E$2:$E$7</c:f>
              <c:numCache>
                <c:formatCode>0</c:formatCode>
                <c:ptCount val="6"/>
                <c:pt idx="0">
                  <c:v>21.059222161598214</c:v>
                </c:pt>
                <c:pt idx="1">
                  <c:v>21.059222161598214</c:v>
                </c:pt>
                <c:pt idx="2">
                  <c:v>21.059222161598214</c:v>
                </c:pt>
                <c:pt idx="3">
                  <c:v>21.059222161598214</c:v>
                </c:pt>
                <c:pt idx="4">
                  <c:v>21.059222161598214</c:v>
                </c:pt>
                <c:pt idx="5">
                  <c:v>21.059222161598214</c:v>
                </c:pt>
              </c:numCache>
            </c:numRef>
          </c:val>
          <c:smooth val="0"/>
          <c:extLst>
            <c:ext xmlns:c16="http://schemas.microsoft.com/office/drawing/2014/chart" uri="{C3380CC4-5D6E-409C-BE32-E72D297353CC}">
              <c16:uniqueId val="{00000005-085F-4909-AB71-D3C80CB868E2}"/>
            </c:ext>
          </c:extLst>
        </c:ser>
        <c:ser>
          <c:idx val="4"/>
          <c:order val="4"/>
          <c:tx>
            <c:strRef>
              <c:f>'Raw Data XmR '!$F$1</c:f>
              <c:strCache>
                <c:ptCount val="1"/>
                <c:pt idx="0">
                  <c:v>Average</c:v>
                </c:pt>
              </c:strCache>
            </c:strRef>
          </c:tx>
          <c:spPr>
            <a:ln w="12700">
              <a:solidFill>
                <a:srgbClr val="009999"/>
              </a:solidFill>
              <a:prstDash val="solid"/>
            </a:ln>
            <a:effectLst/>
          </c:spPr>
          <c:marker>
            <c:symbol val="none"/>
          </c:marker>
          <c:dLbls>
            <c:dLbl>
              <c:idx val="1"/>
              <c:layout>
                <c:manualLayout>
                  <c:x val="-1.4634146903558605E-2"/>
                  <c:y val="-2.0168068294478571E-2"/>
                </c:manualLayout>
              </c:layout>
              <c:tx>
                <c:rich>
                  <a:bodyPr/>
                  <a:lstStyle/>
                  <a:p>
                    <a:r>
                      <a:rPr lang="en-US" sz="1600"/>
                      <a:t>Average</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85F-4909-AB71-D3C80CB868E2}"/>
                </c:ext>
              </c:extLst>
            </c:dLbl>
            <c:dLbl>
              <c:idx val="4"/>
              <c:layout>
                <c:manualLayout>
                  <c:x val="-1.4634146903558552E-2"/>
                  <c:y val="-2.01680682944785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85F-4909-AB71-D3C80CB868E2}"/>
                </c:ext>
              </c:extLst>
            </c:dLbl>
            <c:numFmt formatCode="#,##0.00" sourceLinked="0"/>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'Raw Data XmR '!$A$2:$A$7</c:f>
              <c:strCache>
                <c:ptCount val="6"/>
                <c:pt idx="0">
                  <c:v>H2 2021 (n=26)</c:v>
                </c:pt>
                <c:pt idx="1">
                  <c:v>H1 2022 (n=58)</c:v>
                </c:pt>
                <c:pt idx="2">
                  <c:v>H2 2022 (n=123)</c:v>
                </c:pt>
                <c:pt idx="3">
                  <c:v>H1 2023 (n=86)</c:v>
                </c:pt>
                <c:pt idx="4">
                  <c:v>H2 2023 (n=88)</c:v>
                </c:pt>
                <c:pt idx="5">
                  <c:v>H1 2024 (n=23)</c:v>
                </c:pt>
              </c:strCache>
            </c:strRef>
          </c:cat>
          <c:val>
            <c:numRef>
              <c:f>'Raw Data XmR '!$F$2:$F$7</c:f>
              <c:numCache>
                <c:formatCode>0</c:formatCode>
                <c:ptCount val="6"/>
                <c:pt idx="0">
                  <c:v>16.623451317145665</c:v>
                </c:pt>
                <c:pt idx="1">
                  <c:v>16.623451317145665</c:v>
                </c:pt>
                <c:pt idx="2">
                  <c:v>16.623451317145665</c:v>
                </c:pt>
                <c:pt idx="3">
                  <c:v>16.623451317145665</c:v>
                </c:pt>
                <c:pt idx="4">
                  <c:v>16.623451317145665</c:v>
                </c:pt>
                <c:pt idx="5">
                  <c:v>16.623451317145665</c:v>
                </c:pt>
              </c:numCache>
            </c:numRef>
          </c:val>
          <c:smooth val="0"/>
          <c:extLst>
            <c:ext xmlns:c16="http://schemas.microsoft.com/office/drawing/2014/chart" uri="{C3380CC4-5D6E-409C-BE32-E72D297353CC}">
              <c16:uniqueId val="{00000008-085F-4909-AB71-D3C80CB868E2}"/>
            </c:ext>
          </c:extLst>
        </c:ser>
        <c:ser>
          <c:idx val="5"/>
          <c:order val="5"/>
          <c:tx>
            <c:strRef>
              <c:f>'Raw Data XmR '!$G$1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strRef>
              <c:f>'Raw Data XmR '!$A$2:$A$7</c:f>
              <c:strCache>
                <c:ptCount val="6"/>
                <c:pt idx="0">
                  <c:v>H2 2021 (n=26)</c:v>
                </c:pt>
                <c:pt idx="1">
                  <c:v>H1 2022 (n=58)</c:v>
                </c:pt>
                <c:pt idx="2">
                  <c:v>H2 2022 (n=123)</c:v>
                </c:pt>
                <c:pt idx="3">
                  <c:v>H1 2023 (n=86)</c:v>
                </c:pt>
                <c:pt idx="4">
                  <c:v>H2 2023 (n=88)</c:v>
                </c:pt>
                <c:pt idx="5">
                  <c:v>H1 2024 (n=23)</c:v>
                </c:pt>
              </c:strCache>
            </c:strRef>
          </c:cat>
          <c:val>
            <c:numRef>
              <c:f>'Raw Data XmR '!$G$2:$G$7</c:f>
              <c:numCache>
                <c:formatCode>0</c:formatCode>
                <c:ptCount val="6"/>
                <c:pt idx="0">
                  <c:v>12.187680472693117</c:v>
                </c:pt>
                <c:pt idx="1">
                  <c:v>12.187680472693117</c:v>
                </c:pt>
                <c:pt idx="2">
                  <c:v>12.187680472693117</c:v>
                </c:pt>
                <c:pt idx="3">
                  <c:v>12.187680472693117</c:v>
                </c:pt>
                <c:pt idx="4">
                  <c:v>12.187680472693117</c:v>
                </c:pt>
                <c:pt idx="5">
                  <c:v>12.187680472693117</c:v>
                </c:pt>
              </c:numCache>
            </c:numRef>
          </c:val>
          <c:smooth val="0"/>
          <c:extLst>
            <c:ext xmlns:c16="http://schemas.microsoft.com/office/drawing/2014/chart" uri="{C3380CC4-5D6E-409C-BE32-E72D297353CC}">
              <c16:uniqueId val="{00000009-085F-4909-AB71-D3C80CB868E2}"/>
            </c:ext>
          </c:extLst>
        </c:ser>
        <c:ser>
          <c:idx val="6"/>
          <c:order val="6"/>
          <c:tx>
            <c:strRef>
              <c:f>'Raw Data XmR '!$H$1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strRef>
              <c:f>'Raw Data XmR '!$A$2:$A$7</c:f>
              <c:strCache>
                <c:ptCount val="6"/>
                <c:pt idx="0">
                  <c:v>H2 2021 (n=26)</c:v>
                </c:pt>
                <c:pt idx="1">
                  <c:v>H1 2022 (n=58)</c:v>
                </c:pt>
                <c:pt idx="2">
                  <c:v>H2 2022 (n=123)</c:v>
                </c:pt>
                <c:pt idx="3">
                  <c:v>H1 2023 (n=86)</c:v>
                </c:pt>
                <c:pt idx="4">
                  <c:v>H2 2023 (n=88)</c:v>
                </c:pt>
                <c:pt idx="5">
                  <c:v>H1 2024 (n=23)</c:v>
                </c:pt>
              </c:strCache>
            </c:strRef>
          </c:cat>
          <c:val>
            <c:numRef>
              <c:f>'Raw Data XmR '!$H$2:$H$7</c:f>
              <c:numCache>
                <c:formatCode>0</c:formatCode>
                <c:ptCount val="6"/>
                <c:pt idx="0">
                  <c:v>7.7519096282405666</c:v>
                </c:pt>
                <c:pt idx="1">
                  <c:v>7.7519096282405666</c:v>
                </c:pt>
                <c:pt idx="2">
                  <c:v>7.7519096282405666</c:v>
                </c:pt>
                <c:pt idx="3">
                  <c:v>7.7519096282405666</c:v>
                </c:pt>
                <c:pt idx="4">
                  <c:v>7.7519096282405666</c:v>
                </c:pt>
                <c:pt idx="5">
                  <c:v>7.7519096282405666</c:v>
                </c:pt>
              </c:numCache>
            </c:numRef>
          </c:val>
          <c:smooth val="0"/>
          <c:extLst>
            <c:ext xmlns:c16="http://schemas.microsoft.com/office/drawing/2014/chart" uri="{C3380CC4-5D6E-409C-BE32-E72D297353CC}">
              <c16:uniqueId val="{0000000A-085F-4909-AB71-D3C80CB868E2}"/>
            </c:ext>
          </c:extLst>
        </c:ser>
        <c:ser>
          <c:idx val="7"/>
          <c:order val="7"/>
          <c:tx>
            <c:strRef>
              <c:f>'Raw Data XmR '!$I$1</c:f>
              <c:strCache>
                <c:ptCount val="1"/>
                <c:pt idx="0">
                  <c:v>LCL</c:v>
                </c:pt>
              </c:strCache>
            </c:strRef>
          </c:tx>
          <c:spPr>
            <a:ln w="12700">
              <a:solidFill>
                <a:srgbClr val="FF0000"/>
              </a:solidFill>
              <a:prstDash val="dash"/>
            </a:ln>
            <a:effectLst/>
          </c:spPr>
          <c:marker>
            <c:symbol val="none"/>
          </c:marker>
          <c:dLbls>
            <c:dLbl>
              <c:idx val="1"/>
              <c:layout>
                <c:manualLayout>
                  <c:x val="-1.4634146903558605E-2"/>
                  <c:y val="-2.0168068294478571E-2"/>
                </c:manualLayout>
              </c:layout>
              <c:tx>
                <c:rich>
                  <a:bodyPr/>
                  <a:lstStyle/>
                  <a:p>
                    <a:r>
                      <a:rPr lang="en-US" sz="1600"/>
                      <a:t>LCL</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085F-4909-AB71-D3C80CB868E2}"/>
                </c:ext>
              </c:extLst>
            </c:dLbl>
            <c:dLbl>
              <c:idx val="4"/>
              <c:layout>
                <c:manualLayout>
                  <c:x val="-1.4634146903558552E-2"/>
                  <c:y val="-2.01680682944785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85F-4909-AB71-D3C80CB868E2}"/>
                </c:ext>
              </c:extLst>
            </c:dLbl>
            <c:numFmt formatCode="#,##0.00" sourceLinked="0"/>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'Raw Data XmR '!$A$2:$A$7</c:f>
              <c:strCache>
                <c:ptCount val="6"/>
                <c:pt idx="0">
                  <c:v>H2 2021 (n=26)</c:v>
                </c:pt>
                <c:pt idx="1">
                  <c:v>H1 2022 (n=58)</c:v>
                </c:pt>
                <c:pt idx="2">
                  <c:v>H2 2022 (n=123)</c:v>
                </c:pt>
                <c:pt idx="3">
                  <c:v>H1 2023 (n=86)</c:v>
                </c:pt>
                <c:pt idx="4">
                  <c:v>H2 2023 (n=88)</c:v>
                </c:pt>
                <c:pt idx="5">
                  <c:v>H1 2024 (n=23)</c:v>
                </c:pt>
              </c:strCache>
            </c:strRef>
          </c:cat>
          <c:val>
            <c:numRef>
              <c:f>'Raw Data XmR '!$I$2:$I$7</c:f>
              <c:numCache>
                <c:formatCode>0</c:formatCode>
                <c:ptCount val="6"/>
                <c:pt idx="0">
                  <c:v>3.3161387837880163</c:v>
                </c:pt>
                <c:pt idx="1">
                  <c:v>3.3161387837880163</c:v>
                </c:pt>
                <c:pt idx="2">
                  <c:v>3.3161387837880163</c:v>
                </c:pt>
                <c:pt idx="3">
                  <c:v>3.3161387837880163</c:v>
                </c:pt>
                <c:pt idx="4">
                  <c:v>3.3161387837880163</c:v>
                </c:pt>
                <c:pt idx="5">
                  <c:v>3.3161387837880163</c:v>
                </c:pt>
              </c:numCache>
            </c:numRef>
          </c:val>
          <c:smooth val="0"/>
          <c:extLst>
            <c:ext xmlns:c16="http://schemas.microsoft.com/office/drawing/2014/chart" uri="{C3380CC4-5D6E-409C-BE32-E72D297353CC}">
              <c16:uniqueId val="{0000000D-085F-4909-AB71-D3C80CB868E2}"/>
            </c:ext>
          </c:extLst>
        </c:ser>
        <c:dLbls>
          <c:showLegendKey val="0"/>
          <c:showVal val="0"/>
          <c:showCatName val="0"/>
          <c:showSerName val="0"/>
          <c:showPercent val="0"/>
          <c:showBubbleSize val="0"/>
        </c:dLbls>
        <c:marker val="1"/>
        <c:smooth val="0"/>
        <c:axId val="1129280927"/>
        <c:axId val="1326586927"/>
      </c:lineChart>
      <c:catAx>
        <c:axId val="1129280927"/>
        <c:scaling>
          <c:orientation val="minMax"/>
        </c:scaling>
        <c:delete val="0"/>
        <c:axPos val="b"/>
        <c:title>
          <c:tx>
            <c:rich>
              <a:bodyPr/>
              <a:lstStyle/>
              <a:p>
                <a:pPr>
                  <a:defRPr sz="1600" b="1" i="0">
                    <a:solidFill>
                      <a:srgbClr val="000000"/>
                    </a:solidFill>
                    <a:latin typeface=" +mn-lt"/>
                  </a:defRPr>
                </a:pPr>
                <a:r>
                  <a:rPr lang="en-US" sz="1600" b="1" i="0">
                    <a:solidFill>
                      <a:srgbClr val="000000"/>
                    </a:solidFill>
                    <a:latin typeface=" +mn-lt"/>
                  </a:rPr>
                  <a:t>Discharge Period</a:t>
                </a:r>
              </a:p>
            </c:rich>
          </c:tx>
          <c:overlay val="0"/>
        </c:title>
        <c:numFmt formatCode="General" sourceLinked="1"/>
        <c:majorTickMark val="out"/>
        <c:minorTickMark val="none"/>
        <c:tickLblPos val="nextTo"/>
        <c:txPr>
          <a:bodyPr/>
          <a:lstStyle/>
          <a:p>
            <a:pPr>
              <a:defRPr sz="1600"/>
            </a:pPr>
            <a:endParaRPr lang="en-US"/>
          </a:p>
        </c:txPr>
        <c:crossAx val="1326586927"/>
        <c:crosses val="autoZero"/>
        <c:auto val="0"/>
        <c:lblAlgn val="ctr"/>
        <c:lblOffset val="100"/>
        <c:noMultiLvlLbl val="0"/>
      </c:catAx>
      <c:valAx>
        <c:axId val="1326586927"/>
        <c:scaling>
          <c:orientation val="minMax"/>
        </c:scaling>
        <c:delete val="0"/>
        <c:axPos val="l"/>
        <c:title>
          <c:tx>
            <c:rich>
              <a:bodyPr/>
              <a:lstStyle/>
              <a:p>
                <a:pPr>
                  <a:defRPr sz="1600" b="1" i="0">
                    <a:solidFill>
                      <a:srgbClr val="000000"/>
                    </a:solidFill>
                    <a:latin typeface=" +mn-lt"/>
                  </a:defRPr>
                </a:pPr>
                <a:r>
                  <a:rPr lang="en-US" sz="1600" b="1" i="0">
                    <a:solidFill>
                      <a:srgbClr val="000000"/>
                    </a:solidFill>
                    <a:latin typeface=" +mn-lt"/>
                  </a:rPr>
                  <a:t>Percent of Eligible Subjects</a:t>
                </a:r>
                <a:r>
                  <a:rPr lang="en-US" sz="1600" b="1" i="0" baseline="0">
                    <a:solidFill>
                      <a:srgbClr val="000000"/>
                    </a:solidFill>
                    <a:latin typeface=" +mn-lt"/>
                  </a:rPr>
                  <a:t> Missed (%)</a:t>
                </a:r>
                <a:endParaRPr lang="en-US" sz="1600" b="1" i="0">
                  <a:solidFill>
                    <a:srgbClr val="000000"/>
                  </a:solidFill>
                  <a:latin typeface=" +mn-lt"/>
                </a:endParaRPr>
              </a:p>
            </c:rich>
          </c:tx>
          <c:overlay val="0"/>
        </c:title>
        <c:numFmt formatCode="0" sourceLinked="1"/>
        <c:majorTickMark val="out"/>
        <c:minorTickMark val="none"/>
        <c:tickLblPos val="nextTo"/>
        <c:txPr>
          <a:bodyPr/>
          <a:lstStyle/>
          <a:p>
            <a:pPr>
              <a:defRPr sz="1600"/>
            </a:pPr>
            <a:endParaRPr lang="en-US"/>
          </a:p>
        </c:txPr>
        <c:crossAx val="1129280927"/>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a:solidFill>
                  <a:srgbClr val="000000"/>
                </a:solidFill>
                <a:latin typeface=" +mn-lt"/>
              </a:defRPr>
            </a:pPr>
            <a:r>
              <a:rPr lang="en-US" sz="2000" b="1" i="0" u="none" strike="noStrike" kern="1200" baseline="0">
                <a:solidFill>
                  <a:sysClr val="windowText" lastClr="000000"/>
                </a:solidFill>
                <a:latin typeface="Century Gothic" panose="020B0502020202020204" pitchFamily="34" charset="0"/>
              </a:rPr>
              <a:t>Implementation: Average Duration of Home Oxygen Therapy for Infants Followed by the RHO Program Across All Implementation Sites</a:t>
            </a:r>
          </a:p>
        </c:rich>
      </c:tx>
      <c:overlay val="0"/>
    </c:title>
    <c:autoTitleDeleted val="0"/>
    <c:plotArea>
      <c:layout/>
      <c:lineChart>
        <c:grouping val="standard"/>
        <c:varyColors val="0"/>
        <c:ser>
          <c:idx val="0"/>
          <c:order val="0"/>
          <c:tx>
            <c:strRef>
              <c:f>'Avg HOT Duration H'!$B$1</c:f>
              <c:strCache>
                <c:ptCount val="1"/>
                <c:pt idx="0">
                  <c:v>Avg HOT Duration</c:v>
                </c:pt>
              </c:strCache>
            </c:strRef>
          </c:tx>
          <c:spPr>
            <a:ln w="28575">
              <a:solidFill>
                <a:srgbClr val="000080"/>
              </a:solidFill>
              <a:prstDash val="solid"/>
            </a:ln>
            <a:effectLst/>
          </c:spPr>
          <c:marker>
            <c:symbol val="circle"/>
            <c:size val="6"/>
            <c:spPr>
              <a:solidFill>
                <a:srgbClr val="000080"/>
              </a:solidFill>
              <a:ln w="28575">
                <a:solidFill>
                  <a:srgbClr val="000080"/>
                </a:solidFill>
                <a:prstDash val="solid"/>
              </a:ln>
            </c:spPr>
          </c:marker>
          <c:cat>
            <c:strRef>
              <c:f>'Avg HOT Duration H'!$A$2:$A$8</c:f>
              <c:strCache>
                <c:ptCount val="7"/>
                <c:pt idx="0">
                  <c:v>H1 2021 (n=2)</c:v>
                </c:pt>
                <c:pt idx="1">
                  <c:v>H2 2021 (n=15)</c:v>
                </c:pt>
                <c:pt idx="2">
                  <c:v>H1 2022 (n=26)</c:v>
                </c:pt>
                <c:pt idx="3">
                  <c:v>H2 2022 (n=60)</c:v>
                </c:pt>
                <c:pt idx="4">
                  <c:v>H1 2023 (n=47)</c:v>
                </c:pt>
                <c:pt idx="5">
                  <c:v>H2 2023 (n=39)</c:v>
                </c:pt>
                <c:pt idx="6">
                  <c:v>H1 2024 (n=8)</c:v>
                </c:pt>
              </c:strCache>
            </c:strRef>
          </c:cat>
          <c:val>
            <c:numRef>
              <c:f>'Avg HOT Duration H'!$B$2:$B$8</c:f>
              <c:numCache>
                <c:formatCode>0</c:formatCode>
                <c:ptCount val="7"/>
                <c:pt idx="0">
                  <c:v>102</c:v>
                </c:pt>
                <c:pt idx="1">
                  <c:v>93.4</c:v>
                </c:pt>
                <c:pt idx="2">
                  <c:v>101.88461538461539</c:v>
                </c:pt>
                <c:pt idx="3">
                  <c:v>84.85</c:v>
                </c:pt>
                <c:pt idx="4">
                  <c:v>73.38297872340425</c:v>
                </c:pt>
                <c:pt idx="5">
                  <c:v>58.487179487179489</c:v>
                </c:pt>
                <c:pt idx="6">
                  <c:v>36.125</c:v>
                </c:pt>
              </c:numCache>
            </c:numRef>
          </c:val>
          <c:smooth val="0"/>
          <c:extLst>
            <c:ext xmlns:c16="http://schemas.microsoft.com/office/drawing/2014/chart" uri="{C3380CC4-5D6E-409C-BE32-E72D297353CC}">
              <c16:uniqueId val="{00000000-7A0A-4D53-A261-1C91372EA501}"/>
            </c:ext>
          </c:extLst>
        </c:ser>
        <c:ser>
          <c:idx val="1"/>
          <c:order val="1"/>
          <c:tx>
            <c:strRef>
              <c:f>'Avg HOT Duration H'!$C$1</c:f>
              <c:strCache>
                <c:ptCount val="1"/>
                <c:pt idx="0">
                  <c:v>UCL</c:v>
                </c:pt>
              </c:strCache>
            </c:strRef>
          </c:tx>
          <c:spPr>
            <a:ln w="12700">
              <a:solidFill>
                <a:srgbClr val="FF0000"/>
              </a:solidFill>
              <a:prstDash val="dash"/>
            </a:ln>
            <a:effectLst/>
          </c:spPr>
          <c:marker>
            <c:symbol val="none"/>
          </c:marker>
          <c:dLbls>
            <c:dLbl>
              <c:idx val="1"/>
              <c:layout>
                <c:manualLayout>
                  <c:x val="-1.4642731757260403E-2"/>
                  <c:y val="-2.0184377133166845E-2"/>
                </c:manualLayout>
              </c:layout>
              <c:tx>
                <c:rich>
                  <a:bodyPr wrap="square" lIns="38100" tIns="19050" rIns="38100" bIns="19050" anchor="ctr">
                    <a:spAutoFit/>
                  </a:bodyPr>
                  <a:lstStyle/>
                  <a:p>
                    <a:pPr>
                      <a:defRPr sz="1600"/>
                    </a:pPr>
                    <a:r>
                      <a:rPr lang="en-US" sz="1600"/>
                      <a:t>UCL</a:t>
                    </a:r>
                  </a:p>
                </c:rich>
              </c:tx>
              <c:numFmt formatCode="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A0A-4D53-A261-1C91372EA501}"/>
                </c:ext>
              </c:extLst>
            </c:dLbl>
            <c:dLbl>
              <c:idx val="4"/>
              <c:layout>
                <c:manualLayout>
                  <c:x val="-0.40943438320209979"/>
                  <c:y val="-2.0184446459282659E-2"/>
                </c:manualLayout>
              </c:layout>
              <c:numFmt formatCode="0.000" sourceLinked="0"/>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0A-4D53-A261-1C91372EA501}"/>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 H'!$A$2:$A$8</c:f>
              <c:strCache>
                <c:ptCount val="7"/>
                <c:pt idx="0">
                  <c:v>H1 2021 (n=2)</c:v>
                </c:pt>
                <c:pt idx="1">
                  <c:v>H2 2021 (n=15)</c:v>
                </c:pt>
                <c:pt idx="2">
                  <c:v>H1 2022 (n=26)</c:v>
                </c:pt>
                <c:pt idx="3">
                  <c:v>H2 2022 (n=60)</c:v>
                </c:pt>
                <c:pt idx="4">
                  <c:v>H1 2023 (n=47)</c:v>
                </c:pt>
                <c:pt idx="5">
                  <c:v>H2 2023 (n=39)</c:v>
                </c:pt>
                <c:pt idx="6">
                  <c:v>H1 2024 (n=8)</c:v>
                </c:pt>
              </c:strCache>
            </c:strRef>
          </c:cat>
          <c:val>
            <c:numRef>
              <c:f>'Avg HOT Duration H'!$C$2:$C$8</c:f>
              <c:numCache>
                <c:formatCode>0</c:formatCode>
                <c:ptCount val="7"/>
                <c:pt idx="0">
                  <c:v>110.76641893850828</c:v>
                </c:pt>
                <c:pt idx="1">
                  <c:v>110.76641893850828</c:v>
                </c:pt>
                <c:pt idx="2">
                  <c:v>110.76641893850828</c:v>
                </c:pt>
                <c:pt idx="3">
                  <c:v>110.76641893850828</c:v>
                </c:pt>
                <c:pt idx="4">
                  <c:v>110.76641893850828</c:v>
                </c:pt>
                <c:pt idx="5">
                  <c:v>110.76641893850828</c:v>
                </c:pt>
                <c:pt idx="6">
                  <c:v>110.76641893850828</c:v>
                </c:pt>
              </c:numCache>
            </c:numRef>
          </c:val>
          <c:smooth val="0"/>
          <c:extLst>
            <c:ext xmlns:c16="http://schemas.microsoft.com/office/drawing/2014/chart" uri="{C3380CC4-5D6E-409C-BE32-E72D297353CC}">
              <c16:uniqueId val="{00000003-7A0A-4D53-A261-1C91372EA501}"/>
            </c:ext>
          </c:extLst>
        </c:ser>
        <c:ser>
          <c:idx val="2"/>
          <c:order val="2"/>
          <c:tx>
            <c:strRef>
              <c:f>'Avg HOT Duration H'!$D$1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strRef>
              <c:f>'Avg HOT Duration H'!$A$2:$A$8</c:f>
              <c:strCache>
                <c:ptCount val="7"/>
                <c:pt idx="0">
                  <c:v>H1 2021 (n=2)</c:v>
                </c:pt>
                <c:pt idx="1">
                  <c:v>H2 2021 (n=15)</c:v>
                </c:pt>
                <c:pt idx="2">
                  <c:v>H1 2022 (n=26)</c:v>
                </c:pt>
                <c:pt idx="3">
                  <c:v>H2 2022 (n=60)</c:v>
                </c:pt>
                <c:pt idx="4">
                  <c:v>H1 2023 (n=47)</c:v>
                </c:pt>
                <c:pt idx="5">
                  <c:v>H2 2023 (n=39)</c:v>
                </c:pt>
                <c:pt idx="6">
                  <c:v>H1 2024 (n=8)</c:v>
                </c:pt>
              </c:strCache>
            </c:strRef>
          </c:cat>
          <c:val>
            <c:numRef>
              <c:f>'Avg HOT Duration H'!$D$2:$D$7</c:f>
              <c:numCache>
                <c:formatCode>0</c:formatCode>
                <c:ptCount val="6"/>
                <c:pt idx="0">
                  <c:v>100.04093517782452</c:v>
                </c:pt>
                <c:pt idx="1">
                  <c:v>100.04093517782452</c:v>
                </c:pt>
                <c:pt idx="2">
                  <c:v>100.04093517782452</c:v>
                </c:pt>
                <c:pt idx="3">
                  <c:v>100.04093517782452</c:v>
                </c:pt>
                <c:pt idx="4">
                  <c:v>100.04093517782452</c:v>
                </c:pt>
                <c:pt idx="5">
                  <c:v>100.04093517782452</c:v>
                </c:pt>
              </c:numCache>
            </c:numRef>
          </c:val>
          <c:smooth val="0"/>
          <c:extLst>
            <c:ext xmlns:c16="http://schemas.microsoft.com/office/drawing/2014/chart" uri="{C3380CC4-5D6E-409C-BE32-E72D297353CC}">
              <c16:uniqueId val="{00000004-7A0A-4D53-A261-1C91372EA501}"/>
            </c:ext>
          </c:extLst>
        </c:ser>
        <c:ser>
          <c:idx val="3"/>
          <c:order val="3"/>
          <c:tx>
            <c:strRef>
              <c:f>'Avg HOT Duration H'!$E$1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strRef>
              <c:f>'Avg HOT Duration H'!$A$2:$A$8</c:f>
              <c:strCache>
                <c:ptCount val="7"/>
                <c:pt idx="0">
                  <c:v>H1 2021 (n=2)</c:v>
                </c:pt>
                <c:pt idx="1">
                  <c:v>H2 2021 (n=15)</c:v>
                </c:pt>
                <c:pt idx="2">
                  <c:v>H1 2022 (n=26)</c:v>
                </c:pt>
                <c:pt idx="3">
                  <c:v>H2 2022 (n=60)</c:v>
                </c:pt>
                <c:pt idx="4">
                  <c:v>H1 2023 (n=47)</c:v>
                </c:pt>
                <c:pt idx="5">
                  <c:v>H2 2023 (n=39)</c:v>
                </c:pt>
                <c:pt idx="6">
                  <c:v>H1 2024 (n=8)</c:v>
                </c:pt>
              </c:strCache>
            </c:strRef>
          </c:cat>
          <c:val>
            <c:numRef>
              <c:f>'Avg HOT Duration H'!$E$2:$E$7</c:f>
              <c:numCache>
                <c:formatCode>0</c:formatCode>
                <c:ptCount val="6"/>
                <c:pt idx="0">
                  <c:v>89.315451417140764</c:v>
                </c:pt>
                <c:pt idx="1">
                  <c:v>89.315451417140764</c:v>
                </c:pt>
                <c:pt idx="2">
                  <c:v>89.315451417140764</c:v>
                </c:pt>
                <c:pt idx="3">
                  <c:v>89.315451417140764</c:v>
                </c:pt>
                <c:pt idx="4">
                  <c:v>89.315451417140764</c:v>
                </c:pt>
                <c:pt idx="5">
                  <c:v>89.315451417140764</c:v>
                </c:pt>
              </c:numCache>
            </c:numRef>
          </c:val>
          <c:smooth val="0"/>
          <c:extLst>
            <c:ext xmlns:c16="http://schemas.microsoft.com/office/drawing/2014/chart" uri="{C3380CC4-5D6E-409C-BE32-E72D297353CC}">
              <c16:uniqueId val="{00000005-7A0A-4D53-A261-1C91372EA501}"/>
            </c:ext>
          </c:extLst>
        </c:ser>
        <c:ser>
          <c:idx val="4"/>
          <c:order val="4"/>
          <c:tx>
            <c:strRef>
              <c:f>'Avg HOT Duration H'!$F$1</c:f>
              <c:strCache>
                <c:ptCount val="1"/>
                <c:pt idx="0">
                  <c:v>Average</c:v>
                </c:pt>
              </c:strCache>
            </c:strRef>
          </c:tx>
          <c:spPr>
            <a:ln w="12700">
              <a:solidFill>
                <a:srgbClr val="009999"/>
              </a:solidFill>
              <a:prstDash val="solid"/>
            </a:ln>
            <a:effectLst/>
          </c:spPr>
          <c:marker>
            <c:symbol val="none"/>
          </c:marker>
          <c:dLbls>
            <c:dLbl>
              <c:idx val="1"/>
              <c:layout>
                <c:manualLayout>
                  <c:x val="-1.4642731757260403E-2"/>
                  <c:y val="-2.0184377133166825E-2"/>
                </c:manualLayout>
              </c:layout>
              <c:tx>
                <c:rich>
                  <a:bodyPr wrap="square" lIns="38100" tIns="19050" rIns="38100" bIns="19050" anchor="ctr">
                    <a:spAutoFit/>
                  </a:bodyPr>
                  <a:lstStyle/>
                  <a:p>
                    <a:pPr>
                      <a:defRPr sz="1600"/>
                    </a:pPr>
                    <a:r>
                      <a:rPr lang="en-US" sz="1600"/>
                      <a:t>CL</a:t>
                    </a:r>
                  </a:p>
                </c:rich>
              </c:tx>
              <c:numFmt formatCode="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A0A-4D53-A261-1C91372EA501}"/>
                </c:ext>
              </c:extLst>
            </c:dLbl>
            <c:dLbl>
              <c:idx val="4"/>
              <c:layout>
                <c:manualLayout>
                  <c:x val="-0.41464271653543305"/>
                  <c:y val="-2.0184446459282659E-2"/>
                </c:manualLayout>
              </c:layout>
              <c:numFmt formatCode="0.000" sourceLinked="0"/>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A0A-4D53-A261-1C91372EA501}"/>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 H'!$A$2:$A$8</c:f>
              <c:strCache>
                <c:ptCount val="7"/>
                <c:pt idx="0">
                  <c:v>H1 2021 (n=2)</c:v>
                </c:pt>
                <c:pt idx="1">
                  <c:v>H2 2021 (n=15)</c:v>
                </c:pt>
                <c:pt idx="2">
                  <c:v>H1 2022 (n=26)</c:v>
                </c:pt>
                <c:pt idx="3">
                  <c:v>H2 2022 (n=60)</c:v>
                </c:pt>
                <c:pt idx="4">
                  <c:v>H1 2023 (n=47)</c:v>
                </c:pt>
                <c:pt idx="5">
                  <c:v>H2 2023 (n=39)</c:v>
                </c:pt>
                <c:pt idx="6">
                  <c:v>H1 2024 (n=8)</c:v>
                </c:pt>
              </c:strCache>
            </c:strRef>
          </c:cat>
          <c:val>
            <c:numRef>
              <c:f>'Avg HOT Duration H'!$F$2:$F$8</c:f>
              <c:numCache>
                <c:formatCode>0</c:formatCode>
                <c:ptCount val="7"/>
                <c:pt idx="0">
                  <c:v>78.589967656457006</c:v>
                </c:pt>
                <c:pt idx="1">
                  <c:v>78.589967656457006</c:v>
                </c:pt>
                <c:pt idx="2">
                  <c:v>78.589967656457006</c:v>
                </c:pt>
                <c:pt idx="3">
                  <c:v>78.589967656457006</c:v>
                </c:pt>
                <c:pt idx="4">
                  <c:v>78.589967656457006</c:v>
                </c:pt>
                <c:pt idx="5">
                  <c:v>78.589967656457006</c:v>
                </c:pt>
                <c:pt idx="6">
                  <c:v>78.589967656457006</c:v>
                </c:pt>
              </c:numCache>
            </c:numRef>
          </c:val>
          <c:smooth val="0"/>
          <c:extLst>
            <c:ext xmlns:c16="http://schemas.microsoft.com/office/drawing/2014/chart" uri="{C3380CC4-5D6E-409C-BE32-E72D297353CC}">
              <c16:uniqueId val="{00000008-7A0A-4D53-A261-1C91372EA501}"/>
            </c:ext>
          </c:extLst>
        </c:ser>
        <c:ser>
          <c:idx val="5"/>
          <c:order val="5"/>
          <c:tx>
            <c:strRef>
              <c:f>'Avg HOT Duration H'!$G$1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strRef>
              <c:f>'Avg HOT Duration H'!$A$2:$A$8</c:f>
              <c:strCache>
                <c:ptCount val="7"/>
                <c:pt idx="0">
                  <c:v>H1 2021 (n=2)</c:v>
                </c:pt>
                <c:pt idx="1">
                  <c:v>H2 2021 (n=15)</c:v>
                </c:pt>
                <c:pt idx="2">
                  <c:v>H1 2022 (n=26)</c:v>
                </c:pt>
                <c:pt idx="3">
                  <c:v>H2 2022 (n=60)</c:v>
                </c:pt>
                <c:pt idx="4">
                  <c:v>H1 2023 (n=47)</c:v>
                </c:pt>
                <c:pt idx="5">
                  <c:v>H2 2023 (n=39)</c:v>
                </c:pt>
                <c:pt idx="6">
                  <c:v>H1 2024 (n=8)</c:v>
                </c:pt>
              </c:strCache>
            </c:strRef>
          </c:cat>
          <c:val>
            <c:numRef>
              <c:f>'Avg HOT Duration H'!$G$2:$G$7</c:f>
              <c:numCache>
                <c:formatCode>0</c:formatCode>
                <c:ptCount val="6"/>
                <c:pt idx="0">
                  <c:v>67.864483895773247</c:v>
                </c:pt>
                <c:pt idx="1">
                  <c:v>67.864483895773247</c:v>
                </c:pt>
                <c:pt idx="2">
                  <c:v>67.864483895773247</c:v>
                </c:pt>
                <c:pt idx="3">
                  <c:v>67.864483895773247</c:v>
                </c:pt>
                <c:pt idx="4">
                  <c:v>67.864483895773247</c:v>
                </c:pt>
                <c:pt idx="5">
                  <c:v>67.864483895773247</c:v>
                </c:pt>
              </c:numCache>
            </c:numRef>
          </c:val>
          <c:smooth val="0"/>
          <c:extLst>
            <c:ext xmlns:c16="http://schemas.microsoft.com/office/drawing/2014/chart" uri="{C3380CC4-5D6E-409C-BE32-E72D297353CC}">
              <c16:uniqueId val="{00000009-7A0A-4D53-A261-1C91372EA501}"/>
            </c:ext>
          </c:extLst>
        </c:ser>
        <c:ser>
          <c:idx val="6"/>
          <c:order val="6"/>
          <c:tx>
            <c:strRef>
              <c:f>'Avg HOT Duration H'!$H$1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strRef>
              <c:f>'Avg HOT Duration H'!$A$2:$A$8</c:f>
              <c:strCache>
                <c:ptCount val="7"/>
                <c:pt idx="0">
                  <c:v>H1 2021 (n=2)</c:v>
                </c:pt>
                <c:pt idx="1">
                  <c:v>H2 2021 (n=15)</c:v>
                </c:pt>
                <c:pt idx="2">
                  <c:v>H1 2022 (n=26)</c:v>
                </c:pt>
                <c:pt idx="3">
                  <c:v>H2 2022 (n=60)</c:v>
                </c:pt>
                <c:pt idx="4">
                  <c:v>H1 2023 (n=47)</c:v>
                </c:pt>
                <c:pt idx="5">
                  <c:v>H2 2023 (n=39)</c:v>
                </c:pt>
                <c:pt idx="6">
                  <c:v>H1 2024 (n=8)</c:v>
                </c:pt>
              </c:strCache>
            </c:strRef>
          </c:cat>
          <c:val>
            <c:numRef>
              <c:f>'Avg HOT Duration H'!$H$2:$H$7</c:f>
              <c:numCache>
                <c:formatCode>0</c:formatCode>
                <c:ptCount val="6"/>
                <c:pt idx="0">
                  <c:v>57.139000135089489</c:v>
                </c:pt>
                <c:pt idx="1">
                  <c:v>57.139000135089489</c:v>
                </c:pt>
                <c:pt idx="2">
                  <c:v>57.139000135089489</c:v>
                </c:pt>
                <c:pt idx="3">
                  <c:v>57.139000135089489</c:v>
                </c:pt>
                <c:pt idx="4">
                  <c:v>57.139000135089489</c:v>
                </c:pt>
                <c:pt idx="5">
                  <c:v>57.139000135089489</c:v>
                </c:pt>
              </c:numCache>
            </c:numRef>
          </c:val>
          <c:smooth val="0"/>
          <c:extLst>
            <c:ext xmlns:c16="http://schemas.microsoft.com/office/drawing/2014/chart" uri="{C3380CC4-5D6E-409C-BE32-E72D297353CC}">
              <c16:uniqueId val="{0000000A-7A0A-4D53-A261-1C91372EA501}"/>
            </c:ext>
          </c:extLst>
        </c:ser>
        <c:ser>
          <c:idx val="7"/>
          <c:order val="7"/>
          <c:tx>
            <c:strRef>
              <c:f>'Avg HOT Duration H'!$I$1</c:f>
              <c:strCache>
                <c:ptCount val="1"/>
                <c:pt idx="0">
                  <c:v>LCL</c:v>
                </c:pt>
              </c:strCache>
            </c:strRef>
          </c:tx>
          <c:spPr>
            <a:ln w="12700">
              <a:solidFill>
                <a:srgbClr val="FF0000"/>
              </a:solidFill>
              <a:prstDash val="dash"/>
            </a:ln>
            <a:effectLst/>
          </c:spPr>
          <c:marker>
            <c:symbol val="none"/>
          </c:marker>
          <c:dLbls>
            <c:dLbl>
              <c:idx val="1"/>
              <c:layout>
                <c:manualLayout>
                  <c:x val="-1.4642731757260403E-2"/>
                  <c:y val="-2.0184377133166825E-2"/>
                </c:manualLayout>
              </c:layout>
              <c:tx>
                <c:rich>
                  <a:bodyPr wrap="square" lIns="38100" tIns="19050" rIns="38100" bIns="19050" anchor="ctr">
                    <a:spAutoFit/>
                  </a:bodyPr>
                  <a:lstStyle/>
                  <a:p>
                    <a:pPr>
                      <a:defRPr sz="1600"/>
                    </a:pPr>
                    <a:r>
                      <a:rPr lang="en-US" sz="1600"/>
                      <a:t>LCL</a:t>
                    </a:r>
                  </a:p>
                </c:rich>
              </c:tx>
              <c:numFmt formatCode="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7A0A-4D53-A261-1C91372EA501}"/>
                </c:ext>
              </c:extLst>
            </c:dLbl>
            <c:dLbl>
              <c:idx val="4"/>
              <c:layout>
                <c:manualLayout>
                  <c:x val="-0.40589279855643046"/>
                  <c:y val="-1.9491448916923428E-2"/>
                </c:manualLayout>
              </c:layout>
              <c:numFmt formatCode="0.000" sourceLinked="0"/>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A0A-4D53-A261-1C91372EA501}"/>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 H'!$A$2:$A$8</c:f>
              <c:strCache>
                <c:ptCount val="7"/>
                <c:pt idx="0">
                  <c:v>H1 2021 (n=2)</c:v>
                </c:pt>
                <c:pt idx="1">
                  <c:v>H2 2021 (n=15)</c:v>
                </c:pt>
                <c:pt idx="2">
                  <c:v>H1 2022 (n=26)</c:v>
                </c:pt>
                <c:pt idx="3">
                  <c:v>H2 2022 (n=60)</c:v>
                </c:pt>
                <c:pt idx="4">
                  <c:v>H1 2023 (n=47)</c:v>
                </c:pt>
                <c:pt idx="5">
                  <c:v>H2 2023 (n=39)</c:v>
                </c:pt>
                <c:pt idx="6">
                  <c:v>H1 2024 (n=8)</c:v>
                </c:pt>
              </c:strCache>
            </c:strRef>
          </c:cat>
          <c:val>
            <c:numRef>
              <c:f>'Avg HOT Duration H'!$I$2:$I$8</c:f>
              <c:numCache>
                <c:formatCode>0</c:formatCode>
                <c:ptCount val="7"/>
                <c:pt idx="0">
                  <c:v>46.413516374405724</c:v>
                </c:pt>
                <c:pt idx="1">
                  <c:v>46.413516374405724</c:v>
                </c:pt>
                <c:pt idx="2">
                  <c:v>46.413516374405724</c:v>
                </c:pt>
                <c:pt idx="3">
                  <c:v>46.413516374405724</c:v>
                </c:pt>
                <c:pt idx="4">
                  <c:v>46.413516374405724</c:v>
                </c:pt>
                <c:pt idx="5">
                  <c:v>46.413516374405724</c:v>
                </c:pt>
                <c:pt idx="6">
                  <c:v>46.413516374405724</c:v>
                </c:pt>
              </c:numCache>
            </c:numRef>
          </c:val>
          <c:smooth val="0"/>
          <c:extLst>
            <c:ext xmlns:c16="http://schemas.microsoft.com/office/drawing/2014/chart" uri="{C3380CC4-5D6E-409C-BE32-E72D297353CC}">
              <c16:uniqueId val="{0000000D-7A0A-4D53-A261-1C91372EA501}"/>
            </c:ext>
          </c:extLst>
        </c:ser>
        <c:dLbls>
          <c:showLegendKey val="0"/>
          <c:showVal val="0"/>
          <c:showCatName val="0"/>
          <c:showSerName val="0"/>
          <c:showPercent val="0"/>
          <c:showBubbleSize val="0"/>
        </c:dLbls>
        <c:marker val="1"/>
        <c:smooth val="0"/>
        <c:axId val="729386880"/>
        <c:axId val="555780016"/>
      </c:lineChart>
      <c:catAx>
        <c:axId val="729386880"/>
        <c:scaling>
          <c:orientation val="minMax"/>
        </c:scaling>
        <c:delete val="0"/>
        <c:axPos val="b"/>
        <c:title>
          <c:tx>
            <c:rich>
              <a:bodyPr/>
              <a:lstStyle/>
              <a:p>
                <a:pPr>
                  <a:defRPr sz="1600" b="1" i="0">
                    <a:solidFill>
                      <a:srgbClr val="000000"/>
                    </a:solidFill>
                    <a:latin typeface=" +mn-lt"/>
                  </a:defRPr>
                </a:pPr>
                <a:r>
                  <a:rPr lang="en-US" sz="1600" b="1" i="0">
                    <a:solidFill>
                      <a:srgbClr val="000000"/>
                    </a:solidFill>
                    <a:latin typeface="Century Gothic" panose="020B0502020202020204" pitchFamily="34" charset="0"/>
                  </a:rPr>
                  <a:t>DC Period</a:t>
                </a:r>
              </a:p>
            </c:rich>
          </c:tx>
          <c:overlay val="0"/>
        </c:title>
        <c:numFmt formatCode="General" sourceLinked="1"/>
        <c:majorTickMark val="out"/>
        <c:minorTickMark val="none"/>
        <c:tickLblPos val="nextTo"/>
        <c:txPr>
          <a:bodyPr/>
          <a:lstStyle/>
          <a:p>
            <a:pPr>
              <a:defRPr sz="1600"/>
            </a:pPr>
            <a:endParaRPr lang="en-US"/>
          </a:p>
        </c:txPr>
        <c:crossAx val="555780016"/>
        <c:crosses val="autoZero"/>
        <c:auto val="0"/>
        <c:lblAlgn val="ctr"/>
        <c:lblOffset val="100"/>
        <c:noMultiLvlLbl val="0"/>
      </c:catAx>
      <c:valAx>
        <c:axId val="555780016"/>
        <c:scaling>
          <c:orientation val="minMax"/>
          <c:min val="33.200000000000003"/>
        </c:scaling>
        <c:delete val="0"/>
        <c:axPos val="l"/>
        <c:title>
          <c:tx>
            <c:rich>
              <a:bodyPr/>
              <a:lstStyle/>
              <a:p>
                <a:pPr>
                  <a:defRPr sz="1600" b="1" i="0">
                    <a:solidFill>
                      <a:srgbClr val="000000"/>
                    </a:solidFill>
                    <a:latin typeface=" +mn-lt"/>
                  </a:defRPr>
                </a:pPr>
                <a:r>
                  <a:rPr lang="en-US" sz="1600" b="1" i="0" u="none" strike="noStrike" kern="1200" baseline="0">
                    <a:solidFill>
                      <a:srgbClr val="000000"/>
                    </a:solidFill>
                    <a:latin typeface="Century Gothic" panose="020B0502020202020204" pitchFamily="34" charset="0"/>
                  </a:rPr>
                  <a:t>Average Home Oxygen Duration (days)</a:t>
                </a:r>
                <a:endParaRPr lang="en-US" sz="1600" b="1" i="0">
                  <a:solidFill>
                    <a:srgbClr val="000000"/>
                  </a:solidFill>
                  <a:latin typeface="Century Gothic" panose="020B0502020202020204" pitchFamily="34" charset="0"/>
                </a:endParaRPr>
              </a:p>
            </c:rich>
          </c:tx>
          <c:layout>
            <c:manualLayout>
              <c:xMode val="edge"/>
              <c:yMode val="edge"/>
              <c:x val="0.01"/>
              <c:y val="0.20775475291097933"/>
            </c:manualLayout>
          </c:layout>
          <c:overlay val="0"/>
        </c:title>
        <c:numFmt formatCode="0" sourceLinked="1"/>
        <c:majorTickMark val="out"/>
        <c:minorTickMark val="none"/>
        <c:tickLblPos val="nextTo"/>
        <c:txPr>
          <a:bodyPr/>
          <a:lstStyle/>
          <a:p>
            <a:pPr>
              <a:defRPr sz="1600"/>
            </a:pPr>
            <a:endParaRPr lang="en-US"/>
          </a:p>
        </c:txPr>
        <c:crossAx val="729386880"/>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80" b="1" i="0" u="none" strike="noStrike" kern="1200" baseline="0" dirty="0">
                <a:solidFill>
                  <a:prstClr val="black"/>
                </a:solidFill>
              </a:rPr>
              <a:t>Non-RHO Exposed: Average Duration of Home Oxygen Therapy for Infants Not Followed by the RHO Program</a:t>
            </a:r>
          </a:p>
          <a:p>
            <a:pPr>
              <a:defRPr/>
            </a:pPr>
            <a:r>
              <a:rPr lang="en-US" sz="1680" b="1" i="0" u="none" strike="noStrike" kern="1200" baseline="0" dirty="0">
                <a:solidFill>
                  <a:prstClr val="black"/>
                </a:solidFill>
              </a:rPr>
              <a:t>(All Sites)</a:t>
            </a:r>
          </a:p>
        </c:rich>
      </c:tx>
      <c:overlay val="0"/>
    </c:title>
    <c:autoTitleDeleted val="0"/>
    <c:plotArea>
      <c:layout/>
      <c:lineChart>
        <c:grouping val="standard"/>
        <c:varyColors val="0"/>
        <c:ser>
          <c:idx val="0"/>
          <c:order val="0"/>
          <c:tx>
            <c:strRef>
              <c:f>'Overall Control'!$B$1</c:f>
              <c:strCache>
                <c:ptCount val="1"/>
                <c:pt idx="0">
                  <c:v>Avg HOT Duration</c:v>
                </c:pt>
              </c:strCache>
            </c:strRef>
          </c:tx>
          <c:spPr>
            <a:ln w="28575">
              <a:solidFill>
                <a:srgbClr val="000080"/>
              </a:solidFill>
              <a:prstDash val="solid"/>
            </a:ln>
            <a:effectLst/>
          </c:spPr>
          <c:marker>
            <c:symbol val="circle"/>
            <c:size val="6"/>
            <c:spPr>
              <a:solidFill>
                <a:srgbClr val="000080"/>
              </a:solidFill>
              <a:ln w="28575">
                <a:solidFill>
                  <a:srgbClr val="000080"/>
                </a:solidFill>
                <a:prstDash val="solid"/>
              </a:ln>
            </c:spPr>
          </c:marker>
          <c:dLbls>
            <c:dLbl>
              <c:idx val="0"/>
              <c:layout>
                <c:manualLayout>
                  <c:x val="-8.4083520880220055E-3"/>
                  <c:y val="-5.03797025371828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AA-4353-8BFB-1C7BFC8D8598}"/>
                </c:ext>
              </c:extLst>
            </c:dLbl>
            <c:dLbl>
              <c:idx val="3"/>
              <c:layout>
                <c:manualLayout>
                  <c:x val="-1.4659914978744686E-2"/>
                  <c:y val="-2.81574803149606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AA-4353-8BFB-1C7BFC8D8598}"/>
                </c:ext>
              </c:extLst>
            </c:dLbl>
            <c:dLbl>
              <c:idx val="5"/>
              <c:layout>
                <c:manualLayout>
                  <c:x val="-1.4659914978744686E-2"/>
                  <c:y val="-3.18611840186644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AA-4353-8BFB-1C7BFC8D8598}"/>
                </c:ext>
              </c:extLst>
            </c:dLbl>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'Overall Control'!$A$2:$A$8</c:f>
              <c:strCache>
                <c:ptCount val="7"/>
                <c:pt idx="0">
                  <c:v>H1 2021 (n=1)</c:v>
                </c:pt>
                <c:pt idx="1">
                  <c:v>H2 2021 (n=5)</c:v>
                </c:pt>
                <c:pt idx="2">
                  <c:v>H1 2022 (n=15)</c:v>
                </c:pt>
                <c:pt idx="3">
                  <c:v>H2 2022 (n=13)</c:v>
                </c:pt>
                <c:pt idx="4">
                  <c:v>H1 2023 (n=9)</c:v>
                </c:pt>
                <c:pt idx="5">
                  <c:v>H2 2023 (n=4)</c:v>
                </c:pt>
                <c:pt idx="6">
                  <c:v>H1 2024 (n=0)</c:v>
                </c:pt>
              </c:strCache>
            </c:strRef>
          </c:cat>
          <c:val>
            <c:numRef>
              <c:f>'Overall Control'!$B$2:$B$7</c:f>
              <c:numCache>
                <c:formatCode>0.000</c:formatCode>
                <c:ptCount val="6"/>
                <c:pt idx="0">
                  <c:v>43</c:v>
                </c:pt>
                <c:pt idx="1">
                  <c:v>234</c:v>
                </c:pt>
                <c:pt idx="2">
                  <c:v>115.46666666666667</c:v>
                </c:pt>
                <c:pt idx="3">
                  <c:v>76.461538461538467</c:v>
                </c:pt>
                <c:pt idx="4">
                  <c:v>82.555555555555557</c:v>
                </c:pt>
                <c:pt idx="5">
                  <c:v>74.75</c:v>
                </c:pt>
              </c:numCache>
            </c:numRef>
          </c:val>
          <c:smooth val="0"/>
          <c:extLst>
            <c:ext xmlns:c16="http://schemas.microsoft.com/office/drawing/2014/chart" uri="{C3380CC4-5D6E-409C-BE32-E72D297353CC}">
              <c16:uniqueId val="{00000000-080F-45DD-AACA-D2A3F4E55A8B}"/>
            </c:ext>
          </c:extLst>
        </c:ser>
        <c:ser>
          <c:idx val="1"/>
          <c:order val="1"/>
          <c:tx>
            <c:strRef>
              <c:f>'Overall Control'!$C$1</c:f>
              <c:strCache>
                <c:ptCount val="1"/>
                <c:pt idx="0">
                  <c:v>UCL</c:v>
                </c:pt>
              </c:strCache>
            </c:strRef>
          </c:tx>
          <c:spPr>
            <a:ln w="12700">
              <a:solidFill>
                <a:srgbClr val="FF0000"/>
              </a:solidFill>
              <a:prstDash val="dash"/>
            </a:ln>
            <a:effectLst/>
          </c:spPr>
          <c:marker>
            <c:symbol val="none"/>
          </c:marker>
          <c:dLbls>
            <c:dLbl>
              <c:idx val="1"/>
              <c:layout>
                <c:manualLayout>
                  <c:x val="0.70116118268412242"/>
                  <c:y val="-2.7591717701953955E-2"/>
                </c:manualLayout>
              </c:layout>
              <c:tx>
                <c:rich>
                  <a:bodyPr/>
                  <a:lstStyle/>
                  <a:p>
                    <a:r>
                      <a:rPr lang="en-US" dirty="0"/>
                      <a:t>UCL  297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80F-45DD-AACA-D2A3F4E55A8B}"/>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Control'!$A$2:$A$8</c:f>
              <c:strCache>
                <c:ptCount val="7"/>
                <c:pt idx="0">
                  <c:v>H1 2021 (n=1)</c:v>
                </c:pt>
                <c:pt idx="1">
                  <c:v>H2 2021 (n=5)</c:v>
                </c:pt>
                <c:pt idx="2">
                  <c:v>H1 2022 (n=15)</c:v>
                </c:pt>
                <c:pt idx="3">
                  <c:v>H2 2022 (n=13)</c:v>
                </c:pt>
                <c:pt idx="4">
                  <c:v>H1 2023 (n=9)</c:v>
                </c:pt>
                <c:pt idx="5">
                  <c:v>H2 2023 (n=4)</c:v>
                </c:pt>
                <c:pt idx="6">
                  <c:v>H1 2024 (n=0)</c:v>
                </c:pt>
              </c:strCache>
            </c:strRef>
          </c:cat>
          <c:val>
            <c:numRef>
              <c:f>'Overall Control'!$C$2:$C$8</c:f>
              <c:numCache>
                <c:formatCode>0.000</c:formatCode>
                <c:ptCount val="7"/>
                <c:pt idx="0">
                  <c:v>297.18932763532757</c:v>
                </c:pt>
                <c:pt idx="1">
                  <c:v>297.18932763532757</c:v>
                </c:pt>
                <c:pt idx="2">
                  <c:v>297.18932763532757</c:v>
                </c:pt>
                <c:pt idx="3">
                  <c:v>297.18932763532757</c:v>
                </c:pt>
                <c:pt idx="4">
                  <c:v>297.18932763532757</c:v>
                </c:pt>
                <c:pt idx="5">
                  <c:v>297.18932763532757</c:v>
                </c:pt>
                <c:pt idx="6">
                  <c:v>297.18932763532757</c:v>
                </c:pt>
              </c:numCache>
            </c:numRef>
          </c:val>
          <c:smooth val="0"/>
          <c:extLst>
            <c:ext xmlns:c16="http://schemas.microsoft.com/office/drawing/2014/chart" uri="{C3380CC4-5D6E-409C-BE32-E72D297353CC}">
              <c16:uniqueId val="{00000003-080F-45DD-AACA-D2A3F4E55A8B}"/>
            </c:ext>
          </c:extLst>
        </c:ser>
        <c:ser>
          <c:idx val="2"/>
          <c:order val="2"/>
          <c:tx>
            <c:strRef>
              <c:f>'Overall Control'!$D$1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strRef>
              <c:f>'Overall Control'!$A$2:$A$8</c:f>
              <c:strCache>
                <c:ptCount val="7"/>
                <c:pt idx="0">
                  <c:v>H1 2021 (n=1)</c:v>
                </c:pt>
                <c:pt idx="1">
                  <c:v>H2 2021 (n=5)</c:v>
                </c:pt>
                <c:pt idx="2">
                  <c:v>H1 2022 (n=15)</c:v>
                </c:pt>
                <c:pt idx="3">
                  <c:v>H2 2022 (n=13)</c:v>
                </c:pt>
                <c:pt idx="4">
                  <c:v>H1 2023 (n=9)</c:v>
                </c:pt>
                <c:pt idx="5">
                  <c:v>H2 2023 (n=4)</c:v>
                </c:pt>
                <c:pt idx="6">
                  <c:v>H1 2024 (n=0)</c:v>
                </c:pt>
              </c:strCache>
            </c:strRef>
          </c:cat>
          <c:val>
            <c:numRef>
              <c:f>'Overall Control'!$D$2:$D$7</c:f>
              <c:numCache>
                <c:formatCode>0.000</c:formatCode>
                <c:ptCount val="6"/>
                <c:pt idx="0">
                  <c:v>232.91698290598288</c:v>
                </c:pt>
                <c:pt idx="1">
                  <c:v>232.91698290598288</c:v>
                </c:pt>
                <c:pt idx="2">
                  <c:v>232.91698290598288</c:v>
                </c:pt>
                <c:pt idx="3">
                  <c:v>232.91698290598288</c:v>
                </c:pt>
                <c:pt idx="4">
                  <c:v>232.91698290598288</c:v>
                </c:pt>
                <c:pt idx="5">
                  <c:v>232.91698290598288</c:v>
                </c:pt>
              </c:numCache>
            </c:numRef>
          </c:val>
          <c:smooth val="0"/>
          <c:extLst>
            <c:ext xmlns:c16="http://schemas.microsoft.com/office/drawing/2014/chart" uri="{C3380CC4-5D6E-409C-BE32-E72D297353CC}">
              <c16:uniqueId val="{00000004-080F-45DD-AACA-D2A3F4E55A8B}"/>
            </c:ext>
          </c:extLst>
        </c:ser>
        <c:ser>
          <c:idx val="3"/>
          <c:order val="3"/>
          <c:tx>
            <c:strRef>
              <c:f>'Overall Control'!$E$1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strRef>
              <c:f>'Overall Control'!$A$2:$A$8</c:f>
              <c:strCache>
                <c:ptCount val="7"/>
                <c:pt idx="0">
                  <c:v>H1 2021 (n=1)</c:v>
                </c:pt>
                <c:pt idx="1">
                  <c:v>H2 2021 (n=5)</c:v>
                </c:pt>
                <c:pt idx="2">
                  <c:v>H1 2022 (n=15)</c:v>
                </c:pt>
                <c:pt idx="3">
                  <c:v>H2 2022 (n=13)</c:v>
                </c:pt>
                <c:pt idx="4">
                  <c:v>H1 2023 (n=9)</c:v>
                </c:pt>
                <c:pt idx="5">
                  <c:v>H2 2023 (n=4)</c:v>
                </c:pt>
                <c:pt idx="6">
                  <c:v>H1 2024 (n=0)</c:v>
                </c:pt>
              </c:strCache>
            </c:strRef>
          </c:cat>
          <c:val>
            <c:numRef>
              <c:f>'Overall Control'!$E$2:$E$7</c:f>
              <c:numCache>
                <c:formatCode>0.000</c:formatCode>
                <c:ptCount val="6"/>
                <c:pt idx="0">
                  <c:v>168.64463817663815</c:v>
                </c:pt>
                <c:pt idx="1">
                  <c:v>168.64463817663815</c:v>
                </c:pt>
                <c:pt idx="2">
                  <c:v>168.64463817663815</c:v>
                </c:pt>
                <c:pt idx="3">
                  <c:v>168.64463817663815</c:v>
                </c:pt>
                <c:pt idx="4">
                  <c:v>168.64463817663815</c:v>
                </c:pt>
                <c:pt idx="5">
                  <c:v>168.64463817663815</c:v>
                </c:pt>
              </c:numCache>
            </c:numRef>
          </c:val>
          <c:smooth val="0"/>
          <c:extLst>
            <c:ext xmlns:c16="http://schemas.microsoft.com/office/drawing/2014/chart" uri="{C3380CC4-5D6E-409C-BE32-E72D297353CC}">
              <c16:uniqueId val="{00000005-080F-45DD-AACA-D2A3F4E55A8B}"/>
            </c:ext>
          </c:extLst>
        </c:ser>
        <c:ser>
          <c:idx val="4"/>
          <c:order val="4"/>
          <c:tx>
            <c:strRef>
              <c:f>'Overall Control'!$F$1</c:f>
              <c:strCache>
                <c:ptCount val="1"/>
                <c:pt idx="0">
                  <c:v>Average</c:v>
                </c:pt>
              </c:strCache>
            </c:strRef>
          </c:tx>
          <c:spPr>
            <a:ln w="12700">
              <a:solidFill>
                <a:srgbClr val="009999"/>
              </a:solidFill>
              <a:prstDash val="solid"/>
            </a:ln>
            <a:effectLst/>
          </c:spPr>
          <c:marker>
            <c:symbol val="none"/>
          </c:marker>
          <c:dLbls>
            <c:dLbl>
              <c:idx val="1"/>
              <c:layout>
                <c:manualLayout>
                  <c:x val="0.68449034830886202"/>
                  <c:y val="-2.7591717701954059E-2"/>
                </c:manualLayout>
              </c:layout>
              <c:tx>
                <c:rich>
                  <a:bodyPr/>
                  <a:lstStyle/>
                  <a:p>
                    <a:r>
                      <a:rPr lang="en-US" dirty="0"/>
                      <a:t>Average  106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80F-45DD-AACA-D2A3F4E55A8B}"/>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Control'!$A$2:$A$8</c:f>
              <c:strCache>
                <c:ptCount val="7"/>
                <c:pt idx="0">
                  <c:v>H1 2021 (n=1)</c:v>
                </c:pt>
                <c:pt idx="1">
                  <c:v>H2 2021 (n=5)</c:v>
                </c:pt>
                <c:pt idx="2">
                  <c:v>H1 2022 (n=15)</c:v>
                </c:pt>
                <c:pt idx="3">
                  <c:v>H2 2022 (n=13)</c:v>
                </c:pt>
                <c:pt idx="4">
                  <c:v>H1 2023 (n=9)</c:v>
                </c:pt>
                <c:pt idx="5">
                  <c:v>H2 2023 (n=4)</c:v>
                </c:pt>
                <c:pt idx="6">
                  <c:v>H1 2024 (n=0)</c:v>
                </c:pt>
              </c:strCache>
            </c:strRef>
          </c:cat>
          <c:val>
            <c:numRef>
              <c:f>'Overall Control'!$F$2:$F$8</c:f>
              <c:numCache>
                <c:formatCode>0.000</c:formatCode>
                <c:ptCount val="7"/>
                <c:pt idx="0">
                  <c:v>104.37229344729344</c:v>
                </c:pt>
                <c:pt idx="1">
                  <c:v>104.37229344729344</c:v>
                </c:pt>
                <c:pt idx="2">
                  <c:v>104.37229344729344</c:v>
                </c:pt>
                <c:pt idx="3">
                  <c:v>104.37229344729344</c:v>
                </c:pt>
                <c:pt idx="4">
                  <c:v>104.37229344729344</c:v>
                </c:pt>
                <c:pt idx="5">
                  <c:v>104.37229344729344</c:v>
                </c:pt>
                <c:pt idx="6">
                  <c:v>104.37229344729344</c:v>
                </c:pt>
              </c:numCache>
            </c:numRef>
          </c:val>
          <c:smooth val="0"/>
          <c:extLst>
            <c:ext xmlns:c16="http://schemas.microsoft.com/office/drawing/2014/chart" uri="{C3380CC4-5D6E-409C-BE32-E72D297353CC}">
              <c16:uniqueId val="{00000008-080F-45DD-AACA-D2A3F4E55A8B}"/>
            </c:ext>
          </c:extLst>
        </c:ser>
        <c:ser>
          <c:idx val="5"/>
          <c:order val="5"/>
          <c:tx>
            <c:strRef>
              <c:f>'Overall Control'!$G$1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strRef>
              <c:f>'Overall Control'!$A$2:$A$8</c:f>
              <c:strCache>
                <c:ptCount val="7"/>
                <c:pt idx="0">
                  <c:v>H1 2021 (n=1)</c:v>
                </c:pt>
                <c:pt idx="1">
                  <c:v>H2 2021 (n=5)</c:v>
                </c:pt>
                <c:pt idx="2">
                  <c:v>H1 2022 (n=15)</c:v>
                </c:pt>
                <c:pt idx="3">
                  <c:v>H2 2022 (n=13)</c:v>
                </c:pt>
                <c:pt idx="4">
                  <c:v>H1 2023 (n=9)</c:v>
                </c:pt>
                <c:pt idx="5">
                  <c:v>H2 2023 (n=4)</c:v>
                </c:pt>
                <c:pt idx="6">
                  <c:v>H1 2024 (n=0)</c:v>
                </c:pt>
              </c:strCache>
            </c:strRef>
          </c:cat>
          <c:val>
            <c:numRef>
              <c:f>'Overall Control'!$G$2:$G$7</c:f>
              <c:numCache>
                <c:formatCode>0.000</c:formatCode>
                <c:ptCount val="6"/>
                <c:pt idx="0">
                  <c:v>40.099948717948735</c:v>
                </c:pt>
                <c:pt idx="1">
                  <c:v>40.099948717948735</c:v>
                </c:pt>
                <c:pt idx="2">
                  <c:v>40.099948717948735</c:v>
                </c:pt>
                <c:pt idx="3">
                  <c:v>40.099948717948735</c:v>
                </c:pt>
                <c:pt idx="4">
                  <c:v>40.099948717948735</c:v>
                </c:pt>
                <c:pt idx="5">
                  <c:v>40.099948717948735</c:v>
                </c:pt>
              </c:numCache>
            </c:numRef>
          </c:val>
          <c:smooth val="0"/>
          <c:extLst>
            <c:ext xmlns:c16="http://schemas.microsoft.com/office/drawing/2014/chart" uri="{C3380CC4-5D6E-409C-BE32-E72D297353CC}">
              <c16:uniqueId val="{00000009-080F-45DD-AACA-D2A3F4E55A8B}"/>
            </c:ext>
          </c:extLst>
        </c:ser>
        <c:ser>
          <c:idx val="6"/>
          <c:order val="6"/>
          <c:tx>
            <c:strRef>
              <c:f>'Overall Control'!$H$1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strRef>
              <c:f>'Overall Control'!$A$2:$A$8</c:f>
              <c:strCache>
                <c:ptCount val="7"/>
                <c:pt idx="0">
                  <c:v>H1 2021 (n=1)</c:v>
                </c:pt>
                <c:pt idx="1">
                  <c:v>H2 2021 (n=5)</c:v>
                </c:pt>
                <c:pt idx="2">
                  <c:v>H1 2022 (n=15)</c:v>
                </c:pt>
                <c:pt idx="3">
                  <c:v>H2 2022 (n=13)</c:v>
                </c:pt>
                <c:pt idx="4">
                  <c:v>H1 2023 (n=9)</c:v>
                </c:pt>
                <c:pt idx="5">
                  <c:v>H2 2023 (n=4)</c:v>
                </c:pt>
                <c:pt idx="6">
                  <c:v>H1 2024 (n=0)</c:v>
                </c:pt>
              </c:strCache>
            </c:strRef>
          </c:cat>
          <c:val>
            <c:numRef>
              <c:f>'Overall Control'!$H$2:$H$7</c:f>
              <c:numCache>
                <c:formatCode>0.000</c:formatCode>
                <c:ptCount val="6"/>
                <c:pt idx="0">
                  <c:v>-24.172396011395975</c:v>
                </c:pt>
                <c:pt idx="1">
                  <c:v>-24.172396011395975</c:v>
                </c:pt>
                <c:pt idx="2">
                  <c:v>-24.172396011395975</c:v>
                </c:pt>
                <c:pt idx="3">
                  <c:v>-24.172396011395975</c:v>
                </c:pt>
                <c:pt idx="4">
                  <c:v>-24.172396011395975</c:v>
                </c:pt>
                <c:pt idx="5">
                  <c:v>-24.172396011395975</c:v>
                </c:pt>
              </c:numCache>
            </c:numRef>
          </c:val>
          <c:smooth val="0"/>
          <c:extLst>
            <c:ext xmlns:c16="http://schemas.microsoft.com/office/drawing/2014/chart" uri="{C3380CC4-5D6E-409C-BE32-E72D297353CC}">
              <c16:uniqueId val="{0000000A-080F-45DD-AACA-D2A3F4E55A8B}"/>
            </c:ext>
          </c:extLst>
        </c:ser>
        <c:ser>
          <c:idx val="7"/>
          <c:order val="7"/>
          <c:tx>
            <c:strRef>
              <c:f>'Overall Control'!$I$1</c:f>
              <c:strCache>
                <c:ptCount val="1"/>
                <c:pt idx="0">
                  <c:v>LCL</c:v>
                </c:pt>
              </c:strCache>
            </c:strRef>
          </c:tx>
          <c:spPr>
            <a:ln w="12700">
              <a:solidFill>
                <a:srgbClr val="FF0000"/>
              </a:solidFill>
              <a:prstDash val="dash"/>
            </a:ln>
            <a:effectLst/>
          </c:spPr>
          <c:marker>
            <c:symbol val="none"/>
          </c:marker>
          <c:dLbls>
            <c:dLbl>
              <c:idx val="1"/>
              <c:layout>
                <c:manualLayout>
                  <c:x val="-1.4642731757260403E-2"/>
                  <c:y val="-2.0184377133166825E-2"/>
                </c:manualLayout>
              </c:layout>
              <c:tx>
                <c:rich>
                  <a:bodyPr/>
                  <a:lstStyle/>
                  <a:p>
                    <a:pPr>
                      <a:defRPr/>
                    </a:pPr>
                    <a:r>
                      <a:rPr lang="en-US"/>
                      <a:t>LCL</a:t>
                    </a:r>
                  </a:p>
                </c:rich>
              </c:tx>
              <c:numFmt formatCode="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080F-45DD-AACA-D2A3F4E55A8B}"/>
                </c:ext>
              </c:extLst>
            </c:dLbl>
            <c:dLbl>
              <c:idx val="4"/>
              <c:layout>
                <c:manualLayout>
                  <c:x val="-1.4642731757260403E-2"/>
                  <c:y val="-2.0184377133166825E-2"/>
                </c:manualLayout>
              </c:layout>
              <c:numFmt formatCode="0.0000" sourceLinked="0"/>
              <c:spPr>
                <a:noFill/>
                <a:ln>
                  <a:noFill/>
                </a:ln>
                <a:effectLs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80F-45DD-AACA-D2A3F4E55A8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Control'!$A$2:$A$8</c:f>
              <c:strCache>
                <c:ptCount val="7"/>
                <c:pt idx="0">
                  <c:v>H1 2021 (n=1)</c:v>
                </c:pt>
                <c:pt idx="1">
                  <c:v>H2 2021 (n=5)</c:v>
                </c:pt>
                <c:pt idx="2">
                  <c:v>H1 2022 (n=15)</c:v>
                </c:pt>
                <c:pt idx="3">
                  <c:v>H2 2022 (n=13)</c:v>
                </c:pt>
                <c:pt idx="4">
                  <c:v>H1 2023 (n=9)</c:v>
                </c:pt>
                <c:pt idx="5">
                  <c:v>H2 2023 (n=4)</c:v>
                </c:pt>
                <c:pt idx="6">
                  <c:v>H1 2024 (n=0)</c:v>
                </c:pt>
              </c:strCache>
            </c:strRef>
          </c:cat>
          <c:val>
            <c:numRef>
              <c:f>'Overall Control'!$I$2:$I$7</c:f>
              <c:numCache>
                <c:formatCode>0.000</c:formatCode>
                <c:ptCount val="6"/>
                <c:pt idx="0">
                  <c:v>-88.444740740740698</c:v>
                </c:pt>
                <c:pt idx="1">
                  <c:v>-88.444740740740698</c:v>
                </c:pt>
                <c:pt idx="2">
                  <c:v>-88.444740740740698</c:v>
                </c:pt>
                <c:pt idx="3">
                  <c:v>-88.444740740740698</c:v>
                </c:pt>
                <c:pt idx="4">
                  <c:v>-88.444740740740698</c:v>
                </c:pt>
                <c:pt idx="5">
                  <c:v>-88.444740740740698</c:v>
                </c:pt>
              </c:numCache>
            </c:numRef>
          </c:val>
          <c:smooth val="0"/>
          <c:extLst>
            <c:ext xmlns:c16="http://schemas.microsoft.com/office/drawing/2014/chart" uri="{C3380CC4-5D6E-409C-BE32-E72D297353CC}">
              <c16:uniqueId val="{0000000D-080F-45DD-AACA-D2A3F4E55A8B}"/>
            </c:ext>
          </c:extLst>
        </c:ser>
        <c:dLbls>
          <c:showLegendKey val="0"/>
          <c:showVal val="0"/>
          <c:showCatName val="0"/>
          <c:showSerName val="0"/>
          <c:showPercent val="0"/>
          <c:showBubbleSize val="0"/>
        </c:dLbls>
        <c:marker val="1"/>
        <c:smooth val="0"/>
        <c:axId val="1113246960"/>
        <c:axId val="753913008"/>
      </c:lineChart>
      <c:catAx>
        <c:axId val="1113246960"/>
        <c:scaling>
          <c:orientation val="minMax"/>
        </c:scaling>
        <c:delete val="0"/>
        <c:axPos val="b"/>
        <c:title>
          <c:tx>
            <c:rich>
              <a:bodyPr/>
              <a:lstStyle/>
              <a:p>
                <a:pPr>
                  <a:defRPr sz="1200"/>
                </a:pPr>
                <a:r>
                  <a:rPr lang="en-US" sz="1200"/>
                  <a:t>DC Period</a:t>
                </a:r>
              </a:p>
            </c:rich>
          </c:tx>
          <c:overlay val="0"/>
        </c:title>
        <c:numFmt formatCode="General" sourceLinked="1"/>
        <c:majorTickMark val="out"/>
        <c:minorTickMark val="none"/>
        <c:tickLblPos val="nextTo"/>
        <c:crossAx val="753913008"/>
        <c:crossesAt val="-150"/>
        <c:auto val="0"/>
        <c:lblAlgn val="ctr"/>
        <c:lblOffset val="100"/>
        <c:noMultiLvlLbl val="0"/>
      </c:catAx>
      <c:valAx>
        <c:axId val="753913008"/>
        <c:scaling>
          <c:orientation val="minMax"/>
          <c:min val="0"/>
        </c:scaling>
        <c:delete val="0"/>
        <c:axPos val="l"/>
        <c:title>
          <c:tx>
            <c:rich>
              <a:bodyPr/>
              <a:lstStyle/>
              <a:p>
                <a:pPr>
                  <a:defRPr sz="1200"/>
                </a:pPr>
                <a:r>
                  <a:rPr lang="en-US" sz="1200"/>
                  <a:t>Average Home Oxygen Duration (days)</a:t>
                </a:r>
              </a:p>
            </c:rich>
          </c:tx>
          <c:layout>
            <c:manualLayout>
              <c:xMode val="edge"/>
              <c:yMode val="edge"/>
              <c:x val="7.2934900391764604E-3"/>
              <c:y val="0.15597229512977545"/>
            </c:manualLayout>
          </c:layout>
          <c:overlay val="0"/>
        </c:title>
        <c:numFmt formatCode="0" sourceLinked="0"/>
        <c:majorTickMark val="out"/>
        <c:minorTickMark val="none"/>
        <c:tickLblPos val="nextTo"/>
        <c:crossAx val="1113246960"/>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80" b="1" i="0" u="none" strike="noStrike" kern="1200" baseline="0" dirty="0">
                <a:solidFill>
                  <a:prstClr val="black"/>
                </a:solidFill>
              </a:rPr>
              <a:t>RHO: Average Duration of Home Oxygen Therapy for Infants Followed by the RHO Program</a:t>
            </a:r>
          </a:p>
          <a:p>
            <a:pPr>
              <a:defRPr/>
            </a:pPr>
            <a:r>
              <a:rPr lang="en-US" sz="1680" b="1" i="0" u="none" strike="noStrike" kern="1200" baseline="0" dirty="0">
                <a:solidFill>
                  <a:prstClr val="black"/>
                </a:solidFill>
              </a:rPr>
              <a:t>(All Sites)</a:t>
            </a:r>
          </a:p>
        </c:rich>
      </c:tx>
      <c:overlay val="0"/>
    </c:title>
    <c:autoTitleDeleted val="0"/>
    <c:plotArea>
      <c:layout/>
      <c:lineChart>
        <c:grouping val="standard"/>
        <c:varyColors val="0"/>
        <c:ser>
          <c:idx val="0"/>
          <c:order val="0"/>
          <c:tx>
            <c:strRef>
              <c:f>'Avg HOT Duration H'!$B$1</c:f>
              <c:strCache>
                <c:ptCount val="1"/>
                <c:pt idx="0">
                  <c:v>Avg HOT Duration</c:v>
                </c:pt>
              </c:strCache>
            </c:strRef>
          </c:tx>
          <c:spPr>
            <a:ln w="12700">
              <a:solidFill>
                <a:srgbClr val="000080"/>
              </a:solidFill>
              <a:prstDash val="solid"/>
            </a:ln>
            <a:effectLst/>
          </c:spPr>
          <c:marker>
            <c:symbol val="circle"/>
            <c:size val="6"/>
            <c:spPr>
              <a:solidFill>
                <a:srgbClr val="000080"/>
              </a:solidFill>
              <a:ln w="12700">
                <a:solidFill>
                  <a:srgbClr val="000080"/>
                </a:solidFill>
                <a:prstDash val="solid"/>
              </a:ln>
            </c:spPr>
          </c:marker>
          <c:dLbls>
            <c:dLbl>
              <c:idx val="0"/>
              <c:layout>
                <c:manualLayout>
                  <c:x val="-6.2515628907226809E-3"/>
                  <c:y val="-4.81481481481481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032-4560-93F0-63F21266FF8A}"/>
                </c:ext>
              </c:extLst>
            </c:dLbl>
            <c:dLbl>
              <c:idx val="1"/>
              <c:layout>
                <c:manualLayout>
                  <c:x val="-9.377344336084021E-3"/>
                  <c:y val="-5.92592592592591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032-4560-93F0-63F21266FF8A}"/>
                </c:ext>
              </c:extLst>
            </c:dLbl>
            <c:dLbl>
              <c:idx val="2"/>
              <c:layout>
                <c:manualLayout>
                  <c:x val="-1.7712761523714263E-2"/>
                  <c:y val="-4.44444444444444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032-4560-93F0-63F21266FF8A}"/>
                </c:ext>
              </c:extLst>
            </c:dLbl>
            <c:dLbl>
              <c:idx val="3"/>
              <c:layout>
                <c:manualLayout>
                  <c:x val="-1.3545052929899142E-2"/>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032-4560-93F0-63F21266FF8A}"/>
                </c:ext>
              </c:extLst>
            </c:dLbl>
            <c:dLbl>
              <c:idx val="4"/>
              <c:layout>
                <c:manualLayout>
                  <c:x val="-1.6670834375260481E-2"/>
                  <c:y val="-3.33333333333333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032-4560-93F0-63F21266FF8A}"/>
                </c:ext>
              </c:extLst>
            </c:dLbl>
            <c:dLbl>
              <c:idx val="5"/>
              <c:layout>
                <c:manualLayout>
                  <c:x val="-1.5628907226806703E-2"/>
                  <c:y val="-6.29629629629629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032-4560-93F0-63F21266FF8A}"/>
                </c:ext>
              </c:extLst>
            </c:dLbl>
            <c:dLbl>
              <c:idx val="6"/>
              <c:layout>
                <c:manualLayout>
                  <c:x val="-2.0838542969075603E-2"/>
                  <c:y val="-3.33333333333333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032-4560-93F0-63F21266FF8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'Avg HOT Duration H'!$A$2:$A$8</c:f>
              <c:strCache>
                <c:ptCount val="7"/>
                <c:pt idx="0">
                  <c:v>H1 2021 (n=2)</c:v>
                </c:pt>
                <c:pt idx="1">
                  <c:v>H2 2021 (n=15)</c:v>
                </c:pt>
                <c:pt idx="2">
                  <c:v>H1 2022 (n=26)</c:v>
                </c:pt>
                <c:pt idx="3">
                  <c:v>H2 2022 (n=60)</c:v>
                </c:pt>
                <c:pt idx="4">
                  <c:v>H1 2023 (n=47)</c:v>
                </c:pt>
                <c:pt idx="5">
                  <c:v>H2 2023 (n=39)</c:v>
                </c:pt>
                <c:pt idx="6">
                  <c:v>H1 2024 (n=8)</c:v>
                </c:pt>
              </c:strCache>
            </c:strRef>
          </c:cat>
          <c:val>
            <c:numRef>
              <c:f>'Avg HOT Duration H'!$B$2:$B$8</c:f>
              <c:numCache>
                <c:formatCode>0</c:formatCode>
                <c:ptCount val="7"/>
                <c:pt idx="0">
                  <c:v>102</c:v>
                </c:pt>
                <c:pt idx="1">
                  <c:v>93.4</c:v>
                </c:pt>
                <c:pt idx="2">
                  <c:v>101.88461538461539</c:v>
                </c:pt>
                <c:pt idx="3">
                  <c:v>84.85</c:v>
                </c:pt>
                <c:pt idx="4">
                  <c:v>73.38297872340425</c:v>
                </c:pt>
                <c:pt idx="5">
                  <c:v>58.487179487179489</c:v>
                </c:pt>
                <c:pt idx="6">
                  <c:v>36.125</c:v>
                </c:pt>
              </c:numCache>
            </c:numRef>
          </c:val>
          <c:smooth val="0"/>
          <c:extLst>
            <c:ext xmlns:c16="http://schemas.microsoft.com/office/drawing/2014/chart" uri="{C3380CC4-5D6E-409C-BE32-E72D297353CC}">
              <c16:uniqueId val="{00000000-7032-4560-93F0-63F21266FF8A}"/>
            </c:ext>
          </c:extLst>
        </c:ser>
        <c:ser>
          <c:idx val="1"/>
          <c:order val="1"/>
          <c:tx>
            <c:strRef>
              <c:f>'Avg HOT Duration H'!$C$1</c:f>
              <c:strCache>
                <c:ptCount val="1"/>
                <c:pt idx="0">
                  <c:v>UCL</c:v>
                </c:pt>
              </c:strCache>
            </c:strRef>
          </c:tx>
          <c:spPr>
            <a:ln w="12700">
              <a:solidFill>
                <a:srgbClr val="FF0000"/>
              </a:solidFill>
              <a:prstDash val="dash"/>
            </a:ln>
            <a:effectLst/>
          </c:spPr>
          <c:marker>
            <c:symbol val="none"/>
          </c:marker>
          <c:dLbls>
            <c:dLbl>
              <c:idx val="1"/>
              <c:layout>
                <c:manualLayout>
                  <c:x val="0.67302914967587046"/>
                  <c:y val="-2.7591717701953924E-2"/>
                </c:manualLayout>
              </c:layout>
              <c:tx>
                <c:rich>
                  <a:bodyPr/>
                  <a:lstStyle/>
                  <a:p>
                    <a:pPr>
                      <a:defRPr/>
                    </a:pPr>
                    <a:r>
                      <a:rPr lang="en-US"/>
                      <a:t>UCL</a:t>
                    </a:r>
                  </a:p>
                </c:rich>
              </c:tx>
              <c:numFmt formatCode="#,##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032-4560-93F0-63F21266FF8A}"/>
                </c:ext>
              </c:extLst>
            </c:dLbl>
            <c:dLbl>
              <c:idx val="4"/>
              <c:layout>
                <c:manualLayout>
                  <c:x val="0.25521636314590446"/>
                  <c:y val="-2.7591717701953924E-2"/>
                </c:manualLayout>
              </c:layout>
              <c:numFmt formatCode="#,##0" sourceLinked="0"/>
              <c:spPr>
                <a:noFill/>
                <a:ln>
                  <a:noFill/>
                </a:ln>
                <a:effectLs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032-4560-93F0-63F21266FF8A}"/>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 H'!$A$2:$A$8</c:f>
              <c:strCache>
                <c:ptCount val="7"/>
                <c:pt idx="0">
                  <c:v>H1 2021 (n=2)</c:v>
                </c:pt>
                <c:pt idx="1">
                  <c:v>H2 2021 (n=15)</c:v>
                </c:pt>
                <c:pt idx="2">
                  <c:v>H1 2022 (n=26)</c:v>
                </c:pt>
                <c:pt idx="3">
                  <c:v>H2 2022 (n=60)</c:v>
                </c:pt>
                <c:pt idx="4">
                  <c:v>H1 2023 (n=47)</c:v>
                </c:pt>
                <c:pt idx="5">
                  <c:v>H2 2023 (n=39)</c:v>
                </c:pt>
                <c:pt idx="6">
                  <c:v>H1 2024 (n=8)</c:v>
                </c:pt>
              </c:strCache>
            </c:strRef>
          </c:cat>
          <c:val>
            <c:numRef>
              <c:f>'Avg HOT Duration H'!$C$2:$C$8</c:f>
              <c:numCache>
                <c:formatCode>0</c:formatCode>
                <c:ptCount val="7"/>
                <c:pt idx="0">
                  <c:v>110.76641893850828</c:v>
                </c:pt>
                <c:pt idx="1">
                  <c:v>110.76641893850828</c:v>
                </c:pt>
                <c:pt idx="2">
                  <c:v>110.76641893850828</c:v>
                </c:pt>
                <c:pt idx="3">
                  <c:v>110.76641893850828</c:v>
                </c:pt>
                <c:pt idx="4">
                  <c:v>110.76641893850828</c:v>
                </c:pt>
                <c:pt idx="5">
                  <c:v>110.76641893850828</c:v>
                </c:pt>
                <c:pt idx="6">
                  <c:v>110.76641893850828</c:v>
                </c:pt>
              </c:numCache>
            </c:numRef>
          </c:val>
          <c:smooth val="0"/>
          <c:extLst>
            <c:ext xmlns:c16="http://schemas.microsoft.com/office/drawing/2014/chart" uri="{C3380CC4-5D6E-409C-BE32-E72D297353CC}">
              <c16:uniqueId val="{00000003-7032-4560-93F0-63F21266FF8A}"/>
            </c:ext>
          </c:extLst>
        </c:ser>
        <c:ser>
          <c:idx val="2"/>
          <c:order val="2"/>
          <c:tx>
            <c:strRef>
              <c:f>'Avg HOT Duration H'!$D$1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strRef>
              <c:f>'Avg HOT Duration H'!$A$2:$A$8</c:f>
              <c:strCache>
                <c:ptCount val="7"/>
                <c:pt idx="0">
                  <c:v>H1 2021 (n=2)</c:v>
                </c:pt>
                <c:pt idx="1">
                  <c:v>H2 2021 (n=15)</c:v>
                </c:pt>
                <c:pt idx="2">
                  <c:v>H1 2022 (n=26)</c:v>
                </c:pt>
                <c:pt idx="3">
                  <c:v>H2 2022 (n=60)</c:v>
                </c:pt>
                <c:pt idx="4">
                  <c:v>H1 2023 (n=47)</c:v>
                </c:pt>
                <c:pt idx="5">
                  <c:v>H2 2023 (n=39)</c:v>
                </c:pt>
                <c:pt idx="6">
                  <c:v>H1 2024 (n=8)</c:v>
                </c:pt>
              </c:strCache>
            </c:strRef>
          </c:cat>
          <c:val>
            <c:numRef>
              <c:f>'Avg HOT Duration H'!$D$2:$D$7</c:f>
              <c:numCache>
                <c:formatCode>0</c:formatCode>
                <c:ptCount val="6"/>
                <c:pt idx="0">
                  <c:v>100.04093517782452</c:v>
                </c:pt>
                <c:pt idx="1">
                  <c:v>100.04093517782452</c:v>
                </c:pt>
                <c:pt idx="2">
                  <c:v>100.04093517782452</c:v>
                </c:pt>
                <c:pt idx="3">
                  <c:v>100.04093517782452</c:v>
                </c:pt>
                <c:pt idx="4">
                  <c:v>100.04093517782452</c:v>
                </c:pt>
                <c:pt idx="5">
                  <c:v>100.04093517782452</c:v>
                </c:pt>
              </c:numCache>
            </c:numRef>
          </c:val>
          <c:smooth val="0"/>
          <c:extLst>
            <c:ext xmlns:c16="http://schemas.microsoft.com/office/drawing/2014/chart" uri="{C3380CC4-5D6E-409C-BE32-E72D297353CC}">
              <c16:uniqueId val="{00000004-7032-4560-93F0-63F21266FF8A}"/>
            </c:ext>
          </c:extLst>
        </c:ser>
        <c:ser>
          <c:idx val="3"/>
          <c:order val="3"/>
          <c:tx>
            <c:strRef>
              <c:f>'Avg HOT Duration H'!$E$1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strRef>
              <c:f>'Avg HOT Duration H'!$A$2:$A$8</c:f>
              <c:strCache>
                <c:ptCount val="7"/>
                <c:pt idx="0">
                  <c:v>H1 2021 (n=2)</c:v>
                </c:pt>
                <c:pt idx="1">
                  <c:v>H2 2021 (n=15)</c:v>
                </c:pt>
                <c:pt idx="2">
                  <c:v>H1 2022 (n=26)</c:v>
                </c:pt>
                <c:pt idx="3">
                  <c:v>H2 2022 (n=60)</c:v>
                </c:pt>
                <c:pt idx="4">
                  <c:v>H1 2023 (n=47)</c:v>
                </c:pt>
                <c:pt idx="5">
                  <c:v>H2 2023 (n=39)</c:v>
                </c:pt>
                <c:pt idx="6">
                  <c:v>H1 2024 (n=8)</c:v>
                </c:pt>
              </c:strCache>
            </c:strRef>
          </c:cat>
          <c:val>
            <c:numRef>
              <c:f>'Avg HOT Duration H'!$E$2:$E$7</c:f>
              <c:numCache>
                <c:formatCode>0</c:formatCode>
                <c:ptCount val="6"/>
                <c:pt idx="0">
                  <c:v>89.315451417140764</c:v>
                </c:pt>
                <c:pt idx="1">
                  <c:v>89.315451417140764</c:v>
                </c:pt>
                <c:pt idx="2">
                  <c:v>89.315451417140764</c:v>
                </c:pt>
                <c:pt idx="3">
                  <c:v>89.315451417140764</c:v>
                </c:pt>
                <c:pt idx="4">
                  <c:v>89.315451417140764</c:v>
                </c:pt>
                <c:pt idx="5">
                  <c:v>89.315451417140764</c:v>
                </c:pt>
              </c:numCache>
            </c:numRef>
          </c:val>
          <c:smooth val="0"/>
          <c:extLst>
            <c:ext xmlns:c16="http://schemas.microsoft.com/office/drawing/2014/chart" uri="{C3380CC4-5D6E-409C-BE32-E72D297353CC}">
              <c16:uniqueId val="{00000005-7032-4560-93F0-63F21266FF8A}"/>
            </c:ext>
          </c:extLst>
        </c:ser>
        <c:ser>
          <c:idx val="4"/>
          <c:order val="4"/>
          <c:tx>
            <c:strRef>
              <c:f>'Avg HOT Duration H'!$F$1</c:f>
              <c:strCache>
                <c:ptCount val="1"/>
                <c:pt idx="0">
                  <c:v>Average</c:v>
                </c:pt>
              </c:strCache>
            </c:strRef>
          </c:tx>
          <c:spPr>
            <a:ln w="12700">
              <a:solidFill>
                <a:srgbClr val="009999"/>
              </a:solidFill>
              <a:prstDash val="solid"/>
            </a:ln>
            <a:effectLst/>
          </c:spPr>
          <c:marker>
            <c:symbol val="none"/>
          </c:marker>
          <c:dLbls>
            <c:dLbl>
              <c:idx val="1"/>
              <c:layout>
                <c:manualLayout>
                  <c:x val="0.66781951393360151"/>
                  <c:y val="-2.3888013998250218E-2"/>
                </c:manualLayout>
              </c:layout>
              <c:tx>
                <c:rich>
                  <a:bodyPr/>
                  <a:lstStyle/>
                  <a:p>
                    <a:pPr>
                      <a:defRPr/>
                    </a:pPr>
                    <a:r>
                      <a:rPr lang="en-US" dirty="0"/>
                      <a:t>Average</a:t>
                    </a:r>
                  </a:p>
                </c:rich>
              </c:tx>
              <c:numFmt formatCode="#,##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032-4560-93F0-63F21266FF8A}"/>
                </c:ext>
              </c:extLst>
            </c:dLbl>
            <c:dLbl>
              <c:idx val="4"/>
              <c:layout>
                <c:manualLayout>
                  <c:x val="0.25625829029435837"/>
                  <c:y val="-2.7591717701953924E-2"/>
                </c:manualLayout>
              </c:layout>
              <c:numFmt formatCode="#,##0" sourceLinked="0"/>
              <c:spPr>
                <a:noFill/>
                <a:ln>
                  <a:noFill/>
                </a:ln>
                <a:effectLs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32-4560-93F0-63F21266FF8A}"/>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 H'!$A$2:$A$8</c:f>
              <c:strCache>
                <c:ptCount val="7"/>
                <c:pt idx="0">
                  <c:v>H1 2021 (n=2)</c:v>
                </c:pt>
                <c:pt idx="1">
                  <c:v>H2 2021 (n=15)</c:v>
                </c:pt>
                <c:pt idx="2">
                  <c:v>H1 2022 (n=26)</c:v>
                </c:pt>
                <c:pt idx="3">
                  <c:v>H2 2022 (n=60)</c:v>
                </c:pt>
                <c:pt idx="4">
                  <c:v>H1 2023 (n=47)</c:v>
                </c:pt>
                <c:pt idx="5">
                  <c:v>H2 2023 (n=39)</c:v>
                </c:pt>
                <c:pt idx="6">
                  <c:v>H1 2024 (n=8)</c:v>
                </c:pt>
              </c:strCache>
            </c:strRef>
          </c:cat>
          <c:val>
            <c:numRef>
              <c:f>'Avg HOT Duration H'!$F$2:$F$8</c:f>
              <c:numCache>
                <c:formatCode>0</c:formatCode>
                <c:ptCount val="7"/>
                <c:pt idx="0">
                  <c:v>78.589967656457006</c:v>
                </c:pt>
                <c:pt idx="1">
                  <c:v>78.589967656457006</c:v>
                </c:pt>
                <c:pt idx="2">
                  <c:v>78.589967656457006</c:v>
                </c:pt>
                <c:pt idx="3">
                  <c:v>78.589967656457006</c:v>
                </c:pt>
                <c:pt idx="4">
                  <c:v>78.589967656457006</c:v>
                </c:pt>
                <c:pt idx="5">
                  <c:v>78.589967656457006</c:v>
                </c:pt>
                <c:pt idx="6">
                  <c:v>78.589967656457006</c:v>
                </c:pt>
              </c:numCache>
            </c:numRef>
          </c:val>
          <c:smooth val="0"/>
          <c:extLst>
            <c:ext xmlns:c16="http://schemas.microsoft.com/office/drawing/2014/chart" uri="{C3380CC4-5D6E-409C-BE32-E72D297353CC}">
              <c16:uniqueId val="{00000008-7032-4560-93F0-63F21266FF8A}"/>
            </c:ext>
          </c:extLst>
        </c:ser>
        <c:ser>
          <c:idx val="5"/>
          <c:order val="5"/>
          <c:tx>
            <c:strRef>
              <c:f>'Avg HOT Duration H'!$G$1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strRef>
              <c:f>'Avg HOT Duration H'!$A$2:$A$8</c:f>
              <c:strCache>
                <c:ptCount val="7"/>
                <c:pt idx="0">
                  <c:v>H1 2021 (n=2)</c:v>
                </c:pt>
                <c:pt idx="1">
                  <c:v>H2 2021 (n=15)</c:v>
                </c:pt>
                <c:pt idx="2">
                  <c:v>H1 2022 (n=26)</c:v>
                </c:pt>
                <c:pt idx="3">
                  <c:v>H2 2022 (n=60)</c:v>
                </c:pt>
                <c:pt idx="4">
                  <c:v>H1 2023 (n=47)</c:v>
                </c:pt>
                <c:pt idx="5">
                  <c:v>H2 2023 (n=39)</c:v>
                </c:pt>
                <c:pt idx="6">
                  <c:v>H1 2024 (n=8)</c:v>
                </c:pt>
              </c:strCache>
            </c:strRef>
          </c:cat>
          <c:val>
            <c:numRef>
              <c:f>'Avg HOT Duration H'!$G$2:$G$7</c:f>
              <c:numCache>
                <c:formatCode>0</c:formatCode>
                <c:ptCount val="6"/>
                <c:pt idx="0">
                  <c:v>67.864483895773247</c:v>
                </c:pt>
                <c:pt idx="1">
                  <c:v>67.864483895773247</c:v>
                </c:pt>
                <c:pt idx="2">
                  <c:v>67.864483895773247</c:v>
                </c:pt>
                <c:pt idx="3">
                  <c:v>67.864483895773247</c:v>
                </c:pt>
                <c:pt idx="4">
                  <c:v>67.864483895773247</c:v>
                </c:pt>
                <c:pt idx="5">
                  <c:v>67.864483895773247</c:v>
                </c:pt>
              </c:numCache>
            </c:numRef>
          </c:val>
          <c:smooth val="0"/>
          <c:extLst>
            <c:ext xmlns:c16="http://schemas.microsoft.com/office/drawing/2014/chart" uri="{C3380CC4-5D6E-409C-BE32-E72D297353CC}">
              <c16:uniqueId val="{00000009-7032-4560-93F0-63F21266FF8A}"/>
            </c:ext>
          </c:extLst>
        </c:ser>
        <c:ser>
          <c:idx val="6"/>
          <c:order val="6"/>
          <c:tx>
            <c:strRef>
              <c:f>'Avg HOT Duration H'!$H$1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strRef>
              <c:f>'Avg HOT Duration H'!$A$2:$A$8</c:f>
              <c:strCache>
                <c:ptCount val="7"/>
                <c:pt idx="0">
                  <c:v>H1 2021 (n=2)</c:v>
                </c:pt>
                <c:pt idx="1">
                  <c:v>H2 2021 (n=15)</c:v>
                </c:pt>
                <c:pt idx="2">
                  <c:v>H1 2022 (n=26)</c:v>
                </c:pt>
                <c:pt idx="3">
                  <c:v>H2 2022 (n=60)</c:v>
                </c:pt>
                <c:pt idx="4">
                  <c:v>H1 2023 (n=47)</c:v>
                </c:pt>
                <c:pt idx="5">
                  <c:v>H2 2023 (n=39)</c:v>
                </c:pt>
                <c:pt idx="6">
                  <c:v>H1 2024 (n=8)</c:v>
                </c:pt>
              </c:strCache>
            </c:strRef>
          </c:cat>
          <c:val>
            <c:numRef>
              <c:f>'Avg HOT Duration H'!$H$2:$H$7</c:f>
              <c:numCache>
                <c:formatCode>0</c:formatCode>
                <c:ptCount val="6"/>
                <c:pt idx="0">
                  <c:v>57.139000135089489</c:v>
                </c:pt>
                <c:pt idx="1">
                  <c:v>57.139000135089489</c:v>
                </c:pt>
                <c:pt idx="2">
                  <c:v>57.139000135089489</c:v>
                </c:pt>
                <c:pt idx="3">
                  <c:v>57.139000135089489</c:v>
                </c:pt>
                <c:pt idx="4">
                  <c:v>57.139000135089489</c:v>
                </c:pt>
                <c:pt idx="5">
                  <c:v>57.139000135089489</c:v>
                </c:pt>
              </c:numCache>
            </c:numRef>
          </c:val>
          <c:smooth val="0"/>
          <c:extLst>
            <c:ext xmlns:c16="http://schemas.microsoft.com/office/drawing/2014/chart" uri="{C3380CC4-5D6E-409C-BE32-E72D297353CC}">
              <c16:uniqueId val="{0000000A-7032-4560-93F0-63F21266FF8A}"/>
            </c:ext>
          </c:extLst>
        </c:ser>
        <c:ser>
          <c:idx val="7"/>
          <c:order val="7"/>
          <c:tx>
            <c:strRef>
              <c:f>'Avg HOT Duration H'!$I$1</c:f>
              <c:strCache>
                <c:ptCount val="1"/>
                <c:pt idx="0">
                  <c:v>LCL</c:v>
                </c:pt>
              </c:strCache>
            </c:strRef>
          </c:tx>
          <c:spPr>
            <a:ln w="12700">
              <a:solidFill>
                <a:srgbClr val="FF0000"/>
              </a:solidFill>
              <a:prstDash val="dash"/>
            </a:ln>
            <a:effectLst/>
          </c:spPr>
          <c:marker>
            <c:symbol val="none"/>
          </c:marker>
          <c:dLbls>
            <c:dLbl>
              <c:idx val="1"/>
              <c:layout>
                <c:manualLayout>
                  <c:x val="0.67302914967587046"/>
                  <c:y val="-2.3888013998250354E-2"/>
                </c:manualLayout>
              </c:layout>
              <c:tx>
                <c:rich>
                  <a:bodyPr/>
                  <a:lstStyle/>
                  <a:p>
                    <a:pPr>
                      <a:defRPr/>
                    </a:pPr>
                    <a:r>
                      <a:rPr lang="en-US"/>
                      <a:t>LCL</a:t>
                    </a:r>
                  </a:p>
                </c:rich>
              </c:tx>
              <c:numFmt formatCode="#,##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7032-4560-93F0-63F21266FF8A}"/>
                </c:ext>
              </c:extLst>
            </c:dLbl>
            <c:dLbl>
              <c:idx val="4"/>
              <c:layout>
                <c:manualLayout>
                  <c:x val="0.25769237584986798"/>
                  <c:y val="-2.7739865850102206E-2"/>
                </c:manualLayout>
              </c:layout>
              <c:numFmt formatCode="#,##0" sourceLinked="0"/>
              <c:spPr>
                <a:noFill/>
                <a:ln>
                  <a:noFill/>
                </a:ln>
                <a:effectLs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032-4560-93F0-63F21266FF8A}"/>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 H'!$A$2:$A$8</c:f>
              <c:strCache>
                <c:ptCount val="7"/>
                <c:pt idx="0">
                  <c:v>H1 2021 (n=2)</c:v>
                </c:pt>
                <c:pt idx="1">
                  <c:v>H2 2021 (n=15)</c:v>
                </c:pt>
                <c:pt idx="2">
                  <c:v>H1 2022 (n=26)</c:v>
                </c:pt>
                <c:pt idx="3">
                  <c:v>H2 2022 (n=60)</c:v>
                </c:pt>
                <c:pt idx="4">
                  <c:v>H1 2023 (n=47)</c:v>
                </c:pt>
                <c:pt idx="5">
                  <c:v>H2 2023 (n=39)</c:v>
                </c:pt>
                <c:pt idx="6">
                  <c:v>H1 2024 (n=8)</c:v>
                </c:pt>
              </c:strCache>
            </c:strRef>
          </c:cat>
          <c:val>
            <c:numRef>
              <c:f>'Avg HOT Duration H'!$I$2:$I$8</c:f>
              <c:numCache>
                <c:formatCode>0</c:formatCode>
                <c:ptCount val="7"/>
                <c:pt idx="0">
                  <c:v>46.413516374405724</c:v>
                </c:pt>
                <c:pt idx="1">
                  <c:v>46.413516374405724</c:v>
                </c:pt>
                <c:pt idx="2">
                  <c:v>46.413516374405724</c:v>
                </c:pt>
                <c:pt idx="3">
                  <c:v>46.413516374405724</c:v>
                </c:pt>
                <c:pt idx="4">
                  <c:v>46.413516374405724</c:v>
                </c:pt>
                <c:pt idx="5">
                  <c:v>46.413516374405724</c:v>
                </c:pt>
                <c:pt idx="6">
                  <c:v>46.413516374405724</c:v>
                </c:pt>
              </c:numCache>
            </c:numRef>
          </c:val>
          <c:smooth val="0"/>
          <c:extLst>
            <c:ext xmlns:c16="http://schemas.microsoft.com/office/drawing/2014/chart" uri="{C3380CC4-5D6E-409C-BE32-E72D297353CC}">
              <c16:uniqueId val="{0000000D-7032-4560-93F0-63F21266FF8A}"/>
            </c:ext>
          </c:extLst>
        </c:ser>
        <c:dLbls>
          <c:showLegendKey val="0"/>
          <c:showVal val="0"/>
          <c:showCatName val="0"/>
          <c:showSerName val="0"/>
          <c:showPercent val="0"/>
          <c:showBubbleSize val="0"/>
        </c:dLbls>
        <c:marker val="1"/>
        <c:smooth val="0"/>
        <c:axId val="729386880"/>
        <c:axId val="555780016"/>
      </c:lineChart>
      <c:catAx>
        <c:axId val="729386880"/>
        <c:scaling>
          <c:orientation val="minMax"/>
        </c:scaling>
        <c:delete val="0"/>
        <c:axPos val="b"/>
        <c:title>
          <c:tx>
            <c:rich>
              <a:bodyPr/>
              <a:lstStyle/>
              <a:p>
                <a:pPr>
                  <a:defRPr sz="1200"/>
                </a:pPr>
                <a:r>
                  <a:rPr lang="en-US" sz="1200"/>
                  <a:t>DC Period</a:t>
                </a:r>
              </a:p>
            </c:rich>
          </c:tx>
          <c:overlay val="0"/>
        </c:title>
        <c:numFmt formatCode="General" sourceLinked="1"/>
        <c:majorTickMark val="out"/>
        <c:minorTickMark val="none"/>
        <c:tickLblPos val="nextTo"/>
        <c:crossAx val="555780016"/>
        <c:crosses val="autoZero"/>
        <c:auto val="0"/>
        <c:lblAlgn val="ctr"/>
        <c:lblOffset val="100"/>
        <c:noMultiLvlLbl val="0"/>
      </c:catAx>
      <c:valAx>
        <c:axId val="555780016"/>
        <c:scaling>
          <c:orientation val="minMax"/>
          <c:max val="350"/>
          <c:min val="0"/>
        </c:scaling>
        <c:delete val="0"/>
        <c:axPos val="l"/>
        <c:title>
          <c:tx>
            <c:rich>
              <a:bodyPr/>
              <a:lstStyle/>
              <a:p>
                <a:pPr>
                  <a:defRPr sz="1200"/>
                </a:pPr>
                <a:r>
                  <a:rPr lang="en-US" sz="1200"/>
                  <a:t>Average Home Oxygen Duration (days)</a:t>
                </a:r>
              </a:p>
            </c:rich>
          </c:tx>
          <c:layout>
            <c:manualLayout>
              <c:xMode val="edge"/>
              <c:yMode val="edge"/>
              <c:x val="7.9161850830161608E-3"/>
              <c:y val="0.1438293963254593"/>
            </c:manualLayout>
          </c:layout>
          <c:overlay val="0"/>
        </c:title>
        <c:numFmt formatCode="0" sourceLinked="1"/>
        <c:majorTickMark val="out"/>
        <c:minorTickMark val="none"/>
        <c:tickLblPos val="nextTo"/>
        <c:crossAx val="729386880"/>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RHO Non-Exposed: Average Respiratory Related Adverse Events While Weaning from Home Oxygen</a:t>
            </a:r>
          </a:p>
        </c:rich>
      </c:tx>
      <c:overlay val="0"/>
    </c:title>
    <c:autoTitleDeleted val="0"/>
    <c:plotArea>
      <c:layout/>
      <c:lineChart>
        <c:grouping val="standard"/>
        <c:varyColors val="0"/>
        <c:ser>
          <c:idx val="0"/>
          <c:order val="0"/>
          <c:tx>
            <c:strRef>
              <c:f>'[Control AE SPR.xlsx]Control Only'!$B$1</c:f>
              <c:strCache>
                <c:ptCount val="1"/>
                <c:pt idx="0">
                  <c:v>AE Rate</c:v>
                </c:pt>
              </c:strCache>
            </c:strRef>
          </c:tx>
          <c:spPr>
            <a:ln w="28575">
              <a:solidFill>
                <a:srgbClr val="000080"/>
              </a:solidFill>
              <a:prstDash val="solid"/>
            </a:ln>
            <a:effectLst/>
          </c:spPr>
          <c:marker>
            <c:symbol val="circle"/>
            <c:size val="6"/>
            <c:spPr>
              <a:solidFill>
                <a:srgbClr val="000080"/>
              </a:solidFill>
              <a:ln w="28575">
                <a:solidFill>
                  <a:srgbClr val="000080"/>
                </a:solidFill>
                <a:prstDash val="solid"/>
              </a:ln>
            </c:spPr>
          </c:marker>
          <c:dLbls>
            <c:dLbl>
              <c:idx val="0"/>
              <c:layout>
                <c:manualLayout>
                  <c:x val="-7.155414181629397E-3"/>
                  <c:y val="-4.29722951297754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8B-44DB-9750-FF4D62F22939}"/>
                </c:ext>
              </c:extLst>
            </c:dLbl>
            <c:numFmt formatCode="#,##0.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'[Control AE SPR.xlsx]Control Only'!$A$2:$A$7</c:f>
              <c:strCache>
                <c:ptCount val="6"/>
                <c:pt idx="0">
                  <c:v>H2 2021 (n=2)</c:v>
                </c:pt>
                <c:pt idx="1">
                  <c:v>H1 2022 (n=8)</c:v>
                </c:pt>
                <c:pt idx="2">
                  <c:v>H2 2022 (n=10)</c:v>
                </c:pt>
                <c:pt idx="3">
                  <c:v>H1 2023 (n=9)</c:v>
                </c:pt>
                <c:pt idx="4">
                  <c:v>H2 2023 (n=4)</c:v>
                </c:pt>
                <c:pt idx="5">
                  <c:v>H1 2024 (n=0)</c:v>
                </c:pt>
              </c:strCache>
            </c:strRef>
          </c:cat>
          <c:val>
            <c:numRef>
              <c:f>'[Control AE SPR.xlsx]Control Only'!$B$2:$B$7</c:f>
              <c:numCache>
                <c:formatCode>0.0000</c:formatCode>
                <c:ptCount val="6"/>
                <c:pt idx="0">
                  <c:v>0</c:v>
                </c:pt>
                <c:pt idx="1">
                  <c:v>0.375</c:v>
                </c:pt>
                <c:pt idx="2">
                  <c:v>1</c:v>
                </c:pt>
                <c:pt idx="3">
                  <c:v>0.55555555555555558</c:v>
                </c:pt>
                <c:pt idx="4">
                  <c:v>1</c:v>
                </c:pt>
              </c:numCache>
            </c:numRef>
          </c:val>
          <c:smooth val="0"/>
          <c:extLst>
            <c:ext xmlns:c16="http://schemas.microsoft.com/office/drawing/2014/chart" uri="{C3380CC4-5D6E-409C-BE32-E72D297353CC}">
              <c16:uniqueId val="{00000000-5B6D-4116-B323-2C8AF0BC4562}"/>
            </c:ext>
          </c:extLst>
        </c:ser>
        <c:ser>
          <c:idx val="1"/>
          <c:order val="1"/>
          <c:tx>
            <c:strRef>
              <c:f>'[Control AE SPR.xlsx]Control Only'!$C$1</c:f>
              <c:strCache>
                <c:ptCount val="1"/>
                <c:pt idx="0">
                  <c:v>UCL</c:v>
                </c:pt>
              </c:strCache>
            </c:strRef>
          </c:tx>
          <c:spPr>
            <a:ln w="12700">
              <a:solidFill>
                <a:srgbClr val="FF0000"/>
              </a:solidFill>
              <a:prstDash val="dash"/>
            </a:ln>
            <a:effectLst/>
          </c:spPr>
          <c:marker>
            <c:symbol val="none"/>
          </c:marker>
          <c:dLbls>
            <c:dLbl>
              <c:idx val="1"/>
              <c:layout>
                <c:manualLayout>
                  <c:x val="0.66782812829191551"/>
                  <c:y val="-2.7575386410032078E-2"/>
                </c:manualLayout>
              </c:layout>
              <c:tx>
                <c:rich>
                  <a:bodyPr/>
                  <a:lstStyle/>
                  <a:p>
                    <a:pPr>
                      <a:defRPr/>
                    </a:pPr>
                    <a:r>
                      <a:rPr lang="en-US" dirty="0"/>
                      <a:t>UCL  1.84</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B6D-4116-B323-2C8AF0BC456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'[Control AE SPR.xlsx]Control Only'!$A$2:$A$7</c:f>
              <c:strCache>
                <c:ptCount val="6"/>
                <c:pt idx="0">
                  <c:v>H2 2021 (n=2)</c:v>
                </c:pt>
                <c:pt idx="1">
                  <c:v>H1 2022 (n=8)</c:v>
                </c:pt>
                <c:pt idx="2">
                  <c:v>H2 2022 (n=10)</c:v>
                </c:pt>
                <c:pt idx="3">
                  <c:v>H1 2023 (n=9)</c:v>
                </c:pt>
                <c:pt idx="4">
                  <c:v>H2 2023 (n=4)</c:v>
                </c:pt>
                <c:pt idx="5">
                  <c:v>H1 2024 (n=0)</c:v>
                </c:pt>
              </c:strCache>
            </c:strRef>
          </c:cat>
          <c:val>
            <c:numRef>
              <c:f>'[Control AE SPR.xlsx]Control Only'!$C$2:$C$7</c:f>
              <c:numCache>
                <c:formatCode>0.0000</c:formatCode>
                <c:ptCount val="6"/>
                <c:pt idx="0">
                  <c:v>1.8422222222222222</c:v>
                </c:pt>
                <c:pt idx="1">
                  <c:v>1.8422222222222222</c:v>
                </c:pt>
                <c:pt idx="2">
                  <c:v>1.8422222222222222</c:v>
                </c:pt>
                <c:pt idx="3">
                  <c:v>1.8422222222222222</c:v>
                </c:pt>
                <c:pt idx="4">
                  <c:v>1.8422222222222222</c:v>
                </c:pt>
                <c:pt idx="5">
                  <c:v>1.8422222222222222</c:v>
                </c:pt>
              </c:numCache>
            </c:numRef>
          </c:val>
          <c:smooth val="0"/>
          <c:extLst>
            <c:ext xmlns:c16="http://schemas.microsoft.com/office/drawing/2014/chart" uri="{C3380CC4-5D6E-409C-BE32-E72D297353CC}">
              <c16:uniqueId val="{00000003-5B6D-4116-B323-2C8AF0BC4562}"/>
            </c:ext>
          </c:extLst>
        </c:ser>
        <c:ser>
          <c:idx val="2"/>
          <c:order val="2"/>
          <c:tx>
            <c:strRef>
              <c:f>'[Control AE SPR.xlsx]Control Only'!$D$1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A5A5A5">
                      <a:shade val="76000"/>
                    </a:srgbClr>
                  </a:solidFill>
                  <a:prstDash val="solid"/>
                  <a:round/>
                </a14:hiddenLine>
              </a:ext>
            </a:extLst>
          </c:spPr>
          <c:marker>
            <c:symbol val="none"/>
          </c:marker>
          <c:cat>
            <c:strRef>
              <c:f>'[Control AE SPR.xlsx]Control Only'!$A$2:$A$7</c:f>
              <c:strCache>
                <c:ptCount val="6"/>
                <c:pt idx="0">
                  <c:v>H2 2021 (n=2)</c:v>
                </c:pt>
                <c:pt idx="1">
                  <c:v>H1 2022 (n=8)</c:v>
                </c:pt>
                <c:pt idx="2">
                  <c:v>H2 2022 (n=10)</c:v>
                </c:pt>
                <c:pt idx="3">
                  <c:v>H1 2023 (n=9)</c:v>
                </c:pt>
                <c:pt idx="4">
                  <c:v>H2 2023 (n=4)</c:v>
                </c:pt>
                <c:pt idx="5">
                  <c:v>H1 2024 (n=0)</c:v>
                </c:pt>
              </c:strCache>
            </c:strRef>
          </c:cat>
          <c:val>
            <c:numRef>
              <c:f>'[Control AE SPR.xlsx]Control Only'!$D$2:$D$7</c:f>
              <c:numCache>
                <c:formatCode>0.0000</c:formatCode>
                <c:ptCount val="6"/>
                <c:pt idx="0">
                  <c:v>1.4235185185185184</c:v>
                </c:pt>
                <c:pt idx="1">
                  <c:v>1.4235185185185184</c:v>
                </c:pt>
                <c:pt idx="2">
                  <c:v>1.4235185185185184</c:v>
                </c:pt>
                <c:pt idx="3">
                  <c:v>1.4235185185185184</c:v>
                </c:pt>
                <c:pt idx="4">
                  <c:v>1.4235185185185184</c:v>
                </c:pt>
                <c:pt idx="5">
                  <c:v>1.4235185185185184</c:v>
                </c:pt>
              </c:numCache>
            </c:numRef>
          </c:val>
          <c:smooth val="0"/>
          <c:extLst>
            <c:ext xmlns:c16="http://schemas.microsoft.com/office/drawing/2014/chart" uri="{C3380CC4-5D6E-409C-BE32-E72D297353CC}">
              <c16:uniqueId val="{00000004-5B6D-4116-B323-2C8AF0BC4562}"/>
            </c:ext>
          </c:extLst>
        </c:ser>
        <c:ser>
          <c:idx val="3"/>
          <c:order val="3"/>
          <c:tx>
            <c:strRef>
              <c:f>'[Control AE SPR.xlsx]Control Only'!$E$1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FFC000">
                      <a:shade val="76000"/>
                    </a:srgbClr>
                  </a:solidFill>
                  <a:prstDash val="solid"/>
                  <a:round/>
                </a14:hiddenLine>
              </a:ext>
            </a:extLst>
          </c:spPr>
          <c:marker>
            <c:symbol val="none"/>
          </c:marker>
          <c:cat>
            <c:strRef>
              <c:f>'[Control AE SPR.xlsx]Control Only'!$A$2:$A$7</c:f>
              <c:strCache>
                <c:ptCount val="6"/>
                <c:pt idx="0">
                  <c:v>H2 2021 (n=2)</c:v>
                </c:pt>
                <c:pt idx="1">
                  <c:v>H1 2022 (n=8)</c:v>
                </c:pt>
                <c:pt idx="2">
                  <c:v>H2 2022 (n=10)</c:v>
                </c:pt>
                <c:pt idx="3">
                  <c:v>H1 2023 (n=9)</c:v>
                </c:pt>
                <c:pt idx="4">
                  <c:v>H2 2023 (n=4)</c:v>
                </c:pt>
                <c:pt idx="5">
                  <c:v>H1 2024 (n=0)</c:v>
                </c:pt>
              </c:strCache>
            </c:strRef>
          </c:cat>
          <c:val>
            <c:numRef>
              <c:f>'[Control AE SPR.xlsx]Control Only'!$E$2:$E$7</c:f>
              <c:numCache>
                <c:formatCode>0.0000</c:formatCode>
                <c:ptCount val="6"/>
                <c:pt idx="0">
                  <c:v>1.0048148148148148</c:v>
                </c:pt>
                <c:pt idx="1">
                  <c:v>1.0048148148148148</c:v>
                </c:pt>
                <c:pt idx="2">
                  <c:v>1.0048148148148148</c:v>
                </c:pt>
                <c:pt idx="3">
                  <c:v>1.0048148148148148</c:v>
                </c:pt>
                <c:pt idx="4">
                  <c:v>1.0048148148148148</c:v>
                </c:pt>
                <c:pt idx="5">
                  <c:v>1.0048148148148148</c:v>
                </c:pt>
              </c:numCache>
            </c:numRef>
          </c:val>
          <c:smooth val="0"/>
          <c:extLst>
            <c:ext xmlns:c16="http://schemas.microsoft.com/office/drawing/2014/chart" uri="{C3380CC4-5D6E-409C-BE32-E72D297353CC}">
              <c16:uniqueId val="{00000005-5B6D-4116-B323-2C8AF0BC4562}"/>
            </c:ext>
          </c:extLst>
        </c:ser>
        <c:ser>
          <c:idx val="4"/>
          <c:order val="4"/>
          <c:tx>
            <c:strRef>
              <c:f>'[Control AE SPR.xlsx]Control Only'!$F$1</c:f>
              <c:strCache>
                <c:ptCount val="1"/>
                <c:pt idx="0">
                  <c:v>Average</c:v>
                </c:pt>
              </c:strCache>
            </c:strRef>
          </c:tx>
          <c:spPr>
            <a:ln w="12700">
              <a:solidFill>
                <a:srgbClr val="009999"/>
              </a:solidFill>
              <a:prstDash val="solid"/>
            </a:ln>
            <a:effectLst/>
          </c:spPr>
          <c:marker>
            <c:symbol val="none"/>
          </c:marker>
          <c:dLbls>
            <c:dLbl>
              <c:idx val="1"/>
              <c:layout>
                <c:manualLayout>
                  <c:x val="0.651157293916655"/>
                  <c:y val="-2.7575386410032012E-2"/>
                </c:manualLayout>
              </c:layout>
              <c:tx>
                <c:rich>
                  <a:bodyPr/>
                  <a:lstStyle/>
                  <a:p>
                    <a:pPr>
                      <a:defRPr/>
                    </a:pPr>
                    <a:r>
                      <a:rPr lang="en-US" dirty="0"/>
                      <a:t>Average</a:t>
                    </a:r>
                    <a:r>
                      <a:rPr lang="en-US" baseline="0" dirty="0"/>
                      <a:t>  0.59</a:t>
                    </a:r>
                    <a:endParaRPr lang="en-US" dirty="0"/>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B6D-4116-B323-2C8AF0BC456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'[Control AE SPR.xlsx]Control Only'!$A$2:$A$7</c:f>
              <c:strCache>
                <c:ptCount val="6"/>
                <c:pt idx="0">
                  <c:v>H2 2021 (n=2)</c:v>
                </c:pt>
                <c:pt idx="1">
                  <c:v>H1 2022 (n=8)</c:v>
                </c:pt>
                <c:pt idx="2">
                  <c:v>H2 2022 (n=10)</c:v>
                </c:pt>
                <c:pt idx="3">
                  <c:v>H1 2023 (n=9)</c:v>
                </c:pt>
                <c:pt idx="4">
                  <c:v>H2 2023 (n=4)</c:v>
                </c:pt>
                <c:pt idx="5">
                  <c:v>H1 2024 (n=0)</c:v>
                </c:pt>
              </c:strCache>
            </c:strRef>
          </c:cat>
          <c:val>
            <c:numRef>
              <c:f>'[Control AE SPR.xlsx]Control Only'!$F$2:$F$7</c:f>
              <c:numCache>
                <c:formatCode>0.0000</c:formatCode>
                <c:ptCount val="6"/>
                <c:pt idx="0">
                  <c:v>0.58611111111111103</c:v>
                </c:pt>
                <c:pt idx="1">
                  <c:v>0.58611111111111103</c:v>
                </c:pt>
                <c:pt idx="2">
                  <c:v>0.58611111111111103</c:v>
                </c:pt>
                <c:pt idx="3">
                  <c:v>0.58611111111111103</c:v>
                </c:pt>
                <c:pt idx="4">
                  <c:v>0.58611111111111103</c:v>
                </c:pt>
                <c:pt idx="5">
                  <c:v>0.58611111111111103</c:v>
                </c:pt>
              </c:numCache>
            </c:numRef>
          </c:val>
          <c:smooth val="0"/>
          <c:extLst>
            <c:ext xmlns:c16="http://schemas.microsoft.com/office/drawing/2014/chart" uri="{C3380CC4-5D6E-409C-BE32-E72D297353CC}">
              <c16:uniqueId val="{00000008-5B6D-4116-B323-2C8AF0BC4562}"/>
            </c:ext>
          </c:extLst>
        </c:ser>
        <c:ser>
          <c:idx val="5"/>
          <c:order val="5"/>
          <c:tx>
            <c:strRef>
              <c:f>'[Control AE SPR.xlsx]Control Only'!$G$1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0AD47">
                      <a:shade val="76000"/>
                    </a:srgbClr>
                  </a:solidFill>
                  <a:prstDash val="solid"/>
                  <a:round/>
                </a14:hiddenLine>
              </a:ext>
            </a:extLst>
          </c:spPr>
          <c:marker>
            <c:symbol val="none"/>
          </c:marker>
          <c:cat>
            <c:strRef>
              <c:f>'[Control AE SPR.xlsx]Control Only'!$A$2:$A$7</c:f>
              <c:strCache>
                <c:ptCount val="6"/>
                <c:pt idx="0">
                  <c:v>H2 2021 (n=2)</c:v>
                </c:pt>
                <c:pt idx="1">
                  <c:v>H1 2022 (n=8)</c:v>
                </c:pt>
                <c:pt idx="2">
                  <c:v>H2 2022 (n=10)</c:v>
                </c:pt>
                <c:pt idx="3">
                  <c:v>H1 2023 (n=9)</c:v>
                </c:pt>
                <c:pt idx="4">
                  <c:v>H2 2023 (n=4)</c:v>
                </c:pt>
                <c:pt idx="5">
                  <c:v>H1 2024 (n=0)</c:v>
                </c:pt>
              </c:strCache>
            </c:strRef>
          </c:cat>
          <c:val>
            <c:numRef>
              <c:f>'[Control AE SPR.xlsx]Control Only'!$G$2:$G$7</c:f>
              <c:numCache>
                <c:formatCode>0.0000</c:formatCode>
                <c:ptCount val="6"/>
                <c:pt idx="0">
                  <c:v>0.16740740740740734</c:v>
                </c:pt>
                <c:pt idx="1">
                  <c:v>0.16740740740740734</c:v>
                </c:pt>
                <c:pt idx="2">
                  <c:v>0.16740740740740734</c:v>
                </c:pt>
                <c:pt idx="3">
                  <c:v>0.16740740740740734</c:v>
                </c:pt>
                <c:pt idx="4">
                  <c:v>0.16740740740740734</c:v>
                </c:pt>
                <c:pt idx="5">
                  <c:v>0.16740740740740734</c:v>
                </c:pt>
              </c:numCache>
            </c:numRef>
          </c:val>
          <c:smooth val="0"/>
          <c:extLst>
            <c:ext xmlns:c16="http://schemas.microsoft.com/office/drawing/2014/chart" uri="{C3380CC4-5D6E-409C-BE32-E72D297353CC}">
              <c16:uniqueId val="{00000009-5B6D-4116-B323-2C8AF0BC4562}"/>
            </c:ext>
          </c:extLst>
        </c:ser>
        <c:ser>
          <c:idx val="6"/>
          <c:order val="6"/>
          <c:tx>
            <c:strRef>
              <c:f>'[Control AE SPR.xlsx]Control Only'!$H$1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472C4">
                      <a:tint val="77000"/>
                    </a:srgbClr>
                  </a:solidFill>
                  <a:prstDash val="solid"/>
                  <a:round/>
                </a14:hiddenLine>
              </a:ext>
            </a:extLst>
          </c:spPr>
          <c:marker>
            <c:symbol val="none"/>
          </c:marker>
          <c:cat>
            <c:strRef>
              <c:f>'[Control AE SPR.xlsx]Control Only'!$A$2:$A$7</c:f>
              <c:strCache>
                <c:ptCount val="6"/>
                <c:pt idx="0">
                  <c:v>H2 2021 (n=2)</c:v>
                </c:pt>
                <c:pt idx="1">
                  <c:v>H1 2022 (n=8)</c:v>
                </c:pt>
                <c:pt idx="2">
                  <c:v>H2 2022 (n=10)</c:v>
                </c:pt>
                <c:pt idx="3">
                  <c:v>H1 2023 (n=9)</c:v>
                </c:pt>
                <c:pt idx="4">
                  <c:v>H2 2023 (n=4)</c:v>
                </c:pt>
                <c:pt idx="5">
                  <c:v>H1 2024 (n=0)</c:v>
                </c:pt>
              </c:strCache>
            </c:strRef>
          </c:cat>
          <c:val>
            <c:numRef>
              <c:f>'[Control AE SPR.xlsx]Control Only'!$H$2:$H$7</c:f>
              <c:numCache>
                <c:formatCode>0.0000</c:formatCode>
                <c:ptCount val="6"/>
                <c:pt idx="0">
                  <c:v>-0.25129629629629635</c:v>
                </c:pt>
                <c:pt idx="1">
                  <c:v>-0.25129629629629635</c:v>
                </c:pt>
                <c:pt idx="2">
                  <c:v>-0.25129629629629635</c:v>
                </c:pt>
                <c:pt idx="3">
                  <c:v>-0.25129629629629635</c:v>
                </c:pt>
                <c:pt idx="4">
                  <c:v>-0.25129629629629635</c:v>
                </c:pt>
                <c:pt idx="5">
                  <c:v>-0.25129629629629635</c:v>
                </c:pt>
              </c:numCache>
            </c:numRef>
          </c:val>
          <c:smooth val="0"/>
          <c:extLst>
            <c:ext xmlns:c16="http://schemas.microsoft.com/office/drawing/2014/chart" uri="{C3380CC4-5D6E-409C-BE32-E72D297353CC}">
              <c16:uniqueId val="{0000000A-5B6D-4116-B323-2C8AF0BC4562}"/>
            </c:ext>
          </c:extLst>
        </c:ser>
        <c:ser>
          <c:idx val="7"/>
          <c:order val="7"/>
          <c:tx>
            <c:strRef>
              <c:f>'[Control AE SPR.xlsx]Control Only'!$I$1</c:f>
              <c:strCache>
                <c:ptCount val="1"/>
                <c:pt idx="0">
                  <c:v>LCL</c:v>
                </c:pt>
              </c:strCache>
            </c:strRef>
          </c:tx>
          <c:spPr>
            <a:ln w="12700">
              <a:solidFill>
                <a:srgbClr val="FF0000"/>
              </a:solidFill>
              <a:prstDash val="dash"/>
            </a:ln>
            <a:effectLst/>
          </c:spPr>
          <c:marker>
            <c:symbol val="none"/>
          </c:marker>
          <c:dLbls>
            <c:dLbl>
              <c:idx val="1"/>
              <c:layout>
                <c:manualLayout>
                  <c:x val="-1.4634146903558552E-2"/>
                  <c:y val="-2.016806829447872E-2"/>
                </c:manualLayout>
              </c:layout>
              <c:tx>
                <c:rich>
                  <a:bodyPr/>
                  <a:lstStyle/>
                  <a:p>
                    <a:pPr>
                      <a:defRPr/>
                    </a:pPr>
                    <a:r>
                      <a:rPr lang="en-US"/>
                      <a:t>LCL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5B6D-4116-B323-2C8AF0BC4562}"/>
                </c:ext>
              </c:extLst>
            </c:dLbl>
            <c:dLbl>
              <c:idx val="5"/>
              <c:layout>
                <c:manualLayout>
                  <c:x val="-1.4634146903558552E-2"/>
                  <c:y val="-2.016806829447872E-2"/>
                </c:manualLayout>
              </c:layout>
              <c:numFmt formatCode="0.00000" sourceLinked="0"/>
              <c:spPr>
                <a:noFill/>
                <a:ln>
                  <a:noFill/>
                </a:ln>
                <a:effectLs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B6D-4116-B323-2C8AF0BC456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'[Control AE SPR.xlsx]Control Only'!$A$2:$A$7</c:f>
              <c:strCache>
                <c:ptCount val="6"/>
                <c:pt idx="0">
                  <c:v>H2 2021 (n=2)</c:v>
                </c:pt>
                <c:pt idx="1">
                  <c:v>H1 2022 (n=8)</c:v>
                </c:pt>
                <c:pt idx="2">
                  <c:v>H2 2022 (n=10)</c:v>
                </c:pt>
                <c:pt idx="3">
                  <c:v>H1 2023 (n=9)</c:v>
                </c:pt>
                <c:pt idx="4">
                  <c:v>H2 2023 (n=4)</c:v>
                </c:pt>
                <c:pt idx="5">
                  <c:v>H1 2024 (n=0)</c:v>
                </c:pt>
              </c:strCache>
            </c:strRef>
          </c:cat>
          <c:val>
            <c:numRef>
              <c:f>'[Control AE SPR.xlsx]Control Only'!$I$2:$I$7</c:f>
              <c:numCache>
                <c:formatCode>0.0000</c:formatCode>
                <c:ptCount val="6"/>
                <c:pt idx="0">
                  <c:v>-0.67000000000000015</c:v>
                </c:pt>
                <c:pt idx="1">
                  <c:v>-0.67000000000000015</c:v>
                </c:pt>
                <c:pt idx="2">
                  <c:v>-0.67000000000000015</c:v>
                </c:pt>
                <c:pt idx="3">
                  <c:v>-0.67000000000000015</c:v>
                </c:pt>
                <c:pt idx="4">
                  <c:v>-0.67000000000000015</c:v>
                </c:pt>
                <c:pt idx="5">
                  <c:v>-0.67000000000000015</c:v>
                </c:pt>
              </c:numCache>
            </c:numRef>
          </c:val>
          <c:smooth val="0"/>
          <c:extLst>
            <c:ext xmlns:c16="http://schemas.microsoft.com/office/drawing/2014/chart" uri="{C3380CC4-5D6E-409C-BE32-E72D297353CC}">
              <c16:uniqueId val="{0000000D-5B6D-4116-B323-2C8AF0BC4562}"/>
            </c:ext>
          </c:extLst>
        </c:ser>
        <c:dLbls>
          <c:showLegendKey val="0"/>
          <c:showVal val="0"/>
          <c:showCatName val="0"/>
          <c:showSerName val="0"/>
          <c:showPercent val="0"/>
          <c:showBubbleSize val="0"/>
        </c:dLbls>
        <c:marker val="1"/>
        <c:smooth val="0"/>
        <c:axId val="1205969040"/>
        <c:axId val="1110969264"/>
      </c:lineChart>
      <c:catAx>
        <c:axId val="1205969040"/>
        <c:scaling>
          <c:orientation val="minMax"/>
        </c:scaling>
        <c:delete val="0"/>
        <c:axPos val="b"/>
        <c:title>
          <c:tx>
            <c:rich>
              <a:bodyPr/>
              <a:lstStyle/>
              <a:p>
                <a:pPr>
                  <a:defRPr/>
                </a:pPr>
                <a:r>
                  <a:rPr lang="en-US" dirty="0"/>
                  <a:t>DC Period</a:t>
                </a:r>
              </a:p>
            </c:rich>
          </c:tx>
          <c:overlay val="0"/>
        </c:title>
        <c:numFmt formatCode="General" sourceLinked="1"/>
        <c:majorTickMark val="out"/>
        <c:minorTickMark val="none"/>
        <c:tickLblPos val="nextTo"/>
        <c:txPr>
          <a:bodyPr/>
          <a:lstStyle/>
          <a:p>
            <a:pPr>
              <a:defRPr sz="1200"/>
            </a:pPr>
            <a:endParaRPr lang="en-US"/>
          </a:p>
        </c:txPr>
        <c:crossAx val="1110969264"/>
        <c:crossesAt val="-1"/>
        <c:auto val="0"/>
        <c:lblAlgn val="ctr"/>
        <c:lblOffset val="100"/>
        <c:noMultiLvlLbl val="0"/>
      </c:catAx>
      <c:valAx>
        <c:axId val="1110969264"/>
        <c:scaling>
          <c:orientation val="minMax"/>
          <c:min val="0"/>
        </c:scaling>
        <c:delete val="0"/>
        <c:axPos val="l"/>
        <c:title>
          <c:tx>
            <c:rich>
              <a:bodyPr/>
              <a:lstStyle/>
              <a:p>
                <a:pPr>
                  <a:defRPr sz="1200"/>
                </a:pPr>
                <a:r>
                  <a:rPr lang="en-US" sz="1200"/>
                  <a:t>Average Respiratory Related AEs</a:t>
                </a:r>
              </a:p>
            </c:rich>
          </c:tx>
          <c:overlay val="0"/>
        </c:title>
        <c:numFmt formatCode="0.0" sourceLinked="0"/>
        <c:majorTickMark val="out"/>
        <c:minorTickMark val="none"/>
        <c:tickLblPos val="nextTo"/>
        <c:crossAx val="1205969040"/>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RHO Program: Average Respiratory Related Adverse Events While Weaning from Home Oxygen</a:t>
            </a:r>
          </a:p>
        </c:rich>
      </c:tx>
      <c:overlay val="0"/>
    </c:title>
    <c:autoTitleDeleted val="0"/>
    <c:plotArea>
      <c:layout/>
      <c:lineChart>
        <c:grouping val="standard"/>
        <c:varyColors val="0"/>
        <c:ser>
          <c:idx val="0"/>
          <c:order val="0"/>
          <c:tx>
            <c:strRef>
              <c:f>'[Control AE SPR.xlsx]RHO Only'!$B$1</c:f>
              <c:strCache>
                <c:ptCount val="1"/>
                <c:pt idx="0">
                  <c:v>AE Rate</c:v>
                </c:pt>
              </c:strCache>
            </c:strRef>
          </c:tx>
          <c:spPr>
            <a:ln w="28575">
              <a:solidFill>
                <a:srgbClr val="000080"/>
              </a:solidFill>
              <a:prstDash val="solid"/>
            </a:ln>
            <a:effectLst/>
          </c:spPr>
          <c:marker>
            <c:symbol val="circle"/>
            <c:size val="6"/>
            <c:spPr>
              <a:solidFill>
                <a:srgbClr val="000080"/>
              </a:solidFill>
              <a:ln w="28575">
                <a:solidFill>
                  <a:srgbClr val="000080"/>
                </a:solidFill>
                <a:prstDash val="solid"/>
              </a:ln>
            </c:spPr>
          </c:marker>
          <c:dLbls>
            <c:dLbl>
              <c:idx val="0"/>
              <c:layout>
                <c:manualLayout>
                  <c:x val="-6.1134870331756167E-3"/>
                  <c:y val="-4.6675998833479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22-4271-B4B9-DF486070C999}"/>
                </c:ext>
              </c:extLst>
            </c:dLbl>
            <c:dLbl>
              <c:idx val="5"/>
              <c:layout>
                <c:manualLayout>
                  <c:x val="-1.8616612814620979E-2"/>
                  <c:y val="-3.55648877223680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22-4271-B4B9-DF486070C999}"/>
                </c:ext>
              </c:extLst>
            </c:dLbl>
            <c:numFmt formatCode="#,##0.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'[Control AE SPR.xlsx]RHO Only'!$A$2:$A$7</c:f>
              <c:strCache>
                <c:ptCount val="6"/>
                <c:pt idx="0">
                  <c:v>H2 2021 (n=26)</c:v>
                </c:pt>
                <c:pt idx="1">
                  <c:v>H1 2022 (n=58)</c:v>
                </c:pt>
                <c:pt idx="2">
                  <c:v>H2 2022 (n=123)</c:v>
                </c:pt>
                <c:pt idx="3">
                  <c:v>H1 2023 (n=85)</c:v>
                </c:pt>
                <c:pt idx="4">
                  <c:v>H2 2023 (n=83)</c:v>
                </c:pt>
                <c:pt idx="5">
                  <c:v>H1 2024 (n=6)</c:v>
                </c:pt>
              </c:strCache>
            </c:strRef>
          </c:cat>
          <c:val>
            <c:numRef>
              <c:f>'[Control AE SPR.xlsx]RHO Only'!$B$2:$B$7</c:f>
              <c:numCache>
                <c:formatCode>0.0000</c:formatCode>
                <c:ptCount val="6"/>
                <c:pt idx="0">
                  <c:v>0.15384615384615385</c:v>
                </c:pt>
                <c:pt idx="1">
                  <c:v>0.32758620689655171</c:v>
                </c:pt>
                <c:pt idx="2">
                  <c:v>0.22764227642276422</c:v>
                </c:pt>
                <c:pt idx="3">
                  <c:v>0.30588235294117649</c:v>
                </c:pt>
                <c:pt idx="4">
                  <c:v>9.6385542168674704E-2</c:v>
                </c:pt>
                <c:pt idx="5">
                  <c:v>0</c:v>
                </c:pt>
              </c:numCache>
            </c:numRef>
          </c:val>
          <c:smooth val="0"/>
          <c:extLst>
            <c:ext xmlns:c16="http://schemas.microsoft.com/office/drawing/2014/chart" uri="{C3380CC4-5D6E-409C-BE32-E72D297353CC}">
              <c16:uniqueId val="{00000000-95C5-4770-9EE7-DABEAFE76C31}"/>
            </c:ext>
          </c:extLst>
        </c:ser>
        <c:ser>
          <c:idx val="1"/>
          <c:order val="1"/>
          <c:tx>
            <c:strRef>
              <c:f>'[Control AE SPR.xlsx]RHO Only'!$C$1</c:f>
              <c:strCache>
                <c:ptCount val="1"/>
                <c:pt idx="0">
                  <c:v>UCL</c:v>
                </c:pt>
              </c:strCache>
            </c:strRef>
          </c:tx>
          <c:spPr>
            <a:ln w="12700">
              <a:solidFill>
                <a:srgbClr val="FF0000"/>
              </a:solidFill>
              <a:prstDash val="dash"/>
            </a:ln>
            <a:effectLst/>
          </c:spPr>
          <c:marker>
            <c:symbol val="none"/>
          </c:marker>
          <c:dLbls>
            <c:dLbl>
              <c:idx val="1"/>
              <c:layout>
                <c:manualLayout>
                  <c:x val="0.66574427399500791"/>
                  <c:y val="-2.3871682706328376E-2"/>
                </c:manualLayout>
              </c:layout>
              <c:tx>
                <c:rich>
                  <a:bodyPr/>
                  <a:lstStyle/>
                  <a:p>
                    <a:pPr>
                      <a:defRPr/>
                    </a:pPr>
                    <a:r>
                      <a:rPr lang="en-US"/>
                      <a:t>UCL  0.54</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5C5-4770-9EE7-DABEAFE76C3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'[Control AE SPR.xlsx]RHO Only'!$A$2:$A$7</c:f>
              <c:strCache>
                <c:ptCount val="6"/>
                <c:pt idx="0">
                  <c:v>H2 2021 (n=26)</c:v>
                </c:pt>
                <c:pt idx="1">
                  <c:v>H1 2022 (n=58)</c:v>
                </c:pt>
                <c:pt idx="2">
                  <c:v>H2 2022 (n=123)</c:v>
                </c:pt>
                <c:pt idx="3">
                  <c:v>H1 2023 (n=85)</c:v>
                </c:pt>
                <c:pt idx="4">
                  <c:v>H2 2023 (n=83)</c:v>
                </c:pt>
                <c:pt idx="5">
                  <c:v>H1 2024 (n=6)</c:v>
                </c:pt>
              </c:strCache>
            </c:strRef>
          </c:cat>
          <c:val>
            <c:numRef>
              <c:f>'[Control AE SPR.xlsx]RHO Only'!$C$2:$C$7</c:f>
              <c:numCache>
                <c:formatCode>0.0000</c:formatCode>
                <c:ptCount val="6"/>
                <c:pt idx="0">
                  <c:v>0.53517676708658801</c:v>
                </c:pt>
                <c:pt idx="1">
                  <c:v>0.53517676708658801</c:v>
                </c:pt>
                <c:pt idx="2">
                  <c:v>0.53517676708658801</c:v>
                </c:pt>
                <c:pt idx="3">
                  <c:v>0.53517676708658801</c:v>
                </c:pt>
                <c:pt idx="4">
                  <c:v>0.53517676708658801</c:v>
                </c:pt>
                <c:pt idx="5">
                  <c:v>0.53517676708658801</c:v>
                </c:pt>
              </c:numCache>
            </c:numRef>
          </c:val>
          <c:smooth val="0"/>
          <c:extLst>
            <c:ext xmlns:c16="http://schemas.microsoft.com/office/drawing/2014/chart" uri="{C3380CC4-5D6E-409C-BE32-E72D297353CC}">
              <c16:uniqueId val="{00000003-95C5-4770-9EE7-DABEAFE76C31}"/>
            </c:ext>
          </c:extLst>
        </c:ser>
        <c:ser>
          <c:idx val="2"/>
          <c:order val="2"/>
          <c:tx>
            <c:strRef>
              <c:f>'[Control AE SPR.xlsx]RHO Only'!$D$1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A5A5A5">
                      <a:shade val="76000"/>
                    </a:srgbClr>
                  </a:solidFill>
                  <a:prstDash val="solid"/>
                  <a:round/>
                </a14:hiddenLine>
              </a:ext>
            </a:extLst>
          </c:spPr>
          <c:marker>
            <c:symbol val="none"/>
          </c:marker>
          <c:cat>
            <c:strRef>
              <c:f>'[Control AE SPR.xlsx]RHO Only'!$A$2:$A$7</c:f>
              <c:strCache>
                <c:ptCount val="6"/>
                <c:pt idx="0">
                  <c:v>H2 2021 (n=26)</c:v>
                </c:pt>
                <c:pt idx="1">
                  <c:v>H1 2022 (n=58)</c:v>
                </c:pt>
                <c:pt idx="2">
                  <c:v>H2 2022 (n=123)</c:v>
                </c:pt>
                <c:pt idx="3">
                  <c:v>H1 2023 (n=85)</c:v>
                </c:pt>
                <c:pt idx="4">
                  <c:v>H2 2023 (n=83)</c:v>
                </c:pt>
                <c:pt idx="5">
                  <c:v>H1 2024 (n=6)</c:v>
                </c:pt>
              </c:strCache>
            </c:strRef>
          </c:cat>
          <c:val>
            <c:numRef>
              <c:f>'[Control AE SPR.xlsx]RHO Only'!$D$2:$D$7</c:f>
              <c:numCache>
                <c:formatCode>0.0000</c:formatCode>
                <c:ptCount val="6"/>
                <c:pt idx="0">
                  <c:v>0.41852576318413204</c:v>
                </c:pt>
                <c:pt idx="1">
                  <c:v>0.41852576318413204</c:v>
                </c:pt>
                <c:pt idx="2">
                  <c:v>0.41852576318413204</c:v>
                </c:pt>
                <c:pt idx="3">
                  <c:v>0.41852576318413204</c:v>
                </c:pt>
                <c:pt idx="4">
                  <c:v>0.41852576318413204</c:v>
                </c:pt>
                <c:pt idx="5">
                  <c:v>0.41852576318413204</c:v>
                </c:pt>
              </c:numCache>
            </c:numRef>
          </c:val>
          <c:smooth val="0"/>
          <c:extLst>
            <c:ext xmlns:c16="http://schemas.microsoft.com/office/drawing/2014/chart" uri="{C3380CC4-5D6E-409C-BE32-E72D297353CC}">
              <c16:uniqueId val="{00000004-95C5-4770-9EE7-DABEAFE76C31}"/>
            </c:ext>
          </c:extLst>
        </c:ser>
        <c:ser>
          <c:idx val="3"/>
          <c:order val="3"/>
          <c:tx>
            <c:strRef>
              <c:f>'[Control AE SPR.xlsx]RHO Only'!$E$1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FFC000">
                      <a:shade val="76000"/>
                    </a:srgbClr>
                  </a:solidFill>
                  <a:prstDash val="solid"/>
                  <a:round/>
                </a14:hiddenLine>
              </a:ext>
            </a:extLst>
          </c:spPr>
          <c:marker>
            <c:symbol val="none"/>
          </c:marker>
          <c:cat>
            <c:strRef>
              <c:f>'[Control AE SPR.xlsx]RHO Only'!$A$2:$A$7</c:f>
              <c:strCache>
                <c:ptCount val="6"/>
                <c:pt idx="0">
                  <c:v>H2 2021 (n=26)</c:v>
                </c:pt>
                <c:pt idx="1">
                  <c:v>H1 2022 (n=58)</c:v>
                </c:pt>
                <c:pt idx="2">
                  <c:v>H2 2022 (n=123)</c:v>
                </c:pt>
                <c:pt idx="3">
                  <c:v>H1 2023 (n=85)</c:v>
                </c:pt>
                <c:pt idx="4">
                  <c:v>H2 2023 (n=83)</c:v>
                </c:pt>
                <c:pt idx="5">
                  <c:v>H1 2024 (n=6)</c:v>
                </c:pt>
              </c:strCache>
            </c:strRef>
          </c:cat>
          <c:val>
            <c:numRef>
              <c:f>'[Control AE SPR.xlsx]RHO Only'!$E$2:$E$7</c:f>
              <c:numCache>
                <c:formatCode>0.0000</c:formatCode>
                <c:ptCount val="6"/>
                <c:pt idx="0">
                  <c:v>0.30187475928167612</c:v>
                </c:pt>
                <c:pt idx="1">
                  <c:v>0.30187475928167612</c:v>
                </c:pt>
                <c:pt idx="2">
                  <c:v>0.30187475928167612</c:v>
                </c:pt>
                <c:pt idx="3">
                  <c:v>0.30187475928167612</c:v>
                </c:pt>
                <c:pt idx="4">
                  <c:v>0.30187475928167612</c:v>
                </c:pt>
                <c:pt idx="5">
                  <c:v>0.30187475928167612</c:v>
                </c:pt>
              </c:numCache>
            </c:numRef>
          </c:val>
          <c:smooth val="0"/>
          <c:extLst>
            <c:ext xmlns:c16="http://schemas.microsoft.com/office/drawing/2014/chart" uri="{C3380CC4-5D6E-409C-BE32-E72D297353CC}">
              <c16:uniqueId val="{00000005-95C5-4770-9EE7-DABEAFE76C31}"/>
            </c:ext>
          </c:extLst>
        </c:ser>
        <c:ser>
          <c:idx val="4"/>
          <c:order val="4"/>
          <c:tx>
            <c:strRef>
              <c:f>'[Control AE SPR.xlsx]RHO Only'!$F$1</c:f>
              <c:strCache>
                <c:ptCount val="1"/>
                <c:pt idx="0">
                  <c:v>Average</c:v>
                </c:pt>
              </c:strCache>
            </c:strRef>
          </c:tx>
          <c:spPr>
            <a:ln w="12700">
              <a:solidFill>
                <a:srgbClr val="009999"/>
              </a:solidFill>
              <a:prstDash val="solid"/>
            </a:ln>
            <a:effectLst/>
          </c:spPr>
          <c:marker>
            <c:symbol val="none"/>
          </c:marker>
          <c:dLbls>
            <c:dLbl>
              <c:idx val="1"/>
              <c:layout>
                <c:manualLayout>
                  <c:x val="0.64803151247129365"/>
                  <c:y val="-2.7575386410032078E-2"/>
                </c:manualLayout>
              </c:layout>
              <c:tx>
                <c:rich>
                  <a:bodyPr/>
                  <a:lstStyle/>
                  <a:p>
                    <a:pPr>
                      <a:defRPr/>
                    </a:pPr>
                    <a:r>
                      <a:rPr lang="en-US"/>
                      <a:t>Average  0.19</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5C5-4770-9EE7-DABEAFE76C3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'[Control AE SPR.xlsx]RHO Only'!$A$2:$A$7</c:f>
              <c:strCache>
                <c:ptCount val="6"/>
                <c:pt idx="0">
                  <c:v>H2 2021 (n=26)</c:v>
                </c:pt>
                <c:pt idx="1">
                  <c:v>H1 2022 (n=58)</c:v>
                </c:pt>
                <c:pt idx="2">
                  <c:v>H2 2022 (n=123)</c:v>
                </c:pt>
                <c:pt idx="3">
                  <c:v>H1 2023 (n=85)</c:v>
                </c:pt>
                <c:pt idx="4">
                  <c:v>H2 2023 (n=83)</c:v>
                </c:pt>
                <c:pt idx="5">
                  <c:v>H1 2024 (n=6)</c:v>
                </c:pt>
              </c:strCache>
            </c:strRef>
          </c:cat>
          <c:val>
            <c:numRef>
              <c:f>'[Control AE SPR.xlsx]RHO Only'!$F$2:$F$7</c:f>
              <c:numCache>
                <c:formatCode>0.0000</c:formatCode>
                <c:ptCount val="6"/>
                <c:pt idx="0">
                  <c:v>0.18522375537922017</c:v>
                </c:pt>
                <c:pt idx="1">
                  <c:v>0.18522375537922017</c:v>
                </c:pt>
                <c:pt idx="2">
                  <c:v>0.18522375537922017</c:v>
                </c:pt>
                <c:pt idx="3">
                  <c:v>0.18522375537922017</c:v>
                </c:pt>
                <c:pt idx="4">
                  <c:v>0.18522375537922017</c:v>
                </c:pt>
                <c:pt idx="5">
                  <c:v>0.18522375537922017</c:v>
                </c:pt>
              </c:numCache>
            </c:numRef>
          </c:val>
          <c:smooth val="0"/>
          <c:extLst>
            <c:ext xmlns:c16="http://schemas.microsoft.com/office/drawing/2014/chart" uri="{C3380CC4-5D6E-409C-BE32-E72D297353CC}">
              <c16:uniqueId val="{00000008-95C5-4770-9EE7-DABEAFE76C31}"/>
            </c:ext>
          </c:extLst>
        </c:ser>
        <c:ser>
          <c:idx val="5"/>
          <c:order val="5"/>
          <c:tx>
            <c:strRef>
              <c:f>'[Control AE SPR.xlsx]RHO Only'!$G$1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0AD47">
                      <a:shade val="76000"/>
                    </a:srgbClr>
                  </a:solidFill>
                  <a:prstDash val="solid"/>
                  <a:round/>
                </a14:hiddenLine>
              </a:ext>
            </a:extLst>
          </c:spPr>
          <c:marker>
            <c:symbol val="none"/>
          </c:marker>
          <c:cat>
            <c:strRef>
              <c:f>'[Control AE SPR.xlsx]RHO Only'!$A$2:$A$7</c:f>
              <c:strCache>
                <c:ptCount val="6"/>
                <c:pt idx="0">
                  <c:v>H2 2021 (n=26)</c:v>
                </c:pt>
                <c:pt idx="1">
                  <c:v>H1 2022 (n=58)</c:v>
                </c:pt>
                <c:pt idx="2">
                  <c:v>H2 2022 (n=123)</c:v>
                </c:pt>
                <c:pt idx="3">
                  <c:v>H1 2023 (n=85)</c:v>
                </c:pt>
                <c:pt idx="4">
                  <c:v>H2 2023 (n=83)</c:v>
                </c:pt>
                <c:pt idx="5">
                  <c:v>H1 2024 (n=6)</c:v>
                </c:pt>
              </c:strCache>
            </c:strRef>
          </c:cat>
          <c:val>
            <c:numRef>
              <c:f>'[Control AE SPR.xlsx]RHO Only'!$G$2:$G$7</c:f>
              <c:numCache>
                <c:formatCode>0.0000</c:formatCode>
                <c:ptCount val="6"/>
                <c:pt idx="0">
                  <c:v>6.8572751476764227E-2</c:v>
                </c:pt>
                <c:pt idx="1">
                  <c:v>6.8572751476764227E-2</c:v>
                </c:pt>
                <c:pt idx="2">
                  <c:v>6.8572751476764227E-2</c:v>
                </c:pt>
                <c:pt idx="3">
                  <c:v>6.8572751476764227E-2</c:v>
                </c:pt>
                <c:pt idx="4">
                  <c:v>6.8572751476764227E-2</c:v>
                </c:pt>
                <c:pt idx="5">
                  <c:v>6.8572751476764227E-2</c:v>
                </c:pt>
              </c:numCache>
            </c:numRef>
          </c:val>
          <c:smooth val="0"/>
          <c:extLst>
            <c:ext xmlns:c16="http://schemas.microsoft.com/office/drawing/2014/chart" uri="{C3380CC4-5D6E-409C-BE32-E72D297353CC}">
              <c16:uniqueId val="{00000009-95C5-4770-9EE7-DABEAFE76C31}"/>
            </c:ext>
          </c:extLst>
        </c:ser>
        <c:ser>
          <c:idx val="6"/>
          <c:order val="6"/>
          <c:tx>
            <c:strRef>
              <c:f>'[Control AE SPR.xlsx]RHO Only'!$H$1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472C4">
                      <a:tint val="77000"/>
                    </a:srgbClr>
                  </a:solidFill>
                  <a:prstDash val="solid"/>
                  <a:round/>
                </a14:hiddenLine>
              </a:ext>
            </a:extLst>
          </c:spPr>
          <c:marker>
            <c:symbol val="none"/>
          </c:marker>
          <c:cat>
            <c:strRef>
              <c:f>'[Control AE SPR.xlsx]RHO Only'!$A$2:$A$7</c:f>
              <c:strCache>
                <c:ptCount val="6"/>
                <c:pt idx="0">
                  <c:v>H2 2021 (n=26)</c:v>
                </c:pt>
                <c:pt idx="1">
                  <c:v>H1 2022 (n=58)</c:v>
                </c:pt>
                <c:pt idx="2">
                  <c:v>H2 2022 (n=123)</c:v>
                </c:pt>
                <c:pt idx="3">
                  <c:v>H1 2023 (n=85)</c:v>
                </c:pt>
                <c:pt idx="4">
                  <c:v>H2 2023 (n=83)</c:v>
                </c:pt>
                <c:pt idx="5">
                  <c:v>H1 2024 (n=6)</c:v>
                </c:pt>
              </c:strCache>
            </c:strRef>
          </c:cat>
          <c:val>
            <c:numRef>
              <c:f>'[Control AE SPR.xlsx]RHO Only'!$H$2:$H$7</c:f>
              <c:numCache>
                <c:formatCode>0.0000</c:formatCode>
                <c:ptCount val="6"/>
                <c:pt idx="0">
                  <c:v>-4.807825242569172E-2</c:v>
                </c:pt>
                <c:pt idx="1">
                  <c:v>-4.807825242569172E-2</c:v>
                </c:pt>
                <c:pt idx="2">
                  <c:v>-4.807825242569172E-2</c:v>
                </c:pt>
                <c:pt idx="3">
                  <c:v>-4.807825242569172E-2</c:v>
                </c:pt>
                <c:pt idx="4">
                  <c:v>-4.807825242569172E-2</c:v>
                </c:pt>
                <c:pt idx="5">
                  <c:v>-4.807825242569172E-2</c:v>
                </c:pt>
              </c:numCache>
            </c:numRef>
          </c:val>
          <c:smooth val="0"/>
          <c:extLst>
            <c:ext xmlns:c16="http://schemas.microsoft.com/office/drawing/2014/chart" uri="{C3380CC4-5D6E-409C-BE32-E72D297353CC}">
              <c16:uniqueId val="{0000000A-95C5-4770-9EE7-DABEAFE76C31}"/>
            </c:ext>
          </c:extLst>
        </c:ser>
        <c:ser>
          <c:idx val="7"/>
          <c:order val="7"/>
          <c:tx>
            <c:strRef>
              <c:f>'[Control AE SPR.xlsx]RHO Only'!$I$1</c:f>
              <c:strCache>
                <c:ptCount val="1"/>
                <c:pt idx="0">
                  <c:v>LCL</c:v>
                </c:pt>
              </c:strCache>
            </c:strRef>
          </c:tx>
          <c:spPr>
            <a:ln w="12700">
              <a:solidFill>
                <a:srgbClr val="FF0000"/>
              </a:solidFill>
              <a:prstDash val="dash"/>
            </a:ln>
            <a:effectLst/>
          </c:spPr>
          <c:marker>
            <c:symbol val="none"/>
          </c:marker>
          <c:dLbls>
            <c:dLbl>
              <c:idx val="1"/>
              <c:layout>
                <c:manualLayout>
                  <c:x val="-1.4634146903558552E-2"/>
                  <c:y val="-2.0168068294478571E-2"/>
                </c:manualLayout>
              </c:layout>
              <c:tx>
                <c:rich>
                  <a:bodyPr/>
                  <a:lstStyle/>
                  <a:p>
                    <a:pPr>
                      <a:defRPr/>
                    </a:pPr>
                    <a:r>
                      <a:rPr lang="en-US"/>
                      <a:t>LCL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95C5-4770-9EE7-DABEAFE76C31}"/>
                </c:ext>
              </c:extLst>
            </c:dLbl>
            <c:dLbl>
              <c:idx val="4"/>
              <c:layout>
                <c:manualLayout>
                  <c:x val="-1.4634146903558552E-2"/>
                  <c:y val="-2.0168068294478571E-2"/>
                </c:manualLayout>
              </c:layout>
              <c:numFmt formatCode="0.00000" sourceLinked="0"/>
              <c:spPr>
                <a:noFill/>
                <a:ln>
                  <a:noFill/>
                </a:ln>
                <a:effectLs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5C5-4770-9EE7-DABEAFE76C3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'[Control AE SPR.xlsx]RHO Only'!$A$2:$A$7</c:f>
              <c:strCache>
                <c:ptCount val="6"/>
                <c:pt idx="0">
                  <c:v>H2 2021 (n=26)</c:v>
                </c:pt>
                <c:pt idx="1">
                  <c:v>H1 2022 (n=58)</c:v>
                </c:pt>
                <c:pt idx="2">
                  <c:v>H2 2022 (n=123)</c:v>
                </c:pt>
                <c:pt idx="3">
                  <c:v>H1 2023 (n=85)</c:v>
                </c:pt>
                <c:pt idx="4">
                  <c:v>H2 2023 (n=83)</c:v>
                </c:pt>
                <c:pt idx="5">
                  <c:v>H1 2024 (n=6)</c:v>
                </c:pt>
              </c:strCache>
            </c:strRef>
          </c:cat>
          <c:val>
            <c:numRef>
              <c:f>'[Control AE SPR.xlsx]RHO Only'!$I$2:$I$7</c:f>
              <c:numCache>
                <c:formatCode>0.0000</c:formatCode>
                <c:ptCount val="6"/>
                <c:pt idx="0">
                  <c:v>-0.16472925632814764</c:v>
                </c:pt>
                <c:pt idx="1">
                  <c:v>-0.16472925632814764</c:v>
                </c:pt>
                <c:pt idx="2">
                  <c:v>-0.16472925632814764</c:v>
                </c:pt>
                <c:pt idx="3">
                  <c:v>-0.16472925632814764</c:v>
                </c:pt>
                <c:pt idx="4">
                  <c:v>-0.16472925632814764</c:v>
                </c:pt>
                <c:pt idx="5">
                  <c:v>-0.16472925632814764</c:v>
                </c:pt>
              </c:numCache>
            </c:numRef>
          </c:val>
          <c:smooth val="0"/>
          <c:extLst>
            <c:ext xmlns:c16="http://schemas.microsoft.com/office/drawing/2014/chart" uri="{C3380CC4-5D6E-409C-BE32-E72D297353CC}">
              <c16:uniqueId val="{0000000D-95C5-4770-9EE7-DABEAFE76C31}"/>
            </c:ext>
          </c:extLst>
        </c:ser>
        <c:dLbls>
          <c:showLegendKey val="0"/>
          <c:showVal val="0"/>
          <c:showCatName val="0"/>
          <c:showSerName val="0"/>
          <c:showPercent val="0"/>
          <c:showBubbleSize val="0"/>
        </c:dLbls>
        <c:marker val="1"/>
        <c:smooth val="0"/>
        <c:axId val="1195056256"/>
        <c:axId val="735515936"/>
      </c:lineChart>
      <c:catAx>
        <c:axId val="1195056256"/>
        <c:scaling>
          <c:orientation val="minMax"/>
        </c:scaling>
        <c:delete val="0"/>
        <c:axPos val="b"/>
        <c:title>
          <c:tx>
            <c:rich>
              <a:bodyPr/>
              <a:lstStyle/>
              <a:p>
                <a:pPr>
                  <a:defRPr/>
                </a:pPr>
                <a:r>
                  <a:rPr lang="en-US"/>
                  <a:t>DC Period</a:t>
                </a:r>
              </a:p>
            </c:rich>
          </c:tx>
          <c:overlay val="0"/>
        </c:title>
        <c:numFmt formatCode="General" sourceLinked="1"/>
        <c:majorTickMark val="out"/>
        <c:minorTickMark val="none"/>
        <c:tickLblPos val="nextTo"/>
        <c:txPr>
          <a:bodyPr/>
          <a:lstStyle/>
          <a:p>
            <a:pPr>
              <a:defRPr sz="1200"/>
            </a:pPr>
            <a:endParaRPr lang="en-US"/>
          </a:p>
        </c:txPr>
        <c:crossAx val="735515936"/>
        <c:crossesAt val="-0.2"/>
        <c:auto val="0"/>
        <c:lblAlgn val="ctr"/>
        <c:lblOffset val="100"/>
        <c:noMultiLvlLbl val="0"/>
      </c:catAx>
      <c:valAx>
        <c:axId val="735515936"/>
        <c:scaling>
          <c:orientation val="minMax"/>
          <c:max val="2"/>
          <c:min val="0"/>
        </c:scaling>
        <c:delete val="0"/>
        <c:axPos val="l"/>
        <c:title>
          <c:tx>
            <c:rich>
              <a:bodyPr/>
              <a:lstStyle/>
              <a:p>
                <a:pPr>
                  <a:defRPr/>
                </a:pPr>
                <a:r>
                  <a:rPr lang="en-US"/>
                  <a:t>Average Respiratory Related AEs</a:t>
                </a:r>
              </a:p>
            </c:rich>
          </c:tx>
          <c:overlay val="0"/>
        </c:title>
        <c:numFmt formatCode="0.0" sourceLinked="0"/>
        <c:majorTickMark val="out"/>
        <c:minorTickMark val="none"/>
        <c:tickLblPos val="nextTo"/>
        <c:crossAx val="1195056256"/>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Control: Average Duration of Home Oxygen Therapy for Infants NOT Followed by the RHO</a:t>
            </a:r>
            <a:r>
              <a:rPr lang="en-US" sz="1600" baseline="0"/>
              <a:t> Program Across All Implementation Sites</a:t>
            </a:r>
            <a:endParaRPr lang="en-US" sz="1600"/>
          </a:p>
        </c:rich>
      </c:tx>
      <c:overlay val="0"/>
    </c:title>
    <c:autoTitleDeleted val="0"/>
    <c:plotArea>
      <c:layout/>
      <c:lineChart>
        <c:grouping val="standard"/>
        <c:varyColors val="0"/>
        <c:ser>
          <c:idx val="0"/>
          <c:order val="0"/>
          <c:tx>
            <c:v>Control</c:v>
          </c:tx>
          <c:spPr>
            <a:ln w="38100">
              <a:solidFill>
                <a:schemeClr val="accent5"/>
              </a:solidFill>
              <a:prstDash val="solid"/>
            </a:ln>
            <a:effectLst/>
          </c:spPr>
          <c:marker>
            <c:symbol val="diamond"/>
            <c:size val="9"/>
            <c:spPr>
              <a:solidFill>
                <a:schemeClr val="accent5"/>
              </a:solidFill>
              <a:ln>
                <a:solidFill>
                  <a:schemeClr val="accent5"/>
                </a:solidFill>
              </a:ln>
            </c:spPr>
          </c:marker>
          <c:cat>
            <c:strRef>
              <c:f>'[Control Children.xlsx]Avg HOT Duration'!$A$2:$A$11</c:f>
              <c:strCache>
                <c:ptCount val="10"/>
                <c:pt idx="0">
                  <c:v>Q3 2021 (n=2)</c:v>
                </c:pt>
                <c:pt idx="1">
                  <c:v>Q4 2021 (n=4)</c:v>
                </c:pt>
                <c:pt idx="2">
                  <c:v>Q1 2022 (n=9)</c:v>
                </c:pt>
                <c:pt idx="3">
                  <c:v>Q2 2022 (n=13)</c:v>
                </c:pt>
                <c:pt idx="4">
                  <c:v>Q3 2022 (n=11)</c:v>
                </c:pt>
                <c:pt idx="5">
                  <c:v>Q4 2022 (n=14)</c:v>
                </c:pt>
                <c:pt idx="6">
                  <c:v>Q1 2023 (n=4)</c:v>
                </c:pt>
                <c:pt idx="7">
                  <c:v>Q2 2023 (n=5)</c:v>
                </c:pt>
                <c:pt idx="8">
                  <c:v>Q3 2023 (n=5)</c:v>
                </c:pt>
                <c:pt idx="9">
                  <c:v>Q4 2023 (n=1)</c:v>
                </c:pt>
              </c:strCache>
            </c:strRef>
          </c:cat>
          <c:val>
            <c:numRef>
              <c:f>'[Control Children.xlsx]Avg HOT Duration'!$B$2:$B$11</c:f>
              <c:numCache>
                <c:formatCode>0.0</c:formatCode>
                <c:ptCount val="10"/>
                <c:pt idx="0">
                  <c:v>262.5</c:v>
                </c:pt>
                <c:pt idx="1">
                  <c:v>226.28571428571428</c:v>
                </c:pt>
                <c:pt idx="2">
                  <c:v>99.222222222222229</c:v>
                </c:pt>
                <c:pt idx="3">
                  <c:v>120.69230769230769</c:v>
                </c:pt>
                <c:pt idx="4">
                  <c:v>120.90909090909091</c:v>
                </c:pt>
                <c:pt idx="5">
                  <c:v>127.78571428571429</c:v>
                </c:pt>
                <c:pt idx="6">
                  <c:v>102.25</c:v>
                </c:pt>
                <c:pt idx="7">
                  <c:v>66.8</c:v>
                </c:pt>
                <c:pt idx="8">
                  <c:v>64.400000000000006</c:v>
                </c:pt>
                <c:pt idx="9">
                  <c:v>26</c:v>
                </c:pt>
              </c:numCache>
            </c:numRef>
          </c:val>
          <c:smooth val="0"/>
          <c:extLst>
            <c:ext xmlns:c16="http://schemas.microsoft.com/office/drawing/2014/chart" uri="{C3380CC4-5D6E-409C-BE32-E72D297353CC}">
              <c16:uniqueId val="{0000000A-93AE-48E1-A273-D7635C70921F}"/>
            </c:ext>
          </c:extLst>
        </c:ser>
        <c:ser>
          <c:idx val="1"/>
          <c:order val="1"/>
          <c:tx>
            <c:strRef>
              <c:f>'[Control Children.xlsx]Avg HOT Duration'!$C$1</c:f>
              <c:strCache>
                <c:ptCount val="1"/>
                <c:pt idx="0">
                  <c:v>UCL</c:v>
                </c:pt>
              </c:strCache>
            </c:strRef>
          </c:tx>
          <c:spPr>
            <a:ln w="12700">
              <a:solidFill>
                <a:schemeClr val="accent1">
                  <a:lumMod val="40000"/>
                  <a:lumOff val="60000"/>
                </a:schemeClr>
              </a:solidFill>
              <a:prstDash val="lgDash"/>
            </a:ln>
            <a:effectLst/>
          </c:spPr>
          <c:marker>
            <c:symbol val="none"/>
          </c:marker>
          <c:dLbls>
            <c:dLbl>
              <c:idx val="1"/>
              <c:layout>
                <c:manualLayout>
                  <c:x val="-9.4899852362204731E-2"/>
                  <c:y val="-2.3101217263989945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UCL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93AE-48E1-A273-D7635C70921F}"/>
                </c:ext>
              </c:extLst>
            </c:dLbl>
            <c:dLbl>
              <c:idx val="3"/>
              <c:layout>
                <c:manualLayout>
                  <c:x val="-0.17075672572178482"/>
                  <c:y val="-2.413969978782151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3AE-48E1-A273-D7635C70921F}"/>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'[Control Children.xlsx]Avg HOT Duration'!$A$2:$A$11</c:f>
              <c:strCache>
                <c:ptCount val="10"/>
                <c:pt idx="0">
                  <c:v>Q3 2021 (n=2)</c:v>
                </c:pt>
                <c:pt idx="1">
                  <c:v>Q4 2021 (n=4)</c:v>
                </c:pt>
                <c:pt idx="2">
                  <c:v>Q1 2022 (n=9)</c:v>
                </c:pt>
                <c:pt idx="3">
                  <c:v>Q2 2022 (n=13)</c:v>
                </c:pt>
                <c:pt idx="4">
                  <c:v>Q3 2022 (n=11)</c:v>
                </c:pt>
                <c:pt idx="5">
                  <c:v>Q4 2022 (n=14)</c:v>
                </c:pt>
                <c:pt idx="6">
                  <c:v>Q1 2023 (n=4)</c:v>
                </c:pt>
                <c:pt idx="7">
                  <c:v>Q2 2023 (n=5)</c:v>
                </c:pt>
                <c:pt idx="8">
                  <c:v>Q3 2023 (n=5)</c:v>
                </c:pt>
                <c:pt idx="9">
                  <c:v>Q4 2023 (n=1)</c:v>
                </c:pt>
              </c:strCache>
            </c:strRef>
          </c:cat>
          <c:val>
            <c:numRef>
              <c:f>'[Control Children.xlsx]Avg HOT Duration'!$C$2:$C$11</c:f>
              <c:numCache>
                <c:formatCode>0.0</c:formatCode>
                <c:ptCount val="10"/>
                <c:pt idx="0">
                  <c:v>201.9943263680764</c:v>
                </c:pt>
                <c:pt idx="1">
                  <c:v>201.9943263680764</c:v>
                </c:pt>
                <c:pt idx="2">
                  <c:v>201.9943263680764</c:v>
                </c:pt>
                <c:pt idx="3">
                  <c:v>201.9943263680764</c:v>
                </c:pt>
                <c:pt idx="4">
                  <c:v>201.9943263680764</c:v>
                </c:pt>
                <c:pt idx="5">
                  <c:v>201.9943263680764</c:v>
                </c:pt>
                <c:pt idx="6">
                  <c:v>201.9943263680764</c:v>
                </c:pt>
                <c:pt idx="7">
                  <c:v>201.9943263680764</c:v>
                </c:pt>
                <c:pt idx="8">
                  <c:v>201.9943263680764</c:v>
                </c:pt>
                <c:pt idx="9">
                  <c:v>201.9943263680764</c:v>
                </c:pt>
              </c:numCache>
            </c:numRef>
          </c:val>
          <c:smooth val="0"/>
          <c:extLst>
            <c:ext xmlns:c16="http://schemas.microsoft.com/office/drawing/2014/chart" uri="{C3380CC4-5D6E-409C-BE32-E72D297353CC}">
              <c16:uniqueId val="{0000000D-93AE-48E1-A273-D7635C70921F}"/>
            </c:ext>
          </c:extLst>
        </c:ser>
        <c:ser>
          <c:idx val="2"/>
          <c:order val="2"/>
          <c:tx>
            <c:strRef>
              <c:f>'[Control Children.xlsx]Avg HOT Duration'!$D$1</c:f>
              <c:strCache>
                <c:ptCount val="1"/>
                <c:pt idx="0">
                  <c:v> +2 Sigma</c:v>
                </c:pt>
              </c:strCache>
            </c:strRef>
          </c:tx>
          <c:spPr>
            <a:ln w="25400">
              <a:noFill/>
            </a:ln>
            <a:effectLst/>
          </c:spPr>
          <c:marker>
            <c:symbol val="none"/>
          </c:marker>
          <c:cat>
            <c:strRef>
              <c:f>'[Control Children.xlsx]Avg HOT Duration'!$A$2:$A$11</c:f>
              <c:strCache>
                <c:ptCount val="10"/>
                <c:pt idx="0">
                  <c:v>Q3 2021 (n=2)</c:v>
                </c:pt>
                <c:pt idx="1">
                  <c:v>Q4 2021 (n=4)</c:v>
                </c:pt>
                <c:pt idx="2">
                  <c:v>Q1 2022 (n=9)</c:v>
                </c:pt>
                <c:pt idx="3">
                  <c:v>Q2 2022 (n=13)</c:v>
                </c:pt>
                <c:pt idx="4">
                  <c:v>Q3 2022 (n=11)</c:v>
                </c:pt>
                <c:pt idx="5">
                  <c:v>Q4 2022 (n=14)</c:v>
                </c:pt>
                <c:pt idx="6">
                  <c:v>Q1 2023 (n=4)</c:v>
                </c:pt>
                <c:pt idx="7">
                  <c:v>Q2 2023 (n=5)</c:v>
                </c:pt>
                <c:pt idx="8">
                  <c:v>Q3 2023 (n=5)</c:v>
                </c:pt>
                <c:pt idx="9">
                  <c:v>Q4 2023 (n=1)</c:v>
                </c:pt>
              </c:strCache>
            </c:strRef>
          </c:cat>
          <c:val>
            <c:numRef>
              <c:f>'[Control Children.xlsx]Avg HOT Duration'!$D$2:$D$8</c:f>
              <c:numCache>
                <c:formatCode>0.0</c:formatCode>
                <c:ptCount val="7"/>
                <c:pt idx="0">
                  <c:v>175.2243858918859</c:v>
                </c:pt>
                <c:pt idx="1">
                  <c:v>175.2243858918859</c:v>
                </c:pt>
                <c:pt idx="2">
                  <c:v>175.2243858918859</c:v>
                </c:pt>
                <c:pt idx="3">
                  <c:v>175.2243858918859</c:v>
                </c:pt>
                <c:pt idx="4">
                  <c:v>175.2243858918859</c:v>
                </c:pt>
                <c:pt idx="5">
                  <c:v>175.2243858918859</c:v>
                </c:pt>
                <c:pt idx="6">
                  <c:v>175.2243858918859</c:v>
                </c:pt>
              </c:numCache>
            </c:numRef>
          </c:val>
          <c:smooth val="0"/>
          <c:extLst>
            <c:ext xmlns:c16="http://schemas.microsoft.com/office/drawing/2014/chart" uri="{C3380CC4-5D6E-409C-BE32-E72D297353CC}">
              <c16:uniqueId val="{0000000E-93AE-48E1-A273-D7635C70921F}"/>
            </c:ext>
          </c:extLst>
        </c:ser>
        <c:ser>
          <c:idx val="3"/>
          <c:order val="3"/>
          <c:tx>
            <c:strRef>
              <c:f>'[Control Children.xlsx]Avg HOT Duration'!$E$1</c:f>
              <c:strCache>
                <c:ptCount val="1"/>
                <c:pt idx="0">
                  <c:v> +1 Sigma</c:v>
                </c:pt>
              </c:strCache>
            </c:strRef>
          </c:tx>
          <c:spPr>
            <a:ln w="25400">
              <a:noFill/>
            </a:ln>
            <a:effectLst/>
          </c:spPr>
          <c:marker>
            <c:symbol val="none"/>
          </c:marker>
          <c:cat>
            <c:strRef>
              <c:f>'[Control Children.xlsx]Avg HOT Duration'!$A$2:$A$11</c:f>
              <c:strCache>
                <c:ptCount val="10"/>
                <c:pt idx="0">
                  <c:v>Q3 2021 (n=2)</c:v>
                </c:pt>
                <c:pt idx="1">
                  <c:v>Q4 2021 (n=4)</c:v>
                </c:pt>
                <c:pt idx="2">
                  <c:v>Q1 2022 (n=9)</c:v>
                </c:pt>
                <c:pt idx="3">
                  <c:v>Q2 2022 (n=13)</c:v>
                </c:pt>
                <c:pt idx="4">
                  <c:v>Q3 2022 (n=11)</c:v>
                </c:pt>
                <c:pt idx="5">
                  <c:v>Q4 2022 (n=14)</c:v>
                </c:pt>
                <c:pt idx="6">
                  <c:v>Q1 2023 (n=4)</c:v>
                </c:pt>
                <c:pt idx="7">
                  <c:v>Q2 2023 (n=5)</c:v>
                </c:pt>
                <c:pt idx="8">
                  <c:v>Q3 2023 (n=5)</c:v>
                </c:pt>
                <c:pt idx="9">
                  <c:v>Q4 2023 (n=1)</c:v>
                </c:pt>
              </c:strCache>
            </c:strRef>
          </c:cat>
          <c:val>
            <c:numRef>
              <c:f>'[Control Children.xlsx]Avg HOT Duration'!$E$2:$E$8</c:f>
              <c:numCache>
                <c:formatCode>0.0</c:formatCode>
                <c:ptCount val="7"/>
                <c:pt idx="0">
                  <c:v>148.45444541569543</c:v>
                </c:pt>
                <c:pt idx="1">
                  <c:v>148.45444541569543</c:v>
                </c:pt>
                <c:pt idx="2">
                  <c:v>148.45444541569543</c:v>
                </c:pt>
                <c:pt idx="3">
                  <c:v>148.45444541569543</c:v>
                </c:pt>
                <c:pt idx="4">
                  <c:v>148.45444541569543</c:v>
                </c:pt>
                <c:pt idx="5">
                  <c:v>148.45444541569543</c:v>
                </c:pt>
                <c:pt idx="6">
                  <c:v>148.45444541569543</c:v>
                </c:pt>
              </c:numCache>
            </c:numRef>
          </c:val>
          <c:smooth val="0"/>
          <c:extLst>
            <c:ext xmlns:c16="http://schemas.microsoft.com/office/drawing/2014/chart" uri="{C3380CC4-5D6E-409C-BE32-E72D297353CC}">
              <c16:uniqueId val="{0000000F-93AE-48E1-A273-D7635C70921F}"/>
            </c:ext>
          </c:extLst>
        </c:ser>
        <c:ser>
          <c:idx val="4"/>
          <c:order val="4"/>
          <c:tx>
            <c:strRef>
              <c:f>'[Control Children.xlsx]Avg HOT Duration'!$F$1</c:f>
              <c:strCache>
                <c:ptCount val="1"/>
                <c:pt idx="0">
                  <c:v>Average</c:v>
                </c:pt>
              </c:strCache>
            </c:strRef>
          </c:tx>
          <c:spPr>
            <a:ln w="38100">
              <a:solidFill>
                <a:schemeClr val="tx2">
                  <a:lumMod val="20000"/>
                  <a:lumOff val="80000"/>
                </a:schemeClr>
              </a:solidFill>
              <a:prstDash val="dash"/>
            </a:ln>
            <a:effectLst/>
          </c:spPr>
          <c:marker>
            <c:symbol val="none"/>
          </c:marker>
          <c:dLbls>
            <c:dLbl>
              <c:idx val="1"/>
              <c:layout>
                <c:manualLayout>
                  <c:x val="-9.4043061023622046E-2"/>
                  <c:y val="-2.2062734740158456E-2"/>
                </c:manualLayout>
              </c:layout>
              <c:tx>
                <c:rich>
                  <a:bodyPr wrap="square" lIns="38100" tIns="19050" rIns="38100" bIns="19050" anchor="ctr">
                    <a:spAutoFit/>
                  </a:bodyPr>
                  <a:lstStyle/>
                  <a:p>
                    <a:pPr>
                      <a:defRPr sz="1400">
                        <a:latin typeface="Century Gothic" panose="020B0502020202020204" pitchFamily="34" charset="0"/>
                      </a:defRPr>
                    </a:pPr>
                    <a:r>
                      <a:rPr lang="en-US" sz="1400">
                        <a:latin typeface="Century Gothic" panose="020B0502020202020204" pitchFamily="34" charset="0"/>
                      </a:rPr>
                      <a:t>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93AE-48E1-A273-D7635C70921F}"/>
                </c:ext>
              </c:extLst>
            </c:dLbl>
            <c:dLbl>
              <c:idx val="3"/>
              <c:layout>
                <c:manualLayout>
                  <c:x val="-0.23702083333333332"/>
                  <c:y val="-2.2062734740158456E-2"/>
                </c:manualLayout>
              </c:layout>
              <c:numFmt formatCode="0.00" sourceLinked="0"/>
              <c:spPr>
                <a:noFill/>
                <a:ln>
                  <a:noFill/>
                </a:ln>
                <a:effectLst/>
              </c:spPr>
              <c:txPr>
                <a:bodyPr wrap="square" lIns="38100" tIns="19050" rIns="38100" bIns="19050" anchor="ctr">
                  <a:spAutoFit/>
                </a:bodyPr>
                <a:lstStyle/>
                <a:p>
                  <a:pPr>
                    <a:defRPr sz="14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3AE-48E1-A273-D7635C70921F}"/>
                </c:ext>
              </c:extLst>
            </c:dLbl>
            <c:spPr>
              <a:noFill/>
              <a:ln>
                <a:noFill/>
              </a:ln>
              <a:effectLst/>
            </c:spPr>
            <c:txPr>
              <a:bodyPr wrap="square" lIns="38100" tIns="19050" rIns="38100" bIns="19050" anchor="ctr">
                <a:spAutoFit/>
              </a:bodyPr>
              <a:lstStyle/>
              <a:p>
                <a:pPr>
                  <a:defRPr sz="14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'[Control Children.xlsx]Avg HOT Duration'!$A$2:$A$11</c:f>
              <c:strCache>
                <c:ptCount val="10"/>
                <c:pt idx="0">
                  <c:v>Q3 2021 (n=2)</c:v>
                </c:pt>
                <c:pt idx="1">
                  <c:v>Q4 2021 (n=4)</c:v>
                </c:pt>
                <c:pt idx="2">
                  <c:v>Q1 2022 (n=9)</c:v>
                </c:pt>
                <c:pt idx="3">
                  <c:v>Q2 2022 (n=13)</c:v>
                </c:pt>
                <c:pt idx="4">
                  <c:v>Q3 2022 (n=11)</c:v>
                </c:pt>
                <c:pt idx="5">
                  <c:v>Q4 2022 (n=14)</c:v>
                </c:pt>
                <c:pt idx="6">
                  <c:v>Q1 2023 (n=4)</c:v>
                </c:pt>
                <c:pt idx="7">
                  <c:v>Q2 2023 (n=5)</c:v>
                </c:pt>
                <c:pt idx="8">
                  <c:v>Q3 2023 (n=5)</c:v>
                </c:pt>
                <c:pt idx="9">
                  <c:v>Q4 2023 (n=1)</c:v>
                </c:pt>
              </c:strCache>
            </c:strRef>
          </c:cat>
          <c:val>
            <c:numRef>
              <c:f>'[Control Children.xlsx]Avg HOT Duration'!$F$2:$F$11</c:f>
              <c:numCache>
                <c:formatCode>0.0</c:formatCode>
                <c:ptCount val="10"/>
                <c:pt idx="0">
                  <c:v>121.68450493950495</c:v>
                </c:pt>
                <c:pt idx="1">
                  <c:v>121.68450493950495</c:v>
                </c:pt>
                <c:pt idx="2">
                  <c:v>121.68450493950495</c:v>
                </c:pt>
                <c:pt idx="3">
                  <c:v>121.68450493950495</c:v>
                </c:pt>
                <c:pt idx="4">
                  <c:v>121.68450493950495</c:v>
                </c:pt>
                <c:pt idx="5">
                  <c:v>121.68450493950495</c:v>
                </c:pt>
                <c:pt idx="6">
                  <c:v>121.68450493950495</c:v>
                </c:pt>
                <c:pt idx="7">
                  <c:v>121.68450493950495</c:v>
                </c:pt>
                <c:pt idx="8">
                  <c:v>121.68450493950495</c:v>
                </c:pt>
                <c:pt idx="9">
                  <c:v>121.68450493950495</c:v>
                </c:pt>
              </c:numCache>
            </c:numRef>
          </c:val>
          <c:smooth val="0"/>
          <c:extLst>
            <c:ext xmlns:c16="http://schemas.microsoft.com/office/drawing/2014/chart" uri="{C3380CC4-5D6E-409C-BE32-E72D297353CC}">
              <c16:uniqueId val="{00000012-93AE-48E1-A273-D7635C70921F}"/>
            </c:ext>
          </c:extLst>
        </c:ser>
        <c:ser>
          <c:idx val="5"/>
          <c:order val="5"/>
          <c:tx>
            <c:strRef>
              <c:f>'[Control Children.xlsx]Avg HOT Duration'!$G$1</c:f>
              <c:strCache>
                <c:ptCount val="1"/>
                <c:pt idx="0">
                  <c:v> -1 Sigma</c:v>
                </c:pt>
              </c:strCache>
            </c:strRef>
          </c:tx>
          <c:spPr>
            <a:ln w="25400">
              <a:noFill/>
            </a:ln>
            <a:effectLst/>
          </c:spPr>
          <c:marker>
            <c:symbol val="none"/>
          </c:marker>
          <c:cat>
            <c:strRef>
              <c:f>'[Control Children.xlsx]Avg HOT Duration'!$A$2:$A$11</c:f>
              <c:strCache>
                <c:ptCount val="10"/>
                <c:pt idx="0">
                  <c:v>Q3 2021 (n=2)</c:v>
                </c:pt>
                <c:pt idx="1">
                  <c:v>Q4 2021 (n=4)</c:v>
                </c:pt>
                <c:pt idx="2">
                  <c:v>Q1 2022 (n=9)</c:v>
                </c:pt>
                <c:pt idx="3">
                  <c:v>Q2 2022 (n=13)</c:v>
                </c:pt>
                <c:pt idx="4">
                  <c:v>Q3 2022 (n=11)</c:v>
                </c:pt>
                <c:pt idx="5">
                  <c:v>Q4 2022 (n=14)</c:v>
                </c:pt>
                <c:pt idx="6">
                  <c:v>Q1 2023 (n=4)</c:v>
                </c:pt>
                <c:pt idx="7">
                  <c:v>Q2 2023 (n=5)</c:v>
                </c:pt>
                <c:pt idx="8">
                  <c:v>Q3 2023 (n=5)</c:v>
                </c:pt>
                <c:pt idx="9">
                  <c:v>Q4 2023 (n=1)</c:v>
                </c:pt>
              </c:strCache>
            </c:strRef>
          </c:cat>
          <c:val>
            <c:numRef>
              <c:f>'[Control Children.xlsx]Avg HOT Duration'!$G$2:$G$8</c:f>
              <c:numCache>
                <c:formatCode>0.0</c:formatCode>
                <c:ptCount val="7"/>
                <c:pt idx="0">
                  <c:v>94.914564463314463</c:v>
                </c:pt>
                <c:pt idx="1">
                  <c:v>94.914564463314463</c:v>
                </c:pt>
                <c:pt idx="2">
                  <c:v>94.914564463314463</c:v>
                </c:pt>
                <c:pt idx="3">
                  <c:v>94.914564463314463</c:v>
                </c:pt>
                <c:pt idx="4">
                  <c:v>94.914564463314463</c:v>
                </c:pt>
                <c:pt idx="5">
                  <c:v>94.914564463314463</c:v>
                </c:pt>
                <c:pt idx="6">
                  <c:v>94.914564463314463</c:v>
                </c:pt>
              </c:numCache>
            </c:numRef>
          </c:val>
          <c:smooth val="0"/>
          <c:extLst>
            <c:ext xmlns:c16="http://schemas.microsoft.com/office/drawing/2014/chart" uri="{C3380CC4-5D6E-409C-BE32-E72D297353CC}">
              <c16:uniqueId val="{00000013-93AE-48E1-A273-D7635C70921F}"/>
            </c:ext>
          </c:extLst>
        </c:ser>
        <c:ser>
          <c:idx val="6"/>
          <c:order val="6"/>
          <c:tx>
            <c:strRef>
              <c:f>'[Control Children.xlsx]Avg HOT Duration'!$H$1</c:f>
              <c:strCache>
                <c:ptCount val="1"/>
                <c:pt idx="0">
                  <c:v> -2 Sigma</c:v>
                </c:pt>
              </c:strCache>
            </c:strRef>
          </c:tx>
          <c:spPr>
            <a:ln w="25400">
              <a:noFill/>
            </a:ln>
            <a:effectLst/>
          </c:spPr>
          <c:marker>
            <c:symbol val="none"/>
          </c:marker>
          <c:cat>
            <c:strRef>
              <c:f>'[Control Children.xlsx]Avg HOT Duration'!$A$2:$A$11</c:f>
              <c:strCache>
                <c:ptCount val="10"/>
                <c:pt idx="0">
                  <c:v>Q3 2021 (n=2)</c:v>
                </c:pt>
                <c:pt idx="1">
                  <c:v>Q4 2021 (n=4)</c:v>
                </c:pt>
                <c:pt idx="2">
                  <c:v>Q1 2022 (n=9)</c:v>
                </c:pt>
                <c:pt idx="3">
                  <c:v>Q2 2022 (n=13)</c:v>
                </c:pt>
                <c:pt idx="4">
                  <c:v>Q3 2022 (n=11)</c:v>
                </c:pt>
                <c:pt idx="5">
                  <c:v>Q4 2022 (n=14)</c:v>
                </c:pt>
                <c:pt idx="6">
                  <c:v>Q1 2023 (n=4)</c:v>
                </c:pt>
                <c:pt idx="7">
                  <c:v>Q2 2023 (n=5)</c:v>
                </c:pt>
                <c:pt idx="8">
                  <c:v>Q3 2023 (n=5)</c:v>
                </c:pt>
                <c:pt idx="9">
                  <c:v>Q4 2023 (n=1)</c:v>
                </c:pt>
              </c:strCache>
            </c:strRef>
          </c:cat>
          <c:val>
            <c:numRef>
              <c:f>'[Control Children.xlsx]Avg HOT Duration'!$H$2:$H$8</c:f>
              <c:numCache>
                <c:formatCode>0.0</c:formatCode>
                <c:ptCount val="7"/>
                <c:pt idx="0">
                  <c:v>68.144623987123978</c:v>
                </c:pt>
                <c:pt idx="1">
                  <c:v>68.144623987123978</c:v>
                </c:pt>
                <c:pt idx="2">
                  <c:v>68.144623987123978</c:v>
                </c:pt>
                <c:pt idx="3">
                  <c:v>68.144623987123978</c:v>
                </c:pt>
                <c:pt idx="4">
                  <c:v>68.144623987123978</c:v>
                </c:pt>
                <c:pt idx="5">
                  <c:v>68.144623987123978</c:v>
                </c:pt>
                <c:pt idx="6">
                  <c:v>68.144623987123978</c:v>
                </c:pt>
              </c:numCache>
            </c:numRef>
          </c:val>
          <c:smooth val="0"/>
          <c:extLst>
            <c:ext xmlns:c16="http://schemas.microsoft.com/office/drawing/2014/chart" uri="{C3380CC4-5D6E-409C-BE32-E72D297353CC}">
              <c16:uniqueId val="{00000014-93AE-48E1-A273-D7635C70921F}"/>
            </c:ext>
          </c:extLst>
        </c:ser>
        <c:ser>
          <c:idx val="7"/>
          <c:order val="7"/>
          <c:tx>
            <c:strRef>
              <c:f>'[Control Children.xlsx]Avg HOT Duration'!$I$1</c:f>
              <c:strCache>
                <c:ptCount val="1"/>
                <c:pt idx="0">
                  <c:v>LCL</c:v>
                </c:pt>
              </c:strCache>
            </c:strRef>
          </c:tx>
          <c:spPr>
            <a:ln w="12700">
              <a:solidFill>
                <a:schemeClr val="accent1">
                  <a:lumMod val="40000"/>
                  <a:lumOff val="60000"/>
                </a:schemeClr>
              </a:solidFill>
              <a:prstDash val="lgDash"/>
            </a:ln>
            <a:effectLst/>
          </c:spPr>
          <c:marker>
            <c:symbol val="none"/>
          </c:marker>
          <c:dLbls>
            <c:dLbl>
              <c:idx val="1"/>
              <c:layout>
                <c:manualLayout>
                  <c:x val="-9.3563730314960625E-2"/>
                  <c:y val="-2.49771154120891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LCL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93AE-48E1-A273-D7635C70921F}"/>
                </c:ext>
              </c:extLst>
            </c:dLbl>
            <c:dLbl>
              <c:idx val="3"/>
              <c:layout>
                <c:manualLayout>
                  <c:x val="-0.23325672572178477"/>
                  <c:y val="-2.6116131385702651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3AE-48E1-A273-D7635C70921F}"/>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'[Control Children.xlsx]Avg HOT Duration'!$A$2:$A$11</c:f>
              <c:strCache>
                <c:ptCount val="10"/>
                <c:pt idx="0">
                  <c:v>Q3 2021 (n=2)</c:v>
                </c:pt>
                <c:pt idx="1">
                  <c:v>Q4 2021 (n=4)</c:v>
                </c:pt>
                <c:pt idx="2">
                  <c:v>Q1 2022 (n=9)</c:v>
                </c:pt>
                <c:pt idx="3">
                  <c:v>Q2 2022 (n=13)</c:v>
                </c:pt>
                <c:pt idx="4">
                  <c:v>Q3 2022 (n=11)</c:v>
                </c:pt>
                <c:pt idx="5">
                  <c:v>Q4 2022 (n=14)</c:v>
                </c:pt>
                <c:pt idx="6">
                  <c:v>Q1 2023 (n=4)</c:v>
                </c:pt>
                <c:pt idx="7">
                  <c:v>Q2 2023 (n=5)</c:v>
                </c:pt>
                <c:pt idx="8">
                  <c:v>Q3 2023 (n=5)</c:v>
                </c:pt>
                <c:pt idx="9">
                  <c:v>Q4 2023 (n=1)</c:v>
                </c:pt>
              </c:strCache>
            </c:strRef>
          </c:cat>
          <c:val>
            <c:numRef>
              <c:f>'[Control Children.xlsx]Avg HOT Duration'!$I$2:$I$11</c:f>
              <c:numCache>
                <c:formatCode>0.0</c:formatCode>
                <c:ptCount val="10"/>
                <c:pt idx="0">
                  <c:v>41.374683510933494</c:v>
                </c:pt>
                <c:pt idx="1">
                  <c:v>41.374683510933494</c:v>
                </c:pt>
                <c:pt idx="2">
                  <c:v>41.374683510933494</c:v>
                </c:pt>
                <c:pt idx="3">
                  <c:v>41.374683510933494</c:v>
                </c:pt>
                <c:pt idx="4">
                  <c:v>41.374683510933494</c:v>
                </c:pt>
                <c:pt idx="5">
                  <c:v>41.374683510933494</c:v>
                </c:pt>
                <c:pt idx="6">
                  <c:v>41.374683510933494</c:v>
                </c:pt>
                <c:pt idx="7">
                  <c:v>41.374683510933494</c:v>
                </c:pt>
                <c:pt idx="8">
                  <c:v>41.374683510933494</c:v>
                </c:pt>
                <c:pt idx="9">
                  <c:v>41.374683510933494</c:v>
                </c:pt>
              </c:numCache>
            </c:numRef>
          </c:val>
          <c:smooth val="0"/>
          <c:extLst>
            <c:ext xmlns:c16="http://schemas.microsoft.com/office/drawing/2014/chart" uri="{C3380CC4-5D6E-409C-BE32-E72D297353CC}">
              <c16:uniqueId val="{00000017-93AE-48E1-A273-D7635C70921F}"/>
            </c:ext>
          </c:extLst>
        </c:ser>
        <c:dLbls>
          <c:showLegendKey val="0"/>
          <c:showVal val="0"/>
          <c:showCatName val="0"/>
          <c:showSerName val="0"/>
          <c:showPercent val="0"/>
          <c:showBubbleSize val="0"/>
        </c:dLbls>
        <c:marker val="1"/>
        <c:smooth val="0"/>
        <c:axId val="1191349584"/>
        <c:axId val="1191350416"/>
      </c:lineChart>
      <c:catAx>
        <c:axId val="1191349584"/>
        <c:scaling>
          <c:orientation val="minMax"/>
        </c:scaling>
        <c:delete val="0"/>
        <c:axPos val="b"/>
        <c:title>
          <c:tx>
            <c:rich>
              <a:bodyPr/>
              <a:lstStyle/>
              <a:p>
                <a:pPr>
                  <a:defRPr sz="1600"/>
                </a:pPr>
                <a:r>
                  <a:rPr lang="en-US" sz="1600"/>
                  <a:t>Discharge Quarter, (N=Total</a:t>
                </a:r>
                <a:r>
                  <a:rPr lang="en-US" sz="1600" baseline="0"/>
                  <a:t> patients discharged in a quarter with known duration of HOT)</a:t>
                </a:r>
                <a:endParaRPr lang="en-US" sz="1600"/>
              </a:p>
            </c:rich>
          </c:tx>
          <c:overlay val="0"/>
        </c:title>
        <c:numFmt formatCode="General" sourceLinked="1"/>
        <c:majorTickMark val="out"/>
        <c:minorTickMark val="none"/>
        <c:tickLblPos val="nextTo"/>
        <c:txPr>
          <a:bodyPr/>
          <a:lstStyle/>
          <a:p>
            <a:pPr>
              <a:defRPr sz="1600"/>
            </a:pPr>
            <a:endParaRPr lang="en-US"/>
          </a:p>
        </c:txPr>
        <c:crossAx val="1191350416"/>
        <c:crosses val="autoZero"/>
        <c:auto val="0"/>
        <c:lblAlgn val="ctr"/>
        <c:lblOffset val="100"/>
        <c:noMultiLvlLbl val="0"/>
      </c:catAx>
      <c:valAx>
        <c:axId val="1191350416"/>
        <c:scaling>
          <c:orientation val="minMax"/>
          <c:min val="0"/>
        </c:scaling>
        <c:delete val="0"/>
        <c:axPos val="l"/>
        <c:title>
          <c:tx>
            <c:rich>
              <a:bodyPr/>
              <a:lstStyle/>
              <a:p>
                <a:pPr>
                  <a:defRPr sz="1600"/>
                </a:pPr>
                <a:r>
                  <a:rPr lang="en-US" sz="1600"/>
                  <a:t> Average Home Oxygen Duration (days)</a:t>
                </a:r>
              </a:p>
            </c:rich>
          </c:tx>
          <c:overlay val="0"/>
        </c:title>
        <c:numFmt formatCode="0.0" sourceLinked="1"/>
        <c:majorTickMark val="out"/>
        <c:minorTickMark val="none"/>
        <c:tickLblPos val="nextTo"/>
        <c:txPr>
          <a:bodyPr/>
          <a:lstStyle/>
          <a:p>
            <a:pPr>
              <a:defRPr sz="1600"/>
            </a:pPr>
            <a:endParaRPr lang="en-US"/>
          </a:p>
        </c:txPr>
        <c:crossAx val="1191349584"/>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a:solidFill>
                  <a:srgbClr val="000000"/>
                </a:solidFill>
                <a:latin typeface=" +mn-lt"/>
              </a:defRPr>
            </a:pPr>
            <a:r>
              <a:rPr lang="en-US" sz="2800" b="1" i="0" u="none" strike="noStrike" kern="1200" baseline="0">
                <a:solidFill>
                  <a:sysClr val="windowText" lastClr="000000"/>
                </a:solidFill>
              </a:rPr>
              <a:t>Recorded Home Oximetry Implementation Trial Related Barriers and Problems</a:t>
            </a:r>
          </a:p>
        </c:rich>
      </c:tx>
      <c:overlay val="0"/>
    </c:title>
    <c:autoTitleDeleted val="0"/>
    <c:plotArea>
      <c:layout/>
      <c:lineChart>
        <c:grouping val="standard"/>
        <c:varyColors val="0"/>
        <c:ser>
          <c:idx val="0"/>
          <c:order val="0"/>
          <c:tx>
            <c:strRef>
              <c:f>'Problem Chart Half'!$B$1</c:f>
              <c:strCache>
                <c:ptCount val="1"/>
                <c:pt idx="0">
                  <c:v>Problem Count</c:v>
                </c:pt>
              </c:strCache>
            </c:strRef>
          </c:tx>
          <c:spPr>
            <a:ln w="12700">
              <a:solidFill>
                <a:srgbClr val="000080"/>
              </a:solidFill>
              <a:prstDash val="solid"/>
            </a:ln>
            <a:effectLst/>
          </c:spPr>
          <c:marker>
            <c:symbol val="circle"/>
            <c:size val="6"/>
            <c:spPr>
              <a:solidFill>
                <a:srgbClr val="000080"/>
              </a:solidFill>
              <a:ln w="12700">
                <a:solidFill>
                  <a:srgbClr val="000080"/>
                </a:solidFill>
                <a:prstDash val="solid"/>
              </a:ln>
            </c:spPr>
          </c:marker>
          <c:cat>
            <c:strRef>
              <c:f>'Problem Chart Half'!$A$2:$A$7</c:f>
              <c:strCache>
                <c:ptCount val="6"/>
                <c:pt idx="0">
                  <c:v>H2 2021</c:v>
                </c:pt>
                <c:pt idx="1">
                  <c:v>H1 2022</c:v>
                </c:pt>
                <c:pt idx="2">
                  <c:v>H2 2022</c:v>
                </c:pt>
                <c:pt idx="3">
                  <c:v>H1 2023</c:v>
                </c:pt>
                <c:pt idx="4">
                  <c:v>H2 2023</c:v>
                </c:pt>
                <c:pt idx="5">
                  <c:v>H1 2024</c:v>
                </c:pt>
              </c:strCache>
            </c:strRef>
          </c:cat>
          <c:val>
            <c:numRef>
              <c:f>'Problem Chart Half'!$B$2:$B$7</c:f>
              <c:numCache>
                <c:formatCode>0.0</c:formatCode>
                <c:ptCount val="6"/>
                <c:pt idx="0">
                  <c:v>20</c:v>
                </c:pt>
                <c:pt idx="1">
                  <c:v>46</c:v>
                </c:pt>
                <c:pt idx="2">
                  <c:v>32</c:v>
                </c:pt>
                <c:pt idx="3">
                  <c:v>34</c:v>
                </c:pt>
                <c:pt idx="4">
                  <c:v>30</c:v>
                </c:pt>
                <c:pt idx="5">
                  <c:v>4</c:v>
                </c:pt>
              </c:numCache>
            </c:numRef>
          </c:val>
          <c:smooth val="0"/>
          <c:extLst>
            <c:ext xmlns:c16="http://schemas.microsoft.com/office/drawing/2014/chart" uri="{C3380CC4-5D6E-409C-BE32-E72D297353CC}">
              <c16:uniqueId val="{00000000-3710-482F-8FE2-4C9776AEA25F}"/>
            </c:ext>
          </c:extLst>
        </c:ser>
        <c:ser>
          <c:idx val="1"/>
          <c:order val="1"/>
          <c:tx>
            <c:strRef>
              <c:f>'Problem Chart Half'!$C$1</c:f>
              <c:strCache>
                <c:ptCount val="1"/>
                <c:pt idx="0">
                  <c:v>UCL</c:v>
                </c:pt>
              </c:strCache>
            </c:strRef>
          </c:tx>
          <c:spPr>
            <a:ln w="12700">
              <a:solidFill>
                <a:srgbClr val="FF0000"/>
              </a:solidFill>
              <a:prstDash val="dash"/>
            </a:ln>
            <a:effectLst/>
          </c:spPr>
          <c:marker>
            <c:symbol val="none"/>
          </c:marker>
          <c:dLbls>
            <c:dLbl>
              <c:idx val="1"/>
              <c:layout>
                <c:manualLayout>
                  <c:x val="-1.4634146903558605E-2"/>
                  <c:y val="-2.0168068294478588E-2"/>
                </c:manualLayout>
              </c:layout>
              <c:tx>
                <c:rich>
                  <a:bodyPr wrap="square" lIns="38100" tIns="19050" rIns="38100" bIns="19050" anchor="ctr">
                    <a:spAutoFit/>
                  </a:bodyPr>
                  <a:lstStyle/>
                  <a:p>
                    <a:pPr>
                      <a:defRPr sz="1600"/>
                    </a:pPr>
                    <a:r>
                      <a:rPr lang="en-US" sz="1600"/>
                      <a:t>UCL</a:t>
                    </a:r>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710-482F-8FE2-4C9776AEA25F}"/>
                </c:ext>
              </c:extLst>
            </c:dLbl>
            <c:dLbl>
              <c:idx val="4"/>
              <c:layout>
                <c:manualLayout>
                  <c:x val="-1.4634146903558444E-2"/>
                  <c:y val="-2.0168068294478588E-2"/>
                </c:manualLayout>
              </c:layout>
              <c:numFmt formatCode="0.0" sourceLinked="0"/>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710-482F-8FE2-4C9776AEA25F}"/>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'Problem Chart Half'!$A$2:$A$7</c:f>
              <c:strCache>
                <c:ptCount val="6"/>
                <c:pt idx="0">
                  <c:v>H2 2021</c:v>
                </c:pt>
                <c:pt idx="1">
                  <c:v>H1 2022</c:v>
                </c:pt>
                <c:pt idx="2">
                  <c:v>H2 2022</c:v>
                </c:pt>
                <c:pt idx="3">
                  <c:v>H1 2023</c:v>
                </c:pt>
                <c:pt idx="4">
                  <c:v>H2 2023</c:v>
                </c:pt>
                <c:pt idx="5">
                  <c:v>H1 2024</c:v>
                </c:pt>
              </c:strCache>
            </c:strRef>
          </c:cat>
          <c:val>
            <c:numRef>
              <c:f>'Problem Chart Half'!$C$2:$C$7</c:f>
              <c:numCache>
                <c:formatCode>0.0</c:formatCode>
                <c:ptCount val="6"/>
                <c:pt idx="0">
                  <c:v>71.304000000000002</c:v>
                </c:pt>
                <c:pt idx="1">
                  <c:v>71.304000000000002</c:v>
                </c:pt>
                <c:pt idx="2">
                  <c:v>71.304000000000002</c:v>
                </c:pt>
                <c:pt idx="3">
                  <c:v>71.304000000000002</c:v>
                </c:pt>
                <c:pt idx="4">
                  <c:v>71.304000000000002</c:v>
                </c:pt>
                <c:pt idx="5">
                  <c:v>71.304000000000002</c:v>
                </c:pt>
              </c:numCache>
            </c:numRef>
          </c:val>
          <c:smooth val="0"/>
          <c:extLst>
            <c:ext xmlns:c16="http://schemas.microsoft.com/office/drawing/2014/chart" uri="{C3380CC4-5D6E-409C-BE32-E72D297353CC}">
              <c16:uniqueId val="{00000003-3710-482F-8FE2-4C9776AEA25F}"/>
            </c:ext>
          </c:extLst>
        </c:ser>
        <c:ser>
          <c:idx val="2"/>
          <c:order val="2"/>
          <c:tx>
            <c:strRef>
              <c:f>'Problem Chart Half'!$D$1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strRef>
              <c:f>'Problem Chart Half'!$A$2:$A$7</c:f>
              <c:strCache>
                <c:ptCount val="6"/>
                <c:pt idx="0">
                  <c:v>H2 2021</c:v>
                </c:pt>
                <c:pt idx="1">
                  <c:v>H1 2022</c:v>
                </c:pt>
                <c:pt idx="2">
                  <c:v>H2 2022</c:v>
                </c:pt>
                <c:pt idx="3">
                  <c:v>H1 2023</c:v>
                </c:pt>
                <c:pt idx="4">
                  <c:v>H2 2023</c:v>
                </c:pt>
                <c:pt idx="5">
                  <c:v>H1 2024</c:v>
                </c:pt>
              </c:strCache>
            </c:strRef>
          </c:cat>
          <c:val>
            <c:numRef>
              <c:f>'Problem Chart Half'!$D$2:$D$7</c:f>
              <c:numCache>
                <c:formatCode>0.0</c:formatCode>
                <c:ptCount val="6"/>
                <c:pt idx="0">
                  <c:v>58.536000000000001</c:v>
                </c:pt>
                <c:pt idx="1">
                  <c:v>58.536000000000001</c:v>
                </c:pt>
                <c:pt idx="2">
                  <c:v>58.536000000000001</c:v>
                </c:pt>
                <c:pt idx="3">
                  <c:v>58.536000000000001</c:v>
                </c:pt>
                <c:pt idx="4">
                  <c:v>58.536000000000001</c:v>
                </c:pt>
                <c:pt idx="5">
                  <c:v>58.536000000000001</c:v>
                </c:pt>
              </c:numCache>
            </c:numRef>
          </c:val>
          <c:smooth val="0"/>
          <c:extLst>
            <c:ext xmlns:c16="http://schemas.microsoft.com/office/drawing/2014/chart" uri="{C3380CC4-5D6E-409C-BE32-E72D297353CC}">
              <c16:uniqueId val="{00000004-3710-482F-8FE2-4C9776AEA25F}"/>
            </c:ext>
          </c:extLst>
        </c:ser>
        <c:ser>
          <c:idx val="3"/>
          <c:order val="3"/>
          <c:tx>
            <c:strRef>
              <c:f>'Problem Chart Half'!$E$1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strRef>
              <c:f>'Problem Chart Half'!$A$2:$A$7</c:f>
              <c:strCache>
                <c:ptCount val="6"/>
                <c:pt idx="0">
                  <c:v>H2 2021</c:v>
                </c:pt>
                <c:pt idx="1">
                  <c:v>H1 2022</c:v>
                </c:pt>
                <c:pt idx="2">
                  <c:v>H2 2022</c:v>
                </c:pt>
                <c:pt idx="3">
                  <c:v>H1 2023</c:v>
                </c:pt>
                <c:pt idx="4">
                  <c:v>H2 2023</c:v>
                </c:pt>
                <c:pt idx="5">
                  <c:v>H1 2024</c:v>
                </c:pt>
              </c:strCache>
            </c:strRef>
          </c:cat>
          <c:val>
            <c:numRef>
              <c:f>'Problem Chart Half'!$E$2:$E$7</c:f>
              <c:numCache>
                <c:formatCode>0.0</c:formatCode>
                <c:ptCount val="6"/>
                <c:pt idx="0">
                  <c:v>45.768000000000001</c:v>
                </c:pt>
                <c:pt idx="1">
                  <c:v>45.768000000000001</c:v>
                </c:pt>
                <c:pt idx="2">
                  <c:v>45.768000000000001</c:v>
                </c:pt>
                <c:pt idx="3">
                  <c:v>45.768000000000001</c:v>
                </c:pt>
                <c:pt idx="4">
                  <c:v>45.768000000000001</c:v>
                </c:pt>
                <c:pt idx="5">
                  <c:v>45.768000000000001</c:v>
                </c:pt>
              </c:numCache>
            </c:numRef>
          </c:val>
          <c:smooth val="0"/>
          <c:extLst>
            <c:ext xmlns:c16="http://schemas.microsoft.com/office/drawing/2014/chart" uri="{C3380CC4-5D6E-409C-BE32-E72D297353CC}">
              <c16:uniqueId val="{00000005-3710-482F-8FE2-4C9776AEA25F}"/>
            </c:ext>
          </c:extLst>
        </c:ser>
        <c:ser>
          <c:idx val="4"/>
          <c:order val="4"/>
          <c:tx>
            <c:strRef>
              <c:f>'Problem Chart Half'!$F$1</c:f>
              <c:strCache>
                <c:ptCount val="1"/>
                <c:pt idx="0">
                  <c:v>Average</c:v>
                </c:pt>
              </c:strCache>
            </c:strRef>
          </c:tx>
          <c:spPr>
            <a:ln w="12700">
              <a:solidFill>
                <a:srgbClr val="009999"/>
              </a:solidFill>
              <a:prstDash val="solid"/>
            </a:ln>
            <a:effectLst/>
          </c:spPr>
          <c:marker>
            <c:symbol val="none"/>
          </c:marker>
          <c:dLbls>
            <c:dLbl>
              <c:idx val="1"/>
              <c:layout>
                <c:manualLayout>
                  <c:x val="-1.4634146903558605E-2"/>
                  <c:y val="-2.0168068294478498E-2"/>
                </c:manualLayout>
              </c:layout>
              <c:tx>
                <c:rich>
                  <a:bodyPr wrap="square" lIns="38100" tIns="19050" rIns="38100" bIns="19050" anchor="ctr">
                    <a:spAutoFit/>
                  </a:bodyPr>
                  <a:lstStyle/>
                  <a:p>
                    <a:pPr>
                      <a:defRPr sz="1600"/>
                    </a:pPr>
                    <a:r>
                      <a:rPr lang="en-US" sz="1600"/>
                      <a:t>CL</a:t>
                    </a:r>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710-482F-8FE2-4C9776AEA25F}"/>
                </c:ext>
              </c:extLst>
            </c:dLbl>
            <c:dLbl>
              <c:idx val="4"/>
              <c:layout>
                <c:manualLayout>
                  <c:x val="2.2032545931758407E-2"/>
                  <c:y val="-2.0168055692729194E-2"/>
                </c:manualLayout>
              </c:layout>
              <c:numFmt formatCode="0.0" sourceLinked="0"/>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710-482F-8FE2-4C9776AEA25F}"/>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'Problem Chart Half'!$A$2:$A$7</c:f>
              <c:strCache>
                <c:ptCount val="6"/>
                <c:pt idx="0">
                  <c:v>H2 2021</c:v>
                </c:pt>
                <c:pt idx="1">
                  <c:v>H1 2022</c:v>
                </c:pt>
                <c:pt idx="2">
                  <c:v>H2 2022</c:v>
                </c:pt>
                <c:pt idx="3">
                  <c:v>H1 2023</c:v>
                </c:pt>
                <c:pt idx="4">
                  <c:v>H2 2023</c:v>
                </c:pt>
                <c:pt idx="5">
                  <c:v>H1 2024</c:v>
                </c:pt>
              </c:strCache>
            </c:strRef>
          </c:cat>
          <c:val>
            <c:numRef>
              <c:f>'Problem Chart Half'!$F$2:$F$7</c:f>
              <c:numCache>
                <c:formatCode>0.0</c:formatCode>
                <c:ptCount val="6"/>
                <c:pt idx="0">
                  <c:v>33</c:v>
                </c:pt>
                <c:pt idx="1">
                  <c:v>33</c:v>
                </c:pt>
                <c:pt idx="2">
                  <c:v>33</c:v>
                </c:pt>
                <c:pt idx="3">
                  <c:v>33</c:v>
                </c:pt>
                <c:pt idx="4">
                  <c:v>33</c:v>
                </c:pt>
                <c:pt idx="5">
                  <c:v>33</c:v>
                </c:pt>
              </c:numCache>
            </c:numRef>
          </c:val>
          <c:smooth val="0"/>
          <c:extLst>
            <c:ext xmlns:c16="http://schemas.microsoft.com/office/drawing/2014/chart" uri="{C3380CC4-5D6E-409C-BE32-E72D297353CC}">
              <c16:uniqueId val="{00000008-3710-482F-8FE2-4C9776AEA25F}"/>
            </c:ext>
          </c:extLst>
        </c:ser>
        <c:ser>
          <c:idx val="5"/>
          <c:order val="5"/>
          <c:tx>
            <c:strRef>
              <c:f>'Problem Chart Half'!$G$1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strRef>
              <c:f>'Problem Chart Half'!$A$2:$A$7</c:f>
              <c:strCache>
                <c:ptCount val="6"/>
                <c:pt idx="0">
                  <c:v>H2 2021</c:v>
                </c:pt>
                <c:pt idx="1">
                  <c:v>H1 2022</c:v>
                </c:pt>
                <c:pt idx="2">
                  <c:v>H2 2022</c:v>
                </c:pt>
                <c:pt idx="3">
                  <c:v>H1 2023</c:v>
                </c:pt>
                <c:pt idx="4">
                  <c:v>H2 2023</c:v>
                </c:pt>
                <c:pt idx="5">
                  <c:v>H1 2024</c:v>
                </c:pt>
              </c:strCache>
            </c:strRef>
          </c:cat>
          <c:val>
            <c:numRef>
              <c:f>'Problem Chart Half'!$G$2:$G$7</c:f>
              <c:numCache>
                <c:formatCode>0.0</c:formatCode>
                <c:ptCount val="6"/>
                <c:pt idx="0">
                  <c:v>20.231999999999999</c:v>
                </c:pt>
                <c:pt idx="1">
                  <c:v>20.231999999999999</c:v>
                </c:pt>
                <c:pt idx="2">
                  <c:v>20.231999999999999</c:v>
                </c:pt>
                <c:pt idx="3">
                  <c:v>20.231999999999999</c:v>
                </c:pt>
                <c:pt idx="4">
                  <c:v>20.231999999999999</c:v>
                </c:pt>
                <c:pt idx="5">
                  <c:v>20.231999999999999</c:v>
                </c:pt>
              </c:numCache>
            </c:numRef>
          </c:val>
          <c:smooth val="0"/>
          <c:extLst>
            <c:ext xmlns:c16="http://schemas.microsoft.com/office/drawing/2014/chart" uri="{C3380CC4-5D6E-409C-BE32-E72D297353CC}">
              <c16:uniqueId val="{00000009-3710-482F-8FE2-4C9776AEA25F}"/>
            </c:ext>
          </c:extLst>
        </c:ser>
        <c:ser>
          <c:idx val="6"/>
          <c:order val="6"/>
          <c:tx>
            <c:strRef>
              <c:f>'Problem Chart Half'!$H$1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strRef>
              <c:f>'Problem Chart Half'!$A$2:$A$7</c:f>
              <c:strCache>
                <c:ptCount val="6"/>
                <c:pt idx="0">
                  <c:v>H2 2021</c:v>
                </c:pt>
                <c:pt idx="1">
                  <c:v>H1 2022</c:v>
                </c:pt>
                <c:pt idx="2">
                  <c:v>H2 2022</c:v>
                </c:pt>
                <c:pt idx="3">
                  <c:v>H1 2023</c:v>
                </c:pt>
                <c:pt idx="4">
                  <c:v>H2 2023</c:v>
                </c:pt>
                <c:pt idx="5">
                  <c:v>H1 2024</c:v>
                </c:pt>
              </c:strCache>
            </c:strRef>
          </c:cat>
          <c:val>
            <c:numRef>
              <c:f>'Problem Chart Half'!$H$2:$H$7</c:f>
              <c:numCache>
                <c:formatCode>0.0</c:formatCode>
                <c:ptCount val="6"/>
                <c:pt idx="0">
                  <c:v>7.4639999999999986</c:v>
                </c:pt>
                <c:pt idx="1">
                  <c:v>7.4639999999999986</c:v>
                </c:pt>
                <c:pt idx="2">
                  <c:v>7.4639999999999986</c:v>
                </c:pt>
                <c:pt idx="3">
                  <c:v>7.4639999999999986</c:v>
                </c:pt>
                <c:pt idx="4">
                  <c:v>7.4639999999999986</c:v>
                </c:pt>
                <c:pt idx="5">
                  <c:v>7.4639999999999986</c:v>
                </c:pt>
              </c:numCache>
            </c:numRef>
          </c:val>
          <c:smooth val="0"/>
          <c:extLst>
            <c:ext xmlns:c16="http://schemas.microsoft.com/office/drawing/2014/chart" uri="{C3380CC4-5D6E-409C-BE32-E72D297353CC}">
              <c16:uniqueId val="{0000000A-3710-482F-8FE2-4C9776AEA25F}"/>
            </c:ext>
          </c:extLst>
        </c:ser>
        <c:ser>
          <c:idx val="7"/>
          <c:order val="7"/>
          <c:tx>
            <c:strRef>
              <c:f>'Problem Chart Half'!$I$1</c:f>
              <c:strCache>
                <c:ptCount val="1"/>
                <c:pt idx="0">
                  <c:v>LCL</c:v>
                </c:pt>
              </c:strCache>
            </c:strRef>
          </c:tx>
          <c:spPr>
            <a:ln w="12700">
              <a:solidFill>
                <a:srgbClr val="FF0000"/>
              </a:solidFill>
              <a:prstDash val="dash"/>
            </a:ln>
            <a:effectLst/>
          </c:spPr>
          <c:marker>
            <c:symbol val="none"/>
          </c:marker>
          <c:dLbls>
            <c:dLbl>
              <c:idx val="1"/>
              <c:layout>
                <c:manualLayout>
                  <c:x val="-1.4634146903558605E-2"/>
                  <c:y val="-2.0168068294478571E-2"/>
                </c:manualLayout>
              </c:layout>
              <c:tx>
                <c:rich>
                  <a:bodyPr wrap="square" lIns="38100" tIns="19050" rIns="38100" bIns="19050" anchor="ctr">
                    <a:spAutoFit/>
                  </a:bodyPr>
                  <a:lstStyle/>
                  <a:p>
                    <a:pPr>
                      <a:defRPr/>
                    </a:pPr>
                    <a:r>
                      <a:rPr lang="en-US"/>
                      <a:t>LCL</a:t>
                    </a:r>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3710-482F-8FE2-4C9776AEA25F}"/>
                </c:ext>
              </c:extLst>
            </c:dLbl>
            <c:dLbl>
              <c:idx val="4"/>
              <c:layout>
                <c:manualLayout>
                  <c:x val="-1.4634146903558444E-2"/>
                  <c:y val="-2.0168068294478571E-2"/>
                </c:manualLayout>
              </c:layout>
              <c:numFmt formatCode="0.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710-482F-8FE2-4C9776AEA25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'Problem Chart Half'!$A$2:$A$7</c:f>
              <c:strCache>
                <c:ptCount val="6"/>
                <c:pt idx="0">
                  <c:v>H2 2021</c:v>
                </c:pt>
                <c:pt idx="1">
                  <c:v>H1 2022</c:v>
                </c:pt>
                <c:pt idx="2">
                  <c:v>H2 2022</c:v>
                </c:pt>
                <c:pt idx="3">
                  <c:v>H1 2023</c:v>
                </c:pt>
                <c:pt idx="4">
                  <c:v>H2 2023</c:v>
                </c:pt>
                <c:pt idx="5">
                  <c:v>H1 2024</c:v>
                </c:pt>
              </c:strCache>
            </c:strRef>
          </c:cat>
          <c:val>
            <c:numRef>
              <c:f>'Problem Chart Half'!$I$2:$I$7</c:f>
              <c:numCache>
                <c:formatCode>0.0</c:formatCode>
                <c:ptCount val="6"/>
                <c:pt idx="0">
                  <c:v>-5.304000000000002</c:v>
                </c:pt>
                <c:pt idx="1">
                  <c:v>-5.304000000000002</c:v>
                </c:pt>
                <c:pt idx="2">
                  <c:v>-5.304000000000002</c:v>
                </c:pt>
                <c:pt idx="3">
                  <c:v>-5.304000000000002</c:v>
                </c:pt>
                <c:pt idx="4">
                  <c:v>-5.304000000000002</c:v>
                </c:pt>
                <c:pt idx="5">
                  <c:v>-5.304000000000002</c:v>
                </c:pt>
              </c:numCache>
            </c:numRef>
          </c:val>
          <c:smooth val="0"/>
          <c:extLst>
            <c:ext xmlns:c16="http://schemas.microsoft.com/office/drawing/2014/chart" uri="{C3380CC4-5D6E-409C-BE32-E72D297353CC}">
              <c16:uniqueId val="{0000000D-3710-482F-8FE2-4C9776AEA25F}"/>
            </c:ext>
          </c:extLst>
        </c:ser>
        <c:dLbls>
          <c:showLegendKey val="0"/>
          <c:showVal val="0"/>
          <c:showCatName val="0"/>
          <c:showSerName val="0"/>
          <c:showPercent val="0"/>
          <c:showBubbleSize val="0"/>
        </c:dLbls>
        <c:marker val="1"/>
        <c:smooth val="0"/>
        <c:axId val="2113568128"/>
        <c:axId val="113840480"/>
      </c:lineChart>
      <c:catAx>
        <c:axId val="2113568128"/>
        <c:scaling>
          <c:orientation val="minMax"/>
        </c:scaling>
        <c:delete val="0"/>
        <c:axPos val="b"/>
        <c:numFmt formatCode="General" sourceLinked="1"/>
        <c:majorTickMark val="out"/>
        <c:minorTickMark val="none"/>
        <c:tickLblPos val="nextTo"/>
        <c:txPr>
          <a:bodyPr/>
          <a:lstStyle/>
          <a:p>
            <a:pPr>
              <a:defRPr sz="1600"/>
            </a:pPr>
            <a:endParaRPr lang="en-US"/>
          </a:p>
        </c:txPr>
        <c:crossAx val="113840480"/>
        <c:crossesAt val="-20"/>
        <c:auto val="0"/>
        <c:lblAlgn val="ctr"/>
        <c:lblOffset val="100"/>
        <c:noMultiLvlLbl val="0"/>
      </c:catAx>
      <c:valAx>
        <c:axId val="113840480"/>
        <c:scaling>
          <c:orientation val="minMax"/>
          <c:min val="0"/>
        </c:scaling>
        <c:delete val="0"/>
        <c:axPos val="l"/>
        <c:title>
          <c:tx>
            <c:rich>
              <a:bodyPr/>
              <a:lstStyle/>
              <a:p>
                <a:pPr>
                  <a:defRPr sz="2400" b="1" i="0">
                    <a:solidFill>
                      <a:srgbClr val="000000"/>
                    </a:solidFill>
                    <a:latin typeface=" +mn-lt"/>
                  </a:defRPr>
                </a:pPr>
                <a:r>
                  <a:rPr lang="en-US" sz="2400" b="1" i="0">
                    <a:solidFill>
                      <a:srgbClr val="000000"/>
                    </a:solidFill>
                    <a:latin typeface=" +mn-lt"/>
                  </a:rPr>
                  <a:t>Problem Count</a:t>
                </a:r>
              </a:p>
            </c:rich>
          </c:tx>
          <c:overlay val="0"/>
        </c:title>
        <c:numFmt formatCode="0.0" sourceLinked="1"/>
        <c:majorTickMark val="out"/>
        <c:minorTickMark val="none"/>
        <c:tickLblPos val="nextTo"/>
        <c:txPr>
          <a:bodyPr/>
          <a:lstStyle/>
          <a:p>
            <a:pPr>
              <a:defRPr sz="1600"/>
            </a:pPr>
            <a:endParaRPr lang="en-US"/>
          </a:p>
        </c:txPr>
        <c:crossAx val="2113568128"/>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chartSpace>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23.svg"/></Relationships>
</file>

<file path=ppt/diagrams/_rels/data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23.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2CEED-0108-44FE-A671-AF753BDBF99E}" type="doc">
      <dgm:prSet loTypeId="urn:microsoft.com/office/officeart/2017/3/layout/DropPinTimeline" loCatId="process" qsTypeId="urn:microsoft.com/office/officeart/2005/8/quickstyle/simple1" qsCatId="simple" csTypeId="urn:microsoft.com/office/officeart/2005/8/colors/colorful5" csCatId="colorful" phldr="1"/>
      <dgm:spPr/>
      <dgm:t>
        <a:bodyPr/>
        <a:lstStyle/>
        <a:p>
          <a:endParaRPr lang="en-US"/>
        </a:p>
      </dgm:t>
    </dgm:pt>
    <dgm:pt modelId="{FF4209CF-897B-41C3-9C7B-36141C2F9FA7}">
      <dgm:prSet custT="1"/>
      <dgm:spPr/>
      <dgm:t>
        <a:bodyPr/>
        <a:lstStyle/>
        <a:p>
          <a:pPr>
            <a:defRPr b="1"/>
          </a:pPr>
          <a:r>
            <a:rPr lang="en-US" sz="2000" dirty="0">
              <a:latin typeface="Apple Braille"/>
            </a:rPr>
            <a:t>Feb - Mar 2021</a:t>
          </a:r>
        </a:p>
      </dgm:t>
    </dgm:pt>
    <dgm:pt modelId="{636887E1-4B45-43AF-992D-D3A9E50B9BB6}" type="parTrans" cxnId="{8B83B681-1F2A-450F-938E-CE5CD0C7EE1F}">
      <dgm:prSet/>
      <dgm:spPr/>
      <dgm:t>
        <a:bodyPr/>
        <a:lstStyle/>
        <a:p>
          <a:endParaRPr lang="en-US">
            <a:latin typeface="Apple Braille"/>
          </a:endParaRPr>
        </a:p>
      </dgm:t>
    </dgm:pt>
    <dgm:pt modelId="{A12BB6C7-6B24-460B-9D2A-B32840F59D97}" type="sibTrans" cxnId="{8B83B681-1F2A-450F-938E-CE5CD0C7EE1F}">
      <dgm:prSet/>
      <dgm:spPr/>
      <dgm:t>
        <a:bodyPr/>
        <a:lstStyle/>
        <a:p>
          <a:endParaRPr lang="en-US">
            <a:latin typeface="Apple Braille"/>
          </a:endParaRPr>
        </a:p>
      </dgm:t>
    </dgm:pt>
    <dgm:pt modelId="{C920E2F2-9D15-419D-A16B-B81FB13A2A72}">
      <dgm:prSet custT="1"/>
      <dgm:spPr/>
      <dgm:t>
        <a:bodyPr/>
        <a:lstStyle/>
        <a:p>
          <a:r>
            <a:rPr lang="en-US" sz="1600" dirty="0">
              <a:latin typeface="Apple Braille"/>
            </a:rPr>
            <a:t>Baseline data collection begins</a:t>
          </a:r>
        </a:p>
      </dgm:t>
    </dgm:pt>
    <dgm:pt modelId="{3A008A4E-28FE-4C14-BA26-D059283A3F70}" type="parTrans" cxnId="{0F24F962-F3ED-4C13-8D1C-BC7E0C36E19E}">
      <dgm:prSet/>
      <dgm:spPr/>
      <dgm:t>
        <a:bodyPr/>
        <a:lstStyle/>
        <a:p>
          <a:endParaRPr lang="en-US">
            <a:latin typeface="Apple Braille"/>
          </a:endParaRPr>
        </a:p>
      </dgm:t>
    </dgm:pt>
    <dgm:pt modelId="{73BBCCE6-CD57-46A2-B8DF-B73E20257120}" type="sibTrans" cxnId="{0F24F962-F3ED-4C13-8D1C-BC7E0C36E19E}">
      <dgm:prSet/>
      <dgm:spPr/>
      <dgm:t>
        <a:bodyPr/>
        <a:lstStyle/>
        <a:p>
          <a:endParaRPr lang="en-US">
            <a:latin typeface="Apple Braille"/>
          </a:endParaRPr>
        </a:p>
      </dgm:t>
    </dgm:pt>
    <dgm:pt modelId="{30F50C3E-E689-4749-B2DE-A380B36249A8}">
      <dgm:prSet/>
      <dgm:spPr/>
      <dgm:t>
        <a:bodyPr/>
        <a:lstStyle/>
        <a:p>
          <a:pPr>
            <a:defRPr b="1"/>
          </a:pPr>
          <a:r>
            <a:rPr lang="en-US" dirty="0">
              <a:latin typeface="Apple Braille"/>
            </a:rPr>
            <a:t>Mar - May 2021</a:t>
          </a:r>
        </a:p>
      </dgm:t>
    </dgm:pt>
    <dgm:pt modelId="{79677494-5720-431C-A698-ACF70BE9A8D5}" type="parTrans" cxnId="{A9192DD4-91A4-4241-AECC-05B1BA21FB2F}">
      <dgm:prSet/>
      <dgm:spPr/>
      <dgm:t>
        <a:bodyPr/>
        <a:lstStyle/>
        <a:p>
          <a:endParaRPr lang="en-US">
            <a:latin typeface="Apple Braille"/>
          </a:endParaRPr>
        </a:p>
      </dgm:t>
    </dgm:pt>
    <dgm:pt modelId="{73E9C396-E906-41ED-A398-EE101353F0BC}" type="sibTrans" cxnId="{A9192DD4-91A4-4241-AECC-05B1BA21FB2F}">
      <dgm:prSet/>
      <dgm:spPr/>
      <dgm:t>
        <a:bodyPr/>
        <a:lstStyle/>
        <a:p>
          <a:endParaRPr lang="en-US">
            <a:latin typeface="Apple Braille"/>
          </a:endParaRPr>
        </a:p>
      </dgm:t>
    </dgm:pt>
    <dgm:pt modelId="{DFA8BDC1-000A-475E-A75A-BD2BB9C56ACF}">
      <dgm:prSet custT="1"/>
      <dgm:spPr/>
      <dgm:t>
        <a:bodyPr/>
        <a:lstStyle/>
        <a:p>
          <a:r>
            <a:rPr lang="en-US" sz="1600" dirty="0">
              <a:latin typeface="Apple Braille"/>
            </a:rPr>
            <a:t>Initiate site training</a:t>
          </a:r>
        </a:p>
        <a:p>
          <a:r>
            <a:rPr lang="en-US" sz="1600" dirty="0">
              <a:latin typeface="Apple Braille"/>
            </a:rPr>
            <a:t>Initiate monthly phone calls</a:t>
          </a:r>
        </a:p>
      </dgm:t>
    </dgm:pt>
    <dgm:pt modelId="{19722879-946B-4D66-8A52-C6BEA38A9DA0}" type="parTrans" cxnId="{CCCCE647-ECF4-4654-B8E7-9FE60C1D51E7}">
      <dgm:prSet/>
      <dgm:spPr/>
      <dgm:t>
        <a:bodyPr/>
        <a:lstStyle/>
        <a:p>
          <a:endParaRPr lang="en-US">
            <a:latin typeface="Apple Braille"/>
          </a:endParaRPr>
        </a:p>
      </dgm:t>
    </dgm:pt>
    <dgm:pt modelId="{2C6A2DD0-ADFB-44FC-9705-00A34D924646}" type="sibTrans" cxnId="{CCCCE647-ECF4-4654-B8E7-9FE60C1D51E7}">
      <dgm:prSet/>
      <dgm:spPr/>
      <dgm:t>
        <a:bodyPr/>
        <a:lstStyle/>
        <a:p>
          <a:endParaRPr lang="en-US">
            <a:latin typeface="Apple Braille"/>
          </a:endParaRPr>
        </a:p>
      </dgm:t>
    </dgm:pt>
    <dgm:pt modelId="{6E58BA53-F355-4967-9B63-A00F41C48057}">
      <dgm:prSet custT="1"/>
      <dgm:spPr/>
      <dgm:t>
        <a:bodyPr/>
        <a:lstStyle/>
        <a:p>
          <a:pPr>
            <a:defRPr b="1"/>
          </a:pPr>
          <a:r>
            <a:rPr lang="en-US" sz="2000" dirty="0">
              <a:latin typeface="Apple Braille"/>
            </a:rPr>
            <a:t>May - Aug 2021</a:t>
          </a:r>
        </a:p>
      </dgm:t>
    </dgm:pt>
    <dgm:pt modelId="{866049F6-DEB5-4EF6-9589-E32CA661F227}" type="parTrans" cxnId="{7AB5F3E5-3E61-4F77-8C6B-8E185F6AEF2D}">
      <dgm:prSet/>
      <dgm:spPr/>
      <dgm:t>
        <a:bodyPr/>
        <a:lstStyle/>
        <a:p>
          <a:endParaRPr lang="en-US">
            <a:latin typeface="Apple Braille"/>
          </a:endParaRPr>
        </a:p>
      </dgm:t>
    </dgm:pt>
    <dgm:pt modelId="{99B84BCA-0ED4-4115-8CDC-E7F06D48D951}" type="sibTrans" cxnId="{7AB5F3E5-3E61-4F77-8C6B-8E185F6AEF2D}">
      <dgm:prSet/>
      <dgm:spPr/>
      <dgm:t>
        <a:bodyPr/>
        <a:lstStyle/>
        <a:p>
          <a:endParaRPr lang="en-US">
            <a:latin typeface="Apple Braille"/>
          </a:endParaRPr>
        </a:p>
      </dgm:t>
    </dgm:pt>
    <dgm:pt modelId="{72A1968C-76A3-4D00-9A42-590C912CFB47}">
      <dgm:prSet custT="1"/>
      <dgm:spPr/>
      <dgm:t>
        <a:bodyPr/>
        <a:lstStyle/>
        <a:p>
          <a:pPr>
            <a:defRPr b="1"/>
          </a:pPr>
          <a:r>
            <a:rPr lang="en-US" sz="2000" dirty="0">
              <a:latin typeface="Apple Braille"/>
            </a:rPr>
            <a:t>Jun 2021 - Feb 2022 </a:t>
          </a:r>
        </a:p>
      </dgm:t>
    </dgm:pt>
    <dgm:pt modelId="{D3D1D918-D5B7-4804-A86F-0DFC06837AD7}" type="parTrans" cxnId="{BC25D242-6587-43C8-9620-FDC1D78E985F}">
      <dgm:prSet/>
      <dgm:spPr/>
      <dgm:t>
        <a:bodyPr/>
        <a:lstStyle/>
        <a:p>
          <a:endParaRPr lang="en-US">
            <a:latin typeface="Apple Braille"/>
          </a:endParaRPr>
        </a:p>
      </dgm:t>
    </dgm:pt>
    <dgm:pt modelId="{EF672C74-B96C-4FED-B1A7-C0958A1B07F7}" type="sibTrans" cxnId="{BC25D242-6587-43C8-9620-FDC1D78E985F}">
      <dgm:prSet/>
      <dgm:spPr/>
      <dgm:t>
        <a:bodyPr/>
        <a:lstStyle/>
        <a:p>
          <a:endParaRPr lang="en-US">
            <a:latin typeface="Apple Braille"/>
          </a:endParaRPr>
        </a:p>
      </dgm:t>
    </dgm:pt>
    <dgm:pt modelId="{6E3D9C8D-B89D-40B2-9D51-EE76FF68D5EF}">
      <dgm:prSet/>
      <dgm:spPr/>
      <dgm:t>
        <a:bodyPr/>
        <a:lstStyle/>
        <a:p>
          <a:pPr>
            <a:defRPr b="1"/>
          </a:pPr>
          <a:r>
            <a:rPr lang="en-US" dirty="0">
              <a:latin typeface="Apple Braille"/>
            </a:rPr>
            <a:t>Feb - Aug 2022</a:t>
          </a:r>
        </a:p>
      </dgm:t>
    </dgm:pt>
    <dgm:pt modelId="{D975CEFD-F858-477E-A5E9-1830253CB0A9}" type="parTrans" cxnId="{435D5E81-2E9F-44F1-B776-8A74B850F8BA}">
      <dgm:prSet/>
      <dgm:spPr/>
      <dgm:t>
        <a:bodyPr/>
        <a:lstStyle/>
        <a:p>
          <a:endParaRPr lang="en-US">
            <a:latin typeface="Apple Braille"/>
          </a:endParaRPr>
        </a:p>
      </dgm:t>
    </dgm:pt>
    <dgm:pt modelId="{07B5105F-9A04-4A1C-8D22-027DFEBC5D20}" type="sibTrans" cxnId="{435D5E81-2E9F-44F1-B776-8A74B850F8BA}">
      <dgm:prSet/>
      <dgm:spPr/>
      <dgm:t>
        <a:bodyPr/>
        <a:lstStyle/>
        <a:p>
          <a:endParaRPr lang="en-US">
            <a:latin typeface="Apple Braille"/>
          </a:endParaRPr>
        </a:p>
      </dgm:t>
    </dgm:pt>
    <dgm:pt modelId="{004FD863-8742-4B7A-890B-410BB99E8CE2}">
      <dgm:prSet/>
      <dgm:spPr/>
      <dgm:t>
        <a:bodyPr/>
        <a:lstStyle/>
        <a:p>
          <a:pPr>
            <a:defRPr b="1"/>
          </a:pPr>
          <a:r>
            <a:rPr lang="en-US" dirty="0">
              <a:latin typeface="Apple Braille"/>
            </a:rPr>
            <a:t>Aug 2022 - Feb 2023</a:t>
          </a:r>
        </a:p>
      </dgm:t>
    </dgm:pt>
    <dgm:pt modelId="{98BDAC9A-0C9C-4B46-8C84-8B6D74D41F3D}" type="parTrans" cxnId="{980AC300-D7AF-4E11-A14D-1917E88142A5}">
      <dgm:prSet/>
      <dgm:spPr/>
      <dgm:t>
        <a:bodyPr/>
        <a:lstStyle/>
        <a:p>
          <a:endParaRPr lang="en-US">
            <a:latin typeface="Apple Braille"/>
          </a:endParaRPr>
        </a:p>
      </dgm:t>
    </dgm:pt>
    <dgm:pt modelId="{B922D27B-6E97-46EB-91E5-95FC8F215DC2}" type="sibTrans" cxnId="{980AC300-D7AF-4E11-A14D-1917E88142A5}">
      <dgm:prSet/>
      <dgm:spPr/>
      <dgm:t>
        <a:bodyPr/>
        <a:lstStyle/>
        <a:p>
          <a:endParaRPr lang="en-US">
            <a:latin typeface="Apple Braille"/>
          </a:endParaRPr>
        </a:p>
      </dgm:t>
    </dgm:pt>
    <dgm:pt modelId="{246EDE87-043A-4612-A7BF-7468786F88CF}">
      <dgm:prSet custT="1"/>
      <dgm:spPr/>
      <dgm:t>
        <a:bodyPr/>
        <a:lstStyle/>
        <a:p>
          <a:r>
            <a:rPr lang="en-US" sz="1600" dirty="0">
              <a:latin typeface="Apple Braille"/>
            </a:rPr>
            <a:t>Complete site training</a:t>
          </a:r>
        </a:p>
      </dgm:t>
    </dgm:pt>
    <dgm:pt modelId="{0B2E93BF-52C2-49D0-B34E-1DA10E75249E}" type="parTrans" cxnId="{A99B4531-0C72-44FE-A922-CC5805AA2821}">
      <dgm:prSet/>
      <dgm:spPr/>
      <dgm:t>
        <a:bodyPr/>
        <a:lstStyle/>
        <a:p>
          <a:endParaRPr lang="en-US">
            <a:latin typeface="Apple Braille"/>
          </a:endParaRPr>
        </a:p>
      </dgm:t>
    </dgm:pt>
    <dgm:pt modelId="{7C1D9968-3BAA-4DB2-B7B4-27016B64019A}" type="sibTrans" cxnId="{A99B4531-0C72-44FE-A922-CC5805AA2821}">
      <dgm:prSet/>
      <dgm:spPr/>
      <dgm:t>
        <a:bodyPr/>
        <a:lstStyle/>
        <a:p>
          <a:endParaRPr lang="en-US">
            <a:latin typeface="Apple Braille"/>
          </a:endParaRPr>
        </a:p>
      </dgm:t>
    </dgm:pt>
    <dgm:pt modelId="{8995A71E-D61A-4E56-9F91-86016F03DC78}">
      <dgm:prSet custT="1"/>
      <dgm:spPr/>
      <dgm:t>
        <a:bodyPr/>
        <a:lstStyle/>
        <a:p>
          <a:r>
            <a:rPr lang="en-US" sz="1600" dirty="0">
              <a:latin typeface="Apple Braille"/>
            </a:rPr>
            <a:t>Reach</a:t>
          </a:r>
          <a:r>
            <a:rPr lang="en-US" sz="1600" baseline="0" dirty="0">
              <a:latin typeface="Apple Braille"/>
            </a:rPr>
            <a:t> 33% of eligible families</a:t>
          </a:r>
          <a:endParaRPr lang="en-US" sz="1600" dirty="0">
            <a:latin typeface="Apple Braille"/>
          </a:endParaRPr>
        </a:p>
      </dgm:t>
    </dgm:pt>
    <dgm:pt modelId="{A2A6E964-6563-474D-9A1E-4F4E1BD30299}" type="parTrans" cxnId="{B38C9FA6-D46B-4595-8E97-4DC7CCB1E3D7}">
      <dgm:prSet/>
      <dgm:spPr/>
      <dgm:t>
        <a:bodyPr/>
        <a:lstStyle/>
        <a:p>
          <a:endParaRPr lang="en-US">
            <a:latin typeface="Apple Braille"/>
          </a:endParaRPr>
        </a:p>
      </dgm:t>
    </dgm:pt>
    <dgm:pt modelId="{79F147E7-CF3A-495B-9436-3A64FCE213B7}" type="sibTrans" cxnId="{B38C9FA6-D46B-4595-8E97-4DC7CCB1E3D7}">
      <dgm:prSet/>
      <dgm:spPr/>
      <dgm:t>
        <a:bodyPr/>
        <a:lstStyle/>
        <a:p>
          <a:endParaRPr lang="en-US">
            <a:latin typeface="Apple Braille"/>
          </a:endParaRPr>
        </a:p>
      </dgm:t>
    </dgm:pt>
    <dgm:pt modelId="{874EE52E-2A22-4545-94B0-B9726F8F119D}">
      <dgm:prSet custT="1"/>
      <dgm:spPr/>
      <dgm:t>
        <a:bodyPr/>
        <a:lstStyle/>
        <a:p>
          <a:r>
            <a:rPr lang="en-US" sz="1600" dirty="0">
              <a:latin typeface="Apple Braille"/>
            </a:rPr>
            <a:t>Reach 66% of eligible families</a:t>
          </a:r>
        </a:p>
      </dgm:t>
    </dgm:pt>
    <dgm:pt modelId="{7D8A8210-C524-4EDF-BCDC-906B5375CFDA}" type="parTrans" cxnId="{490F1B52-FCDC-45FB-8AA2-5E4266F3702F}">
      <dgm:prSet/>
      <dgm:spPr/>
      <dgm:t>
        <a:bodyPr/>
        <a:lstStyle/>
        <a:p>
          <a:endParaRPr lang="en-US">
            <a:latin typeface="Apple Braille"/>
          </a:endParaRPr>
        </a:p>
      </dgm:t>
    </dgm:pt>
    <dgm:pt modelId="{3F876D99-D3B7-4252-9AFF-BF92312051F1}" type="sibTrans" cxnId="{490F1B52-FCDC-45FB-8AA2-5E4266F3702F}">
      <dgm:prSet/>
      <dgm:spPr/>
      <dgm:t>
        <a:bodyPr/>
        <a:lstStyle/>
        <a:p>
          <a:endParaRPr lang="en-US">
            <a:latin typeface="Apple Braille"/>
          </a:endParaRPr>
        </a:p>
      </dgm:t>
    </dgm:pt>
    <dgm:pt modelId="{8B88D7A2-C2DF-4500-9143-4D039D03ACD8}">
      <dgm:prSet/>
      <dgm:spPr/>
      <dgm:t>
        <a:bodyPr/>
        <a:lstStyle/>
        <a:p>
          <a:pPr>
            <a:defRPr b="1"/>
          </a:pPr>
          <a:r>
            <a:rPr lang="en-US" dirty="0">
              <a:latin typeface="Apple Braille"/>
            </a:rPr>
            <a:t>Feb - Aug 2023</a:t>
          </a:r>
        </a:p>
      </dgm:t>
    </dgm:pt>
    <dgm:pt modelId="{70463623-B836-40AA-85C5-C907B74DA79B}" type="parTrans" cxnId="{225AB961-3C94-4D1B-8760-C3AFD6F1125F}">
      <dgm:prSet/>
      <dgm:spPr/>
      <dgm:t>
        <a:bodyPr/>
        <a:lstStyle/>
        <a:p>
          <a:endParaRPr lang="en-US">
            <a:latin typeface="Apple Braille"/>
          </a:endParaRPr>
        </a:p>
      </dgm:t>
    </dgm:pt>
    <dgm:pt modelId="{E5D10410-EEBD-4AA3-AC52-D766A374848D}" type="sibTrans" cxnId="{225AB961-3C94-4D1B-8760-C3AFD6F1125F}">
      <dgm:prSet/>
      <dgm:spPr/>
      <dgm:t>
        <a:bodyPr/>
        <a:lstStyle/>
        <a:p>
          <a:endParaRPr lang="en-US">
            <a:latin typeface="Apple Braille"/>
          </a:endParaRPr>
        </a:p>
      </dgm:t>
    </dgm:pt>
    <dgm:pt modelId="{8CF83719-CF7F-487D-BA2B-0B18F4CA5EEA}">
      <dgm:prSet custT="1"/>
      <dgm:spPr/>
      <dgm:t>
        <a:bodyPr/>
        <a:lstStyle/>
        <a:p>
          <a:r>
            <a:rPr lang="en-US" sz="1600" dirty="0">
              <a:latin typeface="Apple Braille"/>
            </a:rPr>
            <a:t>Reach 100% of eligible families</a:t>
          </a:r>
        </a:p>
      </dgm:t>
    </dgm:pt>
    <dgm:pt modelId="{AA5CF355-2155-4045-B7FC-181375FF2BCB}" type="parTrans" cxnId="{FDC9FD64-6255-41B1-9731-31CC90C3D369}">
      <dgm:prSet/>
      <dgm:spPr/>
      <dgm:t>
        <a:bodyPr/>
        <a:lstStyle/>
        <a:p>
          <a:endParaRPr lang="en-US">
            <a:latin typeface="Apple Braille"/>
          </a:endParaRPr>
        </a:p>
      </dgm:t>
    </dgm:pt>
    <dgm:pt modelId="{0FDC7EDB-1D88-447F-A13B-B8E18EFE23D6}" type="sibTrans" cxnId="{FDC9FD64-6255-41B1-9731-31CC90C3D369}">
      <dgm:prSet/>
      <dgm:spPr/>
      <dgm:t>
        <a:bodyPr/>
        <a:lstStyle/>
        <a:p>
          <a:endParaRPr lang="en-US">
            <a:latin typeface="Apple Braille"/>
          </a:endParaRPr>
        </a:p>
      </dgm:t>
    </dgm:pt>
    <dgm:pt modelId="{F5013EDC-A2F9-4FE9-B1F1-1403E2C6577A}">
      <dgm:prSet custT="1"/>
      <dgm:spPr/>
      <dgm:t>
        <a:bodyPr/>
        <a:lstStyle/>
        <a:p>
          <a:r>
            <a:rPr lang="en-US" sz="1600" dirty="0">
              <a:latin typeface="Apple Braille"/>
            </a:rPr>
            <a:t>Initiate 18-month implementation</a:t>
          </a:r>
        </a:p>
        <a:p>
          <a:r>
            <a:rPr lang="en-US" sz="1600" dirty="0">
              <a:latin typeface="Apple Braille"/>
            </a:rPr>
            <a:t>Begin providing monthly feedback reports</a:t>
          </a:r>
        </a:p>
      </dgm:t>
    </dgm:pt>
    <dgm:pt modelId="{1A0A09F8-A077-4064-9D2E-FA977CA984A2}" type="parTrans" cxnId="{F318267E-67DF-460C-99C2-50039D80D0E8}">
      <dgm:prSet/>
      <dgm:spPr/>
      <dgm:t>
        <a:bodyPr/>
        <a:lstStyle/>
        <a:p>
          <a:endParaRPr lang="en-US">
            <a:latin typeface="Apple Braille"/>
          </a:endParaRPr>
        </a:p>
      </dgm:t>
    </dgm:pt>
    <dgm:pt modelId="{768C02F2-2A16-464F-8B30-45A62CF5452C}" type="sibTrans" cxnId="{F318267E-67DF-460C-99C2-50039D80D0E8}">
      <dgm:prSet/>
      <dgm:spPr/>
      <dgm:t>
        <a:bodyPr/>
        <a:lstStyle/>
        <a:p>
          <a:endParaRPr lang="en-US">
            <a:latin typeface="Apple Braille"/>
          </a:endParaRPr>
        </a:p>
      </dgm:t>
    </dgm:pt>
    <dgm:pt modelId="{AA5AE18C-5131-48F0-939A-03E97B27110C}" type="pres">
      <dgm:prSet presAssocID="{0D02CEED-0108-44FE-A671-AF753BDBF99E}" presName="root" presStyleCnt="0">
        <dgm:presLayoutVars>
          <dgm:chMax/>
          <dgm:chPref/>
          <dgm:animLvl val="lvl"/>
        </dgm:presLayoutVars>
      </dgm:prSet>
      <dgm:spPr/>
    </dgm:pt>
    <dgm:pt modelId="{B8948FD1-18A7-45C2-A481-DD5E0A807A1E}" type="pres">
      <dgm:prSet presAssocID="{0D02CEED-0108-44FE-A671-AF753BDBF99E}" presName="divider" presStyleLbl="fgAcc1" presStyleIdx="0" presStyleCnt="8"/>
      <dgm:spPr>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gm:spPr>
    </dgm:pt>
    <dgm:pt modelId="{700938DD-F76A-4D50-868F-4C8D87440D46}" type="pres">
      <dgm:prSet presAssocID="{0D02CEED-0108-44FE-A671-AF753BDBF99E}" presName="nodes" presStyleCnt="0">
        <dgm:presLayoutVars>
          <dgm:chMax/>
          <dgm:chPref/>
          <dgm:animLvl val="lvl"/>
        </dgm:presLayoutVars>
      </dgm:prSet>
      <dgm:spPr/>
    </dgm:pt>
    <dgm:pt modelId="{A1F750BC-9994-45E0-A9CF-86B92D5F7F6C}" type="pres">
      <dgm:prSet presAssocID="{FF4209CF-897B-41C3-9C7B-36141C2F9FA7}" presName="composite" presStyleCnt="0"/>
      <dgm:spPr/>
    </dgm:pt>
    <dgm:pt modelId="{238F01CB-479C-41E3-8900-7314A786B78A}" type="pres">
      <dgm:prSet presAssocID="{FF4209CF-897B-41C3-9C7B-36141C2F9FA7}" presName="ConnectorPoint" presStyleLbl="lnNode1" presStyleIdx="0" presStyleCnt="7"/>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E6BDCE2-A162-4196-9BB7-9C1308772D59}" type="pres">
      <dgm:prSet presAssocID="{FF4209CF-897B-41C3-9C7B-36141C2F9FA7}" presName="DropPinPlaceHolder" presStyleCnt="0"/>
      <dgm:spPr/>
    </dgm:pt>
    <dgm:pt modelId="{167E3E17-B58C-41D1-8499-C06998BF2A76}" type="pres">
      <dgm:prSet presAssocID="{FF4209CF-897B-41C3-9C7B-36141C2F9FA7}" presName="DropPin" presStyleLbl="alignNode1" presStyleIdx="0" presStyleCnt="7"/>
      <dgm:spPr/>
    </dgm:pt>
    <dgm:pt modelId="{656C4663-7C4C-4A05-9B8E-FBE765EE6C51}" type="pres">
      <dgm:prSet presAssocID="{FF4209CF-897B-41C3-9C7B-36141C2F9FA7}" presName="Ellipse" presStyleLbl="fgAcc1" presStyleIdx="1" presStyleCnt="8"/>
      <dgm:spPr>
        <a:solidFill>
          <a:schemeClr val="lt1">
            <a:alpha val="90000"/>
            <a:hueOff val="0"/>
            <a:satOff val="0"/>
            <a:lumOff val="0"/>
            <a:alphaOff val="0"/>
          </a:schemeClr>
        </a:solidFill>
        <a:ln w="12700" cap="flat" cmpd="sng" algn="ctr">
          <a:noFill/>
          <a:prstDash val="solid"/>
          <a:miter lim="800000"/>
        </a:ln>
        <a:effectLst/>
      </dgm:spPr>
    </dgm:pt>
    <dgm:pt modelId="{A668A97B-124A-45A1-8381-E3227BD85FE8}" type="pres">
      <dgm:prSet presAssocID="{FF4209CF-897B-41C3-9C7B-36141C2F9FA7}" presName="L2TextContainer" presStyleLbl="revTx" presStyleIdx="0" presStyleCnt="14">
        <dgm:presLayoutVars>
          <dgm:bulletEnabled val="1"/>
        </dgm:presLayoutVars>
      </dgm:prSet>
      <dgm:spPr/>
    </dgm:pt>
    <dgm:pt modelId="{8ACCE123-C989-46C1-B7FD-FA50ABEC947C}" type="pres">
      <dgm:prSet presAssocID="{FF4209CF-897B-41C3-9C7B-36141C2F9FA7}" presName="L1TextContainer" presStyleLbl="revTx" presStyleIdx="1" presStyleCnt="14">
        <dgm:presLayoutVars>
          <dgm:chMax val="1"/>
          <dgm:chPref val="1"/>
          <dgm:bulletEnabled val="1"/>
        </dgm:presLayoutVars>
      </dgm:prSet>
      <dgm:spPr/>
    </dgm:pt>
    <dgm:pt modelId="{6B04496D-97D5-4C4A-A362-7B46786429CD}" type="pres">
      <dgm:prSet presAssocID="{FF4209CF-897B-41C3-9C7B-36141C2F9FA7}" presName="ConnectLine" presStyleLbl="sibTrans1D1" presStyleIdx="0" presStyleCnt="7"/>
      <dgm:spPr>
        <a:noFill/>
        <a:ln w="12700" cap="flat" cmpd="sng" algn="ctr">
          <a:solidFill>
            <a:schemeClr val="accent5">
              <a:hueOff val="0"/>
              <a:satOff val="0"/>
              <a:lumOff val="0"/>
              <a:alphaOff val="0"/>
            </a:schemeClr>
          </a:solidFill>
          <a:prstDash val="dash"/>
          <a:miter lim="800000"/>
        </a:ln>
        <a:effectLst/>
      </dgm:spPr>
    </dgm:pt>
    <dgm:pt modelId="{DC265F4C-AB2A-4F80-98A7-82FC502E49D2}" type="pres">
      <dgm:prSet presAssocID="{FF4209CF-897B-41C3-9C7B-36141C2F9FA7}" presName="EmptyPlaceHolder" presStyleCnt="0"/>
      <dgm:spPr/>
    </dgm:pt>
    <dgm:pt modelId="{754E7C17-53C2-4829-8008-302721475D49}" type="pres">
      <dgm:prSet presAssocID="{A12BB6C7-6B24-460B-9D2A-B32840F59D97}" presName="spaceBetweenRectangles" presStyleCnt="0"/>
      <dgm:spPr/>
    </dgm:pt>
    <dgm:pt modelId="{D0F1C883-D090-4B68-9E55-4455ACC389A3}" type="pres">
      <dgm:prSet presAssocID="{30F50C3E-E689-4749-B2DE-A380B36249A8}" presName="composite" presStyleCnt="0"/>
      <dgm:spPr/>
    </dgm:pt>
    <dgm:pt modelId="{2B2928D1-331D-4A9F-A1F9-2C95098F0786}" type="pres">
      <dgm:prSet presAssocID="{30F50C3E-E689-4749-B2DE-A380B36249A8}" presName="ConnectorPoint" presStyleLbl="lnNode1" presStyleIdx="1" presStyleCnt="7"/>
      <dgm:spPr>
        <a:solidFill>
          <a:schemeClr val="accent5">
            <a:hueOff val="1001784"/>
            <a:satOff val="-4397"/>
            <a:lumOff val="1307"/>
            <a:alphaOff val="0"/>
          </a:schemeClr>
        </a:solidFill>
        <a:ln w="6350" cap="flat" cmpd="sng" algn="ctr">
          <a:solidFill>
            <a:schemeClr val="lt1">
              <a:hueOff val="0"/>
              <a:satOff val="0"/>
              <a:lumOff val="0"/>
              <a:alphaOff val="0"/>
            </a:schemeClr>
          </a:solidFill>
          <a:prstDash val="solid"/>
          <a:miter lim="800000"/>
        </a:ln>
        <a:effectLst/>
      </dgm:spPr>
    </dgm:pt>
    <dgm:pt modelId="{DB44936C-DFAC-455D-B978-61D277C6C060}" type="pres">
      <dgm:prSet presAssocID="{30F50C3E-E689-4749-B2DE-A380B36249A8}" presName="DropPinPlaceHolder" presStyleCnt="0"/>
      <dgm:spPr/>
    </dgm:pt>
    <dgm:pt modelId="{5B4579F9-026B-48AE-A6CF-911AC4DA134A}" type="pres">
      <dgm:prSet presAssocID="{30F50C3E-E689-4749-B2DE-A380B36249A8}" presName="DropPin" presStyleLbl="alignNode1" presStyleIdx="1" presStyleCnt="7"/>
      <dgm:spPr/>
    </dgm:pt>
    <dgm:pt modelId="{24F66197-6C48-45AF-BAAB-2D8BE1C9A9BC}" type="pres">
      <dgm:prSet presAssocID="{30F50C3E-E689-4749-B2DE-A380B36249A8}" presName="Ellipse" presStyleLbl="fgAcc1" presStyleIdx="2" presStyleCnt="8"/>
      <dgm:spPr>
        <a:solidFill>
          <a:schemeClr val="lt1">
            <a:alpha val="90000"/>
            <a:hueOff val="0"/>
            <a:satOff val="0"/>
            <a:lumOff val="0"/>
            <a:alphaOff val="0"/>
          </a:schemeClr>
        </a:solidFill>
        <a:ln w="12700" cap="flat" cmpd="sng" algn="ctr">
          <a:noFill/>
          <a:prstDash val="solid"/>
          <a:miter lim="800000"/>
        </a:ln>
        <a:effectLst/>
      </dgm:spPr>
    </dgm:pt>
    <dgm:pt modelId="{7BAC1B5F-7FCA-4765-AF5D-DD5BC6F6B2AA}" type="pres">
      <dgm:prSet presAssocID="{30F50C3E-E689-4749-B2DE-A380B36249A8}" presName="L2TextContainer" presStyleLbl="revTx" presStyleIdx="2" presStyleCnt="14">
        <dgm:presLayoutVars>
          <dgm:bulletEnabled val="1"/>
        </dgm:presLayoutVars>
      </dgm:prSet>
      <dgm:spPr/>
    </dgm:pt>
    <dgm:pt modelId="{70F61D89-6BB6-4218-9167-C918FE0DE744}" type="pres">
      <dgm:prSet presAssocID="{30F50C3E-E689-4749-B2DE-A380B36249A8}" presName="L1TextContainer" presStyleLbl="revTx" presStyleIdx="3" presStyleCnt="14">
        <dgm:presLayoutVars>
          <dgm:chMax val="1"/>
          <dgm:chPref val="1"/>
          <dgm:bulletEnabled val="1"/>
        </dgm:presLayoutVars>
      </dgm:prSet>
      <dgm:spPr/>
    </dgm:pt>
    <dgm:pt modelId="{AD7225F6-4D24-4251-9B85-9788DA7BA9E8}" type="pres">
      <dgm:prSet presAssocID="{30F50C3E-E689-4749-B2DE-A380B36249A8}" presName="ConnectLine" presStyleLbl="sibTrans1D1" presStyleIdx="1" presStyleCnt="7"/>
      <dgm:spPr>
        <a:noFill/>
        <a:ln w="12700" cap="flat" cmpd="sng" algn="ctr">
          <a:solidFill>
            <a:schemeClr val="accent5">
              <a:hueOff val="1001784"/>
              <a:satOff val="-4397"/>
              <a:lumOff val="1307"/>
              <a:alphaOff val="0"/>
            </a:schemeClr>
          </a:solidFill>
          <a:prstDash val="dash"/>
          <a:miter lim="800000"/>
        </a:ln>
        <a:effectLst/>
      </dgm:spPr>
    </dgm:pt>
    <dgm:pt modelId="{6E112FE5-DCFD-429F-9844-F15CBD865E08}" type="pres">
      <dgm:prSet presAssocID="{30F50C3E-E689-4749-B2DE-A380B36249A8}" presName="EmptyPlaceHolder" presStyleCnt="0"/>
      <dgm:spPr/>
    </dgm:pt>
    <dgm:pt modelId="{5DA9DD93-A953-4CB9-B9A4-BF931E9C12E6}" type="pres">
      <dgm:prSet presAssocID="{73E9C396-E906-41ED-A398-EE101353F0BC}" presName="spaceBetweenRectangles" presStyleCnt="0"/>
      <dgm:spPr/>
    </dgm:pt>
    <dgm:pt modelId="{D8EB1EAC-BC62-4758-84E0-E82104E83F70}" type="pres">
      <dgm:prSet presAssocID="{6E58BA53-F355-4967-9B63-A00F41C48057}" presName="composite" presStyleCnt="0"/>
      <dgm:spPr/>
    </dgm:pt>
    <dgm:pt modelId="{66F58FA4-B1A2-4296-A653-65832C552FA6}" type="pres">
      <dgm:prSet presAssocID="{6E58BA53-F355-4967-9B63-A00F41C48057}" presName="ConnectorPoint" presStyleLbl="lnNode1" presStyleIdx="2" presStyleCnt="7"/>
      <dgm:spPr>
        <a:solidFill>
          <a:schemeClr val="accent5">
            <a:hueOff val="2003568"/>
            <a:satOff val="-8793"/>
            <a:lumOff val="2614"/>
            <a:alphaOff val="0"/>
          </a:schemeClr>
        </a:solidFill>
        <a:ln w="6350" cap="flat" cmpd="sng" algn="ctr">
          <a:solidFill>
            <a:schemeClr val="lt1">
              <a:hueOff val="0"/>
              <a:satOff val="0"/>
              <a:lumOff val="0"/>
              <a:alphaOff val="0"/>
            </a:schemeClr>
          </a:solidFill>
          <a:prstDash val="solid"/>
          <a:miter lim="800000"/>
        </a:ln>
        <a:effectLst/>
      </dgm:spPr>
    </dgm:pt>
    <dgm:pt modelId="{AC39DCDB-B9E6-4AD7-B175-07B1191197DE}" type="pres">
      <dgm:prSet presAssocID="{6E58BA53-F355-4967-9B63-A00F41C48057}" presName="DropPinPlaceHolder" presStyleCnt="0"/>
      <dgm:spPr/>
    </dgm:pt>
    <dgm:pt modelId="{4DE32D6A-4F15-4BD8-8A04-E92DEB66879A}" type="pres">
      <dgm:prSet presAssocID="{6E58BA53-F355-4967-9B63-A00F41C48057}" presName="DropPin" presStyleLbl="alignNode1" presStyleIdx="2" presStyleCnt="7"/>
      <dgm:spPr>
        <a:solidFill>
          <a:srgbClr val="9B69BC"/>
        </a:solidFill>
        <a:ln>
          <a:solidFill>
            <a:srgbClr val="864DAD"/>
          </a:solidFill>
        </a:ln>
      </dgm:spPr>
    </dgm:pt>
    <dgm:pt modelId="{EF143EFB-B190-4E5C-A5AE-C4FBCD50B752}" type="pres">
      <dgm:prSet presAssocID="{6E58BA53-F355-4967-9B63-A00F41C48057}" presName="Ellipse" presStyleLbl="fgAcc1" presStyleIdx="3" presStyleCnt="8"/>
      <dgm:spPr>
        <a:solidFill>
          <a:schemeClr val="lt1">
            <a:alpha val="90000"/>
            <a:hueOff val="0"/>
            <a:satOff val="0"/>
            <a:lumOff val="0"/>
            <a:alphaOff val="0"/>
          </a:schemeClr>
        </a:solidFill>
        <a:ln w="12700" cap="flat" cmpd="sng" algn="ctr">
          <a:noFill/>
          <a:prstDash val="solid"/>
          <a:miter lim="800000"/>
        </a:ln>
        <a:effectLst/>
      </dgm:spPr>
    </dgm:pt>
    <dgm:pt modelId="{9FAD0447-C579-42AF-9CEF-D4C617799519}" type="pres">
      <dgm:prSet presAssocID="{6E58BA53-F355-4967-9B63-A00F41C48057}" presName="L2TextContainer" presStyleLbl="revTx" presStyleIdx="4" presStyleCnt="14">
        <dgm:presLayoutVars>
          <dgm:bulletEnabled val="1"/>
        </dgm:presLayoutVars>
      </dgm:prSet>
      <dgm:spPr/>
    </dgm:pt>
    <dgm:pt modelId="{AB197FB0-0F12-4A59-9F3F-1C31859ED54E}" type="pres">
      <dgm:prSet presAssocID="{6E58BA53-F355-4967-9B63-A00F41C48057}" presName="L1TextContainer" presStyleLbl="revTx" presStyleIdx="5" presStyleCnt="14">
        <dgm:presLayoutVars>
          <dgm:chMax val="1"/>
          <dgm:chPref val="1"/>
          <dgm:bulletEnabled val="1"/>
        </dgm:presLayoutVars>
      </dgm:prSet>
      <dgm:spPr/>
    </dgm:pt>
    <dgm:pt modelId="{838DE1A9-11F3-4AAE-80B5-CEC31C2EBA92}" type="pres">
      <dgm:prSet presAssocID="{6E58BA53-F355-4967-9B63-A00F41C48057}" presName="ConnectLine" presStyleLbl="sibTrans1D1" presStyleIdx="2" presStyleCnt="7"/>
      <dgm:spPr>
        <a:noFill/>
        <a:ln w="12700" cap="flat" cmpd="sng" algn="ctr">
          <a:solidFill>
            <a:schemeClr val="accent5">
              <a:hueOff val="2003568"/>
              <a:satOff val="-8793"/>
              <a:lumOff val="2614"/>
              <a:alphaOff val="0"/>
            </a:schemeClr>
          </a:solidFill>
          <a:prstDash val="dash"/>
          <a:miter lim="800000"/>
        </a:ln>
        <a:effectLst/>
      </dgm:spPr>
    </dgm:pt>
    <dgm:pt modelId="{33AB1B38-8BC6-42F7-A510-636B61ED7820}" type="pres">
      <dgm:prSet presAssocID="{6E58BA53-F355-4967-9B63-A00F41C48057}" presName="EmptyPlaceHolder" presStyleCnt="0"/>
      <dgm:spPr/>
    </dgm:pt>
    <dgm:pt modelId="{62792BF9-29FD-4D4A-8A65-8D65D1F97700}" type="pres">
      <dgm:prSet presAssocID="{99B84BCA-0ED4-4115-8CDC-E7F06D48D951}" presName="spaceBetweenRectangles" presStyleCnt="0"/>
      <dgm:spPr/>
    </dgm:pt>
    <dgm:pt modelId="{F82BC95B-14E4-4AFE-AD17-1415B67F5EB0}" type="pres">
      <dgm:prSet presAssocID="{72A1968C-76A3-4D00-9A42-590C912CFB47}" presName="composite" presStyleCnt="0"/>
      <dgm:spPr/>
    </dgm:pt>
    <dgm:pt modelId="{4882ED51-DF7B-418B-AED9-24BC8B93AFC5}" type="pres">
      <dgm:prSet presAssocID="{72A1968C-76A3-4D00-9A42-590C912CFB47}" presName="ConnectorPoint" presStyleLbl="lnNode1" presStyleIdx="3" presStyleCnt="7"/>
      <dgm:spPr>
        <a:solidFill>
          <a:schemeClr val="accent5">
            <a:hueOff val="3005351"/>
            <a:satOff val="-13190"/>
            <a:lumOff val="3921"/>
            <a:alphaOff val="0"/>
          </a:schemeClr>
        </a:solidFill>
        <a:ln w="6350" cap="flat" cmpd="sng" algn="ctr">
          <a:solidFill>
            <a:schemeClr val="lt1">
              <a:hueOff val="0"/>
              <a:satOff val="0"/>
              <a:lumOff val="0"/>
              <a:alphaOff val="0"/>
            </a:schemeClr>
          </a:solidFill>
          <a:prstDash val="solid"/>
          <a:miter lim="800000"/>
        </a:ln>
        <a:effectLst/>
      </dgm:spPr>
    </dgm:pt>
    <dgm:pt modelId="{6330EC7A-332D-40DD-8E48-E0E442C37C4D}" type="pres">
      <dgm:prSet presAssocID="{72A1968C-76A3-4D00-9A42-590C912CFB47}" presName="DropPinPlaceHolder" presStyleCnt="0"/>
      <dgm:spPr/>
    </dgm:pt>
    <dgm:pt modelId="{CF7B6860-6C29-4C93-8B53-A1443FBFD924}" type="pres">
      <dgm:prSet presAssocID="{72A1968C-76A3-4D00-9A42-590C912CFB47}" presName="DropPin" presStyleLbl="alignNode1" presStyleIdx="3" presStyleCnt="7" custLinFactNeighborX="-9431" custLinFactNeighborY="1339"/>
      <dgm:spPr/>
    </dgm:pt>
    <dgm:pt modelId="{C4BB4EC8-1530-4A54-A2A3-DD9B2823FACC}" type="pres">
      <dgm:prSet presAssocID="{72A1968C-76A3-4D00-9A42-590C912CFB47}" presName="Ellipse" presStyleLbl="fgAcc1" presStyleIdx="4" presStyleCnt="8"/>
      <dgm:spPr>
        <a:solidFill>
          <a:schemeClr val="lt1">
            <a:alpha val="90000"/>
            <a:hueOff val="0"/>
            <a:satOff val="0"/>
            <a:lumOff val="0"/>
            <a:alphaOff val="0"/>
          </a:schemeClr>
        </a:solidFill>
        <a:ln w="12700" cap="flat" cmpd="sng" algn="ctr">
          <a:noFill/>
          <a:prstDash val="solid"/>
          <a:miter lim="800000"/>
        </a:ln>
        <a:effectLst/>
      </dgm:spPr>
    </dgm:pt>
    <dgm:pt modelId="{154B02D3-1CDF-4469-B4C7-38635369252C}" type="pres">
      <dgm:prSet presAssocID="{72A1968C-76A3-4D00-9A42-590C912CFB47}" presName="L2TextContainer" presStyleLbl="revTx" presStyleIdx="6" presStyleCnt="14">
        <dgm:presLayoutVars>
          <dgm:bulletEnabled val="1"/>
        </dgm:presLayoutVars>
      </dgm:prSet>
      <dgm:spPr/>
    </dgm:pt>
    <dgm:pt modelId="{68394D26-8440-41C4-AC42-3F023E27A06C}" type="pres">
      <dgm:prSet presAssocID="{72A1968C-76A3-4D00-9A42-590C912CFB47}" presName="L1TextContainer" presStyleLbl="revTx" presStyleIdx="7" presStyleCnt="14" custLinFactNeighborX="-1761" custLinFactNeighborY="1339">
        <dgm:presLayoutVars>
          <dgm:chMax val="1"/>
          <dgm:chPref val="1"/>
          <dgm:bulletEnabled val="1"/>
        </dgm:presLayoutVars>
      </dgm:prSet>
      <dgm:spPr/>
    </dgm:pt>
    <dgm:pt modelId="{31D18754-3FB0-480E-B467-70CFFAB18868}" type="pres">
      <dgm:prSet presAssocID="{72A1968C-76A3-4D00-9A42-590C912CFB47}" presName="ConnectLine" presStyleLbl="sibTrans1D1" presStyleIdx="3" presStyleCnt="7" custLinFactX="-58000" custLinFactNeighborX="-100000"/>
      <dgm:spPr>
        <a:noFill/>
        <a:ln w="12700" cap="flat" cmpd="sng" algn="ctr">
          <a:solidFill>
            <a:schemeClr val="accent5">
              <a:hueOff val="3005351"/>
              <a:satOff val="-13190"/>
              <a:lumOff val="3921"/>
              <a:alphaOff val="0"/>
            </a:schemeClr>
          </a:solidFill>
          <a:prstDash val="dash"/>
          <a:miter lim="800000"/>
        </a:ln>
        <a:effectLst/>
      </dgm:spPr>
    </dgm:pt>
    <dgm:pt modelId="{0B25005D-1EC1-4EFB-B23D-F5B77D9B663F}" type="pres">
      <dgm:prSet presAssocID="{72A1968C-76A3-4D00-9A42-590C912CFB47}" presName="EmptyPlaceHolder" presStyleCnt="0"/>
      <dgm:spPr/>
    </dgm:pt>
    <dgm:pt modelId="{026845EA-1148-4825-8A55-80324AC0D262}" type="pres">
      <dgm:prSet presAssocID="{EF672C74-B96C-4FED-B1A7-C0958A1B07F7}" presName="spaceBetweenRectangles" presStyleCnt="0"/>
      <dgm:spPr/>
    </dgm:pt>
    <dgm:pt modelId="{4CBDA321-891C-46CD-9AA1-B2FBD145BFAF}" type="pres">
      <dgm:prSet presAssocID="{6E3D9C8D-B89D-40B2-9D51-EE76FF68D5EF}" presName="composite" presStyleCnt="0"/>
      <dgm:spPr/>
    </dgm:pt>
    <dgm:pt modelId="{C22833B4-9465-41AF-82D4-44B62729B815}" type="pres">
      <dgm:prSet presAssocID="{6E3D9C8D-B89D-40B2-9D51-EE76FF68D5EF}" presName="ConnectorPoint" presStyleLbl="lnNode1" presStyleIdx="4" presStyleCnt="7"/>
      <dgm:spPr>
        <a:solidFill>
          <a:schemeClr val="accent5">
            <a:hueOff val="4007135"/>
            <a:satOff val="-17587"/>
            <a:lumOff val="5229"/>
            <a:alphaOff val="0"/>
          </a:schemeClr>
        </a:solidFill>
        <a:ln w="6350" cap="flat" cmpd="sng" algn="ctr">
          <a:solidFill>
            <a:schemeClr val="lt1">
              <a:hueOff val="0"/>
              <a:satOff val="0"/>
              <a:lumOff val="0"/>
              <a:alphaOff val="0"/>
            </a:schemeClr>
          </a:solidFill>
          <a:prstDash val="solid"/>
          <a:miter lim="800000"/>
        </a:ln>
        <a:effectLst/>
      </dgm:spPr>
    </dgm:pt>
    <dgm:pt modelId="{69B587A6-E0D0-413B-918D-383E182DD505}" type="pres">
      <dgm:prSet presAssocID="{6E3D9C8D-B89D-40B2-9D51-EE76FF68D5EF}" presName="DropPinPlaceHolder" presStyleCnt="0"/>
      <dgm:spPr/>
    </dgm:pt>
    <dgm:pt modelId="{9A98CBEA-4C17-4A96-9670-E14F274BC309}" type="pres">
      <dgm:prSet presAssocID="{6E3D9C8D-B89D-40B2-9D51-EE76FF68D5EF}" presName="DropPin" presStyleLbl="alignNode1" presStyleIdx="4" presStyleCnt="7"/>
      <dgm:spPr/>
    </dgm:pt>
    <dgm:pt modelId="{8CAF6538-A283-4F1B-8A46-58D31863A555}" type="pres">
      <dgm:prSet presAssocID="{6E3D9C8D-B89D-40B2-9D51-EE76FF68D5EF}" presName="Ellipse" presStyleLbl="fgAcc1" presStyleIdx="5" presStyleCnt="8"/>
      <dgm:spPr>
        <a:solidFill>
          <a:schemeClr val="lt1">
            <a:alpha val="90000"/>
            <a:hueOff val="0"/>
            <a:satOff val="0"/>
            <a:lumOff val="0"/>
            <a:alphaOff val="0"/>
          </a:schemeClr>
        </a:solidFill>
        <a:ln w="12700" cap="flat" cmpd="sng" algn="ctr">
          <a:noFill/>
          <a:prstDash val="solid"/>
          <a:miter lim="800000"/>
        </a:ln>
        <a:effectLst/>
      </dgm:spPr>
    </dgm:pt>
    <dgm:pt modelId="{F899B51D-C1EA-4D3E-B50E-BDC51632BBFA}" type="pres">
      <dgm:prSet presAssocID="{6E3D9C8D-B89D-40B2-9D51-EE76FF68D5EF}" presName="L2TextContainer" presStyleLbl="revTx" presStyleIdx="8" presStyleCnt="14">
        <dgm:presLayoutVars>
          <dgm:bulletEnabled val="1"/>
        </dgm:presLayoutVars>
      </dgm:prSet>
      <dgm:spPr/>
    </dgm:pt>
    <dgm:pt modelId="{3CECF23A-E6F6-46C6-907D-BB154266792C}" type="pres">
      <dgm:prSet presAssocID="{6E3D9C8D-B89D-40B2-9D51-EE76FF68D5EF}" presName="L1TextContainer" presStyleLbl="revTx" presStyleIdx="9" presStyleCnt="14">
        <dgm:presLayoutVars>
          <dgm:chMax val="1"/>
          <dgm:chPref val="1"/>
          <dgm:bulletEnabled val="1"/>
        </dgm:presLayoutVars>
      </dgm:prSet>
      <dgm:spPr/>
    </dgm:pt>
    <dgm:pt modelId="{4B37F2D2-9961-40C5-BAC9-D2269F0B19F6}" type="pres">
      <dgm:prSet presAssocID="{6E3D9C8D-B89D-40B2-9D51-EE76FF68D5EF}" presName="ConnectLine" presStyleLbl="sibTrans1D1" presStyleIdx="4" presStyleCnt="7"/>
      <dgm:spPr>
        <a:noFill/>
        <a:ln w="12700" cap="flat" cmpd="sng" algn="ctr">
          <a:solidFill>
            <a:schemeClr val="accent5">
              <a:hueOff val="4007135"/>
              <a:satOff val="-17587"/>
              <a:lumOff val="5229"/>
              <a:alphaOff val="0"/>
            </a:schemeClr>
          </a:solidFill>
          <a:prstDash val="dash"/>
          <a:miter lim="800000"/>
        </a:ln>
        <a:effectLst/>
      </dgm:spPr>
    </dgm:pt>
    <dgm:pt modelId="{228BB714-703E-4D7C-B9A9-0A25B8731791}" type="pres">
      <dgm:prSet presAssocID="{6E3D9C8D-B89D-40B2-9D51-EE76FF68D5EF}" presName="EmptyPlaceHolder" presStyleCnt="0"/>
      <dgm:spPr/>
    </dgm:pt>
    <dgm:pt modelId="{0DE9D098-EABA-4129-B6ED-CF18B57CCAA1}" type="pres">
      <dgm:prSet presAssocID="{07B5105F-9A04-4A1C-8D22-027DFEBC5D20}" presName="spaceBetweenRectangles" presStyleCnt="0"/>
      <dgm:spPr/>
    </dgm:pt>
    <dgm:pt modelId="{77CCF7C9-8154-44D5-B23C-DB9B0FD7DCA5}" type="pres">
      <dgm:prSet presAssocID="{004FD863-8742-4B7A-890B-410BB99E8CE2}" presName="composite" presStyleCnt="0"/>
      <dgm:spPr/>
    </dgm:pt>
    <dgm:pt modelId="{92095B8D-3D85-4FD4-9F2B-78BAF6768072}" type="pres">
      <dgm:prSet presAssocID="{004FD863-8742-4B7A-890B-410BB99E8CE2}" presName="ConnectorPoint" presStyleLbl="lnNode1" presStyleIdx="5" presStyleCnt="7"/>
      <dgm:spPr>
        <a:solidFill>
          <a:schemeClr val="accent5">
            <a:hueOff val="5008919"/>
            <a:satOff val="-21983"/>
            <a:lumOff val="6536"/>
            <a:alphaOff val="0"/>
          </a:schemeClr>
        </a:solidFill>
        <a:ln w="6350" cap="flat" cmpd="sng" algn="ctr">
          <a:solidFill>
            <a:schemeClr val="lt1">
              <a:hueOff val="0"/>
              <a:satOff val="0"/>
              <a:lumOff val="0"/>
              <a:alphaOff val="0"/>
            </a:schemeClr>
          </a:solidFill>
          <a:prstDash val="solid"/>
          <a:miter lim="800000"/>
        </a:ln>
        <a:effectLst/>
      </dgm:spPr>
    </dgm:pt>
    <dgm:pt modelId="{B43E8A74-4268-4ACF-BECA-CAF50CCFB602}" type="pres">
      <dgm:prSet presAssocID="{004FD863-8742-4B7A-890B-410BB99E8CE2}" presName="DropPinPlaceHolder" presStyleCnt="0"/>
      <dgm:spPr/>
    </dgm:pt>
    <dgm:pt modelId="{07518C91-B2D0-4903-A372-7F6DED0409BC}" type="pres">
      <dgm:prSet presAssocID="{004FD863-8742-4B7A-890B-410BB99E8CE2}" presName="DropPin" presStyleLbl="alignNode1" presStyleIdx="5" presStyleCnt="7"/>
      <dgm:spPr>
        <a:solidFill>
          <a:schemeClr val="tx2">
            <a:lumMod val="60000"/>
            <a:lumOff val="40000"/>
          </a:schemeClr>
        </a:solidFill>
        <a:ln>
          <a:solidFill>
            <a:schemeClr val="tx2">
              <a:lumMod val="60000"/>
              <a:lumOff val="40000"/>
            </a:schemeClr>
          </a:solidFill>
        </a:ln>
      </dgm:spPr>
    </dgm:pt>
    <dgm:pt modelId="{2737BDA6-CDB5-4F9A-A91D-CDEA90DBE6A4}" type="pres">
      <dgm:prSet presAssocID="{004FD863-8742-4B7A-890B-410BB99E8CE2}" presName="Ellipse" presStyleLbl="fgAcc1" presStyleIdx="6" presStyleCnt="8"/>
      <dgm:spPr>
        <a:solidFill>
          <a:schemeClr val="lt1">
            <a:alpha val="90000"/>
            <a:hueOff val="0"/>
            <a:satOff val="0"/>
            <a:lumOff val="0"/>
            <a:alphaOff val="0"/>
          </a:schemeClr>
        </a:solidFill>
        <a:ln w="12700" cap="flat" cmpd="sng" algn="ctr">
          <a:noFill/>
          <a:prstDash val="solid"/>
          <a:miter lim="800000"/>
        </a:ln>
        <a:effectLst/>
      </dgm:spPr>
    </dgm:pt>
    <dgm:pt modelId="{A699EEB1-3540-4867-99BC-B957BFEEBA38}" type="pres">
      <dgm:prSet presAssocID="{004FD863-8742-4B7A-890B-410BB99E8CE2}" presName="L2TextContainer" presStyleLbl="revTx" presStyleIdx="10" presStyleCnt="14">
        <dgm:presLayoutVars>
          <dgm:bulletEnabled val="1"/>
        </dgm:presLayoutVars>
      </dgm:prSet>
      <dgm:spPr/>
    </dgm:pt>
    <dgm:pt modelId="{EA538D56-5C65-43EA-81D0-CD1E5CBC9F59}" type="pres">
      <dgm:prSet presAssocID="{004FD863-8742-4B7A-890B-410BB99E8CE2}" presName="L1TextContainer" presStyleLbl="revTx" presStyleIdx="11" presStyleCnt="14">
        <dgm:presLayoutVars>
          <dgm:chMax val="1"/>
          <dgm:chPref val="1"/>
          <dgm:bulletEnabled val="1"/>
        </dgm:presLayoutVars>
      </dgm:prSet>
      <dgm:spPr/>
    </dgm:pt>
    <dgm:pt modelId="{ECA352F1-FDE4-445A-939C-CF4C3A4444A0}" type="pres">
      <dgm:prSet presAssocID="{004FD863-8742-4B7A-890B-410BB99E8CE2}" presName="ConnectLine" presStyleLbl="sibTrans1D1" presStyleIdx="5" presStyleCnt="7"/>
      <dgm:spPr>
        <a:noFill/>
        <a:ln w="12700" cap="flat" cmpd="sng" algn="ctr">
          <a:solidFill>
            <a:schemeClr val="accent5">
              <a:hueOff val="5008919"/>
              <a:satOff val="-21983"/>
              <a:lumOff val="6536"/>
              <a:alphaOff val="0"/>
            </a:schemeClr>
          </a:solidFill>
          <a:prstDash val="dash"/>
          <a:miter lim="800000"/>
        </a:ln>
        <a:effectLst/>
      </dgm:spPr>
    </dgm:pt>
    <dgm:pt modelId="{24E1B9BB-F421-479A-91FF-8F38B437BE14}" type="pres">
      <dgm:prSet presAssocID="{004FD863-8742-4B7A-890B-410BB99E8CE2}" presName="EmptyPlaceHolder" presStyleCnt="0"/>
      <dgm:spPr/>
    </dgm:pt>
    <dgm:pt modelId="{533B7DB3-9B62-4EC9-9116-35F5C6964E06}" type="pres">
      <dgm:prSet presAssocID="{B922D27B-6E97-46EB-91E5-95FC8F215DC2}" presName="spaceBetweenRectangles" presStyleCnt="0"/>
      <dgm:spPr/>
    </dgm:pt>
    <dgm:pt modelId="{EE5E0515-15F7-43D7-93FD-0AF89C971BD9}" type="pres">
      <dgm:prSet presAssocID="{8B88D7A2-C2DF-4500-9143-4D039D03ACD8}" presName="composite" presStyleCnt="0"/>
      <dgm:spPr/>
    </dgm:pt>
    <dgm:pt modelId="{05EB9770-2809-4C3B-9E53-5C53C82F25D8}" type="pres">
      <dgm:prSet presAssocID="{8B88D7A2-C2DF-4500-9143-4D039D03ACD8}" presName="ConnectorPoint" presStyleLbl="lnNode1" presStyleIdx="6" presStyleCnt="7"/>
      <dgm:spPr>
        <a:solidFill>
          <a:schemeClr val="accent5">
            <a:hueOff val="6010703"/>
            <a:satOff val="-26380"/>
            <a:lumOff val="7843"/>
            <a:alphaOff val="0"/>
          </a:schemeClr>
        </a:solidFill>
        <a:ln w="6350" cap="flat" cmpd="sng" algn="ctr">
          <a:solidFill>
            <a:schemeClr val="lt1">
              <a:hueOff val="0"/>
              <a:satOff val="0"/>
              <a:lumOff val="0"/>
              <a:alphaOff val="0"/>
            </a:schemeClr>
          </a:solidFill>
          <a:prstDash val="solid"/>
          <a:miter lim="800000"/>
        </a:ln>
        <a:effectLst/>
      </dgm:spPr>
    </dgm:pt>
    <dgm:pt modelId="{A8B1F634-B2B0-4AFA-9188-ED9AD5A26CEB}" type="pres">
      <dgm:prSet presAssocID="{8B88D7A2-C2DF-4500-9143-4D039D03ACD8}" presName="DropPinPlaceHolder" presStyleCnt="0"/>
      <dgm:spPr/>
    </dgm:pt>
    <dgm:pt modelId="{B5AC1D3A-1AFE-48F0-9740-7F7DEAE125D6}" type="pres">
      <dgm:prSet presAssocID="{8B88D7A2-C2DF-4500-9143-4D039D03ACD8}" presName="DropPin" presStyleLbl="alignNode1" presStyleIdx="6" presStyleCnt="7"/>
      <dgm:spPr>
        <a:solidFill>
          <a:schemeClr val="accent3"/>
        </a:solidFill>
        <a:ln>
          <a:solidFill>
            <a:schemeClr val="accent3">
              <a:lumMod val="75000"/>
            </a:schemeClr>
          </a:solidFill>
        </a:ln>
      </dgm:spPr>
    </dgm:pt>
    <dgm:pt modelId="{A8B7CFA5-DD90-474A-A36B-395831F4D63F}" type="pres">
      <dgm:prSet presAssocID="{8B88D7A2-C2DF-4500-9143-4D039D03ACD8}" presName="Ellipse" presStyleLbl="fgAcc1" presStyleIdx="7" presStyleCnt="8"/>
      <dgm:spPr>
        <a:solidFill>
          <a:schemeClr val="lt1">
            <a:alpha val="90000"/>
            <a:hueOff val="0"/>
            <a:satOff val="0"/>
            <a:lumOff val="0"/>
            <a:alphaOff val="0"/>
          </a:schemeClr>
        </a:solidFill>
        <a:ln w="12700" cap="flat" cmpd="sng" algn="ctr">
          <a:noFill/>
          <a:prstDash val="solid"/>
          <a:miter lim="800000"/>
        </a:ln>
        <a:effectLst/>
      </dgm:spPr>
    </dgm:pt>
    <dgm:pt modelId="{27C5D1BF-8375-4F2F-8F69-62C5DD498D86}" type="pres">
      <dgm:prSet presAssocID="{8B88D7A2-C2DF-4500-9143-4D039D03ACD8}" presName="L2TextContainer" presStyleLbl="revTx" presStyleIdx="12" presStyleCnt="14">
        <dgm:presLayoutVars>
          <dgm:bulletEnabled val="1"/>
        </dgm:presLayoutVars>
      </dgm:prSet>
      <dgm:spPr/>
    </dgm:pt>
    <dgm:pt modelId="{733C4DBA-1274-416A-BCC8-352957253BAF}" type="pres">
      <dgm:prSet presAssocID="{8B88D7A2-C2DF-4500-9143-4D039D03ACD8}" presName="L1TextContainer" presStyleLbl="revTx" presStyleIdx="13" presStyleCnt="14">
        <dgm:presLayoutVars>
          <dgm:chMax val="1"/>
          <dgm:chPref val="1"/>
          <dgm:bulletEnabled val="1"/>
        </dgm:presLayoutVars>
      </dgm:prSet>
      <dgm:spPr/>
    </dgm:pt>
    <dgm:pt modelId="{9DF81F3D-7400-484B-BB6C-DB4BE4FA9774}" type="pres">
      <dgm:prSet presAssocID="{8B88D7A2-C2DF-4500-9143-4D039D03ACD8}" presName="ConnectLine" presStyleLbl="sibTrans1D1" presStyleIdx="6" presStyleCnt="7"/>
      <dgm:spPr>
        <a:noFill/>
        <a:ln w="12700" cap="flat" cmpd="sng" algn="ctr">
          <a:solidFill>
            <a:schemeClr val="accent5">
              <a:hueOff val="6010703"/>
              <a:satOff val="-26380"/>
              <a:lumOff val="7843"/>
              <a:alphaOff val="0"/>
            </a:schemeClr>
          </a:solidFill>
          <a:prstDash val="dash"/>
          <a:miter lim="800000"/>
        </a:ln>
        <a:effectLst/>
      </dgm:spPr>
    </dgm:pt>
    <dgm:pt modelId="{D5B6C68E-E469-4661-AD1A-9C848B07625A}" type="pres">
      <dgm:prSet presAssocID="{8B88D7A2-C2DF-4500-9143-4D039D03ACD8}" presName="EmptyPlaceHolder" presStyleCnt="0"/>
      <dgm:spPr/>
    </dgm:pt>
  </dgm:ptLst>
  <dgm:cxnLst>
    <dgm:cxn modelId="{980AC300-D7AF-4E11-A14D-1917E88142A5}" srcId="{0D02CEED-0108-44FE-A671-AF753BDBF99E}" destId="{004FD863-8742-4B7A-890B-410BB99E8CE2}" srcOrd="5" destOrd="0" parTransId="{98BDAC9A-0C9C-4B46-8C84-8B6D74D41F3D}" sibTransId="{B922D27B-6E97-46EB-91E5-95FC8F215DC2}"/>
    <dgm:cxn modelId="{75437C1E-4B8C-4EDF-9B2F-1990936020B3}" type="presOf" srcId="{72A1968C-76A3-4D00-9A42-590C912CFB47}" destId="{68394D26-8440-41C4-AC42-3F023E27A06C}" srcOrd="0" destOrd="0" presId="urn:microsoft.com/office/officeart/2017/3/layout/DropPinTimeline"/>
    <dgm:cxn modelId="{A99B4531-0C72-44FE-A922-CC5805AA2821}" srcId="{6E58BA53-F355-4967-9B63-A00F41C48057}" destId="{246EDE87-043A-4612-A7BF-7468786F88CF}" srcOrd="0" destOrd="0" parTransId="{0B2E93BF-52C2-49D0-B34E-1DA10E75249E}" sibTransId="{7C1D9968-3BAA-4DB2-B7B4-27016B64019A}"/>
    <dgm:cxn modelId="{225AB961-3C94-4D1B-8760-C3AFD6F1125F}" srcId="{0D02CEED-0108-44FE-A671-AF753BDBF99E}" destId="{8B88D7A2-C2DF-4500-9143-4D039D03ACD8}" srcOrd="6" destOrd="0" parTransId="{70463623-B836-40AA-85C5-C907B74DA79B}" sibTransId="{E5D10410-EEBD-4AA3-AC52-D766A374848D}"/>
    <dgm:cxn modelId="{BC25D242-6587-43C8-9620-FDC1D78E985F}" srcId="{0D02CEED-0108-44FE-A671-AF753BDBF99E}" destId="{72A1968C-76A3-4D00-9A42-590C912CFB47}" srcOrd="3" destOrd="0" parTransId="{D3D1D918-D5B7-4804-A86F-0DFC06837AD7}" sibTransId="{EF672C74-B96C-4FED-B1A7-C0958A1B07F7}"/>
    <dgm:cxn modelId="{0F24F962-F3ED-4C13-8D1C-BC7E0C36E19E}" srcId="{FF4209CF-897B-41C3-9C7B-36141C2F9FA7}" destId="{C920E2F2-9D15-419D-A16B-B81FB13A2A72}" srcOrd="0" destOrd="0" parTransId="{3A008A4E-28FE-4C14-BA26-D059283A3F70}" sibTransId="{73BBCCE6-CD57-46A2-B8DF-B73E20257120}"/>
    <dgm:cxn modelId="{FDC9FD64-6255-41B1-9731-31CC90C3D369}" srcId="{8B88D7A2-C2DF-4500-9143-4D039D03ACD8}" destId="{8CF83719-CF7F-487D-BA2B-0B18F4CA5EEA}" srcOrd="0" destOrd="0" parTransId="{AA5CF355-2155-4045-B7FC-181375FF2BCB}" sibTransId="{0FDC7EDB-1D88-447F-A13B-B8E18EFE23D6}"/>
    <dgm:cxn modelId="{7C54A546-88F2-49DE-874B-BAE51B3F7AD6}" type="presOf" srcId="{004FD863-8742-4B7A-890B-410BB99E8CE2}" destId="{EA538D56-5C65-43EA-81D0-CD1E5CBC9F59}" srcOrd="0" destOrd="0" presId="urn:microsoft.com/office/officeart/2017/3/layout/DropPinTimeline"/>
    <dgm:cxn modelId="{CCCCE647-ECF4-4654-B8E7-9FE60C1D51E7}" srcId="{30F50C3E-E689-4749-B2DE-A380B36249A8}" destId="{DFA8BDC1-000A-475E-A75A-BD2BB9C56ACF}" srcOrd="0" destOrd="0" parTransId="{19722879-946B-4D66-8A52-C6BEA38A9DA0}" sibTransId="{2C6A2DD0-ADFB-44FC-9705-00A34D924646}"/>
    <dgm:cxn modelId="{D3BD5971-E190-4357-978B-F75ECD7B74B2}" type="presOf" srcId="{FF4209CF-897B-41C3-9C7B-36141C2F9FA7}" destId="{8ACCE123-C989-46C1-B7FD-FA50ABEC947C}" srcOrd="0" destOrd="0" presId="urn:microsoft.com/office/officeart/2017/3/layout/DropPinTimeline"/>
    <dgm:cxn modelId="{490F1B52-FCDC-45FB-8AA2-5E4266F3702F}" srcId="{004FD863-8742-4B7A-890B-410BB99E8CE2}" destId="{874EE52E-2A22-4545-94B0-B9726F8F119D}" srcOrd="0" destOrd="0" parTransId="{7D8A8210-C524-4EDF-BCDC-906B5375CFDA}" sibTransId="{3F876D99-D3B7-4252-9AFF-BF92312051F1}"/>
    <dgm:cxn modelId="{E72A0156-84A0-426F-98BF-6CD9AD297291}" type="presOf" srcId="{6E58BA53-F355-4967-9B63-A00F41C48057}" destId="{AB197FB0-0F12-4A59-9F3F-1C31859ED54E}" srcOrd="0" destOrd="0" presId="urn:microsoft.com/office/officeart/2017/3/layout/DropPinTimeline"/>
    <dgm:cxn modelId="{F318267E-67DF-460C-99C2-50039D80D0E8}" srcId="{72A1968C-76A3-4D00-9A42-590C912CFB47}" destId="{F5013EDC-A2F9-4FE9-B1F1-1403E2C6577A}" srcOrd="0" destOrd="0" parTransId="{1A0A09F8-A077-4064-9D2E-FA977CA984A2}" sibTransId="{768C02F2-2A16-464F-8B30-45A62CF5452C}"/>
    <dgm:cxn modelId="{435D5E81-2E9F-44F1-B776-8A74B850F8BA}" srcId="{0D02CEED-0108-44FE-A671-AF753BDBF99E}" destId="{6E3D9C8D-B89D-40B2-9D51-EE76FF68D5EF}" srcOrd="4" destOrd="0" parTransId="{D975CEFD-F858-477E-A5E9-1830253CB0A9}" sibTransId="{07B5105F-9A04-4A1C-8D22-027DFEBC5D20}"/>
    <dgm:cxn modelId="{8B83B681-1F2A-450F-938E-CE5CD0C7EE1F}" srcId="{0D02CEED-0108-44FE-A671-AF753BDBF99E}" destId="{FF4209CF-897B-41C3-9C7B-36141C2F9FA7}" srcOrd="0" destOrd="0" parTransId="{636887E1-4B45-43AF-992D-D3A9E50B9BB6}" sibTransId="{A12BB6C7-6B24-460B-9D2A-B32840F59D97}"/>
    <dgm:cxn modelId="{86660E97-D8C5-4A12-9039-A9593EFF74DE}" type="presOf" srcId="{6E3D9C8D-B89D-40B2-9D51-EE76FF68D5EF}" destId="{3CECF23A-E6F6-46C6-907D-BB154266792C}" srcOrd="0" destOrd="0" presId="urn:microsoft.com/office/officeart/2017/3/layout/DropPinTimeline"/>
    <dgm:cxn modelId="{5B81BFA3-D0FB-497A-8F9B-D98DBC76DA1B}" type="presOf" srcId="{C920E2F2-9D15-419D-A16B-B81FB13A2A72}" destId="{A668A97B-124A-45A1-8381-E3227BD85FE8}" srcOrd="0" destOrd="0" presId="urn:microsoft.com/office/officeart/2017/3/layout/DropPinTimeline"/>
    <dgm:cxn modelId="{B38C9FA6-D46B-4595-8E97-4DC7CCB1E3D7}" srcId="{6E3D9C8D-B89D-40B2-9D51-EE76FF68D5EF}" destId="{8995A71E-D61A-4E56-9F91-86016F03DC78}" srcOrd="0" destOrd="0" parTransId="{A2A6E964-6563-474D-9A1E-4F4E1BD30299}" sibTransId="{79F147E7-CF3A-495B-9436-3A64FCE213B7}"/>
    <dgm:cxn modelId="{4448C7BB-0197-4234-B032-71ADEF117C6E}" type="presOf" srcId="{8CF83719-CF7F-487D-BA2B-0B18F4CA5EEA}" destId="{27C5D1BF-8375-4F2F-8F69-62C5DD498D86}" srcOrd="0" destOrd="0" presId="urn:microsoft.com/office/officeart/2017/3/layout/DropPinTimeline"/>
    <dgm:cxn modelId="{B91937BF-6AEB-40EE-BE3F-3675FFA40B0B}" type="presOf" srcId="{8B88D7A2-C2DF-4500-9143-4D039D03ACD8}" destId="{733C4DBA-1274-416A-BCC8-352957253BAF}" srcOrd="0" destOrd="0" presId="urn:microsoft.com/office/officeart/2017/3/layout/DropPinTimeline"/>
    <dgm:cxn modelId="{A9192DD4-91A4-4241-AECC-05B1BA21FB2F}" srcId="{0D02CEED-0108-44FE-A671-AF753BDBF99E}" destId="{30F50C3E-E689-4749-B2DE-A380B36249A8}" srcOrd="1" destOrd="0" parTransId="{79677494-5720-431C-A698-ACF70BE9A8D5}" sibTransId="{73E9C396-E906-41ED-A398-EE101353F0BC}"/>
    <dgm:cxn modelId="{CC3094D4-91A6-4BD2-9028-DE9E0191AC4E}" type="presOf" srcId="{874EE52E-2A22-4545-94B0-B9726F8F119D}" destId="{A699EEB1-3540-4867-99BC-B957BFEEBA38}" srcOrd="0" destOrd="0" presId="urn:microsoft.com/office/officeart/2017/3/layout/DropPinTimeline"/>
    <dgm:cxn modelId="{0060FBDB-07F0-4E06-A19E-6E02AECD941E}" type="presOf" srcId="{30F50C3E-E689-4749-B2DE-A380B36249A8}" destId="{70F61D89-6BB6-4218-9167-C918FE0DE744}" srcOrd="0" destOrd="0" presId="urn:microsoft.com/office/officeart/2017/3/layout/DropPinTimeline"/>
    <dgm:cxn modelId="{1D7625DE-0A04-480A-B39D-C06CD9603E96}" type="presOf" srcId="{246EDE87-043A-4612-A7BF-7468786F88CF}" destId="{9FAD0447-C579-42AF-9CEF-D4C617799519}" srcOrd="0" destOrd="0" presId="urn:microsoft.com/office/officeart/2017/3/layout/DropPinTimeline"/>
    <dgm:cxn modelId="{E65036E3-1BCC-4BF5-8B37-E080B1B3C825}" type="presOf" srcId="{8995A71E-D61A-4E56-9F91-86016F03DC78}" destId="{F899B51D-C1EA-4D3E-B50E-BDC51632BBFA}" srcOrd="0" destOrd="0" presId="urn:microsoft.com/office/officeart/2017/3/layout/DropPinTimeline"/>
    <dgm:cxn modelId="{7D18D3E4-FE16-4DDE-A884-FA47E1F64A4B}" type="presOf" srcId="{F5013EDC-A2F9-4FE9-B1F1-1403E2C6577A}" destId="{154B02D3-1CDF-4469-B4C7-38635369252C}" srcOrd="0" destOrd="0" presId="urn:microsoft.com/office/officeart/2017/3/layout/DropPinTimeline"/>
    <dgm:cxn modelId="{7AB5F3E5-3E61-4F77-8C6B-8E185F6AEF2D}" srcId="{0D02CEED-0108-44FE-A671-AF753BDBF99E}" destId="{6E58BA53-F355-4967-9B63-A00F41C48057}" srcOrd="2" destOrd="0" parTransId="{866049F6-DEB5-4EF6-9589-E32CA661F227}" sibTransId="{99B84BCA-0ED4-4115-8CDC-E7F06D48D951}"/>
    <dgm:cxn modelId="{F1B75DEE-9215-472B-AC66-18C40059FB11}" type="presOf" srcId="{DFA8BDC1-000A-475E-A75A-BD2BB9C56ACF}" destId="{7BAC1B5F-7FCA-4765-AF5D-DD5BC6F6B2AA}" srcOrd="0" destOrd="0" presId="urn:microsoft.com/office/officeart/2017/3/layout/DropPinTimeline"/>
    <dgm:cxn modelId="{9471B1F0-1126-41A9-AE1C-9E570D0E230C}" type="presOf" srcId="{0D02CEED-0108-44FE-A671-AF753BDBF99E}" destId="{AA5AE18C-5131-48F0-939A-03E97B27110C}" srcOrd="0" destOrd="0" presId="urn:microsoft.com/office/officeart/2017/3/layout/DropPinTimeline"/>
    <dgm:cxn modelId="{761EC77B-87A8-426F-AC38-EB1D58B5F420}" type="presParOf" srcId="{AA5AE18C-5131-48F0-939A-03E97B27110C}" destId="{B8948FD1-18A7-45C2-A481-DD5E0A807A1E}" srcOrd="0" destOrd="0" presId="urn:microsoft.com/office/officeart/2017/3/layout/DropPinTimeline"/>
    <dgm:cxn modelId="{E3200C66-CF02-47C0-933F-23BE94B0EC58}" type="presParOf" srcId="{AA5AE18C-5131-48F0-939A-03E97B27110C}" destId="{700938DD-F76A-4D50-868F-4C8D87440D46}" srcOrd="1" destOrd="0" presId="urn:microsoft.com/office/officeart/2017/3/layout/DropPinTimeline"/>
    <dgm:cxn modelId="{74B9342A-9311-4A5D-B240-BAFE316EF43C}" type="presParOf" srcId="{700938DD-F76A-4D50-868F-4C8D87440D46}" destId="{A1F750BC-9994-45E0-A9CF-86B92D5F7F6C}" srcOrd="0" destOrd="0" presId="urn:microsoft.com/office/officeart/2017/3/layout/DropPinTimeline"/>
    <dgm:cxn modelId="{C18CE77D-1B6D-4D4A-B1D9-175DD4192509}" type="presParOf" srcId="{A1F750BC-9994-45E0-A9CF-86B92D5F7F6C}" destId="{238F01CB-479C-41E3-8900-7314A786B78A}" srcOrd="0" destOrd="0" presId="urn:microsoft.com/office/officeart/2017/3/layout/DropPinTimeline"/>
    <dgm:cxn modelId="{F5DD1450-B294-4F0A-A4B8-75F4A884A5BD}" type="presParOf" srcId="{A1F750BC-9994-45E0-A9CF-86B92D5F7F6C}" destId="{AE6BDCE2-A162-4196-9BB7-9C1308772D59}" srcOrd="1" destOrd="0" presId="urn:microsoft.com/office/officeart/2017/3/layout/DropPinTimeline"/>
    <dgm:cxn modelId="{808CF40A-1702-4CDB-99AD-ECF49C43E447}" type="presParOf" srcId="{AE6BDCE2-A162-4196-9BB7-9C1308772D59}" destId="{167E3E17-B58C-41D1-8499-C06998BF2A76}" srcOrd="0" destOrd="0" presId="urn:microsoft.com/office/officeart/2017/3/layout/DropPinTimeline"/>
    <dgm:cxn modelId="{E9439032-5D36-4EC1-89DA-BABF884FA2C4}" type="presParOf" srcId="{AE6BDCE2-A162-4196-9BB7-9C1308772D59}" destId="{656C4663-7C4C-4A05-9B8E-FBE765EE6C51}" srcOrd="1" destOrd="0" presId="urn:microsoft.com/office/officeart/2017/3/layout/DropPinTimeline"/>
    <dgm:cxn modelId="{50E5584C-E6C8-4F3A-9AA6-37F87A9B8504}" type="presParOf" srcId="{A1F750BC-9994-45E0-A9CF-86B92D5F7F6C}" destId="{A668A97B-124A-45A1-8381-E3227BD85FE8}" srcOrd="2" destOrd="0" presId="urn:microsoft.com/office/officeart/2017/3/layout/DropPinTimeline"/>
    <dgm:cxn modelId="{8DD7F78B-7AA8-45A6-933C-5C6885288396}" type="presParOf" srcId="{A1F750BC-9994-45E0-A9CF-86B92D5F7F6C}" destId="{8ACCE123-C989-46C1-B7FD-FA50ABEC947C}" srcOrd="3" destOrd="0" presId="urn:microsoft.com/office/officeart/2017/3/layout/DropPinTimeline"/>
    <dgm:cxn modelId="{78FB845F-5190-4001-9083-C7FE3CD1FBBF}" type="presParOf" srcId="{A1F750BC-9994-45E0-A9CF-86B92D5F7F6C}" destId="{6B04496D-97D5-4C4A-A362-7B46786429CD}" srcOrd="4" destOrd="0" presId="urn:microsoft.com/office/officeart/2017/3/layout/DropPinTimeline"/>
    <dgm:cxn modelId="{F5490606-5200-4E7B-878F-D72D660A44B6}" type="presParOf" srcId="{A1F750BC-9994-45E0-A9CF-86B92D5F7F6C}" destId="{DC265F4C-AB2A-4F80-98A7-82FC502E49D2}" srcOrd="5" destOrd="0" presId="urn:microsoft.com/office/officeart/2017/3/layout/DropPinTimeline"/>
    <dgm:cxn modelId="{DED1B865-88BD-4928-82F9-35A661A5FD32}" type="presParOf" srcId="{700938DD-F76A-4D50-868F-4C8D87440D46}" destId="{754E7C17-53C2-4829-8008-302721475D49}" srcOrd="1" destOrd="0" presId="urn:microsoft.com/office/officeart/2017/3/layout/DropPinTimeline"/>
    <dgm:cxn modelId="{40FE7D9D-9AF0-47D8-9D4E-149CB637B0EE}" type="presParOf" srcId="{700938DD-F76A-4D50-868F-4C8D87440D46}" destId="{D0F1C883-D090-4B68-9E55-4455ACC389A3}" srcOrd="2" destOrd="0" presId="urn:microsoft.com/office/officeart/2017/3/layout/DropPinTimeline"/>
    <dgm:cxn modelId="{D4174DD4-394D-41FA-87BC-2299C3C90457}" type="presParOf" srcId="{D0F1C883-D090-4B68-9E55-4455ACC389A3}" destId="{2B2928D1-331D-4A9F-A1F9-2C95098F0786}" srcOrd="0" destOrd="0" presId="urn:microsoft.com/office/officeart/2017/3/layout/DropPinTimeline"/>
    <dgm:cxn modelId="{877713CE-4B33-420E-834C-316D0637CC6B}" type="presParOf" srcId="{D0F1C883-D090-4B68-9E55-4455ACC389A3}" destId="{DB44936C-DFAC-455D-B978-61D277C6C060}" srcOrd="1" destOrd="0" presId="urn:microsoft.com/office/officeart/2017/3/layout/DropPinTimeline"/>
    <dgm:cxn modelId="{5D513BFB-A723-4D9B-A654-05A1032254EA}" type="presParOf" srcId="{DB44936C-DFAC-455D-B978-61D277C6C060}" destId="{5B4579F9-026B-48AE-A6CF-911AC4DA134A}" srcOrd="0" destOrd="0" presId="urn:microsoft.com/office/officeart/2017/3/layout/DropPinTimeline"/>
    <dgm:cxn modelId="{CF8EB422-AEF9-4DB5-A9DC-F4587148AA4F}" type="presParOf" srcId="{DB44936C-DFAC-455D-B978-61D277C6C060}" destId="{24F66197-6C48-45AF-BAAB-2D8BE1C9A9BC}" srcOrd="1" destOrd="0" presId="urn:microsoft.com/office/officeart/2017/3/layout/DropPinTimeline"/>
    <dgm:cxn modelId="{2154210F-80AD-4037-96A4-3B6A9ECCED91}" type="presParOf" srcId="{D0F1C883-D090-4B68-9E55-4455ACC389A3}" destId="{7BAC1B5F-7FCA-4765-AF5D-DD5BC6F6B2AA}" srcOrd="2" destOrd="0" presId="urn:microsoft.com/office/officeart/2017/3/layout/DropPinTimeline"/>
    <dgm:cxn modelId="{D771236B-707F-4E5B-BBAD-19F9E8A3493A}" type="presParOf" srcId="{D0F1C883-D090-4B68-9E55-4455ACC389A3}" destId="{70F61D89-6BB6-4218-9167-C918FE0DE744}" srcOrd="3" destOrd="0" presId="urn:microsoft.com/office/officeart/2017/3/layout/DropPinTimeline"/>
    <dgm:cxn modelId="{7070679D-6F50-4BC5-BFA5-508728B9EC55}" type="presParOf" srcId="{D0F1C883-D090-4B68-9E55-4455ACC389A3}" destId="{AD7225F6-4D24-4251-9B85-9788DA7BA9E8}" srcOrd="4" destOrd="0" presId="urn:microsoft.com/office/officeart/2017/3/layout/DropPinTimeline"/>
    <dgm:cxn modelId="{13556A26-2C08-418F-BFFE-0E2C25E3FE3C}" type="presParOf" srcId="{D0F1C883-D090-4B68-9E55-4455ACC389A3}" destId="{6E112FE5-DCFD-429F-9844-F15CBD865E08}" srcOrd="5" destOrd="0" presId="urn:microsoft.com/office/officeart/2017/3/layout/DropPinTimeline"/>
    <dgm:cxn modelId="{EFD91ADD-3B7B-4E2D-88B5-235B4F982198}" type="presParOf" srcId="{700938DD-F76A-4D50-868F-4C8D87440D46}" destId="{5DA9DD93-A953-4CB9-B9A4-BF931E9C12E6}" srcOrd="3" destOrd="0" presId="urn:microsoft.com/office/officeart/2017/3/layout/DropPinTimeline"/>
    <dgm:cxn modelId="{54A2D320-3472-4321-984A-990DE46C5CA9}" type="presParOf" srcId="{700938DD-F76A-4D50-868F-4C8D87440D46}" destId="{D8EB1EAC-BC62-4758-84E0-E82104E83F70}" srcOrd="4" destOrd="0" presId="urn:microsoft.com/office/officeart/2017/3/layout/DropPinTimeline"/>
    <dgm:cxn modelId="{913DA96A-416A-49D1-ADE8-C48457C5F02B}" type="presParOf" srcId="{D8EB1EAC-BC62-4758-84E0-E82104E83F70}" destId="{66F58FA4-B1A2-4296-A653-65832C552FA6}" srcOrd="0" destOrd="0" presId="urn:microsoft.com/office/officeart/2017/3/layout/DropPinTimeline"/>
    <dgm:cxn modelId="{15002F26-B564-481A-A9CD-6CB6AC991AF5}" type="presParOf" srcId="{D8EB1EAC-BC62-4758-84E0-E82104E83F70}" destId="{AC39DCDB-B9E6-4AD7-B175-07B1191197DE}" srcOrd="1" destOrd="0" presId="urn:microsoft.com/office/officeart/2017/3/layout/DropPinTimeline"/>
    <dgm:cxn modelId="{48E32DF5-D971-45C3-A885-38F8890BDAC6}" type="presParOf" srcId="{AC39DCDB-B9E6-4AD7-B175-07B1191197DE}" destId="{4DE32D6A-4F15-4BD8-8A04-E92DEB66879A}" srcOrd="0" destOrd="0" presId="urn:microsoft.com/office/officeart/2017/3/layout/DropPinTimeline"/>
    <dgm:cxn modelId="{B66FF195-1C17-473C-B4F5-AC683A3D6B96}" type="presParOf" srcId="{AC39DCDB-B9E6-4AD7-B175-07B1191197DE}" destId="{EF143EFB-B190-4E5C-A5AE-C4FBCD50B752}" srcOrd="1" destOrd="0" presId="urn:microsoft.com/office/officeart/2017/3/layout/DropPinTimeline"/>
    <dgm:cxn modelId="{345DEEF1-30A4-4DB1-9220-10292F2D4677}" type="presParOf" srcId="{D8EB1EAC-BC62-4758-84E0-E82104E83F70}" destId="{9FAD0447-C579-42AF-9CEF-D4C617799519}" srcOrd="2" destOrd="0" presId="urn:microsoft.com/office/officeart/2017/3/layout/DropPinTimeline"/>
    <dgm:cxn modelId="{A009DB5C-FE1B-47B0-BF4B-6F47BAB13340}" type="presParOf" srcId="{D8EB1EAC-BC62-4758-84E0-E82104E83F70}" destId="{AB197FB0-0F12-4A59-9F3F-1C31859ED54E}" srcOrd="3" destOrd="0" presId="urn:microsoft.com/office/officeart/2017/3/layout/DropPinTimeline"/>
    <dgm:cxn modelId="{B385F700-0A1F-4A47-A6CC-E56D1E1BBDF0}" type="presParOf" srcId="{D8EB1EAC-BC62-4758-84E0-E82104E83F70}" destId="{838DE1A9-11F3-4AAE-80B5-CEC31C2EBA92}" srcOrd="4" destOrd="0" presId="urn:microsoft.com/office/officeart/2017/3/layout/DropPinTimeline"/>
    <dgm:cxn modelId="{F13BAE59-7F00-436D-AB36-264956509256}" type="presParOf" srcId="{D8EB1EAC-BC62-4758-84E0-E82104E83F70}" destId="{33AB1B38-8BC6-42F7-A510-636B61ED7820}" srcOrd="5" destOrd="0" presId="urn:microsoft.com/office/officeart/2017/3/layout/DropPinTimeline"/>
    <dgm:cxn modelId="{7311C61E-CA32-4E19-9F1A-CA62F492F023}" type="presParOf" srcId="{700938DD-F76A-4D50-868F-4C8D87440D46}" destId="{62792BF9-29FD-4D4A-8A65-8D65D1F97700}" srcOrd="5" destOrd="0" presId="urn:microsoft.com/office/officeart/2017/3/layout/DropPinTimeline"/>
    <dgm:cxn modelId="{BD6A1BDB-878E-4BE1-A42F-2642B52EA906}" type="presParOf" srcId="{700938DD-F76A-4D50-868F-4C8D87440D46}" destId="{F82BC95B-14E4-4AFE-AD17-1415B67F5EB0}" srcOrd="6" destOrd="0" presId="urn:microsoft.com/office/officeart/2017/3/layout/DropPinTimeline"/>
    <dgm:cxn modelId="{0661D554-3CCC-4A9F-9097-7AA65AA1DC60}" type="presParOf" srcId="{F82BC95B-14E4-4AFE-AD17-1415B67F5EB0}" destId="{4882ED51-DF7B-418B-AED9-24BC8B93AFC5}" srcOrd="0" destOrd="0" presId="urn:microsoft.com/office/officeart/2017/3/layout/DropPinTimeline"/>
    <dgm:cxn modelId="{A4928184-CFB0-4DF1-8D26-CCDDD613F9AB}" type="presParOf" srcId="{F82BC95B-14E4-4AFE-AD17-1415B67F5EB0}" destId="{6330EC7A-332D-40DD-8E48-E0E442C37C4D}" srcOrd="1" destOrd="0" presId="urn:microsoft.com/office/officeart/2017/3/layout/DropPinTimeline"/>
    <dgm:cxn modelId="{0C13E548-E403-4E03-A845-DB57B969E404}" type="presParOf" srcId="{6330EC7A-332D-40DD-8E48-E0E442C37C4D}" destId="{CF7B6860-6C29-4C93-8B53-A1443FBFD924}" srcOrd="0" destOrd="0" presId="urn:microsoft.com/office/officeart/2017/3/layout/DropPinTimeline"/>
    <dgm:cxn modelId="{0DDDB523-2247-4587-B0D5-9F1C376A2CE6}" type="presParOf" srcId="{6330EC7A-332D-40DD-8E48-E0E442C37C4D}" destId="{C4BB4EC8-1530-4A54-A2A3-DD9B2823FACC}" srcOrd="1" destOrd="0" presId="urn:microsoft.com/office/officeart/2017/3/layout/DropPinTimeline"/>
    <dgm:cxn modelId="{6C1722DA-C5A8-456A-8F46-F6D63555E231}" type="presParOf" srcId="{F82BC95B-14E4-4AFE-AD17-1415B67F5EB0}" destId="{154B02D3-1CDF-4469-B4C7-38635369252C}" srcOrd="2" destOrd="0" presId="urn:microsoft.com/office/officeart/2017/3/layout/DropPinTimeline"/>
    <dgm:cxn modelId="{71CB6544-C386-47DB-B404-727BD098C409}" type="presParOf" srcId="{F82BC95B-14E4-4AFE-AD17-1415B67F5EB0}" destId="{68394D26-8440-41C4-AC42-3F023E27A06C}" srcOrd="3" destOrd="0" presId="urn:microsoft.com/office/officeart/2017/3/layout/DropPinTimeline"/>
    <dgm:cxn modelId="{00904ED8-96E3-45C0-AEA0-875F16C34C41}" type="presParOf" srcId="{F82BC95B-14E4-4AFE-AD17-1415B67F5EB0}" destId="{31D18754-3FB0-480E-B467-70CFFAB18868}" srcOrd="4" destOrd="0" presId="urn:microsoft.com/office/officeart/2017/3/layout/DropPinTimeline"/>
    <dgm:cxn modelId="{16BFF934-E4EE-4AE9-A6AB-16647082BB39}" type="presParOf" srcId="{F82BC95B-14E4-4AFE-AD17-1415B67F5EB0}" destId="{0B25005D-1EC1-4EFB-B23D-F5B77D9B663F}" srcOrd="5" destOrd="0" presId="urn:microsoft.com/office/officeart/2017/3/layout/DropPinTimeline"/>
    <dgm:cxn modelId="{23ED1420-20DF-4D4B-8FCF-2D411E61772F}" type="presParOf" srcId="{700938DD-F76A-4D50-868F-4C8D87440D46}" destId="{026845EA-1148-4825-8A55-80324AC0D262}" srcOrd="7" destOrd="0" presId="urn:microsoft.com/office/officeart/2017/3/layout/DropPinTimeline"/>
    <dgm:cxn modelId="{3CA072A0-55E4-47CC-9F7B-94F77C92A633}" type="presParOf" srcId="{700938DD-F76A-4D50-868F-4C8D87440D46}" destId="{4CBDA321-891C-46CD-9AA1-B2FBD145BFAF}" srcOrd="8" destOrd="0" presId="urn:microsoft.com/office/officeart/2017/3/layout/DropPinTimeline"/>
    <dgm:cxn modelId="{0683AEEC-6A7A-458D-85C9-174ADBAD80B9}" type="presParOf" srcId="{4CBDA321-891C-46CD-9AA1-B2FBD145BFAF}" destId="{C22833B4-9465-41AF-82D4-44B62729B815}" srcOrd="0" destOrd="0" presId="urn:microsoft.com/office/officeart/2017/3/layout/DropPinTimeline"/>
    <dgm:cxn modelId="{1DCB4D79-91C3-4FB9-AEE3-2CEA5CA799B9}" type="presParOf" srcId="{4CBDA321-891C-46CD-9AA1-B2FBD145BFAF}" destId="{69B587A6-E0D0-413B-918D-383E182DD505}" srcOrd="1" destOrd="0" presId="urn:microsoft.com/office/officeart/2017/3/layout/DropPinTimeline"/>
    <dgm:cxn modelId="{813B4FDB-C22F-4067-9084-8DE9AF8EC274}" type="presParOf" srcId="{69B587A6-E0D0-413B-918D-383E182DD505}" destId="{9A98CBEA-4C17-4A96-9670-E14F274BC309}" srcOrd="0" destOrd="0" presId="urn:microsoft.com/office/officeart/2017/3/layout/DropPinTimeline"/>
    <dgm:cxn modelId="{FC42A1C8-D462-443E-9CE3-F284BD050693}" type="presParOf" srcId="{69B587A6-E0D0-413B-918D-383E182DD505}" destId="{8CAF6538-A283-4F1B-8A46-58D31863A555}" srcOrd="1" destOrd="0" presId="urn:microsoft.com/office/officeart/2017/3/layout/DropPinTimeline"/>
    <dgm:cxn modelId="{B53B0DD2-4266-4DF1-8D47-E04A4F0F564F}" type="presParOf" srcId="{4CBDA321-891C-46CD-9AA1-B2FBD145BFAF}" destId="{F899B51D-C1EA-4D3E-B50E-BDC51632BBFA}" srcOrd="2" destOrd="0" presId="urn:microsoft.com/office/officeart/2017/3/layout/DropPinTimeline"/>
    <dgm:cxn modelId="{95F19855-5E5C-478B-948D-8870F506FD40}" type="presParOf" srcId="{4CBDA321-891C-46CD-9AA1-B2FBD145BFAF}" destId="{3CECF23A-E6F6-46C6-907D-BB154266792C}" srcOrd="3" destOrd="0" presId="urn:microsoft.com/office/officeart/2017/3/layout/DropPinTimeline"/>
    <dgm:cxn modelId="{EE0E2763-A755-47C9-BED5-CA5CA3331BB1}" type="presParOf" srcId="{4CBDA321-891C-46CD-9AA1-B2FBD145BFAF}" destId="{4B37F2D2-9961-40C5-BAC9-D2269F0B19F6}" srcOrd="4" destOrd="0" presId="urn:microsoft.com/office/officeart/2017/3/layout/DropPinTimeline"/>
    <dgm:cxn modelId="{859A98C7-8909-4962-A211-03EEB40A7C7D}" type="presParOf" srcId="{4CBDA321-891C-46CD-9AA1-B2FBD145BFAF}" destId="{228BB714-703E-4D7C-B9A9-0A25B8731791}" srcOrd="5" destOrd="0" presId="urn:microsoft.com/office/officeart/2017/3/layout/DropPinTimeline"/>
    <dgm:cxn modelId="{284DA96B-5807-4679-B1CC-5D1B64BC3BF4}" type="presParOf" srcId="{700938DD-F76A-4D50-868F-4C8D87440D46}" destId="{0DE9D098-EABA-4129-B6ED-CF18B57CCAA1}" srcOrd="9" destOrd="0" presId="urn:microsoft.com/office/officeart/2017/3/layout/DropPinTimeline"/>
    <dgm:cxn modelId="{CBB06C0C-CB8A-4C8D-98CF-7428D578500A}" type="presParOf" srcId="{700938DD-F76A-4D50-868F-4C8D87440D46}" destId="{77CCF7C9-8154-44D5-B23C-DB9B0FD7DCA5}" srcOrd="10" destOrd="0" presId="urn:microsoft.com/office/officeart/2017/3/layout/DropPinTimeline"/>
    <dgm:cxn modelId="{9F210A0A-5469-45FE-BC6D-58FF4EDF0632}" type="presParOf" srcId="{77CCF7C9-8154-44D5-B23C-DB9B0FD7DCA5}" destId="{92095B8D-3D85-4FD4-9F2B-78BAF6768072}" srcOrd="0" destOrd="0" presId="urn:microsoft.com/office/officeart/2017/3/layout/DropPinTimeline"/>
    <dgm:cxn modelId="{D1984A8D-B2F7-480F-B884-3BCEDB7F1994}" type="presParOf" srcId="{77CCF7C9-8154-44D5-B23C-DB9B0FD7DCA5}" destId="{B43E8A74-4268-4ACF-BECA-CAF50CCFB602}" srcOrd="1" destOrd="0" presId="urn:microsoft.com/office/officeart/2017/3/layout/DropPinTimeline"/>
    <dgm:cxn modelId="{B5021546-6903-4E31-BB1F-546016612246}" type="presParOf" srcId="{B43E8A74-4268-4ACF-BECA-CAF50CCFB602}" destId="{07518C91-B2D0-4903-A372-7F6DED0409BC}" srcOrd="0" destOrd="0" presId="urn:microsoft.com/office/officeart/2017/3/layout/DropPinTimeline"/>
    <dgm:cxn modelId="{63CC4C38-9297-4EC0-AE60-6031C4526FB0}" type="presParOf" srcId="{B43E8A74-4268-4ACF-BECA-CAF50CCFB602}" destId="{2737BDA6-CDB5-4F9A-A91D-CDEA90DBE6A4}" srcOrd="1" destOrd="0" presId="urn:microsoft.com/office/officeart/2017/3/layout/DropPinTimeline"/>
    <dgm:cxn modelId="{7AB6519D-ACCC-43B6-9AB5-A58A149BC565}" type="presParOf" srcId="{77CCF7C9-8154-44D5-B23C-DB9B0FD7DCA5}" destId="{A699EEB1-3540-4867-99BC-B957BFEEBA38}" srcOrd="2" destOrd="0" presId="urn:microsoft.com/office/officeart/2017/3/layout/DropPinTimeline"/>
    <dgm:cxn modelId="{433485FA-68DE-4F2B-BE61-5379F0C7A636}" type="presParOf" srcId="{77CCF7C9-8154-44D5-B23C-DB9B0FD7DCA5}" destId="{EA538D56-5C65-43EA-81D0-CD1E5CBC9F59}" srcOrd="3" destOrd="0" presId="urn:microsoft.com/office/officeart/2017/3/layout/DropPinTimeline"/>
    <dgm:cxn modelId="{DF61BF66-0D3B-450F-9A33-E1D4092CDCD7}" type="presParOf" srcId="{77CCF7C9-8154-44D5-B23C-DB9B0FD7DCA5}" destId="{ECA352F1-FDE4-445A-939C-CF4C3A4444A0}" srcOrd="4" destOrd="0" presId="urn:microsoft.com/office/officeart/2017/3/layout/DropPinTimeline"/>
    <dgm:cxn modelId="{59A720B0-DE26-42FC-B8DB-52952F747C8B}" type="presParOf" srcId="{77CCF7C9-8154-44D5-B23C-DB9B0FD7DCA5}" destId="{24E1B9BB-F421-479A-91FF-8F38B437BE14}" srcOrd="5" destOrd="0" presId="urn:microsoft.com/office/officeart/2017/3/layout/DropPinTimeline"/>
    <dgm:cxn modelId="{F7DC5318-540E-48B2-B1D8-72641FE0B6AB}" type="presParOf" srcId="{700938DD-F76A-4D50-868F-4C8D87440D46}" destId="{533B7DB3-9B62-4EC9-9116-35F5C6964E06}" srcOrd="11" destOrd="0" presId="urn:microsoft.com/office/officeart/2017/3/layout/DropPinTimeline"/>
    <dgm:cxn modelId="{142A29A9-CBEB-4E8C-875E-1E981AD9F844}" type="presParOf" srcId="{700938DD-F76A-4D50-868F-4C8D87440D46}" destId="{EE5E0515-15F7-43D7-93FD-0AF89C971BD9}" srcOrd="12" destOrd="0" presId="urn:microsoft.com/office/officeart/2017/3/layout/DropPinTimeline"/>
    <dgm:cxn modelId="{EA3F238A-EBA0-460D-B384-24A51BAFC227}" type="presParOf" srcId="{EE5E0515-15F7-43D7-93FD-0AF89C971BD9}" destId="{05EB9770-2809-4C3B-9E53-5C53C82F25D8}" srcOrd="0" destOrd="0" presId="urn:microsoft.com/office/officeart/2017/3/layout/DropPinTimeline"/>
    <dgm:cxn modelId="{A943A846-A03B-451F-9649-FBD4D40DBAE5}" type="presParOf" srcId="{EE5E0515-15F7-43D7-93FD-0AF89C971BD9}" destId="{A8B1F634-B2B0-4AFA-9188-ED9AD5A26CEB}" srcOrd="1" destOrd="0" presId="urn:microsoft.com/office/officeart/2017/3/layout/DropPinTimeline"/>
    <dgm:cxn modelId="{E1030E5F-6501-42B9-BA0D-E850253E8EA2}" type="presParOf" srcId="{A8B1F634-B2B0-4AFA-9188-ED9AD5A26CEB}" destId="{B5AC1D3A-1AFE-48F0-9740-7F7DEAE125D6}" srcOrd="0" destOrd="0" presId="urn:microsoft.com/office/officeart/2017/3/layout/DropPinTimeline"/>
    <dgm:cxn modelId="{C3D4D892-FE00-4169-B38E-B2A7DD67C06C}" type="presParOf" srcId="{A8B1F634-B2B0-4AFA-9188-ED9AD5A26CEB}" destId="{A8B7CFA5-DD90-474A-A36B-395831F4D63F}" srcOrd="1" destOrd="0" presId="urn:microsoft.com/office/officeart/2017/3/layout/DropPinTimeline"/>
    <dgm:cxn modelId="{5AAA3EF2-8330-416C-892A-286D4C50B5CC}" type="presParOf" srcId="{EE5E0515-15F7-43D7-93FD-0AF89C971BD9}" destId="{27C5D1BF-8375-4F2F-8F69-62C5DD498D86}" srcOrd="2" destOrd="0" presId="urn:microsoft.com/office/officeart/2017/3/layout/DropPinTimeline"/>
    <dgm:cxn modelId="{D89785A1-6A84-4373-916A-2ADB28F8ABA0}" type="presParOf" srcId="{EE5E0515-15F7-43D7-93FD-0AF89C971BD9}" destId="{733C4DBA-1274-416A-BCC8-352957253BAF}" srcOrd="3" destOrd="0" presId="urn:microsoft.com/office/officeart/2017/3/layout/DropPinTimeline"/>
    <dgm:cxn modelId="{6B9202AE-D2A1-4614-BD63-7DA8B04F8CA1}" type="presParOf" srcId="{EE5E0515-15F7-43D7-93FD-0AF89C971BD9}" destId="{9DF81F3D-7400-484B-BB6C-DB4BE4FA9774}" srcOrd="4" destOrd="0" presId="urn:microsoft.com/office/officeart/2017/3/layout/DropPinTimeline"/>
    <dgm:cxn modelId="{F40236B4-2451-436C-AF36-771422F91DED}" type="presParOf" srcId="{EE5E0515-15F7-43D7-93FD-0AF89C971BD9}" destId="{D5B6C68E-E469-4661-AD1A-9C848B07625A}" srcOrd="5" destOrd="0" presId="urn:microsoft.com/office/officeart/2017/3/layout/DropPinTimeline"/>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D02D778-8B60-6849-89D7-B6D36CD75B80}" type="doc">
      <dgm:prSet loTypeId="urn:microsoft.com/office/officeart/2005/8/layout/pList1" loCatId="" qsTypeId="urn:microsoft.com/office/officeart/2005/8/quickstyle/simple1" qsCatId="simple" csTypeId="urn:microsoft.com/office/officeart/2005/8/colors/accent1_2" csCatId="accent1" phldr="1"/>
      <dgm:spPr/>
      <dgm:t>
        <a:bodyPr/>
        <a:lstStyle/>
        <a:p>
          <a:endParaRPr lang="en-US"/>
        </a:p>
      </dgm:t>
    </dgm:pt>
    <dgm:pt modelId="{C6200B74-7DD3-854B-9700-99A32DCB8EB7}">
      <dgm:prSet phldrT="[Text]" custT="1"/>
      <dgm:spPr/>
      <dgm:t>
        <a:bodyPr/>
        <a:lstStyle/>
        <a:p>
          <a:pPr rtl="0"/>
          <a:r>
            <a:rPr lang="en-US" sz="1400" dirty="0"/>
            <a:t>Decrease</a:t>
          </a:r>
        </a:p>
      </dgm:t>
    </dgm:pt>
    <dgm:pt modelId="{01596702-5AB1-ED45-90DE-057D4473A2CF}" type="parTrans" cxnId="{45D084B5-ADBA-8748-A05F-24D56B0DA8C6}">
      <dgm:prSet/>
      <dgm:spPr/>
      <dgm:t>
        <a:bodyPr/>
        <a:lstStyle/>
        <a:p>
          <a:endParaRPr lang="en-US" sz="1600"/>
        </a:p>
      </dgm:t>
    </dgm:pt>
    <dgm:pt modelId="{404C605B-3046-0741-9AD4-F3C286389DC9}" type="sibTrans" cxnId="{45D084B5-ADBA-8748-A05F-24D56B0DA8C6}">
      <dgm:prSet/>
      <dgm:spPr/>
      <dgm:t>
        <a:bodyPr/>
        <a:lstStyle/>
        <a:p>
          <a:endParaRPr lang="en-US" sz="1600"/>
        </a:p>
      </dgm:t>
    </dgm:pt>
    <dgm:pt modelId="{DDF91488-1717-EC4C-9E62-16F0C594DB08}">
      <dgm:prSet phldrT="[Text]" custT="1"/>
      <dgm:spPr/>
      <dgm:t>
        <a:bodyPr/>
        <a:lstStyle/>
        <a:p>
          <a:pPr rtl="0"/>
          <a:r>
            <a:rPr lang="en-US" sz="1400" dirty="0"/>
            <a:t>Increase</a:t>
          </a:r>
        </a:p>
      </dgm:t>
    </dgm:pt>
    <dgm:pt modelId="{E1CC5280-8796-C041-A8D8-B77F19C8BCEE}" type="parTrans" cxnId="{1F1C2B67-C78A-D64E-AE76-277DB5914ED6}">
      <dgm:prSet/>
      <dgm:spPr/>
      <dgm:t>
        <a:bodyPr/>
        <a:lstStyle/>
        <a:p>
          <a:endParaRPr lang="en-US" sz="1600"/>
        </a:p>
      </dgm:t>
    </dgm:pt>
    <dgm:pt modelId="{4A449892-1199-7D41-AA0B-972728DDF8DC}" type="sibTrans" cxnId="{1F1C2B67-C78A-D64E-AE76-277DB5914ED6}">
      <dgm:prSet/>
      <dgm:spPr/>
      <dgm:t>
        <a:bodyPr/>
        <a:lstStyle/>
        <a:p>
          <a:endParaRPr lang="en-US" sz="1600"/>
        </a:p>
      </dgm:t>
    </dgm:pt>
    <dgm:pt modelId="{934A8F82-5BFD-0C43-813C-BF4645CAECC0}">
      <dgm:prSet phldrT="[Text]" custT="1"/>
      <dgm:spPr/>
      <dgm:t>
        <a:bodyPr/>
        <a:lstStyle/>
        <a:p>
          <a:pPr rtl="0"/>
          <a:r>
            <a:rPr lang="en-US" sz="1400" dirty="0"/>
            <a:t>No Change</a:t>
          </a:r>
        </a:p>
      </dgm:t>
    </dgm:pt>
    <dgm:pt modelId="{382F2B84-4D88-4940-AF6F-A12036C39C8A}" type="parTrans" cxnId="{D9342679-FFEA-8545-93F9-CFF2815E2CB1}">
      <dgm:prSet/>
      <dgm:spPr/>
      <dgm:t>
        <a:bodyPr/>
        <a:lstStyle/>
        <a:p>
          <a:endParaRPr lang="en-US" sz="1600"/>
        </a:p>
      </dgm:t>
    </dgm:pt>
    <dgm:pt modelId="{0CC4EDA9-2D35-1F4A-8D0B-1270853ECBA5}" type="sibTrans" cxnId="{D9342679-FFEA-8545-93F9-CFF2815E2CB1}">
      <dgm:prSet/>
      <dgm:spPr/>
      <dgm:t>
        <a:bodyPr/>
        <a:lstStyle/>
        <a:p>
          <a:endParaRPr lang="en-US" sz="1600"/>
        </a:p>
      </dgm:t>
    </dgm:pt>
    <dgm:pt modelId="{48291CC3-F4B4-D64C-AECE-02A27C644874}">
      <dgm:prSet phldrT="[Text]" custT="1"/>
      <dgm:spPr/>
      <dgm:t>
        <a:bodyPr/>
        <a:lstStyle/>
        <a:p>
          <a:pPr rtl="0"/>
          <a:r>
            <a:rPr lang="en-US" sz="1400" dirty="0"/>
            <a:t>Variable</a:t>
          </a:r>
        </a:p>
      </dgm:t>
    </dgm:pt>
    <dgm:pt modelId="{BD13D8FD-6D72-AD48-88BB-F852678A2AD3}" type="parTrans" cxnId="{487DF78C-51CF-DF4A-949B-D013309D63B7}">
      <dgm:prSet/>
      <dgm:spPr/>
      <dgm:t>
        <a:bodyPr/>
        <a:lstStyle/>
        <a:p>
          <a:endParaRPr lang="en-US" sz="1600"/>
        </a:p>
      </dgm:t>
    </dgm:pt>
    <dgm:pt modelId="{D7FD1D67-78D8-624A-B1FE-6E5D9A2188BD}" type="sibTrans" cxnId="{487DF78C-51CF-DF4A-949B-D013309D63B7}">
      <dgm:prSet/>
      <dgm:spPr/>
      <dgm:t>
        <a:bodyPr/>
        <a:lstStyle/>
        <a:p>
          <a:endParaRPr lang="en-US" sz="1600"/>
        </a:p>
      </dgm:t>
    </dgm:pt>
    <dgm:pt modelId="{D06F2C54-AD75-734B-BA08-5B14CC643972}">
      <dgm:prSet custT="1"/>
      <dgm:spPr/>
      <dgm:t>
        <a:bodyPr/>
        <a:lstStyle/>
        <a:p>
          <a:pPr rtl="0"/>
          <a:r>
            <a:rPr lang="en-US" sz="1100" dirty="0"/>
            <a:t>Defined as requiring at least 1 decrease in O</a:t>
          </a:r>
          <a:r>
            <a:rPr lang="en-US" sz="1100" baseline="-25000" dirty="0"/>
            <a:t>2</a:t>
          </a:r>
          <a:r>
            <a:rPr lang="en-US" sz="1100" dirty="0"/>
            <a:t> flow rate in first 10 epochs</a:t>
          </a:r>
        </a:p>
      </dgm:t>
    </dgm:pt>
    <dgm:pt modelId="{723FED73-DBA1-BB46-A59A-7AAB75844213}" type="parTrans" cxnId="{949AE260-1752-E044-96A9-C11EA5B6F02B}">
      <dgm:prSet/>
      <dgm:spPr/>
      <dgm:t>
        <a:bodyPr/>
        <a:lstStyle/>
        <a:p>
          <a:endParaRPr lang="en-US" sz="1600"/>
        </a:p>
      </dgm:t>
    </dgm:pt>
    <dgm:pt modelId="{9307EBE7-6FBF-8C42-979D-BDDDD0530DCE}" type="sibTrans" cxnId="{949AE260-1752-E044-96A9-C11EA5B6F02B}">
      <dgm:prSet/>
      <dgm:spPr/>
      <dgm:t>
        <a:bodyPr/>
        <a:lstStyle/>
        <a:p>
          <a:endParaRPr lang="en-US" sz="1600"/>
        </a:p>
      </dgm:t>
    </dgm:pt>
    <dgm:pt modelId="{F4A1B6EE-6C47-214C-9D34-026DDADDBBE7}">
      <dgm:prSet custT="1"/>
      <dgm:spPr/>
      <dgm:t>
        <a:bodyPr/>
        <a:lstStyle/>
        <a:p>
          <a:pPr rtl="0"/>
          <a:r>
            <a:rPr lang="en-US" sz="1100" dirty="0"/>
            <a:t>Defined as requiring at least 1 increase in O</a:t>
          </a:r>
          <a:r>
            <a:rPr lang="en-US" sz="1100" baseline="-25000" dirty="0"/>
            <a:t>2</a:t>
          </a:r>
          <a:r>
            <a:rPr lang="en-US" sz="1100" dirty="0"/>
            <a:t> flow rate in the first 10 epochs</a:t>
          </a:r>
        </a:p>
      </dgm:t>
    </dgm:pt>
    <dgm:pt modelId="{37E04F23-ADF3-0C4E-AF1F-5653B49390BA}" type="parTrans" cxnId="{F5473A60-47D2-154B-B4B3-419250DB7789}">
      <dgm:prSet/>
      <dgm:spPr/>
      <dgm:t>
        <a:bodyPr/>
        <a:lstStyle/>
        <a:p>
          <a:endParaRPr lang="en-US" sz="1600"/>
        </a:p>
      </dgm:t>
    </dgm:pt>
    <dgm:pt modelId="{F6E21CA3-61E1-EE40-A0FC-C07B8E6E5800}" type="sibTrans" cxnId="{F5473A60-47D2-154B-B4B3-419250DB7789}">
      <dgm:prSet/>
      <dgm:spPr/>
      <dgm:t>
        <a:bodyPr/>
        <a:lstStyle/>
        <a:p>
          <a:endParaRPr lang="en-US" sz="1600"/>
        </a:p>
      </dgm:t>
    </dgm:pt>
    <dgm:pt modelId="{5324C80B-0159-2143-9ED0-508AE8B50937}">
      <dgm:prSet custT="1"/>
      <dgm:spPr/>
      <dgm:t>
        <a:bodyPr/>
        <a:lstStyle/>
        <a:p>
          <a:pPr rtl="0"/>
          <a:r>
            <a:rPr lang="en-US" sz="1100" dirty="0"/>
            <a:t>Defined as no change made to O</a:t>
          </a:r>
          <a:r>
            <a:rPr lang="en-US" sz="1100" baseline="-25000" dirty="0"/>
            <a:t>2</a:t>
          </a:r>
          <a:r>
            <a:rPr lang="en-US" sz="1100" dirty="0"/>
            <a:t> flow rate in the first 10 epochs</a:t>
          </a:r>
        </a:p>
      </dgm:t>
    </dgm:pt>
    <dgm:pt modelId="{AA4D1099-A4B9-6A49-9260-C118E2F5438B}" type="parTrans" cxnId="{DD7FFF1A-D4F0-544D-A666-6DA8A5E80ADF}">
      <dgm:prSet/>
      <dgm:spPr/>
      <dgm:t>
        <a:bodyPr/>
        <a:lstStyle/>
        <a:p>
          <a:endParaRPr lang="en-US" sz="1600"/>
        </a:p>
      </dgm:t>
    </dgm:pt>
    <dgm:pt modelId="{21C94747-6BE8-D74B-8037-B267B1576A95}" type="sibTrans" cxnId="{DD7FFF1A-D4F0-544D-A666-6DA8A5E80ADF}">
      <dgm:prSet/>
      <dgm:spPr/>
      <dgm:t>
        <a:bodyPr/>
        <a:lstStyle/>
        <a:p>
          <a:endParaRPr lang="en-US" sz="1600"/>
        </a:p>
      </dgm:t>
    </dgm:pt>
    <dgm:pt modelId="{885E0E0A-F0C8-2141-AC37-F7505267AF9B}">
      <dgm:prSet custT="1"/>
      <dgm:spPr/>
      <dgm:t>
        <a:bodyPr/>
        <a:lstStyle/>
        <a:p>
          <a:pPr rtl="0"/>
          <a:r>
            <a:rPr lang="en-US" sz="1100" dirty="0"/>
            <a:t>Defined as a mix of increases and decreases in the first 10 epochs</a:t>
          </a:r>
        </a:p>
      </dgm:t>
    </dgm:pt>
    <dgm:pt modelId="{979202A3-A323-D646-B851-527D2E63EC02}" type="parTrans" cxnId="{467D7B08-49FA-C64A-9088-2154D412F8C5}">
      <dgm:prSet/>
      <dgm:spPr/>
      <dgm:t>
        <a:bodyPr/>
        <a:lstStyle/>
        <a:p>
          <a:endParaRPr lang="en-US" sz="1600"/>
        </a:p>
      </dgm:t>
    </dgm:pt>
    <dgm:pt modelId="{7E29984A-D5C9-8342-92D1-25B5D1978497}" type="sibTrans" cxnId="{467D7B08-49FA-C64A-9088-2154D412F8C5}">
      <dgm:prSet/>
      <dgm:spPr/>
      <dgm:t>
        <a:bodyPr/>
        <a:lstStyle/>
        <a:p>
          <a:endParaRPr lang="en-US" sz="1600"/>
        </a:p>
      </dgm:t>
    </dgm:pt>
    <dgm:pt modelId="{29098AFF-4B0B-C345-BB6C-6C6CFD58D2D4}" type="pres">
      <dgm:prSet presAssocID="{3D02D778-8B60-6849-89D7-B6D36CD75B80}" presName="Name0" presStyleCnt="0">
        <dgm:presLayoutVars>
          <dgm:dir/>
          <dgm:resizeHandles val="exact"/>
        </dgm:presLayoutVars>
      </dgm:prSet>
      <dgm:spPr/>
    </dgm:pt>
    <dgm:pt modelId="{8021C404-12B4-E840-A934-8EC315C05488}" type="pres">
      <dgm:prSet presAssocID="{C6200B74-7DD3-854B-9700-99A32DCB8EB7}" presName="compNode" presStyleCnt="0"/>
      <dgm:spPr/>
    </dgm:pt>
    <dgm:pt modelId="{12353FB6-7774-B34C-A8D0-A9C2D6F17C3A}" type="pres">
      <dgm:prSet presAssocID="{C6200B74-7DD3-854B-9700-99A32DCB8EB7}" presName="pict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Downward trend graph with solid fill"/>
        </a:ext>
      </dgm:extLst>
    </dgm:pt>
    <dgm:pt modelId="{66157099-845B-B641-A906-C288C0D0C764}" type="pres">
      <dgm:prSet presAssocID="{C6200B74-7DD3-854B-9700-99A32DCB8EB7}" presName="textRect" presStyleLbl="revTx" presStyleIdx="0" presStyleCnt="4">
        <dgm:presLayoutVars>
          <dgm:bulletEnabled val="1"/>
        </dgm:presLayoutVars>
      </dgm:prSet>
      <dgm:spPr/>
    </dgm:pt>
    <dgm:pt modelId="{A7D8D3BB-2E4E-F843-9DB9-164633D9309D}" type="pres">
      <dgm:prSet presAssocID="{404C605B-3046-0741-9AD4-F3C286389DC9}" presName="sibTrans" presStyleLbl="sibTrans2D1" presStyleIdx="0" presStyleCnt="0"/>
      <dgm:spPr/>
    </dgm:pt>
    <dgm:pt modelId="{843D4B9F-3E57-0648-B8DC-FA8DEAEABFAB}" type="pres">
      <dgm:prSet presAssocID="{DDF91488-1717-EC4C-9E62-16F0C594DB08}" presName="compNode" presStyleCnt="0"/>
      <dgm:spPr/>
    </dgm:pt>
    <dgm:pt modelId="{15B0C776-93FF-1540-B263-A481DAC0BFF8}" type="pres">
      <dgm:prSet presAssocID="{DDF91488-1717-EC4C-9E62-16F0C594DB08}" presName="pict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t="-23000" b="-23000"/>
          </a:stretch>
        </a:blipFill>
      </dgm:spPr>
      <dgm:extLst>
        <a:ext uri="{E40237B7-FDA0-4F09-8148-C483321AD2D9}">
          <dgm14:cNvPr xmlns:dgm14="http://schemas.microsoft.com/office/drawing/2010/diagram" id="0" name="" descr="Upward trend with solid fill"/>
        </a:ext>
      </dgm:extLst>
    </dgm:pt>
    <dgm:pt modelId="{65625185-2687-B144-B8E0-4CE81D9FC347}" type="pres">
      <dgm:prSet presAssocID="{DDF91488-1717-EC4C-9E62-16F0C594DB08}" presName="textRect" presStyleLbl="revTx" presStyleIdx="1" presStyleCnt="4">
        <dgm:presLayoutVars>
          <dgm:bulletEnabled val="1"/>
        </dgm:presLayoutVars>
      </dgm:prSet>
      <dgm:spPr/>
    </dgm:pt>
    <dgm:pt modelId="{D7EEC209-E453-D642-8B87-8319F69FFAEE}" type="pres">
      <dgm:prSet presAssocID="{4A449892-1199-7D41-AA0B-972728DDF8DC}" presName="sibTrans" presStyleLbl="sibTrans2D1" presStyleIdx="0" presStyleCnt="0"/>
      <dgm:spPr/>
    </dgm:pt>
    <dgm:pt modelId="{E53D14CF-7081-634F-AB21-82AAADA3B88F}" type="pres">
      <dgm:prSet presAssocID="{934A8F82-5BFD-0C43-813C-BF4645CAECC0}" presName="compNode" presStyleCnt="0"/>
      <dgm:spPr/>
    </dgm:pt>
    <dgm:pt modelId="{DA03A22E-94EB-754B-BD81-C2058D937A2B}" type="pres">
      <dgm:prSet presAssocID="{934A8F82-5BFD-0C43-813C-BF4645CAECC0}" presName="pict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t="-23000" b="-23000"/>
          </a:stretch>
        </a:blipFill>
      </dgm:spPr>
      <dgm:extLst>
        <a:ext uri="{E40237B7-FDA0-4F09-8148-C483321AD2D9}">
          <dgm14:cNvPr xmlns:dgm14="http://schemas.microsoft.com/office/drawing/2010/diagram" id="0" name="" descr="Arrow Right with solid fill"/>
        </a:ext>
      </dgm:extLst>
    </dgm:pt>
    <dgm:pt modelId="{661E8C37-68F4-154B-BE5A-A8358B9FC56B}" type="pres">
      <dgm:prSet presAssocID="{934A8F82-5BFD-0C43-813C-BF4645CAECC0}" presName="textRect" presStyleLbl="revTx" presStyleIdx="2" presStyleCnt="4">
        <dgm:presLayoutVars>
          <dgm:bulletEnabled val="1"/>
        </dgm:presLayoutVars>
      </dgm:prSet>
      <dgm:spPr/>
    </dgm:pt>
    <dgm:pt modelId="{1DD763E2-60ED-7047-BC0A-E7E2EDD8F27D}" type="pres">
      <dgm:prSet presAssocID="{0CC4EDA9-2D35-1F4A-8D0B-1270853ECBA5}" presName="sibTrans" presStyleLbl="sibTrans2D1" presStyleIdx="0" presStyleCnt="0"/>
      <dgm:spPr/>
    </dgm:pt>
    <dgm:pt modelId="{6052ECB3-1BAD-A741-9CCB-BB8E65812B92}" type="pres">
      <dgm:prSet presAssocID="{48291CC3-F4B4-D64C-AECE-02A27C644874}" presName="compNode" presStyleCnt="0"/>
      <dgm:spPr/>
    </dgm:pt>
    <dgm:pt modelId="{8A3FD4BD-CB44-D54D-B450-F75556764363}" type="pres">
      <dgm:prSet presAssocID="{48291CC3-F4B4-D64C-AECE-02A27C644874}" presName="pict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t="-23000" b="-23000"/>
          </a:stretch>
        </a:blipFill>
      </dgm:spPr>
      <dgm:extLst>
        <a:ext uri="{E40237B7-FDA0-4F09-8148-C483321AD2D9}">
          <dgm14:cNvPr xmlns:dgm14="http://schemas.microsoft.com/office/drawing/2010/diagram" id="0" name="" descr="Periodic Graph with solid fill"/>
        </a:ext>
      </dgm:extLst>
    </dgm:pt>
    <dgm:pt modelId="{A86D890E-1DB2-304F-B749-31C9C929D4A0}" type="pres">
      <dgm:prSet presAssocID="{48291CC3-F4B4-D64C-AECE-02A27C644874}" presName="textRect" presStyleLbl="revTx" presStyleIdx="3" presStyleCnt="4">
        <dgm:presLayoutVars>
          <dgm:bulletEnabled val="1"/>
        </dgm:presLayoutVars>
      </dgm:prSet>
      <dgm:spPr/>
    </dgm:pt>
  </dgm:ptLst>
  <dgm:cxnLst>
    <dgm:cxn modelId="{0B3CA700-FC8E-7B4A-A344-D2C604CA8462}" type="presOf" srcId="{48291CC3-F4B4-D64C-AECE-02A27C644874}" destId="{A86D890E-1DB2-304F-B749-31C9C929D4A0}" srcOrd="0" destOrd="0" presId="urn:microsoft.com/office/officeart/2005/8/layout/pList1"/>
    <dgm:cxn modelId="{467D7B08-49FA-C64A-9088-2154D412F8C5}" srcId="{48291CC3-F4B4-D64C-AECE-02A27C644874}" destId="{885E0E0A-F0C8-2141-AC37-F7505267AF9B}" srcOrd="0" destOrd="0" parTransId="{979202A3-A323-D646-B851-527D2E63EC02}" sibTransId="{7E29984A-D5C9-8342-92D1-25B5D1978497}"/>
    <dgm:cxn modelId="{2F64F812-731D-8543-B3B1-AC35437D171F}" type="presOf" srcId="{404C605B-3046-0741-9AD4-F3C286389DC9}" destId="{A7D8D3BB-2E4E-F843-9DB9-164633D9309D}" srcOrd="0" destOrd="0" presId="urn:microsoft.com/office/officeart/2005/8/layout/pList1"/>
    <dgm:cxn modelId="{DD7FFF1A-D4F0-544D-A666-6DA8A5E80ADF}" srcId="{934A8F82-5BFD-0C43-813C-BF4645CAECC0}" destId="{5324C80B-0159-2143-9ED0-508AE8B50937}" srcOrd="0" destOrd="0" parTransId="{AA4D1099-A4B9-6A49-9260-C118E2F5438B}" sibTransId="{21C94747-6BE8-D74B-8037-B267B1576A95}"/>
    <dgm:cxn modelId="{F734F833-7574-7145-BCF3-2A1A2E3B4538}" type="presOf" srcId="{885E0E0A-F0C8-2141-AC37-F7505267AF9B}" destId="{A86D890E-1DB2-304F-B749-31C9C929D4A0}" srcOrd="0" destOrd="1" presId="urn:microsoft.com/office/officeart/2005/8/layout/pList1"/>
    <dgm:cxn modelId="{671AC540-D17B-C242-BCAB-FA9CEB1A9519}" type="presOf" srcId="{4A449892-1199-7D41-AA0B-972728DDF8DC}" destId="{D7EEC209-E453-D642-8B87-8319F69FFAEE}" srcOrd="0" destOrd="0" presId="urn:microsoft.com/office/officeart/2005/8/layout/pList1"/>
    <dgm:cxn modelId="{F5473A60-47D2-154B-B4B3-419250DB7789}" srcId="{DDF91488-1717-EC4C-9E62-16F0C594DB08}" destId="{F4A1B6EE-6C47-214C-9D34-026DDADDBBE7}" srcOrd="0" destOrd="0" parTransId="{37E04F23-ADF3-0C4E-AF1F-5653B49390BA}" sibTransId="{F6E21CA3-61E1-EE40-A0FC-C07B8E6E5800}"/>
    <dgm:cxn modelId="{949AE260-1752-E044-96A9-C11EA5B6F02B}" srcId="{C6200B74-7DD3-854B-9700-99A32DCB8EB7}" destId="{D06F2C54-AD75-734B-BA08-5B14CC643972}" srcOrd="0" destOrd="0" parTransId="{723FED73-DBA1-BB46-A59A-7AAB75844213}" sibTransId="{9307EBE7-6FBF-8C42-979D-BDDDD0530DCE}"/>
    <dgm:cxn modelId="{872F4C61-8E78-7643-AB38-45B47577A180}" type="presOf" srcId="{DDF91488-1717-EC4C-9E62-16F0C594DB08}" destId="{65625185-2687-B144-B8E0-4CE81D9FC347}" srcOrd="0" destOrd="0" presId="urn:microsoft.com/office/officeart/2005/8/layout/pList1"/>
    <dgm:cxn modelId="{CC4BB843-809B-FD4F-A83C-BB84E89F2F54}" type="presOf" srcId="{3D02D778-8B60-6849-89D7-B6D36CD75B80}" destId="{29098AFF-4B0B-C345-BB6C-6C6CFD58D2D4}" srcOrd="0" destOrd="0" presId="urn:microsoft.com/office/officeart/2005/8/layout/pList1"/>
    <dgm:cxn modelId="{1F1C2B67-C78A-D64E-AE76-277DB5914ED6}" srcId="{3D02D778-8B60-6849-89D7-B6D36CD75B80}" destId="{DDF91488-1717-EC4C-9E62-16F0C594DB08}" srcOrd="1" destOrd="0" parTransId="{E1CC5280-8796-C041-A8D8-B77F19C8BCEE}" sibTransId="{4A449892-1199-7D41-AA0B-972728DDF8DC}"/>
    <dgm:cxn modelId="{D9342679-FFEA-8545-93F9-CFF2815E2CB1}" srcId="{3D02D778-8B60-6849-89D7-B6D36CD75B80}" destId="{934A8F82-5BFD-0C43-813C-BF4645CAECC0}" srcOrd="2" destOrd="0" parTransId="{382F2B84-4D88-4940-AF6F-A12036C39C8A}" sibTransId="{0CC4EDA9-2D35-1F4A-8D0B-1270853ECBA5}"/>
    <dgm:cxn modelId="{F917157C-AD4E-7049-AA9F-70252406E316}" type="presOf" srcId="{934A8F82-5BFD-0C43-813C-BF4645CAECC0}" destId="{661E8C37-68F4-154B-BE5A-A8358B9FC56B}" srcOrd="0" destOrd="0" presId="urn:microsoft.com/office/officeart/2005/8/layout/pList1"/>
    <dgm:cxn modelId="{2BCF3684-3EB1-F546-8EBB-11EE1E0D89EE}" type="presOf" srcId="{5324C80B-0159-2143-9ED0-508AE8B50937}" destId="{661E8C37-68F4-154B-BE5A-A8358B9FC56B}" srcOrd="0" destOrd="1" presId="urn:microsoft.com/office/officeart/2005/8/layout/pList1"/>
    <dgm:cxn modelId="{487DF78C-51CF-DF4A-949B-D013309D63B7}" srcId="{3D02D778-8B60-6849-89D7-B6D36CD75B80}" destId="{48291CC3-F4B4-D64C-AECE-02A27C644874}" srcOrd="3" destOrd="0" parTransId="{BD13D8FD-6D72-AD48-88BB-F852678A2AD3}" sibTransId="{D7FD1D67-78D8-624A-B1FE-6E5D9A2188BD}"/>
    <dgm:cxn modelId="{DA3ED28E-FD8C-B244-856F-367E1703B306}" type="presOf" srcId="{F4A1B6EE-6C47-214C-9D34-026DDADDBBE7}" destId="{65625185-2687-B144-B8E0-4CE81D9FC347}" srcOrd="0" destOrd="1" presId="urn:microsoft.com/office/officeart/2005/8/layout/pList1"/>
    <dgm:cxn modelId="{CE671CA4-DD3B-9149-947D-17D60C24AAFE}" type="presOf" srcId="{0CC4EDA9-2D35-1F4A-8D0B-1270853ECBA5}" destId="{1DD763E2-60ED-7047-BC0A-E7E2EDD8F27D}" srcOrd="0" destOrd="0" presId="urn:microsoft.com/office/officeart/2005/8/layout/pList1"/>
    <dgm:cxn modelId="{CA805FA4-8E9C-6D41-8B57-34EC1344E204}" type="presOf" srcId="{C6200B74-7DD3-854B-9700-99A32DCB8EB7}" destId="{66157099-845B-B641-A906-C288C0D0C764}" srcOrd="0" destOrd="0" presId="urn:microsoft.com/office/officeart/2005/8/layout/pList1"/>
    <dgm:cxn modelId="{45D084B5-ADBA-8748-A05F-24D56B0DA8C6}" srcId="{3D02D778-8B60-6849-89D7-B6D36CD75B80}" destId="{C6200B74-7DD3-854B-9700-99A32DCB8EB7}" srcOrd="0" destOrd="0" parTransId="{01596702-5AB1-ED45-90DE-057D4473A2CF}" sibTransId="{404C605B-3046-0741-9AD4-F3C286389DC9}"/>
    <dgm:cxn modelId="{6A8C1BF9-B193-1544-AF30-9E9CB34968D9}" type="presOf" srcId="{D06F2C54-AD75-734B-BA08-5B14CC643972}" destId="{66157099-845B-B641-A906-C288C0D0C764}" srcOrd="0" destOrd="1" presId="urn:microsoft.com/office/officeart/2005/8/layout/pList1"/>
    <dgm:cxn modelId="{1423CC8A-571F-404F-9C57-A480F8E1E488}" type="presParOf" srcId="{29098AFF-4B0B-C345-BB6C-6C6CFD58D2D4}" destId="{8021C404-12B4-E840-A934-8EC315C05488}" srcOrd="0" destOrd="0" presId="urn:microsoft.com/office/officeart/2005/8/layout/pList1"/>
    <dgm:cxn modelId="{05C95BC2-BCCB-DD42-96EF-5941DCC779D5}" type="presParOf" srcId="{8021C404-12B4-E840-A934-8EC315C05488}" destId="{12353FB6-7774-B34C-A8D0-A9C2D6F17C3A}" srcOrd="0" destOrd="0" presId="urn:microsoft.com/office/officeart/2005/8/layout/pList1"/>
    <dgm:cxn modelId="{54DF947B-EAB6-DD4B-8F1B-6A18B850F6DB}" type="presParOf" srcId="{8021C404-12B4-E840-A934-8EC315C05488}" destId="{66157099-845B-B641-A906-C288C0D0C764}" srcOrd="1" destOrd="0" presId="urn:microsoft.com/office/officeart/2005/8/layout/pList1"/>
    <dgm:cxn modelId="{3E1C17D0-460D-554F-8190-286CC471133B}" type="presParOf" srcId="{29098AFF-4B0B-C345-BB6C-6C6CFD58D2D4}" destId="{A7D8D3BB-2E4E-F843-9DB9-164633D9309D}" srcOrd="1" destOrd="0" presId="urn:microsoft.com/office/officeart/2005/8/layout/pList1"/>
    <dgm:cxn modelId="{F5D01A3E-3150-8D49-9C80-527CE4D090CE}" type="presParOf" srcId="{29098AFF-4B0B-C345-BB6C-6C6CFD58D2D4}" destId="{843D4B9F-3E57-0648-B8DC-FA8DEAEABFAB}" srcOrd="2" destOrd="0" presId="urn:microsoft.com/office/officeart/2005/8/layout/pList1"/>
    <dgm:cxn modelId="{E285AE93-84EC-4A45-838A-00933A1BC69D}" type="presParOf" srcId="{843D4B9F-3E57-0648-B8DC-FA8DEAEABFAB}" destId="{15B0C776-93FF-1540-B263-A481DAC0BFF8}" srcOrd="0" destOrd="0" presId="urn:microsoft.com/office/officeart/2005/8/layout/pList1"/>
    <dgm:cxn modelId="{7BF96588-23FB-084F-933A-EC4C864294FD}" type="presParOf" srcId="{843D4B9F-3E57-0648-B8DC-FA8DEAEABFAB}" destId="{65625185-2687-B144-B8E0-4CE81D9FC347}" srcOrd="1" destOrd="0" presId="urn:microsoft.com/office/officeart/2005/8/layout/pList1"/>
    <dgm:cxn modelId="{71D81881-7391-964E-86A8-3E36FBE00F90}" type="presParOf" srcId="{29098AFF-4B0B-C345-BB6C-6C6CFD58D2D4}" destId="{D7EEC209-E453-D642-8B87-8319F69FFAEE}" srcOrd="3" destOrd="0" presId="urn:microsoft.com/office/officeart/2005/8/layout/pList1"/>
    <dgm:cxn modelId="{A9FA2B16-A341-3848-97FD-475CFBB1B3DA}" type="presParOf" srcId="{29098AFF-4B0B-C345-BB6C-6C6CFD58D2D4}" destId="{E53D14CF-7081-634F-AB21-82AAADA3B88F}" srcOrd="4" destOrd="0" presId="urn:microsoft.com/office/officeart/2005/8/layout/pList1"/>
    <dgm:cxn modelId="{1BB25EA2-24E7-C648-BF5A-0504463347CA}" type="presParOf" srcId="{E53D14CF-7081-634F-AB21-82AAADA3B88F}" destId="{DA03A22E-94EB-754B-BD81-C2058D937A2B}" srcOrd="0" destOrd="0" presId="urn:microsoft.com/office/officeart/2005/8/layout/pList1"/>
    <dgm:cxn modelId="{F3794EBE-BB67-554F-AE5D-C36A82E6137A}" type="presParOf" srcId="{E53D14CF-7081-634F-AB21-82AAADA3B88F}" destId="{661E8C37-68F4-154B-BE5A-A8358B9FC56B}" srcOrd="1" destOrd="0" presId="urn:microsoft.com/office/officeart/2005/8/layout/pList1"/>
    <dgm:cxn modelId="{2233F686-E4A1-F945-8050-4955A618AB74}" type="presParOf" srcId="{29098AFF-4B0B-C345-BB6C-6C6CFD58D2D4}" destId="{1DD763E2-60ED-7047-BC0A-E7E2EDD8F27D}" srcOrd="5" destOrd="0" presId="urn:microsoft.com/office/officeart/2005/8/layout/pList1"/>
    <dgm:cxn modelId="{57972750-D1C8-A847-92A0-4780633053F1}" type="presParOf" srcId="{29098AFF-4B0B-C345-BB6C-6C6CFD58D2D4}" destId="{6052ECB3-1BAD-A741-9CCB-BB8E65812B92}" srcOrd="6" destOrd="0" presId="urn:microsoft.com/office/officeart/2005/8/layout/pList1"/>
    <dgm:cxn modelId="{27213759-1B8C-444D-BD3E-6272CBA333FE}" type="presParOf" srcId="{6052ECB3-1BAD-A741-9CCB-BB8E65812B92}" destId="{8A3FD4BD-CB44-D54D-B450-F75556764363}" srcOrd="0" destOrd="0" presId="urn:microsoft.com/office/officeart/2005/8/layout/pList1"/>
    <dgm:cxn modelId="{2C76F634-F6D5-BB49-A301-FCC3E3DC3CC1}" type="presParOf" srcId="{6052ECB3-1BAD-A741-9CCB-BB8E65812B92}" destId="{A86D890E-1DB2-304F-B749-31C9C929D4A0}"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9ED5D1-2546-4278-BFBB-A67C9343EB4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8FA9615-C6A4-40F5-A4B2-85AE8A965A2B}">
      <dgm:prSet/>
      <dgm:spPr/>
      <dgm:t>
        <a:bodyPr/>
        <a:lstStyle/>
        <a:p>
          <a:r>
            <a:rPr lang="en-US" dirty="0"/>
            <a:t>Sent to PI’s today</a:t>
          </a:r>
        </a:p>
      </dgm:t>
    </dgm:pt>
    <dgm:pt modelId="{EA8C6BD1-E106-42B9-AE8E-93117E5EF851}" type="parTrans" cxnId="{A98B40C3-0E5F-42DC-B6BF-42219D1D4CB6}">
      <dgm:prSet/>
      <dgm:spPr/>
      <dgm:t>
        <a:bodyPr/>
        <a:lstStyle/>
        <a:p>
          <a:endParaRPr lang="en-US"/>
        </a:p>
      </dgm:t>
    </dgm:pt>
    <dgm:pt modelId="{A553BFA7-E416-4AED-A5BD-B252F375F570}" type="sibTrans" cxnId="{A98B40C3-0E5F-42DC-B6BF-42219D1D4CB6}">
      <dgm:prSet/>
      <dgm:spPr/>
      <dgm:t>
        <a:bodyPr/>
        <a:lstStyle/>
        <a:p>
          <a:endParaRPr lang="en-US"/>
        </a:p>
      </dgm:t>
    </dgm:pt>
    <dgm:pt modelId="{904CC747-D784-4EBC-99AB-28EFA464BFE8}">
      <dgm:prSet/>
      <dgm:spPr/>
      <dgm:t>
        <a:bodyPr/>
        <a:lstStyle/>
        <a:p>
          <a:r>
            <a:rPr lang="en-US" dirty="0"/>
            <a:t>Necessary to know how best to continue RHO after study ends</a:t>
          </a:r>
        </a:p>
      </dgm:t>
    </dgm:pt>
    <dgm:pt modelId="{A04F9BD7-0F23-457C-95FA-AAC4CA6ADCC4}" type="parTrans" cxnId="{B3EB432C-7F6C-44CE-8571-5B90849093C3}">
      <dgm:prSet/>
      <dgm:spPr/>
      <dgm:t>
        <a:bodyPr/>
        <a:lstStyle/>
        <a:p>
          <a:endParaRPr lang="en-US"/>
        </a:p>
      </dgm:t>
    </dgm:pt>
    <dgm:pt modelId="{E8F01FB7-DDB4-440E-BA0B-F1EB7B82719A}" type="sibTrans" cxnId="{B3EB432C-7F6C-44CE-8571-5B90849093C3}">
      <dgm:prSet/>
      <dgm:spPr/>
      <dgm:t>
        <a:bodyPr/>
        <a:lstStyle/>
        <a:p>
          <a:endParaRPr lang="en-US"/>
        </a:p>
      </dgm:t>
    </dgm:pt>
    <dgm:pt modelId="{A2869384-2961-4A88-A3F0-D1E59E2608B8}">
      <dgm:prSet/>
      <dgm:spPr/>
      <dgm:t>
        <a:bodyPr/>
        <a:lstStyle/>
        <a:p>
          <a:r>
            <a:rPr lang="en-US" dirty="0"/>
            <a:t>Questions about volume, start-up costs, and operating costs at your site</a:t>
          </a:r>
        </a:p>
      </dgm:t>
    </dgm:pt>
    <dgm:pt modelId="{EC691742-B1BA-4178-ADDF-1601B3F3CCC4}" type="parTrans" cxnId="{5848993E-A325-4BF9-A4A9-964CAA9A8CB4}">
      <dgm:prSet/>
      <dgm:spPr/>
      <dgm:t>
        <a:bodyPr/>
        <a:lstStyle/>
        <a:p>
          <a:endParaRPr lang="en-US"/>
        </a:p>
      </dgm:t>
    </dgm:pt>
    <dgm:pt modelId="{2BEDAEDB-1D1A-4F17-ADD4-56D51746DDE4}" type="sibTrans" cxnId="{5848993E-A325-4BF9-A4A9-964CAA9A8CB4}">
      <dgm:prSet/>
      <dgm:spPr/>
      <dgm:t>
        <a:bodyPr/>
        <a:lstStyle/>
        <a:p>
          <a:endParaRPr lang="en-US"/>
        </a:p>
      </dgm:t>
    </dgm:pt>
    <dgm:pt modelId="{64D91E6E-BFDF-46D6-A0FC-29FFD8C22791}">
      <dgm:prSet/>
      <dgm:spPr/>
      <dgm:t>
        <a:bodyPr/>
        <a:lstStyle/>
        <a:p>
          <a:r>
            <a:rPr lang="en-US" dirty="0"/>
            <a:t>Should be filled out with/by someone knowledgeable about the budget at your site</a:t>
          </a:r>
        </a:p>
      </dgm:t>
    </dgm:pt>
    <dgm:pt modelId="{34EA61C1-DA85-48C4-B71D-319C2789BF92}" type="parTrans" cxnId="{D5AE0260-93F1-480A-A98F-81D830D7749D}">
      <dgm:prSet/>
      <dgm:spPr/>
      <dgm:t>
        <a:bodyPr/>
        <a:lstStyle/>
        <a:p>
          <a:endParaRPr lang="en-US"/>
        </a:p>
      </dgm:t>
    </dgm:pt>
    <dgm:pt modelId="{AA7725C0-468E-4D7E-9E0A-770C96C57560}" type="sibTrans" cxnId="{D5AE0260-93F1-480A-A98F-81D830D7749D}">
      <dgm:prSet/>
      <dgm:spPr/>
      <dgm:t>
        <a:bodyPr/>
        <a:lstStyle/>
        <a:p>
          <a:endParaRPr lang="en-US"/>
        </a:p>
      </dgm:t>
    </dgm:pt>
    <dgm:pt modelId="{DA0FD7E9-42A8-437F-A0E4-687C69BD8B75}" type="pres">
      <dgm:prSet presAssocID="{A09ED5D1-2546-4278-BFBB-A67C9343EB4A}" presName="root" presStyleCnt="0">
        <dgm:presLayoutVars>
          <dgm:dir/>
          <dgm:resizeHandles val="exact"/>
        </dgm:presLayoutVars>
      </dgm:prSet>
      <dgm:spPr/>
    </dgm:pt>
    <dgm:pt modelId="{E22FCDDE-4B31-48DB-B973-D54713D7D29F}" type="pres">
      <dgm:prSet presAssocID="{78FA9615-C6A4-40F5-A4B2-85AE8A965A2B}" presName="compNode" presStyleCnt="0"/>
      <dgm:spPr/>
    </dgm:pt>
    <dgm:pt modelId="{0AC68827-4B64-4824-AF76-60D79F43AFCA}" type="pres">
      <dgm:prSet presAssocID="{78FA9615-C6A4-40F5-A4B2-85AE8A965A2B}" presName="bgRect" presStyleLbl="bgShp" presStyleIdx="0" presStyleCnt="4"/>
      <dgm:spPr/>
    </dgm:pt>
    <dgm:pt modelId="{F2F908BB-8B4B-4610-8294-842312DA1587}" type="pres">
      <dgm:prSet presAssocID="{78FA9615-C6A4-40F5-A4B2-85AE8A965A2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9C294290-7A68-4A20-85C2-3FE41546832C}" type="pres">
      <dgm:prSet presAssocID="{78FA9615-C6A4-40F5-A4B2-85AE8A965A2B}" presName="spaceRect" presStyleCnt="0"/>
      <dgm:spPr/>
    </dgm:pt>
    <dgm:pt modelId="{FA8C1742-6402-4A18-A6BB-B4D9CBE236C9}" type="pres">
      <dgm:prSet presAssocID="{78FA9615-C6A4-40F5-A4B2-85AE8A965A2B}" presName="parTx" presStyleLbl="revTx" presStyleIdx="0" presStyleCnt="4">
        <dgm:presLayoutVars>
          <dgm:chMax val="0"/>
          <dgm:chPref val="0"/>
        </dgm:presLayoutVars>
      </dgm:prSet>
      <dgm:spPr/>
    </dgm:pt>
    <dgm:pt modelId="{7C1ECDE7-8409-4A57-84AB-7587371AB28D}" type="pres">
      <dgm:prSet presAssocID="{A553BFA7-E416-4AED-A5BD-B252F375F570}" presName="sibTrans" presStyleCnt="0"/>
      <dgm:spPr/>
    </dgm:pt>
    <dgm:pt modelId="{859BD6F1-229B-43F0-A72B-4C0E63699F60}" type="pres">
      <dgm:prSet presAssocID="{904CC747-D784-4EBC-99AB-28EFA464BFE8}" presName="compNode" presStyleCnt="0"/>
      <dgm:spPr/>
    </dgm:pt>
    <dgm:pt modelId="{01F0A3C6-77EC-4B91-929B-DC1ACC288248}" type="pres">
      <dgm:prSet presAssocID="{904CC747-D784-4EBC-99AB-28EFA464BFE8}" presName="bgRect" presStyleLbl="bgShp" presStyleIdx="1" presStyleCnt="4"/>
      <dgm:spPr/>
    </dgm:pt>
    <dgm:pt modelId="{31BE13F0-7A48-44FD-A764-DB04EA6E93EC}" type="pres">
      <dgm:prSet presAssocID="{904CC747-D784-4EBC-99AB-28EFA464BFE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C2858009-76C9-4B78-92DA-87606BEDF17A}" type="pres">
      <dgm:prSet presAssocID="{904CC747-D784-4EBC-99AB-28EFA464BFE8}" presName="spaceRect" presStyleCnt="0"/>
      <dgm:spPr/>
    </dgm:pt>
    <dgm:pt modelId="{8436BB63-8D0F-4E84-97E1-EC9FFE7DBA8B}" type="pres">
      <dgm:prSet presAssocID="{904CC747-D784-4EBC-99AB-28EFA464BFE8}" presName="parTx" presStyleLbl="revTx" presStyleIdx="1" presStyleCnt="4">
        <dgm:presLayoutVars>
          <dgm:chMax val="0"/>
          <dgm:chPref val="0"/>
        </dgm:presLayoutVars>
      </dgm:prSet>
      <dgm:spPr/>
    </dgm:pt>
    <dgm:pt modelId="{7BFC7C15-8F5D-4FF9-A194-6BC92667EAF1}" type="pres">
      <dgm:prSet presAssocID="{E8F01FB7-DDB4-440E-BA0B-F1EB7B82719A}" presName="sibTrans" presStyleCnt="0"/>
      <dgm:spPr/>
    </dgm:pt>
    <dgm:pt modelId="{CB84743E-A009-4F6D-A886-C2E384D12C9F}" type="pres">
      <dgm:prSet presAssocID="{A2869384-2961-4A88-A3F0-D1E59E2608B8}" presName="compNode" presStyleCnt="0"/>
      <dgm:spPr/>
    </dgm:pt>
    <dgm:pt modelId="{53C51678-3D41-4A91-9FCD-126EB4A90A64}" type="pres">
      <dgm:prSet presAssocID="{A2869384-2961-4A88-A3F0-D1E59E2608B8}" presName="bgRect" presStyleLbl="bgShp" presStyleIdx="2" presStyleCnt="4"/>
      <dgm:spPr/>
    </dgm:pt>
    <dgm:pt modelId="{DE5DABD3-F358-4882-9CFE-B3311474DCCE}" type="pres">
      <dgm:prSet presAssocID="{A2869384-2961-4A88-A3F0-D1E59E2608B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24FC0CDD-010E-4D43-AF22-43E72CDDD730}" type="pres">
      <dgm:prSet presAssocID="{A2869384-2961-4A88-A3F0-D1E59E2608B8}" presName="spaceRect" presStyleCnt="0"/>
      <dgm:spPr/>
    </dgm:pt>
    <dgm:pt modelId="{DA7FDFEF-BAEC-4196-9741-BE3567231A3C}" type="pres">
      <dgm:prSet presAssocID="{A2869384-2961-4A88-A3F0-D1E59E2608B8}" presName="parTx" presStyleLbl="revTx" presStyleIdx="2" presStyleCnt="4">
        <dgm:presLayoutVars>
          <dgm:chMax val="0"/>
          <dgm:chPref val="0"/>
        </dgm:presLayoutVars>
      </dgm:prSet>
      <dgm:spPr/>
    </dgm:pt>
    <dgm:pt modelId="{BA6A6AB0-ECBE-4AFF-BA07-9BF010CD2A75}" type="pres">
      <dgm:prSet presAssocID="{2BEDAEDB-1D1A-4F17-ADD4-56D51746DDE4}" presName="sibTrans" presStyleCnt="0"/>
      <dgm:spPr/>
    </dgm:pt>
    <dgm:pt modelId="{0274CB9B-DE6F-4522-B7DC-BDDA32CCF88C}" type="pres">
      <dgm:prSet presAssocID="{64D91E6E-BFDF-46D6-A0FC-29FFD8C22791}" presName="compNode" presStyleCnt="0"/>
      <dgm:spPr/>
    </dgm:pt>
    <dgm:pt modelId="{199A6D91-419E-4F0E-81AB-D900BAEAF630}" type="pres">
      <dgm:prSet presAssocID="{64D91E6E-BFDF-46D6-A0FC-29FFD8C22791}" presName="bgRect" presStyleLbl="bgShp" presStyleIdx="3" presStyleCnt="4"/>
      <dgm:spPr/>
    </dgm:pt>
    <dgm:pt modelId="{C0D657B2-9A5D-4EBD-A5B7-A7B11E4981C2}" type="pres">
      <dgm:prSet presAssocID="{64D91E6E-BFDF-46D6-A0FC-29FFD8C2279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
        </a:ext>
      </dgm:extLst>
    </dgm:pt>
    <dgm:pt modelId="{125855B6-510D-4B31-B932-C68DB41D6EC0}" type="pres">
      <dgm:prSet presAssocID="{64D91E6E-BFDF-46D6-A0FC-29FFD8C22791}" presName="spaceRect" presStyleCnt="0"/>
      <dgm:spPr/>
    </dgm:pt>
    <dgm:pt modelId="{446EE2B0-593F-4EDB-8171-2050B1B9F678}" type="pres">
      <dgm:prSet presAssocID="{64D91E6E-BFDF-46D6-A0FC-29FFD8C22791}" presName="parTx" presStyleLbl="revTx" presStyleIdx="3" presStyleCnt="4">
        <dgm:presLayoutVars>
          <dgm:chMax val="0"/>
          <dgm:chPref val="0"/>
        </dgm:presLayoutVars>
      </dgm:prSet>
      <dgm:spPr/>
    </dgm:pt>
  </dgm:ptLst>
  <dgm:cxnLst>
    <dgm:cxn modelId="{B3EB432C-7F6C-44CE-8571-5B90849093C3}" srcId="{A09ED5D1-2546-4278-BFBB-A67C9343EB4A}" destId="{904CC747-D784-4EBC-99AB-28EFA464BFE8}" srcOrd="1" destOrd="0" parTransId="{A04F9BD7-0F23-457C-95FA-AAC4CA6ADCC4}" sibTransId="{E8F01FB7-DDB4-440E-BA0B-F1EB7B82719A}"/>
    <dgm:cxn modelId="{5848993E-A325-4BF9-A4A9-964CAA9A8CB4}" srcId="{A09ED5D1-2546-4278-BFBB-A67C9343EB4A}" destId="{A2869384-2961-4A88-A3F0-D1E59E2608B8}" srcOrd="2" destOrd="0" parTransId="{EC691742-B1BA-4178-ADDF-1601B3F3CCC4}" sibTransId="{2BEDAEDB-1D1A-4F17-ADD4-56D51746DDE4}"/>
    <dgm:cxn modelId="{D5AE0260-93F1-480A-A98F-81D830D7749D}" srcId="{A09ED5D1-2546-4278-BFBB-A67C9343EB4A}" destId="{64D91E6E-BFDF-46D6-A0FC-29FFD8C22791}" srcOrd="3" destOrd="0" parTransId="{34EA61C1-DA85-48C4-B71D-319C2789BF92}" sibTransId="{AA7725C0-468E-4D7E-9E0A-770C96C57560}"/>
    <dgm:cxn modelId="{4CDC677E-AC34-429B-AE0E-99EA07FF1535}" type="presOf" srcId="{64D91E6E-BFDF-46D6-A0FC-29FFD8C22791}" destId="{446EE2B0-593F-4EDB-8171-2050B1B9F678}" srcOrd="0" destOrd="0" presId="urn:microsoft.com/office/officeart/2018/2/layout/IconVerticalSolidList"/>
    <dgm:cxn modelId="{F6F1659B-6CE6-4095-9A31-EEF257A7F529}" type="presOf" srcId="{78FA9615-C6A4-40F5-A4B2-85AE8A965A2B}" destId="{FA8C1742-6402-4A18-A6BB-B4D9CBE236C9}" srcOrd="0" destOrd="0" presId="urn:microsoft.com/office/officeart/2018/2/layout/IconVerticalSolidList"/>
    <dgm:cxn modelId="{9DCE36A3-7EE8-4160-AEDF-3DBB2A9A9B5D}" type="presOf" srcId="{904CC747-D784-4EBC-99AB-28EFA464BFE8}" destId="{8436BB63-8D0F-4E84-97E1-EC9FFE7DBA8B}" srcOrd="0" destOrd="0" presId="urn:microsoft.com/office/officeart/2018/2/layout/IconVerticalSolidList"/>
    <dgm:cxn modelId="{5963B2B5-E38D-433E-8283-762EB5711989}" type="presOf" srcId="{A2869384-2961-4A88-A3F0-D1E59E2608B8}" destId="{DA7FDFEF-BAEC-4196-9741-BE3567231A3C}" srcOrd="0" destOrd="0" presId="urn:microsoft.com/office/officeart/2018/2/layout/IconVerticalSolidList"/>
    <dgm:cxn modelId="{A98B40C3-0E5F-42DC-B6BF-42219D1D4CB6}" srcId="{A09ED5D1-2546-4278-BFBB-A67C9343EB4A}" destId="{78FA9615-C6A4-40F5-A4B2-85AE8A965A2B}" srcOrd="0" destOrd="0" parTransId="{EA8C6BD1-E106-42B9-AE8E-93117E5EF851}" sibTransId="{A553BFA7-E416-4AED-A5BD-B252F375F570}"/>
    <dgm:cxn modelId="{685057EF-1160-49B9-8052-12F47F16BF90}" type="presOf" srcId="{A09ED5D1-2546-4278-BFBB-A67C9343EB4A}" destId="{DA0FD7E9-42A8-437F-A0E4-687C69BD8B75}" srcOrd="0" destOrd="0" presId="urn:microsoft.com/office/officeart/2018/2/layout/IconVerticalSolidList"/>
    <dgm:cxn modelId="{6A79CF0E-24A2-4EF6-B4EF-827C15ACF3DC}" type="presParOf" srcId="{DA0FD7E9-42A8-437F-A0E4-687C69BD8B75}" destId="{E22FCDDE-4B31-48DB-B973-D54713D7D29F}" srcOrd="0" destOrd="0" presId="urn:microsoft.com/office/officeart/2018/2/layout/IconVerticalSolidList"/>
    <dgm:cxn modelId="{F67C15EB-5264-43D0-958C-AF392DD5D9C6}" type="presParOf" srcId="{E22FCDDE-4B31-48DB-B973-D54713D7D29F}" destId="{0AC68827-4B64-4824-AF76-60D79F43AFCA}" srcOrd="0" destOrd="0" presId="urn:microsoft.com/office/officeart/2018/2/layout/IconVerticalSolidList"/>
    <dgm:cxn modelId="{7C8C46AC-D7D1-43A0-9819-970860900134}" type="presParOf" srcId="{E22FCDDE-4B31-48DB-B973-D54713D7D29F}" destId="{F2F908BB-8B4B-4610-8294-842312DA1587}" srcOrd="1" destOrd="0" presId="urn:microsoft.com/office/officeart/2018/2/layout/IconVerticalSolidList"/>
    <dgm:cxn modelId="{5D924EFB-4B08-4E14-8DC2-43ABB15D2019}" type="presParOf" srcId="{E22FCDDE-4B31-48DB-B973-D54713D7D29F}" destId="{9C294290-7A68-4A20-85C2-3FE41546832C}" srcOrd="2" destOrd="0" presId="urn:microsoft.com/office/officeart/2018/2/layout/IconVerticalSolidList"/>
    <dgm:cxn modelId="{3379CBEC-A8D6-4E4E-BFFD-8F5EE5DC4271}" type="presParOf" srcId="{E22FCDDE-4B31-48DB-B973-D54713D7D29F}" destId="{FA8C1742-6402-4A18-A6BB-B4D9CBE236C9}" srcOrd="3" destOrd="0" presId="urn:microsoft.com/office/officeart/2018/2/layout/IconVerticalSolidList"/>
    <dgm:cxn modelId="{122C83CB-CB4A-425E-9C33-CE6B86B0AE75}" type="presParOf" srcId="{DA0FD7E9-42A8-437F-A0E4-687C69BD8B75}" destId="{7C1ECDE7-8409-4A57-84AB-7587371AB28D}" srcOrd="1" destOrd="0" presId="urn:microsoft.com/office/officeart/2018/2/layout/IconVerticalSolidList"/>
    <dgm:cxn modelId="{D10A9CD5-4DC8-4767-9EF6-728DE9100E97}" type="presParOf" srcId="{DA0FD7E9-42A8-437F-A0E4-687C69BD8B75}" destId="{859BD6F1-229B-43F0-A72B-4C0E63699F60}" srcOrd="2" destOrd="0" presId="urn:microsoft.com/office/officeart/2018/2/layout/IconVerticalSolidList"/>
    <dgm:cxn modelId="{4AD7050A-5557-4B3E-9492-40E03030405D}" type="presParOf" srcId="{859BD6F1-229B-43F0-A72B-4C0E63699F60}" destId="{01F0A3C6-77EC-4B91-929B-DC1ACC288248}" srcOrd="0" destOrd="0" presId="urn:microsoft.com/office/officeart/2018/2/layout/IconVerticalSolidList"/>
    <dgm:cxn modelId="{1779CAB9-B93F-4C35-A32C-AAE29B3FE49C}" type="presParOf" srcId="{859BD6F1-229B-43F0-A72B-4C0E63699F60}" destId="{31BE13F0-7A48-44FD-A764-DB04EA6E93EC}" srcOrd="1" destOrd="0" presId="urn:microsoft.com/office/officeart/2018/2/layout/IconVerticalSolidList"/>
    <dgm:cxn modelId="{D34761DA-9932-4198-B30F-1A1FAE45DDC2}" type="presParOf" srcId="{859BD6F1-229B-43F0-A72B-4C0E63699F60}" destId="{C2858009-76C9-4B78-92DA-87606BEDF17A}" srcOrd="2" destOrd="0" presId="urn:microsoft.com/office/officeart/2018/2/layout/IconVerticalSolidList"/>
    <dgm:cxn modelId="{E6982C2F-8DE0-403D-9C02-9C149B4AFC51}" type="presParOf" srcId="{859BD6F1-229B-43F0-A72B-4C0E63699F60}" destId="{8436BB63-8D0F-4E84-97E1-EC9FFE7DBA8B}" srcOrd="3" destOrd="0" presId="urn:microsoft.com/office/officeart/2018/2/layout/IconVerticalSolidList"/>
    <dgm:cxn modelId="{CB99CD70-BA18-4B9E-8384-313D8BCDD447}" type="presParOf" srcId="{DA0FD7E9-42A8-437F-A0E4-687C69BD8B75}" destId="{7BFC7C15-8F5D-4FF9-A194-6BC92667EAF1}" srcOrd="3" destOrd="0" presId="urn:microsoft.com/office/officeart/2018/2/layout/IconVerticalSolidList"/>
    <dgm:cxn modelId="{A541D653-48AE-41E6-AEDC-564915549A58}" type="presParOf" srcId="{DA0FD7E9-42A8-437F-A0E4-687C69BD8B75}" destId="{CB84743E-A009-4F6D-A886-C2E384D12C9F}" srcOrd="4" destOrd="0" presId="urn:microsoft.com/office/officeart/2018/2/layout/IconVerticalSolidList"/>
    <dgm:cxn modelId="{C6E5D0DF-9E43-4EDB-98BC-F8D1C02D5B32}" type="presParOf" srcId="{CB84743E-A009-4F6D-A886-C2E384D12C9F}" destId="{53C51678-3D41-4A91-9FCD-126EB4A90A64}" srcOrd="0" destOrd="0" presId="urn:microsoft.com/office/officeart/2018/2/layout/IconVerticalSolidList"/>
    <dgm:cxn modelId="{3E837834-6DE7-4817-AED8-F87CB7B79647}" type="presParOf" srcId="{CB84743E-A009-4F6D-A886-C2E384D12C9F}" destId="{DE5DABD3-F358-4882-9CFE-B3311474DCCE}" srcOrd="1" destOrd="0" presId="urn:microsoft.com/office/officeart/2018/2/layout/IconVerticalSolidList"/>
    <dgm:cxn modelId="{9D85E5C5-7836-418F-A436-A153C48F3CCD}" type="presParOf" srcId="{CB84743E-A009-4F6D-A886-C2E384D12C9F}" destId="{24FC0CDD-010E-4D43-AF22-43E72CDDD730}" srcOrd="2" destOrd="0" presId="urn:microsoft.com/office/officeart/2018/2/layout/IconVerticalSolidList"/>
    <dgm:cxn modelId="{DD6A1602-54DD-4D7C-85F1-0B20A04F0D4D}" type="presParOf" srcId="{CB84743E-A009-4F6D-A886-C2E384D12C9F}" destId="{DA7FDFEF-BAEC-4196-9741-BE3567231A3C}" srcOrd="3" destOrd="0" presId="urn:microsoft.com/office/officeart/2018/2/layout/IconVerticalSolidList"/>
    <dgm:cxn modelId="{00617D33-EA83-4976-90B9-5735CA0F1C8D}" type="presParOf" srcId="{DA0FD7E9-42A8-437F-A0E4-687C69BD8B75}" destId="{BA6A6AB0-ECBE-4AFF-BA07-9BF010CD2A75}" srcOrd="5" destOrd="0" presId="urn:microsoft.com/office/officeart/2018/2/layout/IconVerticalSolidList"/>
    <dgm:cxn modelId="{47C8532D-373B-49AB-877A-C67EB2C54C32}" type="presParOf" srcId="{DA0FD7E9-42A8-437F-A0E4-687C69BD8B75}" destId="{0274CB9B-DE6F-4522-B7DC-BDDA32CCF88C}" srcOrd="6" destOrd="0" presId="urn:microsoft.com/office/officeart/2018/2/layout/IconVerticalSolidList"/>
    <dgm:cxn modelId="{66113A6E-9E5F-4E98-B46D-38C80E434B28}" type="presParOf" srcId="{0274CB9B-DE6F-4522-B7DC-BDDA32CCF88C}" destId="{199A6D91-419E-4F0E-81AB-D900BAEAF630}" srcOrd="0" destOrd="0" presId="urn:microsoft.com/office/officeart/2018/2/layout/IconVerticalSolidList"/>
    <dgm:cxn modelId="{3C11BB1F-8458-4369-9314-C9E4AB75786E}" type="presParOf" srcId="{0274CB9B-DE6F-4522-B7DC-BDDA32CCF88C}" destId="{C0D657B2-9A5D-4EBD-A5B7-A7B11E4981C2}" srcOrd="1" destOrd="0" presId="urn:microsoft.com/office/officeart/2018/2/layout/IconVerticalSolidList"/>
    <dgm:cxn modelId="{DDB3B952-C871-458C-BF68-6C934345B276}" type="presParOf" srcId="{0274CB9B-DE6F-4522-B7DC-BDDA32CCF88C}" destId="{125855B6-510D-4B31-B932-C68DB41D6EC0}" srcOrd="2" destOrd="0" presId="urn:microsoft.com/office/officeart/2018/2/layout/IconVerticalSolidList"/>
    <dgm:cxn modelId="{0C282618-75DD-44A3-B6A9-D6B46164AC23}" type="presParOf" srcId="{0274CB9B-DE6F-4522-B7DC-BDDA32CCF88C}" destId="{446EE2B0-593F-4EDB-8171-2050B1B9F67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410E82-F36F-46A0-AEE5-51F49C5C7D00}"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CC572AA7-7616-4C1F-AD38-88BACF9FB44E}">
      <dgm:prSet/>
      <dgm:spPr/>
      <dgm:t>
        <a:bodyPr/>
        <a:lstStyle/>
        <a:p>
          <a:r>
            <a:rPr lang="en-US" dirty="0"/>
            <a:t>New Variables</a:t>
          </a:r>
        </a:p>
      </dgm:t>
    </dgm:pt>
    <dgm:pt modelId="{82165C26-83C4-4C13-83EE-FEEF17C574C4}" type="parTrans" cxnId="{806A4367-AB4D-4D99-A044-26F42AE97BB4}">
      <dgm:prSet/>
      <dgm:spPr/>
      <dgm:t>
        <a:bodyPr/>
        <a:lstStyle/>
        <a:p>
          <a:endParaRPr lang="en-US"/>
        </a:p>
      </dgm:t>
    </dgm:pt>
    <dgm:pt modelId="{AC571976-2A99-4656-9836-A06195242C52}" type="sibTrans" cxnId="{806A4367-AB4D-4D99-A044-26F42AE97BB4}">
      <dgm:prSet/>
      <dgm:spPr/>
      <dgm:t>
        <a:bodyPr/>
        <a:lstStyle/>
        <a:p>
          <a:endParaRPr lang="en-US"/>
        </a:p>
      </dgm:t>
    </dgm:pt>
    <dgm:pt modelId="{7EEFE3F6-E541-4103-A3D4-BCCF046543F8}">
      <dgm:prSet/>
      <dgm:spPr/>
      <dgm:t>
        <a:bodyPr/>
        <a:lstStyle/>
        <a:p>
          <a:r>
            <a:rPr lang="en-US" dirty="0"/>
            <a:t>COI</a:t>
          </a:r>
        </a:p>
      </dgm:t>
    </dgm:pt>
    <dgm:pt modelId="{2478B5CE-F501-4EC9-B0A8-3F7285A26512}" type="parTrans" cxnId="{4E530615-792C-4EFD-9459-2F49EDF53706}">
      <dgm:prSet/>
      <dgm:spPr/>
      <dgm:t>
        <a:bodyPr/>
        <a:lstStyle/>
        <a:p>
          <a:endParaRPr lang="en-US"/>
        </a:p>
      </dgm:t>
    </dgm:pt>
    <dgm:pt modelId="{6FD85A0D-5B81-4E49-A7D7-515AA6FBC88C}" type="sibTrans" cxnId="{4E530615-792C-4EFD-9459-2F49EDF53706}">
      <dgm:prSet/>
      <dgm:spPr/>
      <dgm:t>
        <a:bodyPr/>
        <a:lstStyle/>
        <a:p>
          <a:endParaRPr lang="en-US"/>
        </a:p>
      </dgm:t>
    </dgm:pt>
    <dgm:pt modelId="{A0F36523-A046-4C9E-B22C-6616FD4A6B76}">
      <dgm:prSet/>
      <dgm:spPr/>
      <dgm:t>
        <a:bodyPr/>
        <a:lstStyle/>
        <a:p>
          <a:r>
            <a:rPr lang="en-US" dirty="0"/>
            <a:t>Growth/Nutrition</a:t>
          </a:r>
        </a:p>
      </dgm:t>
    </dgm:pt>
    <dgm:pt modelId="{F1AB9567-21B6-46CA-AAEC-917E02E6792F}" type="parTrans" cxnId="{4000E7B8-969F-488E-A3E8-A236B95A8C24}">
      <dgm:prSet/>
      <dgm:spPr/>
      <dgm:t>
        <a:bodyPr/>
        <a:lstStyle/>
        <a:p>
          <a:endParaRPr lang="en-US"/>
        </a:p>
      </dgm:t>
    </dgm:pt>
    <dgm:pt modelId="{1C2743C2-106D-423F-8AFC-D13C4B65B61A}" type="sibTrans" cxnId="{4000E7B8-969F-488E-A3E8-A236B95A8C24}">
      <dgm:prSet/>
      <dgm:spPr/>
      <dgm:t>
        <a:bodyPr/>
        <a:lstStyle/>
        <a:p>
          <a:endParaRPr lang="en-US"/>
        </a:p>
      </dgm:t>
    </dgm:pt>
    <dgm:pt modelId="{A0F2F01E-F5DD-4F13-A38C-8C4A43CA57C0}">
      <dgm:prSet/>
      <dgm:spPr/>
      <dgm:t>
        <a:bodyPr/>
        <a:lstStyle/>
        <a:p>
          <a:r>
            <a:rPr lang="en-US" dirty="0"/>
            <a:t>Pulmonary Medications</a:t>
          </a:r>
        </a:p>
      </dgm:t>
    </dgm:pt>
    <dgm:pt modelId="{A157E415-FF52-43DC-94FA-C0202BE98FDF}" type="parTrans" cxnId="{2001AC4C-7148-48A1-8A07-3295548FD001}">
      <dgm:prSet/>
      <dgm:spPr/>
      <dgm:t>
        <a:bodyPr/>
        <a:lstStyle/>
        <a:p>
          <a:endParaRPr lang="en-US"/>
        </a:p>
      </dgm:t>
    </dgm:pt>
    <dgm:pt modelId="{7349097E-C603-4FF3-878D-136321DD820C}" type="sibTrans" cxnId="{2001AC4C-7148-48A1-8A07-3295548FD001}">
      <dgm:prSet/>
      <dgm:spPr/>
      <dgm:t>
        <a:bodyPr/>
        <a:lstStyle/>
        <a:p>
          <a:endParaRPr lang="en-US"/>
        </a:p>
      </dgm:t>
    </dgm:pt>
    <dgm:pt modelId="{1BBDCF2D-AE5A-49FA-9350-2CECC2978387}">
      <dgm:prSet/>
      <dgm:spPr/>
      <dgm:t>
        <a:bodyPr/>
        <a:lstStyle/>
        <a:p>
          <a:r>
            <a:rPr lang="en-US" dirty="0"/>
            <a:t>Contact Heather/Katie w/ Questions</a:t>
          </a:r>
        </a:p>
      </dgm:t>
    </dgm:pt>
    <dgm:pt modelId="{F6520CA5-D500-4E0D-95F4-9B8B75D8A710}" type="parTrans" cxnId="{4748FF1E-D268-40B2-817E-347C198DFFA4}">
      <dgm:prSet/>
      <dgm:spPr/>
      <dgm:t>
        <a:bodyPr/>
        <a:lstStyle/>
        <a:p>
          <a:endParaRPr lang="en-US"/>
        </a:p>
      </dgm:t>
    </dgm:pt>
    <dgm:pt modelId="{9A256CA8-1E7A-4F6B-B889-63D9C67CCF37}" type="sibTrans" cxnId="{4748FF1E-D268-40B2-817E-347C198DFFA4}">
      <dgm:prSet/>
      <dgm:spPr/>
      <dgm:t>
        <a:bodyPr/>
        <a:lstStyle/>
        <a:p>
          <a:endParaRPr lang="en-US"/>
        </a:p>
      </dgm:t>
    </dgm:pt>
    <dgm:pt modelId="{4E9F9669-0E7F-4396-A53D-8EAD48C24DB9}" type="pres">
      <dgm:prSet presAssocID="{3B410E82-F36F-46A0-AEE5-51F49C5C7D00}" presName="linear" presStyleCnt="0">
        <dgm:presLayoutVars>
          <dgm:dir/>
          <dgm:animLvl val="lvl"/>
          <dgm:resizeHandles val="exact"/>
        </dgm:presLayoutVars>
      </dgm:prSet>
      <dgm:spPr/>
    </dgm:pt>
    <dgm:pt modelId="{854C0C34-4E10-4EB5-B543-9D0642370285}" type="pres">
      <dgm:prSet presAssocID="{CC572AA7-7616-4C1F-AD38-88BACF9FB44E}" presName="parentLin" presStyleCnt="0"/>
      <dgm:spPr/>
    </dgm:pt>
    <dgm:pt modelId="{1809FF99-B720-4FE9-963D-3FF73D2BBCA0}" type="pres">
      <dgm:prSet presAssocID="{CC572AA7-7616-4C1F-AD38-88BACF9FB44E}" presName="parentLeftMargin" presStyleLbl="node1" presStyleIdx="0" presStyleCnt="2"/>
      <dgm:spPr/>
    </dgm:pt>
    <dgm:pt modelId="{84FBF640-853A-457B-BB81-DC033B6CA058}" type="pres">
      <dgm:prSet presAssocID="{CC572AA7-7616-4C1F-AD38-88BACF9FB44E}" presName="parentText" presStyleLbl="node1" presStyleIdx="0" presStyleCnt="2">
        <dgm:presLayoutVars>
          <dgm:chMax val="0"/>
          <dgm:bulletEnabled val="1"/>
        </dgm:presLayoutVars>
      </dgm:prSet>
      <dgm:spPr/>
    </dgm:pt>
    <dgm:pt modelId="{E5AB62FE-A93B-4B66-B4DC-EC1254E6AAA7}" type="pres">
      <dgm:prSet presAssocID="{CC572AA7-7616-4C1F-AD38-88BACF9FB44E}" presName="negativeSpace" presStyleCnt="0"/>
      <dgm:spPr/>
    </dgm:pt>
    <dgm:pt modelId="{7F78D799-B0CD-4CD8-BCE1-6D4060BF01F9}" type="pres">
      <dgm:prSet presAssocID="{CC572AA7-7616-4C1F-AD38-88BACF9FB44E}" presName="childText" presStyleLbl="conFgAcc1" presStyleIdx="0" presStyleCnt="2">
        <dgm:presLayoutVars>
          <dgm:bulletEnabled val="1"/>
        </dgm:presLayoutVars>
      </dgm:prSet>
      <dgm:spPr/>
    </dgm:pt>
    <dgm:pt modelId="{4A590D4D-D620-4915-8E31-C29F78B7EED7}" type="pres">
      <dgm:prSet presAssocID="{AC571976-2A99-4656-9836-A06195242C52}" presName="spaceBetweenRectangles" presStyleCnt="0"/>
      <dgm:spPr/>
    </dgm:pt>
    <dgm:pt modelId="{33CC78C7-E331-4D4D-86B6-967C3847F68F}" type="pres">
      <dgm:prSet presAssocID="{1BBDCF2D-AE5A-49FA-9350-2CECC2978387}" presName="parentLin" presStyleCnt="0"/>
      <dgm:spPr/>
    </dgm:pt>
    <dgm:pt modelId="{4B5BC60C-7199-4537-A077-6A1AC91D6710}" type="pres">
      <dgm:prSet presAssocID="{1BBDCF2D-AE5A-49FA-9350-2CECC2978387}" presName="parentLeftMargin" presStyleLbl="node1" presStyleIdx="0" presStyleCnt="2"/>
      <dgm:spPr/>
    </dgm:pt>
    <dgm:pt modelId="{5BAF491E-63A5-4F9F-8019-4249D9DFE2D5}" type="pres">
      <dgm:prSet presAssocID="{1BBDCF2D-AE5A-49FA-9350-2CECC2978387}" presName="parentText" presStyleLbl="node1" presStyleIdx="1" presStyleCnt="2">
        <dgm:presLayoutVars>
          <dgm:chMax val="0"/>
          <dgm:bulletEnabled val="1"/>
        </dgm:presLayoutVars>
      </dgm:prSet>
      <dgm:spPr/>
    </dgm:pt>
    <dgm:pt modelId="{2188CF28-2CD5-404E-9512-FF9EE1DD13D8}" type="pres">
      <dgm:prSet presAssocID="{1BBDCF2D-AE5A-49FA-9350-2CECC2978387}" presName="negativeSpace" presStyleCnt="0"/>
      <dgm:spPr/>
    </dgm:pt>
    <dgm:pt modelId="{8D14FA61-A1DB-4181-BCA0-53ED97F718E1}" type="pres">
      <dgm:prSet presAssocID="{1BBDCF2D-AE5A-49FA-9350-2CECC2978387}" presName="childText" presStyleLbl="conFgAcc1" presStyleIdx="1" presStyleCnt="2">
        <dgm:presLayoutVars>
          <dgm:bulletEnabled val="1"/>
        </dgm:presLayoutVars>
      </dgm:prSet>
      <dgm:spPr/>
    </dgm:pt>
  </dgm:ptLst>
  <dgm:cxnLst>
    <dgm:cxn modelId="{4E530615-792C-4EFD-9459-2F49EDF53706}" srcId="{CC572AA7-7616-4C1F-AD38-88BACF9FB44E}" destId="{7EEFE3F6-E541-4103-A3D4-BCCF046543F8}" srcOrd="0" destOrd="0" parTransId="{2478B5CE-F501-4EC9-B0A8-3F7285A26512}" sibTransId="{6FD85A0D-5B81-4E49-A7D7-515AA6FBC88C}"/>
    <dgm:cxn modelId="{4748FF1E-D268-40B2-817E-347C198DFFA4}" srcId="{3B410E82-F36F-46A0-AEE5-51F49C5C7D00}" destId="{1BBDCF2D-AE5A-49FA-9350-2CECC2978387}" srcOrd="1" destOrd="0" parTransId="{F6520CA5-D500-4E0D-95F4-9B8B75D8A710}" sibTransId="{9A256CA8-1E7A-4F6B-B889-63D9C67CCF37}"/>
    <dgm:cxn modelId="{FA83B140-8AB4-4E24-8404-45D21A2B70D4}" type="presOf" srcId="{A0F36523-A046-4C9E-B22C-6616FD4A6B76}" destId="{7F78D799-B0CD-4CD8-BCE1-6D4060BF01F9}" srcOrd="0" destOrd="1" presId="urn:microsoft.com/office/officeart/2005/8/layout/list1"/>
    <dgm:cxn modelId="{806A4367-AB4D-4D99-A044-26F42AE97BB4}" srcId="{3B410E82-F36F-46A0-AEE5-51F49C5C7D00}" destId="{CC572AA7-7616-4C1F-AD38-88BACF9FB44E}" srcOrd="0" destOrd="0" parTransId="{82165C26-83C4-4C13-83EE-FEEF17C574C4}" sibTransId="{AC571976-2A99-4656-9836-A06195242C52}"/>
    <dgm:cxn modelId="{2001AC4C-7148-48A1-8A07-3295548FD001}" srcId="{CC572AA7-7616-4C1F-AD38-88BACF9FB44E}" destId="{A0F2F01E-F5DD-4F13-A38C-8C4A43CA57C0}" srcOrd="2" destOrd="0" parTransId="{A157E415-FF52-43DC-94FA-C0202BE98FDF}" sibTransId="{7349097E-C603-4FF3-878D-136321DD820C}"/>
    <dgm:cxn modelId="{F7C6756F-1455-4AEB-8F05-FB53043A31E9}" type="presOf" srcId="{A0F2F01E-F5DD-4F13-A38C-8C4A43CA57C0}" destId="{7F78D799-B0CD-4CD8-BCE1-6D4060BF01F9}" srcOrd="0" destOrd="2" presId="urn:microsoft.com/office/officeart/2005/8/layout/list1"/>
    <dgm:cxn modelId="{5FCA6153-8812-439A-B742-AD67F7F6FF67}" type="presOf" srcId="{1BBDCF2D-AE5A-49FA-9350-2CECC2978387}" destId="{4B5BC60C-7199-4537-A077-6A1AC91D6710}" srcOrd="0" destOrd="0" presId="urn:microsoft.com/office/officeart/2005/8/layout/list1"/>
    <dgm:cxn modelId="{4000E7B8-969F-488E-A3E8-A236B95A8C24}" srcId="{CC572AA7-7616-4C1F-AD38-88BACF9FB44E}" destId="{A0F36523-A046-4C9E-B22C-6616FD4A6B76}" srcOrd="1" destOrd="0" parTransId="{F1AB9567-21B6-46CA-AAEC-917E02E6792F}" sibTransId="{1C2743C2-106D-423F-8AFC-D13C4B65B61A}"/>
    <dgm:cxn modelId="{85C8A5D1-AD60-4D63-8E8A-D68F0D9AEC39}" type="presOf" srcId="{3B410E82-F36F-46A0-AEE5-51F49C5C7D00}" destId="{4E9F9669-0E7F-4396-A53D-8EAD48C24DB9}" srcOrd="0" destOrd="0" presId="urn:microsoft.com/office/officeart/2005/8/layout/list1"/>
    <dgm:cxn modelId="{B7DC52D6-4498-4525-810F-C044589AEF7A}" type="presOf" srcId="{7EEFE3F6-E541-4103-A3D4-BCCF046543F8}" destId="{7F78D799-B0CD-4CD8-BCE1-6D4060BF01F9}" srcOrd="0" destOrd="0" presId="urn:microsoft.com/office/officeart/2005/8/layout/list1"/>
    <dgm:cxn modelId="{DF2EDBDC-7A5D-4122-90D8-BA62B5F596A3}" type="presOf" srcId="{CC572AA7-7616-4C1F-AD38-88BACF9FB44E}" destId="{84FBF640-853A-457B-BB81-DC033B6CA058}" srcOrd="1" destOrd="0" presId="urn:microsoft.com/office/officeart/2005/8/layout/list1"/>
    <dgm:cxn modelId="{C389C2F0-1011-4F12-9B5A-0877C1D6335D}" type="presOf" srcId="{CC572AA7-7616-4C1F-AD38-88BACF9FB44E}" destId="{1809FF99-B720-4FE9-963D-3FF73D2BBCA0}" srcOrd="0" destOrd="0" presId="urn:microsoft.com/office/officeart/2005/8/layout/list1"/>
    <dgm:cxn modelId="{337C66F6-6660-4F7A-B8B9-8DB50FDA5E4D}" type="presOf" srcId="{1BBDCF2D-AE5A-49FA-9350-2CECC2978387}" destId="{5BAF491E-63A5-4F9F-8019-4249D9DFE2D5}" srcOrd="1" destOrd="0" presId="urn:microsoft.com/office/officeart/2005/8/layout/list1"/>
    <dgm:cxn modelId="{D1236EA0-328E-4CDE-BC9E-B324BF491ACE}" type="presParOf" srcId="{4E9F9669-0E7F-4396-A53D-8EAD48C24DB9}" destId="{854C0C34-4E10-4EB5-B543-9D0642370285}" srcOrd="0" destOrd="0" presId="urn:microsoft.com/office/officeart/2005/8/layout/list1"/>
    <dgm:cxn modelId="{6C6991D1-84B6-478D-8B6E-8C00CC451BC8}" type="presParOf" srcId="{854C0C34-4E10-4EB5-B543-9D0642370285}" destId="{1809FF99-B720-4FE9-963D-3FF73D2BBCA0}" srcOrd="0" destOrd="0" presId="urn:microsoft.com/office/officeart/2005/8/layout/list1"/>
    <dgm:cxn modelId="{1FF26286-14A8-4697-A90B-3A39DBB0E869}" type="presParOf" srcId="{854C0C34-4E10-4EB5-B543-9D0642370285}" destId="{84FBF640-853A-457B-BB81-DC033B6CA058}" srcOrd="1" destOrd="0" presId="urn:microsoft.com/office/officeart/2005/8/layout/list1"/>
    <dgm:cxn modelId="{B4DAC615-01EE-4CCC-9868-F06376F60888}" type="presParOf" srcId="{4E9F9669-0E7F-4396-A53D-8EAD48C24DB9}" destId="{E5AB62FE-A93B-4B66-B4DC-EC1254E6AAA7}" srcOrd="1" destOrd="0" presId="urn:microsoft.com/office/officeart/2005/8/layout/list1"/>
    <dgm:cxn modelId="{E91C96D1-D07A-4606-8E1E-4731681718CE}" type="presParOf" srcId="{4E9F9669-0E7F-4396-A53D-8EAD48C24DB9}" destId="{7F78D799-B0CD-4CD8-BCE1-6D4060BF01F9}" srcOrd="2" destOrd="0" presId="urn:microsoft.com/office/officeart/2005/8/layout/list1"/>
    <dgm:cxn modelId="{3AB0B003-5B4A-4E57-9365-EA5CED417A04}" type="presParOf" srcId="{4E9F9669-0E7F-4396-A53D-8EAD48C24DB9}" destId="{4A590D4D-D620-4915-8E31-C29F78B7EED7}" srcOrd="3" destOrd="0" presId="urn:microsoft.com/office/officeart/2005/8/layout/list1"/>
    <dgm:cxn modelId="{3D512F0B-0743-4084-A8AD-8FDF70724A60}" type="presParOf" srcId="{4E9F9669-0E7F-4396-A53D-8EAD48C24DB9}" destId="{33CC78C7-E331-4D4D-86B6-967C3847F68F}" srcOrd="4" destOrd="0" presId="urn:microsoft.com/office/officeart/2005/8/layout/list1"/>
    <dgm:cxn modelId="{5AB7075C-C194-44A4-B002-61131A288B08}" type="presParOf" srcId="{33CC78C7-E331-4D4D-86B6-967C3847F68F}" destId="{4B5BC60C-7199-4537-A077-6A1AC91D6710}" srcOrd="0" destOrd="0" presId="urn:microsoft.com/office/officeart/2005/8/layout/list1"/>
    <dgm:cxn modelId="{FDF805A7-82C3-46AE-B3EF-5B4F24CD07E9}" type="presParOf" srcId="{33CC78C7-E331-4D4D-86B6-967C3847F68F}" destId="{5BAF491E-63A5-4F9F-8019-4249D9DFE2D5}" srcOrd="1" destOrd="0" presId="urn:microsoft.com/office/officeart/2005/8/layout/list1"/>
    <dgm:cxn modelId="{1D77A570-ED3E-41E2-8F83-FFFD4CF4FBD5}" type="presParOf" srcId="{4E9F9669-0E7F-4396-A53D-8EAD48C24DB9}" destId="{2188CF28-2CD5-404E-9512-FF9EE1DD13D8}" srcOrd="5" destOrd="0" presId="urn:microsoft.com/office/officeart/2005/8/layout/list1"/>
    <dgm:cxn modelId="{9EE96CE0-C078-459A-AA9B-B53F94994B0D}" type="presParOf" srcId="{4E9F9669-0E7F-4396-A53D-8EAD48C24DB9}" destId="{8D14FA61-A1DB-4181-BCA0-53ED97F718E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956BD3-58DB-4D65-B0C0-E027AEBC134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1F7100A-B0E0-42A7-AE0E-8C5F9657C7B0}">
      <dgm:prSet/>
      <dgm:spPr/>
      <dgm:t>
        <a:bodyPr/>
        <a:lstStyle/>
        <a:p>
          <a:r>
            <a:rPr lang="en-US"/>
            <a:t>Reminder for all sites that have IRB approval that survey links should be sent to all families enrolled </a:t>
          </a:r>
        </a:p>
      </dgm:t>
    </dgm:pt>
    <dgm:pt modelId="{57C233CC-8088-48A7-939F-220B5E08302E}" type="parTrans" cxnId="{4A66403C-E4A2-4AA4-AFF1-B14ECFBFFE03}">
      <dgm:prSet/>
      <dgm:spPr/>
      <dgm:t>
        <a:bodyPr/>
        <a:lstStyle/>
        <a:p>
          <a:endParaRPr lang="en-US"/>
        </a:p>
      </dgm:t>
    </dgm:pt>
    <dgm:pt modelId="{9C97030F-0555-4270-82A3-F967DF16D02E}" type="sibTrans" cxnId="{4A66403C-E4A2-4AA4-AFF1-B14ECFBFFE03}">
      <dgm:prSet/>
      <dgm:spPr/>
      <dgm:t>
        <a:bodyPr/>
        <a:lstStyle/>
        <a:p>
          <a:endParaRPr lang="en-US"/>
        </a:p>
      </dgm:t>
    </dgm:pt>
    <dgm:pt modelId="{47626339-5E33-47C5-9E24-18749383FD2D}">
      <dgm:prSet/>
      <dgm:spPr/>
      <dgm:t>
        <a:bodyPr/>
        <a:lstStyle/>
        <a:p>
          <a:r>
            <a:rPr lang="en-US"/>
            <a:t>Defined project milestone</a:t>
          </a:r>
        </a:p>
      </dgm:t>
    </dgm:pt>
    <dgm:pt modelId="{D62394D0-6DF2-4186-B22D-8FC901BAE5CA}" type="parTrans" cxnId="{0DA12EB1-E90B-4B22-BBBE-B49BDB3AAC4A}">
      <dgm:prSet/>
      <dgm:spPr/>
      <dgm:t>
        <a:bodyPr/>
        <a:lstStyle/>
        <a:p>
          <a:endParaRPr lang="en-US"/>
        </a:p>
      </dgm:t>
    </dgm:pt>
    <dgm:pt modelId="{B126860A-4178-4E5D-B349-9321C1B7156E}" type="sibTrans" cxnId="{0DA12EB1-E90B-4B22-BBBE-B49BDB3AAC4A}">
      <dgm:prSet/>
      <dgm:spPr/>
      <dgm:t>
        <a:bodyPr/>
        <a:lstStyle/>
        <a:p>
          <a:endParaRPr lang="en-US"/>
        </a:p>
      </dgm:t>
    </dgm:pt>
    <dgm:pt modelId="{299E94E5-4AA4-4CD3-9FC4-E505DBBA3E99}">
      <dgm:prSet/>
      <dgm:spPr/>
      <dgm:t>
        <a:bodyPr/>
        <a:lstStyle/>
        <a:p>
          <a:r>
            <a:rPr lang="en-US" b="1" dirty="0">
              <a:solidFill>
                <a:srgbClr val="FF0000"/>
              </a:solidFill>
            </a:rPr>
            <a:t>Severely</a:t>
          </a:r>
          <a:r>
            <a:rPr lang="en-US" dirty="0"/>
            <a:t> behind enrollment schedule (0.01% response rate) </a:t>
          </a:r>
        </a:p>
      </dgm:t>
    </dgm:pt>
    <dgm:pt modelId="{741AB6AE-67BF-430B-83D0-1AB685CD87EA}" type="parTrans" cxnId="{96B701BC-2BC8-421E-8A16-305E2580F5A2}">
      <dgm:prSet/>
      <dgm:spPr/>
      <dgm:t>
        <a:bodyPr/>
        <a:lstStyle/>
        <a:p>
          <a:endParaRPr lang="en-US"/>
        </a:p>
      </dgm:t>
    </dgm:pt>
    <dgm:pt modelId="{F6FAEFB4-A387-4FE4-9E47-FC67A73B061E}" type="sibTrans" cxnId="{96B701BC-2BC8-421E-8A16-305E2580F5A2}">
      <dgm:prSet/>
      <dgm:spPr/>
      <dgm:t>
        <a:bodyPr/>
        <a:lstStyle/>
        <a:p>
          <a:endParaRPr lang="en-US"/>
        </a:p>
      </dgm:t>
    </dgm:pt>
    <dgm:pt modelId="{3B141459-9838-45A2-8262-055C2F0DDD80}" type="pres">
      <dgm:prSet presAssocID="{90956BD3-58DB-4D65-B0C0-E027AEBC134B}" presName="root" presStyleCnt="0">
        <dgm:presLayoutVars>
          <dgm:dir/>
          <dgm:resizeHandles val="exact"/>
        </dgm:presLayoutVars>
      </dgm:prSet>
      <dgm:spPr/>
    </dgm:pt>
    <dgm:pt modelId="{6F136C2A-BE99-4D40-8B58-756598078D5E}" type="pres">
      <dgm:prSet presAssocID="{F1F7100A-B0E0-42A7-AE0E-8C5F9657C7B0}" presName="compNode" presStyleCnt="0"/>
      <dgm:spPr/>
    </dgm:pt>
    <dgm:pt modelId="{4298BF53-7CAF-42C8-9F4E-8067659CC5CF}" type="pres">
      <dgm:prSet presAssocID="{F1F7100A-B0E0-42A7-AE0E-8C5F9657C7B0}" presName="bgRect" presStyleLbl="bgShp" presStyleIdx="0" presStyleCnt="3"/>
      <dgm:spPr/>
    </dgm:pt>
    <dgm:pt modelId="{5B34C6EB-8807-4952-97D1-FA24645CA75A}" type="pres">
      <dgm:prSet presAssocID="{F1F7100A-B0E0-42A7-AE0E-8C5F9657C7B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F735F6C5-2114-4543-9DA7-C6F6F81AAD91}" type="pres">
      <dgm:prSet presAssocID="{F1F7100A-B0E0-42A7-AE0E-8C5F9657C7B0}" presName="spaceRect" presStyleCnt="0"/>
      <dgm:spPr/>
    </dgm:pt>
    <dgm:pt modelId="{33A769D2-B38B-43C8-B049-FBB20FA42F4F}" type="pres">
      <dgm:prSet presAssocID="{F1F7100A-B0E0-42A7-AE0E-8C5F9657C7B0}" presName="parTx" presStyleLbl="revTx" presStyleIdx="0" presStyleCnt="3">
        <dgm:presLayoutVars>
          <dgm:chMax val="0"/>
          <dgm:chPref val="0"/>
        </dgm:presLayoutVars>
      </dgm:prSet>
      <dgm:spPr/>
    </dgm:pt>
    <dgm:pt modelId="{4A62D7EE-E0F3-48F8-8899-B66883B391F1}" type="pres">
      <dgm:prSet presAssocID="{9C97030F-0555-4270-82A3-F967DF16D02E}" presName="sibTrans" presStyleCnt="0"/>
      <dgm:spPr/>
    </dgm:pt>
    <dgm:pt modelId="{1541E160-2738-49CD-8D50-239C92A791ED}" type="pres">
      <dgm:prSet presAssocID="{47626339-5E33-47C5-9E24-18749383FD2D}" presName="compNode" presStyleCnt="0"/>
      <dgm:spPr/>
    </dgm:pt>
    <dgm:pt modelId="{E63F2840-6C96-4AE0-BD45-69569CC49A53}" type="pres">
      <dgm:prSet presAssocID="{47626339-5E33-47C5-9E24-18749383FD2D}" presName="bgRect" presStyleLbl="bgShp" presStyleIdx="1" presStyleCnt="3"/>
      <dgm:spPr/>
    </dgm:pt>
    <dgm:pt modelId="{B2AF073B-F441-4AA4-BB4D-B54C1ACA3629}" type="pres">
      <dgm:prSet presAssocID="{47626339-5E33-47C5-9E24-18749383FD2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6724D3A3-860D-4395-9E08-CA905F42CC82}" type="pres">
      <dgm:prSet presAssocID="{47626339-5E33-47C5-9E24-18749383FD2D}" presName="spaceRect" presStyleCnt="0"/>
      <dgm:spPr/>
    </dgm:pt>
    <dgm:pt modelId="{61E9D187-2828-46BC-A78E-4ED5EC515AA5}" type="pres">
      <dgm:prSet presAssocID="{47626339-5E33-47C5-9E24-18749383FD2D}" presName="parTx" presStyleLbl="revTx" presStyleIdx="1" presStyleCnt="3">
        <dgm:presLayoutVars>
          <dgm:chMax val="0"/>
          <dgm:chPref val="0"/>
        </dgm:presLayoutVars>
      </dgm:prSet>
      <dgm:spPr/>
    </dgm:pt>
    <dgm:pt modelId="{E8CA5DB2-388B-44B6-86F4-509331C5A58D}" type="pres">
      <dgm:prSet presAssocID="{B126860A-4178-4E5D-B349-9321C1B7156E}" presName="sibTrans" presStyleCnt="0"/>
      <dgm:spPr/>
    </dgm:pt>
    <dgm:pt modelId="{9C6B4D00-D8DB-42E9-8D7D-F0C095229CF9}" type="pres">
      <dgm:prSet presAssocID="{299E94E5-4AA4-4CD3-9FC4-E505DBBA3E99}" presName="compNode" presStyleCnt="0"/>
      <dgm:spPr/>
    </dgm:pt>
    <dgm:pt modelId="{042C02D4-AA17-4310-9D72-C22F09A38AAD}" type="pres">
      <dgm:prSet presAssocID="{299E94E5-4AA4-4CD3-9FC4-E505DBBA3E99}" presName="bgRect" presStyleLbl="bgShp" presStyleIdx="2" presStyleCnt="3"/>
      <dgm:spPr/>
    </dgm:pt>
    <dgm:pt modelId="{C5B65B93-46C6-4456-9D41-2433B88C5EC4}" type="pres">
      <dgm:prSet presAssocID="{299E94E5-4AA4-4CD3-9FC4-E505DBBA3E9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ily Calendar"/>
        </a:ext>
      </dgm:extLst>
    </dgm:pt>
    <dgm:pt modelId="{7B6276EE-D976-4B70-B68D-2B7EC0659595}" type="pres">
      <dgm:prSet presAssocID="{299E94E5-4AA4-4CD3-9FC4-E505DBBA3E99}" presName="spaceRect" presStyleCnt="0"/>
      <dgm:spPr/>
    </dgm:pt>
    <dgm:pt modelId="{85D31A9A-925E-4883-B41D-393766D092CC}" type="pres">
      <dgm:prSet presAssocID="{299E94E5-4AA4-4CD3-9FC4-E505DBBA3E99}" presName="parTx" presStyleLbl="revTx" presStyleIdx="2" presStyleCnt="3">
        <dgm:presLayoutVars>
          <dgm:chMax val="0"/>
          <dgm:chPref val="0"/>
        </dgm:presLayoutVars>
      </dgm:prSet>
      <dgm:spPr/>
    </dgm:pt>
  </dgm:ptLst>
  <dgm:cxnLst>
    <dgm:cxn modelId="{F981B421-7B70-434A-B9E2-7A15A72EA1FF}" type="presOf" srcId="{90956BD3-58DB-4D65-B0C0-E027AEBC134B}" destId="{3B141459-9838-45A2-8262-055C2F0DDD80}" srcOrd="0" destOrd="0" presId="urn:microsoft.com/office/officeart/2018/2/layout/IconVerticalSolidList"/>
    <dgm:cxn modelId="{B4218834-2F4F-4740-A45E-8E92C5ADE70F}" type="presOf" srcId="{47626339-5E33-47C5-9E24-18749383FD2D}" destId="{61E9D187-2828-46BC-A78E-4ED5EC515AA5}" srcOrd="0" destOrd="0" presId="urn:microsoft.com/office/officeart/2018/2/layout/IconVerticalSolidList"/>
    <dgm:cxn modelId="{4A66403C-E4A2-4AA4-AFF1-B14ECFBFFE03}" srcId="{90956BD3-58DB-4D65-B0C0-E027AEBC134B}" destId="{F1F7100A-B0E0-42A7-AE0E-8C5F9657C7B0}" srcOrd="0" destOrd="0" parTransId="{57C233CC-8088-48A7-939F-220B5E08302E}" sibTransId="{9C97030F-0555-4270-82A3-F967DF16D02E}"/>
    <dgm:cxn modelId="{CD2E437E-E137-4867-B51A-0CC1F4EF0711}" type="presOf" srcId="{299E94E5-4AA4-4CD3-9FC4-E505DBBA3E99}" destId="{85D31A9A-925E-4883-B41D-393766D092CC}" srcOrd="0" destOrd="0" presId="urn:microsoft.com/office/officeart/2018/2/layout/IconVerticalSolidList"/>
    <dgm:cxn modelId="{FC395187-76D2-4788-8454-704190049EAF}" type="presOf" srcId="{F1F7100A-B0E0-42A7-AE0E-8C5F9657C7B0}" destId="{33A769D2-B38B-43C8-B049-FBB20FA42F4F}" srcOrd="0" destOrd="0" presId="urn:microsoft.com/office/officeart/2018/2/layout/IconVerticalSolidList"/>
    <dgm:cxn modelId="{0DA12EB1-E90B-4B22-BBBE-B49BDB3AAC4A}" srcId="{90956BD3-58DB-4D65-B0C0-E027AEBC134B}" destId="{47626339-5E33-47C5-9E24-18749383FD2D}" srcOrd="1" destOrd="0" parTransId="{D62394D0-6DF2-4186-B22D-8FC901BAE5CA}" sibTransId="{B126860A-4178-4E5D-B349-9321C1B7156E}"/>
    <dgm:cxn modelId="{96B701BC-2BC8-421E-8A16-305E2580F5A2}" srcId="{90956BD3-58DB-4D65-B0C0-E027AEBC134B}" destId="{299E94E5-4AA4-4CD3-9FC4-E505DBBA3E99}" srcOrd="2" destOrd="0" parTransId="{741AB6AE-67BF-430B-83D0-1AB685CD87EA}" sibTransId="{F6FAEFB4-A387-4FE4-9E47-FC67A73B061E}"/>
    <dgm:cxn modelId="{2AA28DF1-E6D3-468D-884D-B3EBBBFA0D54}" type="presParOf" srcId="{3B141459-9838-45A2-8262-055C2F0DDD80}" destId="{6F136C2A-BE99-4D40-8B58-756598078D5E}" srcOrd="0" destOrd="0" presId="urn:microsoft.com/office/officeart/2018/2/layout/IconVerticalSolidList"/>
    <dgm:cxn modelId="{C964DB95-CBD1-4E02-9575-821E89430584}" type="presParOf" srcId="{6F136C2A-BE99-4D40-8B58-756598078D5E}" destId="{4298BF53-7CAF-42C8-9F4E-8067659CC5CF}" srcOrd="0" destOrd="0" presId="urn:microsoft.com/office/officeart/2018/2/layout/IconVerticalSolidList"/>
    <dgm:cxn modelId="{07EC9DAA-E2BC-48EC-8414-54B74C8A05DB}" type="presParOf" srcId="{6F136C2A-BE99-4D40-8B58-756598078D5E}" destId="{5B34C6EB-8807-4952-97D1-FA24645CA75A}" srcOrd="1" destOrd="0" presId="urn:microsoft.com/office/officeart/2018/2/layout/IconVerticalSolidList"/>
    <dgm:cxn modelId="{9D30E44C-4ACE-4FBD-928B-2859DAF095BC}" type="presParOf" srcId="{6F136C2A-BE99-4D40-8B58-756598078D5E}" destId="{F735F6C5-2114-4543-9DA7-C6F6F81AAD91}" srcOrd="2" destOrd="0" presId="urn:microsoft.com/office/officeart/2018/2/layout/IconVerticalSolidList"/>
    <dgm:cxn modelId="{0EC83B0C-A066-4909-BD66-B47A7FDC81C3}" type="presParOf" srcId="{6F136C2A-BE99-4D40-8B58-756598078D5E}" destId="{33A769D2-B38B-43C8-B049-FBB20FA42F4F}" srcOrd="3" destOrd="0" presId="urn:microsoft.com/office/officeart/2018/2/layout/IconVerticalSolidList"/>
    <dgm:cxn modelId="{466890A6-3A4C-4538-99D1-3966B95FDDA7}" type="presParOf" srcId="{3B141459-9838-45A2-8262-055C2F0DDD80}" destId="{4A62D7EE-E0F3-48F8-8899-B66883B391F1}" srcOrd="1" destOrd="0" presId="urn:microsoft.com/office/officeart/2018/2/layout/IconVerticalSolidList"/>
    <dgm:cxn modelId="{804BD99D-8226-468B-82AA-28B526868604}" type="presParOf" srcId="{3B141459-9838-45A2-8262-055C2F0DDD80}" destId="{1541E160-2738-49CD-8D50-239C92A791ED}" srcOrd="2" destOrd="0" presId="urn:microsoft.com/office/officeart/2018/2/layout/IconVerticalSolidList"/>
    <dgm:cxn modelId="{C606A005-4C4B-40C7-8BA5-9974BF53CCA3}" type="presParOf" srcId="{1541E160-2738-49CD-8D50-239C92A791ED}" destId="{E63F2840-6C96-4AE0-BD45-69569CC49A53}" srcOrd="0" destOrd="0" presId="urn:microsoft.com/office/officeart/2018/2/layout/IconVerticalSolidList"/>
    <dgm:cxn modelId="{4B898073-08F5-4384-BAEE-BA13AF8CDEA5}" type="presParOf" srcId="{1541E160-2738-49CD-8D50-239C92A791ED}" destId="{B2AF073B-F441-4AA4-BB4D-B54C1ACA3629}" srcOrd="1" destOrd="0" presId="urn:microsoft.com/office/officeart/2018/2/layout/IconVerticalSolidList"/>
    <dgm:cxn modelId="{998B3FCD-5D1E-4E7C-B541-E2711DC09F7A}" type="presParOf" srcId="{1541E160-2738-49CD-8D50-239C92A791ED}" destId="{6724D3A3-860D-4395-9E08-CA905F42CC82}" srcOrd="2" destOrd="0" presId="urn:microsoft.com/office/officeart/2018/2/layout/IconVerticalSolidList"/>
    <dgm:cxn modelId="{5EA4BCE1-2A3E-458E-9569-B59BD132DB33}" type="presParOf" srcId="{1541E160-2738-49CD-8D50-239C92A791ED}" destId="{61E9D187-2828-46BC-A78E-4ED5EC515AA5}" srcOrd="3" destOrd="0" presId="urn:microsoft.com/office/officeart/2018/2/layout/IconVerticalSolidList"/>
    <dgm:cxn modelId="{93B6B2D2-A076-4D33-9773-F34D14D6A328}" type="presParOf" srcId="{3B141459-9838-45A2-8262-055C2F0DDD80}" destId="{E8CA5DB2-388B-44B6-86F4-509331C5A58D}" srcOrd="3" destOrd="0" presId="urn:microsoft.com/office/officeart/2018/2/layout/IconVerticalSolidList"/>
    <dgm:cxn modelId="{47306B30-A526-4549-BF1D-7B7F1A0032EC}" type="presParOf" srcId="{3B141459-9838-45A2-8262-055C2F0DDD80}" destId="{9C6B4D00-D8DB-42E9-8D7D-F0C095229CF9}" srcOrd="4" destOrd="0" presId="urn:microsoft.com/office/officeart/2018/2/layout/IconVerticalSolidList"/>
    <dgm:cxn modelId="{4BE973EA-2F9D-4995-90A2-276976FF8854}" type="presParOf" srcId="{9C6B4D00-D8DB-42E9-8D7D-F0C095229CF9}" destId="{042C02D4-AA17-4310-9D72-C22F09A38AAD}" srcOrd="0" destOrd="0" presId="urn:microsoft.com/office/officeart/2018/2/layout/IconVerticalSolidList"/>
    <dgm:cxn modelId="{EBC5E4E1-05C8-4847-83BD-31C768D25328}" type="presParOf" srcId="{9C6B4D00-D8DB-42E9-8D7D-F0C095229CF9}" destId="{C5B65B93-46C6-4456-9D41-2433B88C5EC4}" srcOrd="1" destOrd="0" presId="urn:microsoft.com/office/officeart/2018/2/layout/IconVerticalSolidList"/>
    <dgm:cxn modelId="{591D328A-F82C-4116-A38D-8EF9D277E096}" type="presParOf" srcId="{9C6B4D00-D8DB-42E9-8D7D-F0C095229CF9}" destId="{7B6276EE-D976-4B70-B68D-2B7EC0659595}" srcOrd="2" destOrd="0" presId="urn:microsoft.com/office/officeart/2018/2/layout/IconVerticalSolidList"/>
    <dgm:cxn modelId="{8BABDABF-F610-4C30-BE92-C5E23F37A8C4}" type="presParOf" srcId="{9C6B4D00-D8DB-42E9-8D7D-F0C095229CF9}" destId="{85D31A9A-925E-4883-B41D-393766D092C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192A43-558C-48E0-8C99-AFCE379FBCEB}" type="doc">
      <dgm:prSet loTypeId="urn:microsoft.com/office/officeart/2005/8/layout/process4" loCatId="process" qsTypeId="urn:microsoft.com/office/officeart/2005/8/quickstyle/simple2" qsCatId="simple" csTypeId="urn:microsoft.com/office/officeart/2005/8/colors/accent2_2" csCatId="accent2"/>
      <dgm:spPr/>
      <dgm:t>
        <a:bodyPr/>
        <a:lstStyle/>
        <a:p>
          <a:endParaRPr lang="en-US"/>
        </a:p>
      </dgm:t>
    </dgm:pt>
    <dgm:pt modelId="{1B5A5F63-EA7C-478F-AE3F-BF68013814D0}">
      <dgm:prSet/>
      <dgm:spPr/>
      <dgm:t>
        <a:bodyPr/>
        <a:lstStyle/>
        <a:p>
          <a:r>
            <a:rPr lang="en-US"/>
            <a:t>Control Infant REDCap Forms</a:t>
          </a:r>
        </a:p>
      </dgm:t>
    </dgm:pt>
    <dgm:pt modelId="{B738611F-1A2B-4ABB-8FDD-60A7DDBD5BBE}" type="parTrans" cxnId="{E8B39937-9281-4C70-90EE-A7118804671D}">
      <dgm:prSet/>
      <dgm:spPr/>
      <dgm:t>
        <a:bodyPr/>
        <a:lstStyle/>
        <a:p>
          <a:endParaRPr lang="en-US"/>
        </a:p>
      </dgm:t>
    </dgm:pt>
    <dgm:pt modelId="{213EE3D9-FBBD-476A-9F7B-1D76E5EB819C}" type="sibTrans" cxnId="{E8B39937-9281-4C70-90EE-A7118804671D}">
      <dgm:prSet/>
      <dgm:spPr/>
      <dgm:t>
        <a:bodyPr/>
        <a:lstStyle/>
        <a:p>
          <a:endParaRPr lang="en-US"/>
        </a:p>
      </dgm:t>
    </dgm:pt>
    <dgm:pt modelId="{B59A23F1-12BB-4135-A680-10150CBBAEB7}">
      <dgm:prSet/>
      <dgm:spPr/>
      <dgm:t>
        <a:bodyPr/>
        <a:lstStyle/>
        <a:p>
          <a:r>
            <a:rPr lang="en-US"/>
            <a:t>Screening</a:t>
          </a:r>
        </a:p>
      </dgm:t>
    </dgm:pt>
    <dgm:pt modelId="{55C0AEC2-24FE-443B-AB1C-0A2EED511DD2}" type="parTrans" cxnId="{FD9A5777-DB0E-44B1-BF71-28A6B11686B4}">
      <dgm:prSet/>
      <dgm:spPr/>
      <dgm:t>
        <a:bodyPr/>
        <a:lstStyle/>
        <a:p>
          <a:endParaRPr lang="en-US"/>
        </a:p>
      </dgm:t>
    </dgm:pt>
    <dgm:pt modelId="{B75BD890-4031-419A-A8F2-5D65922DA7A5}" type="sibTrans" cxnId="{FD9A5777-DB0E-44B1-BF71-28A6B11686B4}">
      <dgm:prSet/>
      <dgm:spPr/>
      <dgm:t>
        <a:bodyPr/>
        <a:lstStyle/>
        <a:p>
          <a:endParaRPr lang="en-US"/>
        </a:p>
      </dgm:t>
    </dgm:pt>
    <dgm:pt modelId="{7E9077CF-2DFD-4E34-AA85-984617C0CA55}">
      <dgm:prSet/>
      <dgm:spPr/>
      <dgm:t>
        <a:bodyPr/>
        <a:lstStyle/>
        <a:p>
          <a:r>
            <a:rPr lang="en-US"/>
            <a:t>Demographics</a:t>
          </a:r>
        </a:p>
      </dgm:t>
    </dgm:pt>
    <dgm:pt modelId="{541AC14D-4F0F-41D6-BE83-8A2E8B5E742F}" type="parTrans" cxnId="{4F9AB46E-86B5-464E-B68D-5D58DECBA253}">
      <dgm:prSet/>
      <dgm:spPr/>
      <dgm:t>
        <a:bodyPr/>
        <a:lstStyle/>
        <a:p>
          <a:endParaRPr lang="en-US"/>
        </a:p>
      </dgm:t>
    </dgm:pt>
    <dgm:pt modelId="{3140FB82-38F5-4671-93EF-FF4517140B3F}" type="sibTrans" cxnId="{4F9AB46E-86B5-464E-B68D-5D58DECBA253}">
      <dgm:prSet/>
      <dgm:spPr/>
      <dgm:t>
        <a:bodyPr/>
        <a:lstStyle/>
        <a:p>
          <a:endParaRPr lang="en-US"/>
        </a:p>
      </dgm:t>
    </dgm:pt>
    <dgm:pt modelId="{FD1A32EB-2A16-476E-9044-6987FE682BEC}">
      <dgm:prSet/>
      <dgm:spPr/>
      <dgm:t>
        <a:bodyPr/>
        <a:lstStyle/>
        <a:p>
          <a:r>
            <a:rPr lang="en-US"/>
            <a:t>AEs</a:t>
          </a:r>
        </a:p>
      </dgm:t>
    </dgm:pt>
    <dgm:pt modelId="{4E314E84-ECE1-447D-AA64-0B8052AD5BC3}" type="parTrans" cxnId="{7A6BDE58-E19A-46F8-9776-1B9C5071AC3C}">
      <dgm:prSet/>
      <dgm:spPr/>
      <dgm:t>
        <a:bodyPr/>
        <a:lstStyle/>
        <a:p>
          <a:endParaRPr lang="en-US"/>
        </a:p>
      </dgm:t>
    </dgm:pt>
    <dgm:pt modelId="{D4D8E268-9EB5-442D-A2E1-3FBA05D6506E}" type="sibTrans" cxnId="{7A6BDE58-E19A-46F8-9776-1B9C5071AC3C}">
      <dgm:prSet/>
      <dgm:spPr/>
      <dgm:t>
        <a:bodyPr/>
        <a:lstStyle/>
        <a:p>
          <a:endParaRPr lang="en-US"/>
        </a:p>
      </dgm:t>
    </dgm:pt>
    <dgm:pt modelId="{70D7CCD0-7F08-45E1-A273-C4B981437763}">
      <dgm:prSet/>
      <dgm:spPr/>
      <dgm:t>
        <a:bodyPr/>
        <a:lstStyle/>
        <a:p>
          <a:r>
            <a:rPr lang="en-US"/>
            <a:t>Implementation Discharge</a:t>
          </a:r>
        </a:p>
      </dgm:t>
    </dgm:pt>
    <dgm:pt modelId="{D3ABBF64-0D12-481D-B05B-27991526EF98}" type="parTrans" cxnId="{A5E6F29A-09DE-4DAF-B89D-73B5AD9A2635}">
      <dgm:prSet/>
      <dgm:spPr/>
      <dgm:t>
        <a:bodyPr/>
        <a:lstStyle/>
        <a:p>
          <a:endParaRPr lang="en-US"/>
        </a:p>
      </dgm:t>
    </dgm:pt>
    <dgm:pt modelId="{B0246599-D17B-4993-9658-D120AABF4CAD}" type="sibTrans" cxnId="{A5E6F29A-09DE-4DAF-B89D-73B5AD9A2635}">
      <dgm:prSet/>
      <dgm:spPr/>
      <dgm:t>
        <a:bodyPr/>
        <a:lstStyle/>
        <a:p>
          <a:endParaRPr lang="en-US"/>
        </a:p>
      </dgm:t>
    </dgm:pt>
    <dgm:pt modelId="{E7D028FE-5DA4-46A6-A9C9-70808DA1F458}">
      <dgm:prSet/>
      <dgm:spPr/>
      <dgm:t>
        <a:bodyPr/>
        <a:lstStyle/>
        <a:p>
          <a:r>
            <a:rPr lang="en-US" dirty="0"/>
            <a:t>6 Months Post-Wean = Forms Complete</a:t>
          </a:r>
        </a:p>
      </dgm:t>
    </dgm:pt>
    <dgm:pt modelId="{2C14CD5C-AC9D-4B07-B38D-684243459CF3}" type="parTrans" cxnId="{2FE0A5A5-7A7A-465E-9D4D-64C1F4796046}">
      <dgm:prSet/>
      <dgm:spPr/>
      <dgm:t>
        <a:bodyPr/>
        <a:lstStyle/>
        <a:p>
          <a:endParaRPr lang="en-US"/>
        </a:p>
      </dgm:t>
    </dgm:pt>
    <dgm:pt modelId="{6A773129-9A82-4389-85C9-A97370FD1C3A}" type="sibTrans" cxnId="{2FE0A5A5-7A7A-465E-9D4D-64C1F4796046}">
      <dgm:prSet/>
      <dgm:spPr/>
      <dgm:t>
        <a:bodyPr/>
        <a:lstStyle/>
        <a:p>
          <a:endParaRPr lang="en-US"/>
        </a:p>
      </dgm:t>
    </dgm:pt>
    <dgm:pt modelId="{ED1AE280-F216-409D-AD51-E8AAA5C20099}">
      <dgm:prSet/>
      <dgm:spPr/>
      <dgm:t>
        <a:bodyPr/>
        <a:lstStyle/>
        <a:p>
          <a:r>
            <a:rPr lang="en-US"/>
            <a:t>Controls Needed for Further Analysis </a:t>
          </a:r>
        </a:p>
      </dgm:t>
    </dgm:pt>
    <dgm:pt modelId="{452814BD-E087-4C81-AE10-C5E7C6BB582E}" type="parTrans" cxnId="{EE37E8D4-64F6-4BE4-89CB-C3FA37B984F3}">
      <dgm:prSet/>
      <dgm:spPr/>
      <dgm:t>
        <a:bodyPr/>
        <a:lstStyle/>
        <a:p>
          <a:endParaRPr lang="en-US"/>
        </a:p>
      </dgm:t>
    </dgm:pt>
    <dgm:pt modelId="{E56497C9-1A25-43A4-82B0-69B16F7EE25D}" type="sibTrans" cxnId="{EE37E8D4-64F6-4BE4-89CB-C3FA37B984F3}">
      <dgm:prSet/>
      <dgm:spPr/>
      <dgm:t>
        <a:bodyPr/>
        <a:lstStyle/>
        <a:p>
          <a:endParaRPr lang="en-US"/>
        </a:p>
      </dgm:t>
    </dgm:pt>
    <dgm:pt modelId="{530C7745-AD93-4A67-BECC-EDDB1F451AC9}" type="pres">
      <dgm:prSet presAssocID="{15192A43-558C-48E0-8C99-AFCE379FBCEB}" presName="Name0" presStyleCnt="0">
        <dgm:presLayoutVars>
          <dgm:dir/>
          <dgm:animLvl val="lvl"/>
          <dgm:resizeHandles val="exact"/>
        </dgm:presLayoutVars>
      </dgm:prSet>
      <dgm:spPr/>
    </dgm:pt>
    <dgm:pt modelId="{644E0ECE-B78A-4859-8D84-9815AA39FB8F}" type="pres">
      <dgm:prSet presAssocID="{ED1AE280-F216-409D-AD51-E8AAA5C20099}" presName="boxAndChildren" presStyleCnt="0"/>
      <dgm:spPr/>
    </dgm:pt>
    <dgm:pt modelId="{3AC6EEFB-72BF-4C2F-BC09-316AF514A41A}" type="pres">
      <dgm:prSet presAssocID="{ED1AE280-F216-409D-AD51-E8AAA5C20099}" presName="parentTextBox" presStyleLbl="node1" presStyleIdx="0" presStyleCnt="3"/>
      <dgm:spPr/>
    </dgm:pt>
    <dgm:pt modelId="{16AFA204-6003-4D82-88CA-1A8422B134F9}" type="pres">
      <dgm:prSet presAssocID="{6A773129-9A82-4389-85C9-A97370FD1C3A}" presName="sp" presStyleCnt="0"/>
      <dgm:spPr/>
    </dgm:pt>
    <dgm:pt modelId="{3050B65B-F91C-407E-AB00-05A282BE1AD0}" type="pres">
      <dgm:prSet presAssocID="{E7D028FE-5DA4-46A6-A9C9-70808DA1F458}" presName="arrowAndChildren" presStyleCnt="0"/>
      <dgm:spPr/>
    </dgm:pt>
    <dgm:pt modelId="{3FEB700C-738A-4E77-B753-E2E84B75160B}" type="pres">
      <dgm:prSet presAssocID="{E7D028FE-5DA4-46A6-A9C9-70808DA1F458}" presName="parentTextArrow" presStyleLbl="node1" presStyleIdx="1" presStyleCnt="3"/>
      <dgm:spPr/>
    </dgm:pt>
    <dgm:pt modelId="{D02A225D-D175-4302-AA4A-574210355F7A}" type="pres">
      <dgm:prSet presAssocID="{213EE3D9-FBBD-476A-9F7B-1D76E5EB819C}" presName="sp" presStyleCnt="0"/>
      <dgm:spPr/>
    </dgm:pt>
    <dgm:pt modelId="{434BF487-84B6-4335-B9D4-9658A4760848}" type="pres">
      <dgm:prSet presAssocID="{1B5A5F63-EA7C-478F-AE3F-BF68013814D0}" presName="arrowAndChildren" presStyleCnt="0"/>
      <dgm:spPr/>
    </dgm:pt>
    <dgm:pt modelId="{7FDF0627-F2AD-40BD-A110-DA07AD129233}" type="pres">
      <dgm:prSet presAssocID="{1B5A5F63-EA7C-478F-AE3F-BF68013814D0}" presName="parentTextArrow" presStyleLbl="node1" presStyleIdx="1" presStyleCnt="3"/>
      <dgm:spPr/>
    </dgm:pt>
    <dgm:pt modelId="{CEFDCABB-EC52-499A-8C1D-6DC2B31D6CCE}" type="pres">
      <dgm:prSet presAssocID="{1B5A5F63-EA7C-478F-AE3F-BF68013814D0}" presName="arrow" presStyleLbl="node1" presStyleIdx="2" presStyleCnt="3"/>
      <dgm:spPr/>
    </dgm:pt>
    <dgm:pt modelId="{A665FCF8-2227-457F-A37C-E37D49911747}" type="pres">
      <dgm:prSet presAssocID="{1B5A5F63-EA7C-478F-AE3F-BF68013814D0}" presName="descendantArrow" presStyleCnt="0"/>
      <dgm:spPr/>
    </dgm:pt>
    <dgm:pt modelId="{3E477A0A-B554-4F78-A736-8A1EC592C494}" type="pres">
      <dgm:prSet presAssocID="{B59A23F1-12BB-4135-A680-10150CBBAEB7}" presName="childTextArrow" presStyleLbl="fgAccFollowNode1" presStyleIdx="0" presStyleCnt="4">
        <dgm:presLayoutVars>
          <dgm:bulletEnabled val="1"/>
        </dgm:presLayoutVars>
      </dgm:prSet>
      <dgm:spPr/>
    </dgm:pt>
    <dgm:pt modelId="{7359A69C-DE28-4D4F-BBCC-2C1B12D851DD}" type="pres">
      <dgm:prSet presAssocID="{7E9077CF-2DFD-4E34-AA85-984617C0CA55}" presName="childTextArrow" presStyleLbl="fgAccFollowNode1" presStyleIdx="1" presStyleCnt="4">
        <dgm:presLayoutVars>
          <dgm:bulletEnabled val="1"/>
        </dgm:presLayoutVars>
      </dgm:prSet>
      <dgm:spPr/>
    </dgm:pt>
    <dgm:pt modelId="{AE6E40DF-F015-472C-B116-EAB1416ABEEE}" type="pres">
      <dgm:prSet presAssocID="{FD1A32EB-2A16-476E-9044-6987FE682BEC}" presName="childTextArrow" presStyleLbl="fgAccFollowNode1" presStyleIdx="2" presStyleCnt="4">
        <dgm:presLayoutVars>
          <dgm:bulletEnabled val="1"/>
        </dgm:presLayoutVars>
      </dgm:prSet>
      <dgm:spPr/>
    </dgm:pt>
    <dgm:pt modelId="{34A154B0-540E-47A7-8D56-5A7D34600735}" type="pres">
      <dgm:prSet presAssocID="{70D7CCD0-7F08-45E1-A273-C4B981437763}" presName="childTextArrow" presStyleLbl="fgAccFollowNode1" presStyleIdx="3" presStyleCnt="4">
        <dgm:presLayoutVars>
          <dgm:bulletEnabled val="1"/>
        </dgm:presLayoutVars>
      </dgm:prSet>
      <dgm:spPr/>
    </dgm:pt>
  </dgm:ptLst>
  <dgm:cxnLst>
    <dgm:cxn modelId="{EE47D507-E4B3-493B-AFE5-1F57B3BF83D4}" type="presOf" srcId="{15192A43-558C-48E0-8C99-AFCE379FBCEB}" destId="{530C7745-AD93-4A67-BECC-EDDB1F451AC9}" srcOrd="0" destOrd="0" presId="urn:microsoft.com/office/officeart/2005/8/layout/process4"/>
    <dgm:cxn modelId="{BDF6FD22-CE80-444A-B623-C41138F966A4}" type="presOf" srcId="{70D7CCD0-7F08-45E1-A273-C4B981437763}" destId="{34A154B0-540E-47A7-8D56-5A7D34600735}" srcOrd="0" destOrd="0" presId="urn:microsoft.com/office/officeart/2005/8/layout/process4"/>
    <dgm:cxn modelId="{E8B39937-9281-4C70-90EE-A7118804671D}" srcId="{15192A43-558C-48E0-8C99-AFCE379FBCEB}" destId="{1B5A5F63-EA7C-478F-AE3F-BF68013814D0}" srcOrd="0" destOrd="0" parTransId="{B738611F-1A2B-4ABB-8FDD-60A7DDBD5BBE}" sibTransId="{213EE3D9-FBBD-476A-9F7B-1D76E5EB819C}"/>
    <dgm:cxn modelId="{04EAD748-B358-4FD5-9666-604233F14BC5}" type="presOf" srcId="{7E9077CF-2DFD-4E34-AA85-984617C0CA55}" destId="{7359A69C-DE28-4D4F-BBCC-2C1B12D851DD}" srcOrd="0" destOrd="0" presId="urn:microsoft.com/office/officeart/2005/8/layout/process4"/>
    <dgm:cxn modelId="{4F9AB46E-86B5-464E-B68D-5D58DECBA253}" srcId="{1B5A5F63-EA7C-478F-AE3F-BF68013814D0}" destId="{7E9077CF-2DFD-4E34-AA85-984617C0CA55}" srcOrd="1" destOrd="0" parTransId="{541AC14D-4F0F-41D6-BE83-8A2E8B5E742F}" sibTransId="{3140FB82-38F5-4671-93EF-FF4517140B3F}"/>
    <dgm:cxn modelId="{A2AB6C70-6886-4A54-9F5E-7F706580D342}" type="presOf" srcId="{1B5A5F63-EA7C-478F-AE3F-BF68013814D0}" destId="{CEFDCABB-EC52-499A-8C1D-6DC2B31D6CCE}" srcOrd="1" destOrd="0" presId="urn:microsoft.com/office/officeart/2005/8/layout/process4"/>
    <dgm:cxn modelId="{5C74E456-7E64-49C4-9ABB-98698A5A8996}" type="presOf" srcId="{1B5A5F63-EA7C-478F-AE3F-BF68013814D0}" destId="{7FDF0627-F2AD-40BD-A110-DA07AD129233}" srcOrd="0" destOrd="0" presId="urn:microsoft.com/office/officeart/2005/8/layout/process4"/>
    <dgm:cxn modelId="{1CB22C57-E586-44C1-8B56-636AA78BAF14}" type="presOf" srcId="{E7D028FE-5DA4-46A6-A9C9-70808DA1F458}" destId="{3FEB700C-738A-4E77-B753-E2E84B75160B}" srcOrd="0" destOrd="0" presId="urn:microsoft.com/office/officeart/2005/8/layout/process4"/>
    <dgm:cxn modelId="{FD9A5777-DB0E-44B1-BF71-28A6B11686B4}" srcId="{1B5A5F63-EA7C-478F-AE3F-BF68013814D0}" destId="{B59A23F1-12BB-4135-A680-10150CBBAEB7}" srcOrd="0" destOrd="0" parTransId="{55C0AEC2-24FE-443B-AB1C-0A2EED511DD2}" sibTransId="{B75BD890-4031-419A-A8F2-5D65922DA7A5}"/>
    <dgm:cxn modelId="{5462B177-1564-428E-A1F5-CFECF750317A}" type="presOf" srcId="{B59A23F1-12BB-4135-A680-10150CBBAEB7}" destId="{3E477A0A-B554-4F78-A736-8A1EC592C494}" srcOrd="0" destOrd="0" presId="urn:microsoft.com/office/officeart/2005/8/layout/process4"/>
    <dgm:cxn modelId="{7A6BDE58-E19A-46F8-9776-1B9C5071AC3C}" srcId="{1B5A5F63-EA7C-478F-AE3F-BF68013814D0}" destId="{FD1A32EB-2A16-476E-9044-6987FE682BEC}" srcOrd="2" destOrd="0" parTransId="{4E314E84-ECE1-447D-AA64-0B8052AD5BC3}" sibTransId="{D4D8E268-9EB5-442D-A2E1-3FBA05D6506E}"/>
    <dgm:cxn modelId="{853F9993-2846-41AE-882C-54AE0F117722}" type="presOf" srcId="{ED1AE280-F216-409D-AD51-E8AAA5C20099}" destId="{3AC6EEFB-72BF-4C2F-BC09-316AF514A41A}" srcOrd="0" destOrd="0" presId="urn:microsoft.com/office/officeart/2005/8/layout/process4"/>
    <dgm:cxn modelId="{A5E6F29A-09DE-4DAF-B89D-73B5AD9A2635}" srcId="{1B5A5F63-EA7C-478F-AE3F-BF68013814D0}" destId="{70D7CCD0-7F08-45E1-A273-C4B981437763}" srcOrd="3" destOrd="0" parTransId="{D3ABBF64-0D12-481D-B05B-27991526EF98}" sibTransId="{B0246599-D17B-4993-9658-D120AABF4CAD}"/>
    <dgm:cxn modelId="{2FE0A5A5-7A7A-465E-9D4D-64C1F4796046}" srcId="{15192A43-558C-48E0-8C99-AFCE379FBCEB}" destId="{E7D028FE-5DA4-46A6-A9C9-70808DA1F458}" srcOrd="1" destOrd="0" parTransId="{2C14CD5C-AC9D-4B07-B38D-684243459CF3}" sibTransId="{6A773129-9A82-4389-85C9-A97370FD1C3A}"/>
    <dgm:cxn modelId="{EE37E8D4-64F6-4BE4-89CB-C3FA37B984F3}" srcId="{15192A43-558C-48E0-8C99-AFCE379FBCEB}" destId="{ED1AE280-F216-409D-AD51-E8AAA5C20099}" srcOrd="2" destOrd="0" parTransId="{452814BD-E087-4C81-AE10-C5E7C6BB582E}" sibTransId="{E56497C9-1A25-43A4-82B0-69B16F7EE25D}"/>
    <dgm:cxn modelId="{5382BAD6-3FFB-4A47-AFD1-CBB029686472}" type="presOf" srcId="{FD1A32EB-2A16-476E-9044-6987FE682BEC}" destId="{AE6E40DF-F015-472C-B116-EAB1416ABEEE}" srcOrd="0" destOrd="0" presId="urn:microsoft.com/office/officeart/2005/8/layout/process4"/>
    <dgm:cxn modelId="{24D52425-CAD8-46F4-B64F-AF294E9F5AB8}" type="presParOf" srcId="{530C7745-AD93-4A67-BECC-EDDB1F451AC9}" destId="{644E0ECE-B78A-4859-8D84-9815AA39FB8F}" srcOrd="0" destOrd="0" presId="urn:microsoft.com/office/officeart/2005/8/layout/process4"/>
    <dgm:cxn modelId="{F47A6388-1F75-4BD2-86CC-7C1C932E36B9}" type="presParOf" srcId="{644E0ECE-B78A-4859-8D84-9815AA39FB8F}" destId="{3AC6EEFB-72BF-4C2F-BC09-316AF514A41A}" srcOrd="0" destOrd="0" presId="urn:microsoft.com/office/officeart/2005/8/layout/process4"/>
    <dgm:cxn modelId="{A37BA12A-F292-4DEF-A53D-CEFF91BD6A46}" type="presParOf" srcId="{530C7745-AD93-4A67-BECC-EDDB1F451AC9}" destId="{16AFA204-6003-4D82-88CA-1A8422B134F9}" srcOrd="1" destOrd="0" presId="urn:microsoft.com/office/officeart/2005/8/layout/process4"/>
    <dgm:cxn modelId="{571873AB-24C1-463D-B0E4-1EA0CEB864F6}" type="presParOf" srcId="{530C7745-AD93-4A67-BECC-EDDB1F451AC9}" destId="{3050B65B-F91C-407E-AB00-05A282BE1AD0}" srcOrd="2" destOrd="0" presId="urn:microsoft.com/office/officeart/2005/8/layout/process4"/>
    <dgm:cxn modelId="{9E7CCB71-34BC-409F-8EA4-50B98C78138F}" type="presParOf" srcId="{3050B65B-F91C-407E-AB00-05A282BE1AD0}" destId="{3FEB700C-738A-4E77-B753-E2E84B75160B}" srcOrd="0" destOrd="0" presId="urn:microsoft.com/office/officeart/2005/8/layout/process4"/>
    <dgm:cxn modelId="{B672611A-D751-4349-B454-8B1CEF82D679}" type="presParOf" srcId="{530C7745-AD93-4A67-BECC-EDDB1F451AC9}" destId="{D02A225D-D175-4302-AA4A-574210355F7A}" srcOrd="3" destOrd="0" presId="urn:microsoft.com/office/officeart/2005/8/layout/process4"/>
    <dgm:cxn modelId="{41E75F2B-278B-46E2-B03D-B551607B148D}" type="presParOf" srcId="{530C7745-AD93-4A67-BECC-EDDB1F451AC9}" destId="{434BF487-84B6-4335-B9D4-9658A4760848}" srcOrd="4" destOrd="0" presId="urn:microsoft.com/office/officeart/2005/8/layout/process4"/>
    <dgm:cxn modelId="{73D5D290-0959-4767-864A-18C11E0A6B61}" type="presParOf" srcId="{434BF487-84B6-4335-B9D4-9658A4760848}" destId="{7FDF0627-F2AD-40BD-A110-DA07AD129233}" srcOrd="0" destOrd="0" presId="urn:microsoft.com/office/officeart/2005/8/layout/process4"/>
    <dgm:cxn modelId="{0D87AF44-99EB-4930-8AAA-43BD92109E9E}" type="presParOf" srcId="{434BF487-84B6-4335-B9D4-9658A4760848}" destId="{CEFDCABB-EC52-499A-8C1D-6DC2B31D6CCE}" srcOrd="1" destOrd="0" presId="urn:microsoft.com/office/officeart/2005/8/layout/process4"/>
    <dgm:cxn modelId="{F7672C27-F1CA-495D-81C9-49A6611260D6}" type="presParOf" srcId="{434BF487-84B6-4335-B9D4-9658A4760848}" destId="{A665FCF8-2227-457F-A37C-E37D49911747}" srcOrd="2" destOrd="0" presId="urn:microsoft.com/office/officeart/2005/8/layout/process4"/>
    <dgm:cxn modelId="{162C6F53-5F4F-4868-95C3-D519AA94B9F3}" type="presParOf" srcId="{A665FCF8-2227-457F-A37C-E37D49911747}" destId="{3E477A0A-B554-4F78-A736-8A1EC592C494}" srcOrd="0" destOrd="0" presId="urn:microsoft.com/office/officeart/2005/8/layout/process4"/>
    <dgm:cxn modelId="{A5835B47-B8B1-4FB2-A686-901ADC7F6219}" type="presParOf" srcId="{A665FCF8-2227-457F-A37C-E37D49911747}" destId="{7359A69C-DE28-4D4F-BBCC-2C1B12D851DD}" srcOrd="1" destOrd="0" presId="urn:microsoft.com/office/officeart/2005/8/layout/process4"/>
    <dgm:cxn modelId="{DFD05B9D-6920-4910-B73D-0EF35C1FC53C}" type="presParOf" srcId="{A665FCF8-2227-457F-A37C-E37D49911747}" destId="{AE6E40DF-F015-472C-B116-EAB1416ABEEE}" srcOrd="2" destOrd="0" presId="urn:microsoft.com/office/officeart/2005/8/layout/process4"/>
    <dgm:cxn modelId="{A17BD90F-08C9-4609-B65F-B95CC71539B0}" type="presParOf" srcId="{A665FCF8-2227-457F-A37C-E37D49911747}" destId="{34A154B0-540E-47A7-8D56-5A7D34600735}"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FA785F-C17F-4CC7-9B05-BF57CCA3C51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7B365F5-1D02-41A4-884F-ABB532EF333D}">
      <dgm:prSet/>
      <dgm:spPr/>
      <dgm:t>
        <a:bodyPr/>
        <a:lstStyle/>
        <a:p>
          <a:r>
            <a:rPr lang="en-US" dirty="0"/>
            <a:t>To Confirm Safety, We Are Looking for All AE Data Until 6 Months Post-Wean</a:t>
          </a:r>
        </a:p>
      </dgm:t>
    </dgm:pt>
    <dgm:pt modelId="{83AB8149-14E3-460D-A02D-F8B58E7ADE02}" type="parTrans" cxnId="{359F536A-C9BD-4664-8636-577A8D5C1CBE}">
      <dgm:prSet/>
      <dgm:spPr/>
      <dgm:t>
        <a:bodyPr/>
        <a:lstStyle/>
        <a:p>
          <a:endParaRPr lang="en-US"/>
        </a:p>
      </dgm:t>
    </dgm:pt>
    <dgm:pt modelId="{F8A77FFF-73D6-44B8-8862-CC59C7A73D02}" type="sibTrans" cxnId="{359F536A-C9BD-4664-8636-577A8D5C1CBE}">
      <dgm:prSet/>
      <dgm:spPr/>
      <dgm:t>
        <a:bodyPr/>
        <a:lstStyle/>
        <a:p>
          <a:endParaRPr lang="en-US"/>
        </a:p>
      </dgm:t>
    </dgm:pt>
    <dgm:pt modelId="{2113CBB6-3AF3-4ADF-858D-36FA77A8EFF2}">
      <dgm:prSet/>
      <dgm:spPr/>
      <dgm:t>
        <a:bodyPr/>
        <a:lstStyle/>
        <a:p>
          <a:r>
            <a:rPr lang="en-US" dirty="0"/>
            <a:t>We Require This For All Babies On Program Including Controls</a:t>
          </a:r>
        </a:p>
      </dgm:t>
    </dgm:pt>
    <dgm:pt modelId="{BFCD4E75-0DFC-4990-A97D-1405B5C7B689}" type="parTrans" cxnId="{EA5CCE7B-2F69-4A6D-989E-D99E14E24BA3}">
      <dgm:prSet/>
      <dgm:spPr/>
      <dgm:t>
        <a:bodyPr/>
        <a:lstStyle/>
        <a:p>
          <a:endParaRPr lang="en-US"/>
        </a:p>
      </dgm:t>
    </dgm:pt>
    <dgm:pt modelId="{650BF5DB-3B83-4D96-ADA4-364C832C446B}" type="sibTrans" cxnId="{EA5CCE7B-2F69-4A6D-989E-D99E14E24BA3}">
      <dgm:prSet/>
      <dgm:spPr/>
      <dgm:t>
        <a:bodyPr/>
        <a:lstStyle/>
        <a:p>
          <a:endParaRPr lang="en-US"/>
        </a:p>
      </dgm:t>
    </dgm:pt>
    <dgm:pt modelId="{8FDF8595-4FCA-4278-ACD2-A4A713FC9121}">
      <dgm:prSet/>
      <dgm:spPr/>
      <dgm:t>
        <a:bodyPr/>
        <a:lstStyle/>
        <a:p>
          <a:r>
            <a:rPr lang="en-US" dirty="0"/>
            <a:t>The AE Form Is Available on </a:t>
          </a:r>
          <a:r>
            <a:rPr lang="en-US" dirty="0" err="1"/>
            <a:t>REDCap</a:t>
          </a:r>
          <a:r>
            <a:rPr lang="en-US" dirty="0"/>
            <a:t> (Katie Can Help w/ </a:t>
          </a:r>
          <a:r>
            <a:rPr lang="en-US" dirty="0" err="1"/>
            <a:t>REDCap</a:t>
          </a:r>
          <a:r>
            <a:rPr lang="en-US" dirty="0"/>
            <a:t> Access)</a:t>
          </a:r>
        </a:p>
      </dgm:t>
    </dgm:pt>
    <dgm:pt modelId="{B6CA869E-0E53-4CF1-B4DD-BF9D7D5F7765}" type="parTrans" cxnId="{C4DD46A3-8182-4D7F-B9B0-45D2AC1FE60E}">
      <dgm:prSet/>
      <dgm:spPr/>
      <dgm:t>
        <a:bodyPr/>
        <a:lstStyle/>
        <a:p>
          <a:endParaRPr lang="en-US"/>
        </a:p>
      </dgm:t>
    </dgm:pt>
    <dgm:pt modelId="{684D636E-9CDB-47E5-9DDC-DF3467F7C232}" type="sibTrans" cxnId="{C4DD46A3-8182-4D7F-B9B0-45D2AC1FE60E}">
      <dgm:prSet/>
      <dgm:spPr/>
      <dgm:t>
        <a:bodyPr/>
        <a:lstStyle/>
        <a:p>
          <a:endParaRPr lang="en-US"/>
        </a:p>
      </dgm:t>
    </dgm:pt>
    <dgm:pt modelId="{9160BB2E-4316-46A1-9BE1-388764CF66FD}" type="pres">
      <dgm:prSet presAssocID="{CAFA785F-C17F-4CC7-9B05-BF57CCA3C51D}" presName="root" presStyleCnt="0">
        <dgm:presLayoutVars>
          <dgm:dir/>
          <dgm:resizeHandles val="exact"/>
        </dgm:presLayoutVars>
      </dgm:prSet>
      <dgm:spPr/>
    </dgm:pt>
    <dgm:pt modelId="{0F65641D-DDBD-458A-A325-1765F3E04E0E}" type="pres">
      <dgm:prSet presAssocID="{27B365F5-1D02-41A4-884F-ABB532EF333D}" presName="compNode" presStyleCnt="0"/>
      <dgm:spPr/>
    </dgm:pt>
    <dgm:pt modelId="{53040669-C33A-4EE7-B929-E289D7BA50BB}" type="pres">
      <dgm:prSet presAssocID="{27B365F5-1D02-41A4-884F-ABB532EF333D}" presName="bgRect" presStyleLbl="bgShp" presStyleIdx="0" presStyleCnt="3"/>
      <dgm:spPr/>
    </dgm:pt>
    <dgm:pt modelId="{62B3344C-1AC0-4A7F-9DB5-560486EA7836}" type="pres">
      <dgm:prSet presAssocID="{27B365F5-1D02-41A4-884F-ABB532EF333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ync"/>
        </a:ext>
      </dgm:extLst>
    </dgm:pt>
    <dgm:pt modelId="{6F0F7F08-2830-45B4-A303-625AF4F5F1EF}" type="pres">
      <dgm:prSet presAssocID="{27B365F5-1D02-41A4-884F-ABB532EF333D}" presName="spaceRect" presStyleCnt="0"/>
      <dgm:spPr/>
    </dgm:pt>
    <dgm:pt modelId="{65CA58E1-A00B-46B5-9744-240A1EA5BA78}" type="pres">
      <dgm:prSet presAssocID="{27B365F5-1D02-41A4-884F-ABB532EF333D}" presName="parTx" presStyleLbl="revTx" presStyleIdx="0" presStyleCnt="3">
        <dgm:presLayoutVars>
          <dgm:chMax val="0"/>
          <dgm:chPref val="0"/>
        </dgm:presLayoutVars>
      </dgm:prSet>
      <dgm:spPr/>
    </dgm:pt>
    <dgm:pt modelId="{AB403DF2-20E3-4B5F-A094-D149D7B23759}" type="pres">
      <dgm:prSet presAssocID="{F8A77FFF-73D6-44B8-8862-CC59C7A73D02}" presName="sibTrans" presStyleCnt="0"/>
      <dgm:spPr/>
    </dgm:pt>
    <dgm:pt modelId="{332E1DB4-83BF-4F36-82BD-BE1668AACC6E}" type="pres">
      <dgm:prSet presAssocID="{2113CBB6-3AF3-4ADF-858D-36FA77A8EFF2}" presName="compNode" presStyleCnt="0"/>
      <dgm:spPr/>
    </dgm:pt>
    <dgm:pt modelId="{2F55CC9E-18A9-4855-B623-B004E017ECB1}" type="pres">
      <dgm:prSet presAssocID="{2113CBB6-3AF3-4ADF-858D-36FA77A8EFF2}" presName="bgRect" presStyleLbl="bgShp" presStyleIdx="1" presStyleCnt="3"/>
      <dgm:spPr/>
    </dgm:pt>
    <dgm:pt modelId="{9A423110-9C42-46F8-A6A8-F0C21F6D4A27}" type="pres">
      <dgm:prSet presAssocID="{2113CBB6-3AF3-4ADF-858D-36FA77A8EFF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Secure"/>
        </a:ext>
      </dgm:extLst>
    </dgm:pt>
    <dgm:pt modelId="{54BEE154-A914-46F0-B5CB-7CF80832C2ED}" type="pres">
      <dgm:prSet presAssocID="{2113CBB6-3AF3-4ADF-858D-36FA77A8EFF2}" presName="spaceRect" presStyleCnt="0"/>
      <dgm:spPr/>
    </dgm:pt>
    <dgm:pt modelId="{29E8AB98-0F2A-429D-8272-A76BE86FED36}" type="pres">
      <dgm:prSet presAssocID="{2113CBB6-3AF3-4ADF-858D-36FA77A8EFF2}" presName="parTx" presStyleLbl="revTx" presStyleIdx="1" presStyleCnt="3">
        <dgm:presLayoutVars>
          <dgm:chMax val="0"/>
          <dgm:chPref val="0"/>
        </dgm:presLayoutVars>
      </dgm:prSet>
      <dgm:spPr/>
    </dgm:pt>
    <dgm:pt modelId="{7E80C3D1-593D-4836-9F3A-D117C525DD3E}" type="pres">
      <dgm:prSet presAssocID="{650BF5DB-3B83-4D96-ADA4-364C832C446B}" presName="sibTrans" presStyleCnt="0"/>
      <dgm:spPr/>
    </dgm:pt>
    <dgm:pt modelId="{8FA468B1-642C-4E9C-A6AC-10BB14C29B1B}" type="pres">
      <dgm:prSet presAssocID="{8FDF8595-4FCA-4278-ACD2-A4A713FC9121}" presName="compNode" presStyleCnt="0"/>
      <dgm:spPr/>
    </dgm:pt>
    <dgm:pt modelId="{E1E30A9E-6E18-49B7-A8B8-B2B6B474A5C8}" type="pres">
      <dgm:prSet presAssocID="{8FDF8595-4FCA-4278-ACD2-A4A713FC9121}" presName="bgRect" presStyleLbl="bgShp" presStyleIdx="2" presStyleCnt="3"/>
      <dgm:spPr/>
    </dgm:pt>
    <dgm:pt modelId="{2E82D173-5655-40EB-86FA-D2F8E303099C}" type="pres">
      <dgm:prSet presAssocID="{8FDF8595-4FCA-4278-ACD2-A4A713FC912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llipse"/>
        </a:ext>
      </dgm:extLst>
    </dgm:pt>
    <dgm:pt modelId="{2389A886-4F06-4BFE-965C-04FC550B52D3}" type="pres">
      <dgm:prSet presAssocID="{8FDF8595-4FCA-4278-ACD2-A4A713FC9121}" presName="spaceRect" presStyleCnt="0"/>
      <dgm:spPr/>
    </dgm:pt>
    <dgm:pt modelId="{AC1A68CC-A148-4722-B3DD-CC181CE470D5}" type="pres">
      <dgm:prSet presAssocID="{8FDF8595-4FCA-4278-ACD2-A4A713FC9121}" presName="parTx" presStyleLbl="revTx" presStyleIdx="2" presStyleCnt="3">
        <dgm:presLayoutVars>
          <dgm:chMax val="0"/>
          <dgm:chPref val="0"/>
        </dgm:presLayoutVars>
      </dgm:prSet>
      <dgm:spPr/>
    </dgm:pt>
  </dgm:ptLst>
  <dgm:cxnLst>
    <dgm:cxn modelId="{359F536A-C9BD-4664-8636-577A8D5C1CBE}" srcId="{CAFA785F-C17F-4CC7-9B05-BF57CCA3C51D}" destId="{27B365F5-1D02-41A4-884F-ABB532EF333D}" srcOrd="0" destOrd="0" parTransId="{83AB8149-14E3-460D-A02D-F8B58E7ADE02}" sibTransId="{F8A77FFF-73D6-44B8-8862-CC59C7A73D02}"/>
    <dgm:cxn modelId="{A370E074-73D5-46DC-8F3B-29370F452771}" type="presOf" srcId="{27B365F5-1D02-41A4-884F-ABB532EF333D}" destId="{65CA58E1-A00B-46B5-9744-240A1EA5BA78}" srcOrd="0" destOrd="0" presId="urn:microsoft.com/office/officeart/2018/2/layout/IconVerticalSolidList"/>
    <dgm:cxn modelId="{EA5CCE7B-2F69-4A6D-989E-D99E14E24BA3}" srcId="{CAFA785F-C17F-4CC7-9B05-BF57CCA3C51D}" destId="{2113CBB6-3AF3-4ADF-858D-36FA77A8EFF2}" srcOrd="1" destOrd="0" parTransId="{BFCD4E75-0DFC-4990-A97D-1405B5C7B689}" sibTransId="{650BF5DB-3B83-4D96-ADA4-364C832C446B}"/>
    <dgm:cxn modelId="{C4DD46A3-8182-4D7F-B9B0-45D2AC1FE60E}" srcId="{CAFA785F-C17F-4CC7-9B05-BF57CCA3C51D}" destId="{8FDF8595-4FCA-4278-ACD2-A4A713FC9121}" srcOrd="2" destOrd="0" parTransId="{B6CA869E-0E53-4CF1-B4DD-BF9D7D5F7765}" sibTransId="{684D636E-9CDB-47E5-9DDC-DF3467F7C232}"/>
    <dgm:cxn modelId="{764037E1-CD2D-482C-9E2B-93417BB162C3}" type="presOf" srcId="{CAFA785F-C17F-4CC7-9B05-BF57CCA3C51D}" destId="{9160BB2E-4316-46A1-9BE1-388764CF66FD}" srcOrd="0" destOrd="0" presId="urn:microsoft.com/office/officeart/2018/2/layout/IconVerticalSolidList"/>
    <dgm:cxn modelId="{9C347DE7-4D61-4EF6-A23E-8AE975E134BE}" type="presOf" srcId="{2113CBB6-3AF3-4ADF-858D-36FA77A8EFF2}" destId="{29E8AB98-0F2A-429D-8272-A76BE86FED36}" srcOrd="0" destOrd="0" presId="urn:microsoft.com/office/officeart/2018/2/layout/IconVerticalSolidList"/>
    <dgm:cxn modelId="{48DDFDED-FDC2-463D-84B6-4EB68B31828E}" type="presOf" srcId="{8FDF8595-4FCA-4278-ACD2-A4A713FC9121}" destId="{AC1A68CC-A148-4722-B3DD-CC181CE470D5}" srcOrd="0" destOrd="0" presId="urn:microsoft.com/office/officeart/2018/2/layout/IconVerticalSolidList"/>
    <dgm:cxn modelId="{33319D4A-3E9C-46E5-894B-3BD5785576E6}" type="presParOf" srcId="{9160BB2E-4316-46A1-9BE1-388764CF66FD}" destId="{0F65641D-DDBD-458A-A325-1765F3E04E0E}" srcOrd="0" destOrd="0" presId="urn:microsoft.com/office/officeart/2018/2/layout/IconVerticalSolidList"/>
    <dgm:cxn modelId="{2A777C57-B30B-4C6C-94B5-0AD03CF32772}" type="presParOf" srcId="{0F65641D-DDBD-458A-A325-1765F3E04E0E}" destId="{53040669-C33A-4EE7-B929-E289D7BA50BB}" srcOrd="0" destOrd="0" presId="urn:microsoft.com/office/officeart/2018/2/layout/IconVerticalSolidList"/>
    <dgm:cxn modelId="{C380C274-1F74-4FDD-9BCB-18F92E98EC27}" type="presParOf" srcId="{0F65641D-DDBD-458A-A325-1765F3E04E0E}" destId="{62B3344C-1AC0-4A7F-9DB5-560486EA7836}" srcOrd="1" destOrd="0" presId="urn:microsoft.com/office/officeart/2018/2/layout/IconVerticalSolidList"/>
    <dgm:cxn modelId="{E33B11BE-8D2C-41B7-B83B-D46A53EC644B}" type="presParOf" srcId="{0F65641D-DDBD-458A-A325-1765F3E04E0E}" destId="{6F0F7F08-2830-45B4-A303-625AF4F5F1EF}" srcOrd="2" destOrd="0" presId="urn:microsoft.com/office/officeart/2018/2/layout/IconVerticalSolidList"/>
    <dgm:cxn modelId="{76D8C0AF-538A-46FD-BB78-67CEEE7A94EF}" type="presParOf" srcId="{0F65641D-DDBD-458A-A325-1765F3E04E0E}" destId="{65CA58E1-A00B-46B5-9744-240A1EA5BA78}" srcOrd="3" destOrd="0" presId="urn:microsoft.com/office/officeart/2018/2/layout/IconVerticalSolidList"/>
    <dgm:cxn modelId="{13549766-547E-4610-9ABF-710404532B80}" type="presParOf" srcId="{9160BB2E-4316-46A1-9BE1-388764CF66FD}" destId="{AB403DF2-20E3-4B5F-A094-D149D7B23759}" srcOrd="1" destOrd="0" presId="urn:microsoft.com/office/officeart/2018/2/layout/IconVerticalSolidList"/>
    <dgm:cxn modelId="{15B2EFEC-D154-4839-9C6C-7F685DA14FF3}" type="presParOf" srcId="{9160BB2E-4316-46A1-9BE1-388764CF66FD}" destId="{332E1DB4-83BF-4F36-82BD-BE1668AACC6E}" srcOrd="2" destOrd="0" presId="urn:microsoft.com/office/officeart/2018/2/layout/IconVerticalSolidList"/>
    <dgm:cxn modelId="{EDEE6573-4D0F-4E67-B02E-361CDA86B8CD}" type="presParOf" srcId="{332E1DB4-83BF-4F36-82BD-BE1668AACC6E}" destId="{2F55CC9E-18A9-4855-B623-B004E017ECB1}" srcOrd="0" destOrd="0" presId="urn:microsoft.com/office/officeart/2018/2/layout/IconVerticalSolidList"/>
    <dgm:cxn modelId="{D25087F2-415E-440F-90A8-84A478FCF0C0}" type="presParOf" srcId="{332E1DB4-83BF-4F36-82BD-BE1668AACC6E}" destId="{9A423110-9C42-46F8-A6A8-F0C21F6D4A27}" srcOrd="1" destOrd="0" presId="urn:microsoft.com/office/officeart/2018/2/layout/IconVerticalSolidList"/>
    <dgm:cxn modelId="{87F51DEF-1F96-4BBB-9C0E-35F8DE638271}" type="presParOf" srcId="{332E1DB4-83BF-4F36-82BD-BE1668AACC6E}" destId="{54BEE154-A914-46F0-B5CB-7CF80832C2ED}" srcOrd="2" destOrd="0" presId="urn:microsoft.com/office/officeart/2018/2/layout/IconVerticalSolidList"/>
    <dgm:cxn modelId="{151993D3-A284-4449-BABB-98D1F4DCEA86}" type="presParOf" srcId="{332E1DB4-83BF-4F36-82BD-BE1668AACC6E}" destId="{29E8AB98-0F2A-429D-8272-A76BE86FED36}" srcOrd="3" destOrd="0" presId="urn:microsoft.com/office/officeart/2018/2/layout/IconVerticalSolidList"/>
    <dgm:cxn modelId="{FD64DA2A-C912-4B38-AE9F-442AAD833074}" type="presParOf" srcId="{9160BB2E-4316-46A1-9BE1-388764CF66FD}" destId="{7E80C3D1-593D-4836-9F3A-D117C525DD3E}" srcOrd="3" destOrd="0" presId="urn:microsoft.com/office/officeart/2018/2/layout/IconVerticalSolidList"/>
    <dgm:cxn modelId="{619E8822-5C7E-4DD7-91CF-D5319D5C305D}" type="presParOf" srcId="{9160BB2E-4316-46A1-9BE1-388764CF66FD}" destId="{8FA468B1-642C-4E9C-A6AC-10BB14C29B1B}" srcOrd="4" destOrd="0" presId="urn:microsoft.com/office/officeart/2018/2/layout/IconVerticalSolidList"/>
    <dgm:cxn modelId="{93948E84-24CE-4E28-975F-546EC57E2265}" type="presParOf" srcId="{8FA468B1-642C-4E9C-A6AC-10BB14C29B1B}" destId="{E1E30A9E-6E18-49B7-A8B8-B2B6B474A5C8}" srcOrd="0" destOrd="0" presId="urn:microsoft.com/office/officeart/2018/2/layout/IconVerticalSolidList"/>
    <dgm:cxn modelId="{B1EF3F8E-D515-4DC7-8E72-66666D2C9DF1}" type="presParOf" srcId="{8FA468B1-642C-4E9C-A6AC-10BB14C29B1B}" destId="{2E82D173-5655-40EB-86FA-D2F8E303099C}" srcOrd="1" destOrd="0" presId="urn:microsoft.com/office/officeart/2018/2/layout/IconVerticalSolidList"/>
    <dgm:cxn modelId="{7A261053-09C3-4F0F-9CE2-EB2B3B5DA471}" type="presParOf" srcId="{8FA468B1-642C-4E9C-A6AC-10BB14C29B1B}" destId="{2389A886-4F06-4BFE-965C-04FC550B52D3}" srcOrd="2" destOrd="0" presId="urn:microsoft.com/office/officeart/2018/2/layout/IconVerticalSolidList"/>
    <dgm:cxn modelId="{D3AA3F67-EC6B-4E80-8792-8E5CBC26B8CA}" type="presParOf" srcId="{8FA468B1-642C-4E9C-A6AC-10BB14C29B1B}" destId="{AC1A68CC-A148-4722-B3DD-CC181CE470D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48FD1-18A7-45C2-A481-DD5E0A807A1E}">
      <dsp:nvSpPr>
        <dsp:cNvPr id="0" name=""/>
        <dsp:cNvSpPr/>
      </dsp:nvSpPr>
      <dsp:spPr>
        <a:xfrm>
          <a:off x="0" y="2075656"/>
          <a:ext cx="11396134" cy="0"/>
        </a:xfrm>
        <a:prstGeom prst="line">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67E3E17-B58C-41D1-8499-C06998BF2A76}">
      <dsp:nvSpPr>
        <dsp:cNvPr id="0" name=""/>
        <dsp:cNvSpPr/>
      </dsp:nvSpPr>
      <dsp:spPr>
        <a:xfrm rot="8100000">
          <a:off x="63921" y="478357"/>
          <a:ext cx="305283" cy="305283"/>
        </a:xfrm>
        <a:prstGeom prst="teardrop">
          <a:avLst>
            <a:gd name="adj" fmla="val 11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6C4663-7C4C-4A05-9B8E-FBE765EE6C51}">
      <dsp:nvSpPr>
        <dsp:cNvPr id="0" name=""/>
        <dsp:cNvSpPr/>
      </dsp:nvSpPr>
      <dsp:spPr>
        <a:xfrm>
          <a:off x="97835"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68A97B-124A-45A1-8381-E3227BD85FE8}">
      <dsp:nvSpPr>
        <dsp:cNvPr id="0" name=""/>
        <dsp:cNvSpPr/>
      </dsp:nvSpPr>
      <dsp:spPr>
        <a:xfrm>
          <a:off x="432431"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Baseline data collection begins</a:t>
          </a:r>
        </a:p>
      </dsp:txBody>
      <dsp:txXfrm>
        <a:off x="432431" y="846867"/>
        <a:ext cx="2370471" cy="1228788"/>
      </dsp:txXfrm>
    </dsp:sp>
    <dsp:sp modelId="{8ACCE123-C989-46C1-B7FD-FA50ABEC947C}">
      <dsp:nvSpPr>
        <dsp:cNvPr id="0" name=""/>
        <dsp:cNvSpPr/>
      </dsp:nvSpPr>
      <dsp:spPr>
        <a:xfrm>
          <a:off x="432431"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Mar 2021</a:t>
          </a:r>
        </a:p>
      </dsp:txBody>
      <dsp:txXfrm>
        <a:off x="432431" y="415131"/>
        <a:ext cx="2370471" cy="431736"/>
      </dsp:txXfrm>
    </dsp:sp>
    <dsp:sp modelId="{6B04496D-97D5-4C4A-A362-7B46786429CD}">
      <dsp:nvSpPr>
        <dsp:cNvPr id="0" name=""/>
        <dsp:cNvSpPr/>
      </dsp:nvSpPr>
      <dsp:spPr>
        <a:xfrm>
          <a:off x="216563" y="846867"/>
          <a:ext cx="0" cy="1228788"/>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38F01CB-479C-41E3-8900-7314A786B78A}">
      <dsp:nvSpPr>
        <dsp:cNvPr id="0" name=""/>
        <dsp:cNvSpPr/>
      </dsp:nvSpPr>
      <dsp:spPr>
        <a:xfrm>
          <a:off x="177707" y="2036799"/>
          <a:ext cx="77712" cy="77712"/>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4579F9-026B-48AE-A6CF-911AC4DA134A}">
      <dsp:nvSpPr>
        <dsp:cNvPr id="0" name=""/>
        <dsp:cNvSpPr/>
      </dsp:nvSpPr>
      <dsp:spPr>
        <a:xfrm rot="18900000">
          <a:off x="1487047" y="3367670"/>
          <a:ext cx="305283" cy="305283"/>
        </a:xfrm>
        <a:prstGeom prst="teardrop">
          <a:avLst>
            <a:gd name="adj" fmla="val 115000"/>
          </a:avLst>
        </a:prstGeom>
        <a:solidFill>
          <a:schemeClr val="accent5">
            <a:hueOff val="1001784"/>
            <a:satOff val="-4397"/>
            <a:lumOff val="1307"/>
            <a:alphaOff val="0"/>
          </a:schemeClr>
        </a:solidFill>
        <a:ln w="12700" cap="flat" cmpd="sng" algn="ctr">
          <a:solidFill>
            <a:schemeClr val="accent5">
              <a:hueOff val="1001784"/>
              <a:satOff val="-4397"/>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F66197-6C48-45AF-BAAB-2D8BE1C9A9BC}">
      <dsp:nvSpPr>
        <dsp:cNvPr id="0" name=""/>
        <dsp:cNvSpPr/>
      </dsp:nvSpPr>
      <dsp:spPr>
        <a:xfrm>
          <a:off x="1520961" y="3401585"/>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BAC1B5F-7FCA-4765-AF5D-DD5BC6F6B2AA}">
      <dsp:nvSpPr>
        <dsp:cNvPr id="0" name=""/>
        <dsp:cNvSpPr/>
      </dsp:nvSpPr>
      <dsp:spPr>
        <a:xfrm>
          <a:off x="1855557" y="207565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Initiate site training</a:t>
          </a:r>
        </a:p>
        <a:p>
          <a:pPr marL="0" lvl="0" indent="0" algn="l" defTabSz="711200">
            <a:lnSpc>
              <a:spcPct val="90000"/>
            </a:lnSpc>
            <a:spcBef>
              <a:spcPct val="0"/>
            </a:spcBef>
            <a:spcAft>
              <a:spcPct val="35000"/>
            </a:spcAft>
            <a:buNone/>
          </a:pPr>
          <a:r>
            <a:rPr lang="en-US" sz="1600" kern="1200" dirty="0">
              <a:latin typeface="Apple Braille"/>
            </a:rPr>
            <a:t>Initiate monthly phone calls</a:t>
          </a:r>
        </a:p>
      </dsp:txBody>
      <dsp:txXfrm>
        <a:off x="1855557" y="2075656"/>
        <a:ext cx="2370471" cy="1228788"/>
      </dsp:txXfrm>
    </dsp:sp>
    <dsp:sp modelId="{70F61D89-6BB6-4218-9167-C918FE0DE744}">
      <dsp:nvSpPr>
        <dsp:cNvPr id="0" name=""/>
        <dsp:cNvSpPr/>
      </dsp:nvSpPr>
      <dsp:spPr>
        <a:xfrm>
          <a:off x="1855557" y="3304444"/>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latin typeface="Apple Braille"/>
            </a:rPr>
            <a:t>Mar - May 2021</a:t>
          </a:r>
        </a:p>
      </dsp:txBody>
      <dsp:txXfrm>
        <a:off x="1855557" y="3304444"/>
        <a:ext cx="2370471" cy="431736"/>
      </dsp:txXfrm>
    </dsp:sp>
    <dsp:sp modelId="{AD7225F6-4D24-4251-9B85-9788DA7BA9E8}">
      <dsp:nvSpPr>
        <dsp:cNvPr id="0" name=""/>
        <dsp:cNvSpPr/>
      </dsp:nvSpPr>
      <dsp:spPr>
        <a:xfrm>
          <a:off x="1639689" y="2075656"/>
          <a:ext cx="0" cy="1228788"/>
        </a:xfrm>
        <a:prstGeom prst="line">
          <a:avLst/>
        </a:prstGeom>
        <a:noFill/>
        <a:ln w="12700" cap="flat" cmpd="sng" algn="ctr">
          <a:solidFill>
            <a:schemeClr val="accent5">
              <a:hueOff val="1001784"/>
              <a:satOff val="-4397"/>
              <a:lumOff val="1307"/>
              <a:alphaOff val="0"/>
            </a:schemeClr>
          </a:solidFill>
          <a:prstDash val="dash"/>
          <a:miter lim="800000"/>
        </a:ln>
        <a:effectLst/>
      </dsp:spPr>
      <dsp:style>
        <a:lnRef idx="1">
          <a:scrgbClr r="0" g="0" b="0"/>
        </a:lnRef>
        <a:fillRef idx="0">
          <a:scrgbClr r="0" g="0" b="0"/>
        </a:fillRef>
        <a:effectRef idx="0">
          <a:scrgbClr r="0" g="0" b="0"/>
        </a:effectRef>
        <a:fontRef idx="minor"/>
      </dsp:style>
    </dsp:sp>
    <dsp:sp modelId="{2B2928D1-331D-4A9F-A1F9-2C95098F0786}">
      <dsp:nvSpPr>
        <dsp:cNvPr id="0" name=""/>
        <dsp:cNvSpPr/>
      </dsp:nvSpPr>
      <dsp:spPr>
        <a:xfrm>
          <a:off x="1600832" y="2036799"/>
          <a:ext cx="77712" cy="77712"/>
        </a:xfrm>
        <a:prstGeom prst="ellipse">
          <a:avLst/>
        </a:prstGeom>
        <a:solidFill>
          <a:schemeClr val="accent5">
            <a:hueOff val="1001784"/>
            <a:satOff val="-4397"/>
            <a:lumOff val="130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E32D6A-4F15-4BD8-8A04-E92DEB66879A}">
      <dsp:nvSpPr>
        <dsp:cNvPr id="0" name=""/>
        <dsp:cNvSpPr/>
      </dsp:nvSpPr>
      <dsp:spPr>
        <a:xfrm rot="8100000">
          <a:off x="2910172" y="478357"/>
          <a:ext cx="305283" cy="305283"/>
        </a:xfrm>
        <a:prstGeom prst="teardrop">
          <a:avLst>
            <a:gd name="adj" fmla="val 115000"/>
          </a:avLst>
        </a:prstGeom>
        <a:solidFill>
          <a:srgbClr val="9B69BC"/>
        </a:solidFill>
        <a:ln w="12700" cap="flat" cmpd="sng" algn="ctr">
          <a:solidFill>
            <a:srgbClr val="864DAD"/>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143EFB-B190-4E5C-A5AE-C4FBCD50B752}">
      <dsp:nvSpPr>
        <dsp:cNvPr id="0" name=""/>
        <dsp:cNvSpPr/>
      </dsp:nvSpPr>
      <dsp:spPr>
        <a:xfrm>
          <a:off x="2944087"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FAD0447-C579-42AF-9CEF-D4C617799519}">
      <dsp:nvSpPr>
        <dsp:cNvPr id="0" name=""/>
        <dsp:cNvSpPr/>
      </dsp:nvSpPr>
      <dsp:spPr>
        <a:xfrm>
          <a:off x="3278683"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Complete site training</a:t>
          </a:r>
        </a:p>
      </dsp:txBody>
      <dsp:txXfrm>
        <a:off x="3278683" y="846867"/>
        <a:ext cx="2370471" cy="1228788"/>
      </dsp:txXfrm>
    </dsp:sp>
    <dsp:sp modelId="{AB197FB0-0F12-4A59-9F3F-1C31859ED54E}">
      <dsp:nvSpPr>
        <dsp:cNvPr id="0" name=""/>
        <dsp:cNvSpPr/>
      </dsp:nvSpPr>
      <dsp:spPr>
        <a:xfrm>
          <a:off x="3278683"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May - Aug 2021</a:t>
          </a:r>
        </a:p>
      </dsp:txBody>
      <dsp:txXfrm>
        <a:off x="3278683" y="415131"/>
        <a:ext cx="2370471" cy="431736"/>
      </dsp:txXfrm>
    </dsp:sp>
    <dsp:sp modelId="{838DE1A9-11F3-4AAE-80B5-CEC31C2EBA92}">
      <dsp:nvSpPr>
        <dsp:cNvPr id="0" name=""/>
        <dsp:cNvSpPr/>
      </dsp:nvSpPr>
      <dsp:spPr>
        <a:xfrm>
          <a:off x="3062814" y="846867"/>
          <a:ext cx="0" cy="1228788"/>
        </a:xfrm>
        <a:prstGeom prst="line">
          <a:avLst/>
        </a:prstGeom>
        <a:noFill/>
        <a:ln w="12700" cap="flat" cmpd="sng" algn="ctr">
          <a:solidFill>
            <a:schemeClr val="accent5">
              <a:hueOff val="2003568"/>
              <a:satOff val="-8793"/>
              <a:lumOff val="2614"/>
              <a:alphaOff val="0"/>
            </a:schemeClr>
          </a:solidFill>
          <a:prstDash val="dash"/>
          <a:miter lim="800000"/>
        </a:ln>
        <a:effectLst/>
      </dsp:spPr>
      <dsp:style>
        <a:lnRef idx="1">
          <a:scrgbClr r="0" g="0" b="0"/>
        </a:lnRef>
        <a:fillRef idx="0">
          <a:scrgbClr r="0" g="0" b="0"/>
        </a:fillRef>
        <a:effectRef idx="0">
          <a:scrgbClr r="0" g="0" b="0"/>
        </a:effectRef>
        <a:fontRef idx="minor"/>
      </dsp:style>
    </dsp:sp>
    <dsp:sp modelId="{66F58FA4-B1A2-4296-A653-65832C552FA6}">
      <dsp:nvSpPr>
        <dsp:cNvPr id="0" name=""/>
        <dsp:cNvSpPr/>
      </dsp:nvSpPr>
      <dsp:spPr>
        <a:xfrm>
          <a:off x="3023958" y="2036799"/>
          <a:ext cx="77712" cy="77712"/>
        </a:xfrm>
        <a:prstGeom prst="ellipse">
          <a:avLst/>
        </a:prstGeom>
        <a:solidFill>
          <a:schemeClr val="accent5">
            <a:hueOff val="2003568"/>
            <a:satOff val="-8793"/>
            <a:lumOff val="261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7B6860-6C29-4C93-8B53-A1443FBFD924}">
      <dsp:nvSpPr>
        <dsp:cNvPr id="0" name=""/>
        <dsp:cNvSpPr/>
      </dsp:nvSpPr>
      <dsp:spPr>
        <a:xfrm rot="18900000">
          <a:off x="4292581" y="3373451"/>
          <a:ext cx="305283" cy="305283"/>
        </a:xfrm>
        <a:prstGeom prst="teardrop">
          <a:avLst>
            <a:gd name="adj" fmla="val 115000"/>
          </a:avLst>
        </a:prstGeom>
        <a:solidFill>
          <a:schemeClr val="accent5">
            <a:hueOff val="3005351"/>
            <a:satOff val="-13190"/>
            <a:lumOff val="3921"/>
            <a:alphaOff val="0"/>
          </a:schemeClr>
        </a:solidFill>
        <a:ln w="12700" cap="flat" cmpd="sng" algn="ctr">
          <a:solidFill>
            <a:schemeClr val="accent5">
              <a:hueOff val="3005351"/>
              <a:satOff val="-13190"/>
              <a:lumOff val="39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BB4EC8-1530-4A54-A2A3-DD9B2823FACC}">
      <dsp:nvSpPr>
        <dsp:cNvPr id="0" name=""/>
        <dsp:cNvSpPr/>
      </dsp:nvSpPr>
      <dsp:spPr>
        <a:xfrm>
          <a:off x="4326496" y="3407366"/>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54B02D3-1CDF-4469-B4C7-38635369252C}">
      <dsp:nvSpPr>
        <dsp:cNvPr id="0" name=""/>
        <dsp:cNvSpPr/>
      </dsp:nvSpPr>
      <dsp:spPr>
        <a:xfrm>
          <a:off x="4660064" y="208143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Initiate 18-month implementation</a:t>
          </a:r>
        </a:p>
        <a:p>
          <a:pPr marL="0" lvl="0" indent="0" algn="l" defTabSz="711200">
            <a:lnSpc>
              <a:spcPct val="90000"/>
            </a:lnSpc>
            <a:spcBef>
              <a:spcPct val="0"/>
            </a:spcBef>
            <a:spcAft>
              <a:spcPct val="35000"/>
            </a:spcAft>
            <a:buNone/>
          </a:pPr>
          <a:r>
            <a:rPr lang="en-US" sz="1600" kern="1200" dirty="0">
              <a:latin typeface="Apple Braille"/>
            </a:rPr>
            <a:t>Begin providing monthly feedback reports</a:t>
          </a:r>
        </a:p>
      </dsp:txBody>
      <dsp:txXfrm>
        <a:off x="4660064" y="2081436"/>
        <a:ext cx="2370471" cy="1228788"/>
      </dsp:txXfrm>
    </dsp:sp>
    <dsp:sp modelId="{68394D26-8440-41C4-AC42-3F023E27A06C}">
      <dsp:nvSpPr>
        <dsp:cNvPr id="0" name=""/>
        <dsp:cNvSpPr/>
      </dsp:nvSpPr>
      <dsp:spPr>
        <a:xfrm>
          <a:off x="4660064" y="3310225"/>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Jun 2021 - Feb 2022 </a:t>
          </a:r>
        </a:p>
      </dsp:txBody>
      <dsp:txXfrm>
        <a:off x="4660064" y="3310225"/>
        <a:ext cx="2370471" cy="431736"/>
      </dsp:txXfrm>
    </dsp:sp>
    <dsp:sp modelId="{31D18754-3FB0-480E-B467-70CFFAB18868}">
      <dsp:nvSpPr>
        <dsp:cNvPr id="0" name=""/>
        <dsp:cNvSpPr/>
      </dsp:nvSpPr>
      <dsp:spPr>
        <a:xfrm>
          <a:off x="4429060" y="2075656"/>
          <a:ext cx="0" cy="1228788"/>
        </a:xfrm>
        <a:prstGeom prst="line">
          <a:avLst/>
        </a:prstGeom>
        <a:noFill/>
        <a:ln w="12700" cap="flat" cmpd="sng" algn="ctr">
          <a:solidFill>
            <a:schemeClr val="accent5">
              <a:hueOff val="3005351"/>
              <a:satOff val="-13190"/>
              <a:lumOff val="3921"/>
              <a:alphaOff val="0"/>
            </a:schemeClr>
          </a:solidFill>
          <a:prstDash val="dash"/>
          <a:miter lim="800000"/>
        </a:ln>
        <a:effectLst/>
      </dsp:spPr>
      <dsp:style>
        <a:lnRef idx="1">
          <a:scrgbClr r="0" g="0" b="0"/>
        </a:lnRef>
        <a:fillRef idx="0">
          <a:scrgbClr r="0" g="0" b="0"/>
        </a:fillRef>
        <a:effectRef idx="0">
          <a:scrgbClr r="0" g="0" b="0"/>
        </a:effectRef>
        <a:fontRef idx="minor"/>
      </dsp:style>
    </dsp:sp>
    <dsp:sp modelId="{4882ED51-DF7B-418B-AED9-24BC8B93AFC5}">
      <dsp:nvSpPr>
        <dsp:cNvPr id="0" name=""/>
        <dsp:cNvSpPr/>
      </dsp:nvSpPr>
      <dsp:spPr>
        <a:xfrm>
          <a:off x="4390204" y="2036799"/>
          <a:ext cx="77712" cy="77712"/>
        </a:xfrm>
        <a:prstGeom prst="ellipse">
          <a:avLst/>
        </a:prstGeom>
        <a:solidFill>
          <a:schemeClr val="accent5">
            <a:hueOff val="3005351"/>
            <a:satOff val="-13190"/>
            <a:lumOff val="392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98CBEA-4C17-4A96-9670-E14F274BC309}">
      <dsp:nvSpPr>
        <dsp:cNvPr id="0" name=""/>
        <dsp:cNvSpPr/>
      </dsp:nvSpPr>
      <dsp:spPr>
        <a:xfrm rot="8100000">
          <a:off x="5756424" y="478357"/>
          <a:ext cx="305283" cy="305283"/>
        </a:xfrm>
        <a:prstGeom prst="teardrop">
          <a:avLst>
            <a:gd name="adj" fmla="val 115000"/>
          </a:avLst>
        </a:prstGeom>
        <a:solidFill>
          <a:schemeClr val="accent5">
            <a:hueOff val="4007135"/>
            <a:satOff val="-17587"/>
            <a:lumOff val="5229"/>
            <a:alphaOff val="0"/>
          </a:schemeClr>
        </a:solidFill>
        <a:ln w="12700" cap="flat" cmpd="sng" algn="ctr">
          <a:solidFill>
            <a:schemeClr val="accent5">
              <a:hueOff val="4007135"/>
              <a:satOff val="-17587"/>
              <a:lumOff val="52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AF6538-A283-4F1B-8A46-58D31863A555}">
      <dsp:nvSpPr>
        <dsp:cNvPr id="0" name=""/>
        <dsp:cNvSpPr/>
      </dsp:nvSpPr>
      <dsp:spPr>
        <a:xfrm>
          <a:off x="5790338"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899B51D-C1EA-4D3E-B50E-BDC51632BBFA}">
      <dsp:nvSpPr>
        <dsp:cNvPr id="0" name=""/>
        <dsp:cNvSpPr/>
      </dsp:nvSpPr>
      <dsp:spPr>
        <a:xfrm>
          <a:off x="6124934"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Reach</a:t>
          </a:r>
          <a:r>
            <a:rPr lang="en-US" sz="1600" kern="1200" baseline="0" dirty="0">
              <a:latin typeface="Apple Braille"/>
            </a:rPr>
            <a:t> 33% of eligible families</a:t>
          </a:r>
          <a:endParaRPr lang="en-US" sz="1600" kern="1200" dirty="0">
            <a:latin typeface="Apple Braille"/>
          </a:endParaRPr>
        </a:p>
      </dsp:txBody>
      <dsp:txXfrm>
        <a:off x="6124934" y="846867"/>
        <a:ext cx="2370471" cy="1228788"/>
      </dsp:txXfrm>
    </dsp:sp>
    <dsp:sp modelId="{3CECF23A-E6F6-46C6-907D-BB154266792C}">
      <dsp:nvSpPr>
        <dsp:cNvPr id="0" name=""/>
        <dsp:cNvSpPr/>
      </dsp:nvSpPr>
      <dsp:spPr>
        <a:xfrm>
          <a:off x="6124934"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latin typeface="Apple Braille"/>
            </a:rPr>
            <a:t>Feb - Aug 2022</a:t>
          </a:r>
        </a:p>
      </dsp:txBody>
      <dsp:txXfrm>
        <a:off x="6124934" y="415131"/>
        <a:ext cx="2370471" cy="431736"/>
      </dsp:txXfrm>
    </dsp:sp>
    <dsp:sp modelId="{4B37F2D2-9961-40C5-BAC9-D2269F0B19F6}">
      <dsp:nvSpPr>
        <dsp:cNvPr id="0" name=""/>
        <dsp:cNvSpPr/>
      </dsp:nvSpPr>
      <dsp:spPr>
        <a:xfrm>
          <a:off x="5909066" y="846867"/>
          <a:ext cx="0" cy="1228788"/>
        </a:xfrm>
        <a:prstGeom prst="line">
          <a:avLst/>
        </a:prstGeom>
        <a:noFill/>
        <a:ln w="12700" cap="flat" cmpd="sng" algn="ctr">
          <a:solidFill>
            <a:schemeClr val="accent5">
              <a:hueOff val="4007135"/>
              <a:satOff val="-17587"/>
              <a:lumOff val="5229"/>
              <a:alphaOff val="0"/>
            </a:schemeClr>
          </a:solidFill>
          <a:prstDash val="dash"/>
          <a:miter lim="800000"/>
        </a:ln>
        <a:effectLst/>
      </dsp:spPr>
      <dsp:style>
        <a:lnRef idx="1">
          <a:scrgbClr r="0" g="0" b="0"/>
        </a:lnRef>
        <a:fillRef idx="0">
          <a:scrgbClr r="0" g="0" b="0"/>
        </a:fillRef>
        <a:effectRef idx="0">
          <a:scrgbClr r="0" g="0" b="0"/>
        </a:effectRef>
        <a:fontRef idx="minor"/>
      </dsp:style>
    </dsp:sp>
    <dsp:sp modelId="{C22833B4-9465-41AF-82D4-44B62729B815}">
      <dsp:nvSpPr>
        <dsp:cNvPr id="0" name=""/>
        <dsp:cNvSpPr/>
      </dsp:nvSpPr>
      <dsp:spPr>
        <a:xfrm>
          <a:off x="5870210" y="2036799"/>
          <a:ext cx="77712" cy="77712"/>
        </a:xfrm>
        <a:prstGeom prst="ellipse">
          <a:avLst/>
        </a:prstGeom>
        <a:solidFill>
          <a:schemeClr val="accent5">
            <a:hueOff val="4007135"/>
            <a:satOff val="-17587"/>
            <a:lumOff val="522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518C91-B2D0-4903-A372-7F6DED0409BC}">
      <dsp:nvSpPr>
        <dsp:cNvPr id="0" name=""/>
        <dsp:cNvSpPr/>
      </dsp:nvSpPr>
      <dsp:spPr>
        <a:xfrm rot="18900000">
          <a:off x="7179550" y="3367670"/>
          <a:ext cx="305283" cy="305283"/>
        </a:xfrm>
        <a:prstGeom prst="teardrop">
          <a:avLst>
            <a:gd name="adj" fmla="val 115000"/>
          </a:avLst>
        </a:prstGeom>
        <a:solidFill>
          <a:schemeClr val="tx2">
            <a:lumMod val="60000"/>
            <a:lumOff val="40000"/>
          </a:schemeClr>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37BDA6-CDB5-4F9A-A91D-CDEA90DBE6A4}">
      <dsp:nvSpPr>
        <dsp:cNvPr id="0" name=""/>
        <dsp:cNvSpPr/>
      </dsp:nvSpPr>
      <dsp:spPr>
        <a:xfrm>
          <a:off x="7213464" y="3401585"/>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99EEB1-3540-4867-99BC-B957BFEEBA38}">
      <dsp:nvSpPr>
        <dsp:cNvPr id="0" name=""/>
        <dsp:cNvSpPr/>
      </dsp:nvSpPr>
      <dsp:spPr>
        <a:xfrm>
          <a:off x="7548060" y="207565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Reach 66% of eligible families</a:t>
          </a:r>
        </a:p>
      </dsp:txBody>
      <dsp:txXfrm>
        <a:off x="7548060" y="2075656"/>
        <a:ext cx="2370471" cy="1228788"/>
      </dsp:txXfrm>
    </dsp:sp>
    <dsp:sp modelId="{EA538D56-5C65-43EA-81D0-CD1E5CBC9F59}">
      <dsp:nvSpPr>
        <dsp:cNvPr id="0" name=""/>
        <dsp:cNvSpPr/>
      </dsp:nvSpPr>
      <dsp:spPr>
        <a:xfrm>
          <a:off x="7548060" y="3304444"/>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latin typeface="Apple Braille"/>
            </a:rPr>
            <a:t>Aug 2022 - Feb 2023</a:t>
          </a:r>
        </a:p>
      </dsp:txBody>
      <dsp:txXfrm>
        <a:off x="7548060" y="3304444"/>
        <a:ext cx="2370471" cy="431736"/>
      </dsp:txXfrm>
    </dsp:sp>
    <dsp:sp modelId="{ECA352F1-FDE4-445A-939C-CF4C3A4444A0}">
      <dsp:nvSpPr>
        <dsp:cNvPr id="0" name=""/>
        <dsp:cNvSpPr/>
      </dsp:nvSpPr>
      <dsp:spPr>
        <a:xfrm>
          <a:off x="7332192" y="2075656"/>
          <a:ext cx="0" cy="1228788"/>
        </a:xfrm>
        <a:prstGeom prst="line">
          <a:avLst/>
        </a:prstGeom>
        <a:noFill/>
        <a:ln w="12700" cap="flat" cmpd="sng" algn="ctr">
          <a:solidFill>
            <a:schemeClr val="accent5">
              <a:hueOff val="5008919"/>
              <a:satOff val="-21983"/>
              <a:lumOff val="6536"/>
              <a:alphaOff val="0"/>
            </a:schemeClr>
          </a:solidFill>
          <a:prstDash val="dash"/>
          <a:miter lim="800000"/>
        </a:ln>
        <a:effectLst/>
      </dsp:spPr>
      <dsp:style>
        <a:lnRef idx="1">
          <a:scrgbClr r="0" g="0" b="0"/>
        </a:lnRef>
        <a:fillRef idx="0">
          <a:scrgbClr r="0" g="0" b="0"/>
        </a:fillRef>
        <a:effectRef idx="0">
          <a:scrgbClr r="0" g="0" b="0"/>
        </a:effectRef>
        <a:fontRef idx="minor"/>
      </dsp:style>
    </dsp:sp>
    <dsp:sp modelId="{92095B8D-3D85-4FD4-9F2B-78BAF6768072}">
      <dsp:nvSpPr>
        <dsp:cNvPr id="0" name=""/>
        <dsp:cNvSpPr/>
      </dsp:nvSpPr>
      <dsp:spPr>
        <a:xfrm>
          <a:off x="7293335" y="2036799"/>
          <a:ext cx="77712" cy="77712"/>
        </a:xfrm>
        <a:prstGeom prst="ellipse">
          <a:avLst/>
        </a:prstGeom>
        <a:solidFill>
          <a:schemeClr val="accent5">
            <a:hueOff val="5008919"/>
            <a:satOff val="-21983"/>
            <a:lumOff val="653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AC1D3A-1AFE-48F0-9740-7F7DEAE125D6}">
      <dsp:nvSpPr>
        <dsp:cNvPr id="0" name=""/>
        <dsp:cNvSpPr/>
      </dsp:nvSpPr>
      <dsp:spPr>
        <a:xfrm rot="8100000">
          <a:off x="8602675" y="478357"/>
          <a:ext cx="305283" cy="305283"/>
        </a:xfrm>
        <a:prstGeom prst="teardrop">
          <a:avLst>
            <a:gd name="adj" fmla="val 115000"/>
          </a:avLst>
        </a:prstGeom>
        <a:solidFill>
          <a:schemeClr val="accent3"/>
        </a:solid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B7CFA5-DD90-474A-A36B-395831F4D63F}">
      <dsp:nvSpPr>
        <dsp:cNvPr id="0" name=""/>
        <dsp:cNvSpPr/>
      </dsp:nvSpPr>
      <dsp:spPr>
        <a:xfrm>
          <a:off x="8636590"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7C5D1BF-8375-4F2F-8F69-62C5DD498D86}">
      <dsp:nvSpPr>
        <dsp:cNvPr id="0" name=""/>
        <dsp:cNvSpPr/>
      </dsp:nvSpPr>
      <dsp:spPr>
        <a:xfrm>
          <a:off x="8971186"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Reach 100% of eligible families</a:t>
          </a:r>
        </a:p>
      </dsp:txBody>
      <dsp:txXfrm>
        <a:off x="8971186" y="846867"/>
        <a:ext cx="2370471" cy="1228788"/>
      </dsp:txXfrm>
    </dsp:sp>
    <dsp:sp modelId="{733C4DBA-1274-416A-BCC8-352957253BAF}">
      <dsp:nvSpPr>
        <dsp:cNvPr id="0" name=""/>
        <dsp:cNvSpPr/>
      </dsp:nvSpPr>
      <dsp:spPr>
        <a:xfrm>
          <a:off x="8971186"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latin typeface="Apple Braille"/>
            </a:rPr>
            <a:t>Feb - Aug 2023</a:t>
          </a:r>
        </a:p>
      </dsp:txBody>
      <dsp:txXfrm>
        <a:off x="8971186" y="415131"/>
        <a:ext cx="2370471" cy="431736"/>
      </dsp:txXfrm>
    </dsp:sp>
    <dsp:sp modelId="{9DF81F3D-7400-484B-BB6C-DB4BE4FA9774}">
      <dsp:nvSpPr>
        <dsp:cNvPr id="0" name=""/>
        <dsp:cNvSpPr/>
      </dsp:nvSpPr>
      <dsp:spPr>
        <a:xfrm>
          <a:off x="8755317" y="846867"/>
          <a:ext cx="0" cy="1228788"/>
        </a:xfrm>
        <a:prstGeom prst="line">
          <a:avLst/>
        </a:prstGeom>
        <a:noFill/>
        <a:ln w="12700" cap="flat" cmpd="sng" algn="ctr">
          <a:solidFill>
            <a:schemeClr val="accent5">
              <a:hueOff val="6010703"/>
              <a:satOff val="-26380"/>
              <a:lumOff val="7843"/>
              <a:alphaOff val="0"/>
            </a:schemeClr>
          </a:solidFill>
          <a:prstDash val="dash"/>
          <a:miter lim="800000"/>
        </a:ln>
        <a:effectLst/>
      </dsp:spPr>
      <dsp:style>
        <a:lnRef idx="1">
          <a:scrgbClr r="0" g="0" b="0"/>
        </a:lnRef>
        <a:fillRef idx="0">
          <a:scrgbClr r="0" g="0" b="0"/>
        </a:fillRef>
        <a:effectRef idx="0">
          <a:scrgbClr r="0" g="0" b="0"/>
        </a:effectRef>
        <a:fontRef idx="minor"/>
      </dsp:style>
    </dsp:sp>
    <dsp:sp modelId="{05EB9770-2809-4C3B-9E53-5C53C82F25D8}">
      <dsp:nvSpPr>
        <dsp:cNvPr id="0" name=""/>
        <dsp:cNvSpPr/>
      </dsp:nvSpPr>
      <dsp:spPr>
        <a:xfrm>
          <a:off x="8716461" y="2036799"/>
          <a:ext cx="77712" cy="77712"/>
        </a:xfrm>
        <a:prstGeom prst="ellipse">
          <a:avLst/>
        </a:prstGeom>
        <a:solidFill>
          <a:schemeClr val="accent5">
            <a:hueOff val="6010703"/>
            <a:satOff val="-26380"/>
            <a:lumOff val="784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53FB6-7774-B34C-A8D0-A9C2D6F17C3A}">
      <dsp:nvSpPr>
        <dsp:cNvPr id="0" name=""/>
        <dsp:cNvSpPr/>
      </dsp:nvSpPr>
      <dsp:spPr>
        <a:xfrm>
          <a:off x="782391" y="1229"/>
          <a:ext cx="1722259" cy="1186636"/>
        </a:xfrm>
        <a:prstGeom prst="round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157099-845B-B641-A906-C288C0D0C764}">
      <dsp:nvSpPr>
        <dsp:cNvPr id="0" name=""/>
        <dsp:cNvSpPr/>
      </dsp:nvSpPr>
      <dsp:spPr>
        <a:xfrm>
          <a:off x="782391" y="1187866"/>
          <a:ext cx="1722259" cy="638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l" defTabSz="622300" rtl="0">
            <a:lnSpc>
              <a:spcPct val="90000"/>
            </a:lnSpc>
            <a:spcBef>
              <a:spcPct val="0"/>
            </a:spcBef>
            <a:spcAft>
              <a:spcPct val="35000"/>
            </a:spcAft>
            <a:buNone/>
          </a:pPr>
          <a:r>
            <a:rPr lang="en-US" sz="1400" kern="1200" dirty="0"/>
            <a:t>Decrease</a:t>
          </a:r>
        </a:p>
        <a:p>
          <a:pPr marL="57150" lvl="1" indent="-57150" algn="l" defTabSz="488950" rtl="0">
            <a:lnSpc>
              <a:spcPct val="90000"/>
            </a:lnSpc>
            <a:spcBef>
              <a:spcPct val="0"/>
            </a:spcBef>
            <a:spcAft>
              <a:spcPct val="15000"/>
            </a:spcAft>
            <a:buChar char="•"/>
          </a:pPr>
          <a:r>
            <a:rPr lang="en-US" sz="1100" kern="1200" dirty="0"/>
            <a:t>Defined as requiring at least 1 decrease in O</a:t>
          </a:r>
          <a:r>
            <a:rPr lang="en-US" sz="1100" kern="1200" baseline="-25000" dirty="0"/>
            <a:t>2</a:t>
          </a:r>
          <a:r>
            <a:rPr lang="en-US" sz="1100" kern="1200" dirty="0"/>
            <a:t> flow rate in first 10 epochs</a:t>
          </a:r>
        </a:p>
      </dsp:txBody>
      <dsp:txXfrm>
        <a:off x="782391" y="1187866"/>
        <a:ext cx="1722259" cy="638958"/>
      </dsp:txXfrm>
    </dsp:sp>
    <dsp:sp modelId="{15B0C776-93FF-1540-B263-A481DAC0BFF8}">
      <dsp:nvSpPr>
        <dsp:cNvPr id="0" name=""/>
        <dsp:cNvSpPr/>
      </dsp:nvSpPr>
      <dsp:spPr>
        <a:xfrm>
          <a:off x="2676949" y="1229"/>
          <a:ext cx="1722259" cy="1186636"/>
        </a:xfrm>
        <a:prstGeom prst="round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625185-2687-B144-B8E0-4CE81D9FC347}">
      <dsp:nvSpPr>
        <dsp:cNvPr id="0" name=""/>
        <dsp:cNvSpPr/>
      </dsp:nvSpPr>
      <dsp:spPr>
        <a:xfrm>
          <a:off x="2676949" y="1187866"/>
          <a:ext cx="1722259" cy="638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l" defTabSz="622300" rtl="0">
            <a:lnSpc>
              <a:spcPct val="90000"/>
            </a:lnSpc>
            <a:spcBef>
              <a:spcPct val="0"/>
            </a:spcBef>
            <a:spcAft>
              <a:spcPct val="35000"/>
            </a:spcAft>
            <a:buNone/>
          </a:pPr>
          <a:r>
            <a:rPr lang="en-US" sz="1400" kern="1200" dirty="0"/>
            <a:t>Increase</a:t>
          </a:r>
        </a:p>
        <a:p>
          <a:pPr marL="57150" lvl="1" indent="-57150" algn="l" defTabSz="488950" rtl="0">
            <a:lnSpc>
              <a:spcPct val="90000"/>
            </a:lnSpc>
            <a:spcBef>
              <a:spcPct val="0"/>
            </a:spcBef>
            <a:spcAft>
              <a:spcPct val="15000"/>
            </a:spcAft>
            <a:buChar char="•"/>
          </a:pPr>
          <a:r>
            <a:rPr lang="en-US" sz="1100" kern="1200" dirty="0"/>
            <a:t>Defined as requiring at least 1 increase in O</a:t>
          </a:r>
          <a:r>
            <a:rPr lang="en-US" sz="1100" kern="1200" baseline="-25000" dirty="0"/>
            <a:t>2</a:t>
          </a:r>
          <a:r>
            <a:rPr lang="en-US" sz="1100" kern="1200" dirty="0"/>
            <a:t> flow rate in the first 10 epochs</a:t>
          </a:r>
        </a:p>
      </dsp:txBody>
      <dsp:txXfrm>
        <a:off x="2676949" y="1187866"/>
        <a:ext cx="1722259" cy="638958"/>
      </dsp:txXfrm>
    </dsp:sp>
    <dsp:sp modelId="{DA03A22E-94EB-754B-BD81-C2058D937A2B}">
      <dsp:nvSpPr>
        <dsp:cNvPr id="0" name=""/>
        <dsp:cNvSpPr/>
      </dsp:nvSpPr>
      <dsp:spPr>
        <a:xfrm>
          <a:off x="782391" y="1999050"/>
          <a:ext cx="1722259" cy="1186636"/>
        </a:xfrm>
        <a:prstGeom prst="round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1E8C37-68F4-154B-BE5A-A8358B9FC56B}">
      <dsp:nvSpPr>
        <dsp:cNvPr id="0" name=""/>
        <dsp:cNvSpPr/>
      </dsp:nvSpPr>
      <dsp:spPr>
        <a:xfrm>
          <a:off x="782391" y="3185687"/>
          <a:ext cx="1722259" cy="638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l" defTabSz="622300" rtl="0">
            <a:lnSpc>
              <a:spcPct val="90000"/>
            </a:lnSpc>
            <a:spcBef>
              <a:spcPct val="0"/>
            </a:spcBef>
            <a:spcAft>
              <a:spcPct val="35000"/>
            </a:spcAft>
            <a:buNone/>
          </a:pPr>
          <a:r>
            <a:rPr lang="en-US" sz="1400" kern="1200" dirty="0"/>
            <a:t>No Change</a:t>
          </a:r>
        </a:p>
        <a:p>
          <a:pPr marL="57150" lvl="1" indent="-57150" algn="l" defTabSz="488950" rtl="0">
            <a:lnSpc>
              <a:spcPct val="90000"/>
            </a:lnSpc>
            <a:spcBef>
              <a:spcPct val="0"/>
            </a:spcBef>
            <a:spcAft>
              <a:spcPct val="15000"/>
            </a:spcAft>
            <a:buChar char="•"/>
          </a:pPr>
          <a:r>
            <a:rPr lang="en-US" sz="1100" kern="1200" dirty="0"/>
            <a:t>Defined as no change made to O</a:t>
          </a:r>
          <a:r>
            <a:rPr lang="en-US" sz="1100" kern="1200" baseline="-25000" dirty="0"/>
            <a:t>2</a:t>
          </a:r>
          <a:r>
            <a:rPr lang="en-US" sz="1100" kern="1200" dirty="0"/>
            <a:t> flow rate in the first 10 epochs</a:t>
          </a:r>
        </a:p>
      </dsp:txBody>
      <dsp:txXfrm>
        <a:off x="782391" y="3185687"/>
        <a:ext cx="1722259" cy="638958"/>
      </dsp:txXfrm>
    </dsp:sp>
    <dsp:sp modelId="{8A3FD4BD-CB44-D54D-B450-F75556764363}">
      <dsp:nvSpPr>
        <dsp:cNvPr id="0" name=""/>
        <dsp:cNvSpPr/>
      </dsp:nvSpPr>
      <dsp:spPr>
        <a:xfrm>
          <a:off x="2676949" y="1999050"/>
          <a:ext cx="1722259" cy="1186636"/>
        </a:xfrm>
        <a:prstGeom prst="round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6D890E-1DB2-304F-B749-31C9C929D4A0}">
      <dsp:nvSpPr>
        <dsp:cNvPr id="0" name=""/>
        <dsp:cNvSpPr/>
      </dsp:nvSpPr>
      <dsp:spPr>
        <a:xfrm>
          <a:off x="2676949" y="3185687"/>
          <a:ext cx="1722259" cy="638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l" defTabSz="622300" rtl="0">
            <a:lnSpc>
              <a:spcPct val="90000"/>
            </a:lnSpc>
            <a:spcBef>
              <a:spcPct val="0"/>
            </a:spcBef>
            <a:spcAft>
              <a:spcPct val="35000"/>
            </a:spcAft>
            <a:buNone/>
          </a:pPr>
          <a:r>
            <a:rPr lang="en-US" sz="1400" kern="1200" dirty="0"/>
            <a:t>Variable</a:t>
          </a:r>
        </a:p>
        <a:p>
          <a:pPr marL="57150" lvl="1" indent="-57150" algn="l" defTabSz="488950" rtl="0">
            <a:lnSpc>
              <a:spcPct val="90000"/>
            </a:lnSpc>
            <a:spcBef>
              <a:spcPct val="0"/>
            </a:spcBef>
            <a:spcAft>
              <a:spcPct val="15000"/>
            </a:spcAft>
            <a:buChar char="•"/>
          </a:pPr>
          <a:r>
            <a:rPr lang="en-US" sz="1100" kern="1200" dirty="0"/>
            <a:t>Defined as a mix of increases and decreases in the first 10 epochs</a:t>
          </a:r>
        </a:p>
      </dsp:txBody>
      <dsp:txXfrm>
        <a:off x="2676949" y="3185687"/>
        <a:ext cx="1722259" cy="6389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68827-4B64-4824-AF76-60D79F43AFCA}">
      <dsp:nvSpPr>
        <dsp:cNvPr id="0" name=""/>
        <dsp:cNvSpPr/>
      </dsp:nvSpPr>
      <dsp:spPr>
        <a:xfrm>
          <a:off x="0" y="1545"/>
          <a:ext cx="10515600" cy="78340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F908BB-8B4B-4610-8294-842312DA1587}">
      <dsp:nvSpPr>
        <dsp:cNvPr id="0" name=""/>
        <dsp:cNvSpPr/>
      </dsp:nvSpPr>
      <dsp:spPr>
        <a:xfrm>
          <a:off x="236980" y="177812"/>
          <a:ext cx="430873" cy="4308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8C1742-6402-4A18-A6BB-B4D9CBE236C9}">
      <dsp:nvSpPr>
        <dsp:cNvPr id="0" name=""/>
        <dsp:cNvSpPr/>
      </dsp:nvSpPr>
      <dsp:spPr>
        <a:xfrm>
          <a:off x="904835" y="1545"/>
          <a:ext cx="9610764" cy="783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11" tIns="82911" rIns="82911" bIns="82911" numCol="1" spcCol="1270" anchor="ctr" anchorCtr="0">
          <a:noAutofit/>
        </a:bodyPr>
        <a:lstStyle/>
        <a:p>
          <a:pPr marL="0" lvl="0" indent="0" algn="l" defTabSz="977900">
            <a:lnSpc>
              <a:spcPct val="90000"/>
            </a:lnSpc>
            <a:spcBef>
              <a:spcPct val="0"/>
            </a:spcBef>
            <a:spcAft>
              <a:spcPct val="35000"/>
            </a:spcAft>
            <a:buNone/>
          </a:pPr>
          <a:r>
            <a:rPr lang="en-US" sz="2200" kern="1200" dirty="0"/>
            <a:t>Sent to PI’s today</a:t>
          </a:r>
        </a:p>
      </dsp:txBody>
      <dsp:txXfrm>
        <a:off x="904835" y="1545"/>
        <a:ext cx="9610764" cy="783407"/>
      </dsp:txXfrm>
    </dsp:sp>
    <dsp:sp modelId="{01F0A3C6-77EC-4B91-929B-DC1ACC288248}">
      <dsp:nvSpPr>
        <dsp:cNvPr id="0" name=""/>
        <dsp:cNvSpPr/>
      </dsp:nvSpPr>
      <dsp:spPr>
        <a:xfrm>
          <a:off x="0" y="980804"/>
          <a:ext cx="10515600" cy="78340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BE13F0-7A48-44FD-A764-DB04EA6E93EC}">
      <dsp:nvSpPr>
        <dsp:cNvPr id="0" name=""/>
        <dsp:cNvSpPr/>
      </dsp:nvSpPr>
      <dsp:spPr>
        <a:xfrm>
          <a:off x="236980" y="1157071"/>
          <a:ext cx="430873" cy="4308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36BB63-8D0F-4E84-97E1-EC9FFE7DBA8B}">
      <dsp:nvSpPr>
        <dsp:cNvPr id="0" name=""/>
        <dsp:cNvSpPr/>
      </dsp:nvSpPr>
      <dsp:spPr>
        <a:xfrm>
          <a:off x="904835" y="980804"/>
          <a:ext cx="9610764" cy="783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11" tIns="82911" rIns="82911" bIns="82911" numCol="1" spcCol="1270" anchor="ctr" anchorCtr="0">
          <a:noAutofit/>
        </a:bodyPr>
        <a:lstStyle/>
        <a:p>
          <a:pPr marL="0" lvl="0" indent="0" algn="l" defTabSz="977900">
            <a:lnSpc>
              <a:spcPct val="90000"/>
            </a:lnSpc>
            <a:spcBef>
              <a:spcPct val="0"/>
            </a:spcBef>
            <a:spcAft>
              <a:spcPct val="35000"/>
            </a:spcAft>
            <a:buNone/>
          </a:pPr>
          <a:r>
            <a:rPr lang="en-US" sz="2200" kern="1200" dirty="0"/>
            <a:t>Necessary to know how best to continue RHO after study ends</a:t>
          </a:r>
        </a:p>
      </dsp:txBody>
      <dsp:txXfrm>
        <a:off x="904835" y="980804"/>
        <a:ext cx="9610764" cy="783407"/>
      </dsp:txXfrm>
    </dsp:sp>
    <dsp:sp modelId="{53C51678-3D41-4A91-9FCD-126EB4A90A64}">
      <dsp:nvSpPr>
        <dsp:cNvPr id="0" name=""/>
        <dsp:cNvSpPr/>
      </dsp:nvSpPr>
      <dsp:spPr>
        <a:xfrm>
          <a:off x="0" y="1960063"/>
          <a:ext cx="10515600" cy="78340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5DABD3-F358-4882-9CFE-B3311474DCCE}">
      <dsp:nvSpPr>
        <dsp:cNvPr id="0" name=""/>
        <dsp:cNvSpPr/>
      </dsp:nvSpPr>
      <dsp:spPr>
        <a:xfrm>
          <a:off x="236980" y="2136329"/>
          <a:ext cx="430873" cy="4308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7FDFEF-BAEC-4196-9741-BE3567231A3C}">
      <dsp:nvSpPr>
        <dsp:cNvPr id="0" name=""/>
        <dsp:cNvSpPr/>
      </dsp:nvSpPr>
      <dsp:spPr>
        <a:xfrm>
          <a:off x="904835" y="1960063"/>
          <a:ext cx="9610764" cy="783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11" tIns="82911" rIns="82911" bIns="82911" numCol="1" spcCol="1270" anchor="ctr" anchorCtr="0">
          <a:noAutofit/>
        </a:bodyPr>
        <a:lstStyle/>
        <a:p>
          <a:pPr marL="0" lvl="0" indent="0" algn="l" defTabSz="977900">
            <a:lnSpc>
              <a:spcPct val="90000"/>
            </a:lnSpc>
            <a:spcBef>
              <a:spcPct val="0"/>
            </a:spcBef>
            <a:spcAft>
              <a:spcPct val="35000"/>
            </a:spcAft>
            <a:buNone/>
          </a:pPr>
          <a:r>
            <a:rPr lang="en-US" sz="2200" kern="1200" dirty="0"/>
            <a:t>Questions about volume, start-up costs, and operating costs at your site</a:t>
          </a:r>
        </a:p>
      </dsp:txBody>
      <dsp:txXfrm>
        <a:off x="904835" y="1960063"/>
        <a:ext cx="9610764" cy="783407"/>
      </dsp:txXfrm>
    </dsp:sp>
    <dsp:sp modelId="{199A6D91-419E-4F0E-81AB-D900BAEAF630}">
      <dsp:nvSpPr>
        <dsp:cNvPr id="0" name=""/>
        <dsp:cNvSpPr/>
      </dsp:nvSpPr>
      <dsp:spPr>
        <a:xfrm>
          <a:off x="0" y="2939322"/>
          <a:ext cx="10515600" cy="78340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D657B2-9A5D-4EBD-A5B7-A7B11E4981C2}">
      <dsp:nvSpPr>
        <dsp:cNvPr id="0" name=""/>
        <dsp:cNvSpPr/>
      </dsp:nvSpPr>
      <dsp:spPr>
        <a:xfrm>
          <a:off x="236980" y="3115588"/>
          <a:ext cx="430873" cy="4308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6EE2B0-593F-4EDB-8171-2050B1B9F678}">
      <dsp:nvSpPr>
        <dsp:cNvPr id="0" name=""/>
        <dsp:cNvSpPr/>
      </dsp:nvSpPr>
      <dsp:spPr>
        <a:xfrm>
          <a:off x="904835" y="2939322"/>
          <a:ext cx="9610764" cy="783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11" tIns="82911" rIns="82911" bIns="82911" numCol="1" spcCol="1270" anchor="ctr" anchorCtr="0">
          <a:noAutofit/>
        </a:bodyPr>
        <a:lstStyle/>
        <a:p>
          <a:pPr marL="0" lvl="0" indent="0" algn="l" defTabSz="977900">
            <a:lnSpc>
              <a:spcPct val="90000"/>
            </a:lnSpc>
            <a:spcBef>
              <a:spcPct val="0"/>
            </a:spcBef>
            <a:spcAft>
              <a:spcPct val="35000"/>
            </a:spcAft>
            <a:buNone/>
          </a:pPr>
          <a:r>
            <a:rPr lang="en-US" sz="2200" kern="1200" dirty="0"/>
            <a:t>Should be filled out with/by someone knowledgeable about the budget at your site</a:t>
          </a:r>
        </a:p>
      </dsp:txBody>
      <dsp:txXfrm>
        <a:off x="904835" y="2939322"/>
        <a:ext cx="9610764" cy="7834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8D799-B0CD-4CD8-BCE1-6D4060BF01F9}">
      <dsp:nvSpPr>
        <dsp:cNvPr id="0" name=""/>
        <dsp:cNvSpPr/>
      </dsp:nvSpPr>
      <dsp:spPr>
        <a:xfrm>
          <a:off x="0" y="428437"/>
          <a:ext cx="10515600" cy="204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62356" rIns="816127"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COI</a:t>
          </a:r>
        </a:p>
        <a:p>
          <a:pPr marL="228600" lvl="1" indent="-228600" algn="l" defTabSz="1200150">
            <a:lnSpc>
              <a:spcPct val="90000"/>
            </a:lnSpc>
            <a:spcBef>
              <a:spcPct val="0"/>
            </a:spcBef>
            <a:spcAft>
              <a:spcPct val="15000"/>
            </a:spcAft>
            <a:buChar char="•"/>
          </a:pPr>
          <a:r>
            <a:rPr lang="en-US" sz="2700" kern="1200" dirty="0"/>
            <a:t>Growth/Nutrition</a:t>
          </a:r>
        </a:p>
        <a:p>
          <a:pPr marL="228600" lvl="1" indent="-228600" algn="l" defTabSz="1200150">
            <a:lnSpc>
              <a:spcPct val="90000"/>
            </a:lnSpc>
            <a:spcBef>
              <a:spcPct val="0"/>
            </a:spcBef>
            <a:spcAft>
              <a:spcPct val="15000"/>
            </a:spcAft>
            <a:buChar char="•"/>
          </a:pPr>
          <a:r>
            <a:rPr lang="en-US" sz="2700" kern="1200" dirty="0"/>
            <a:t>Pulmonary Medications</a:t>
          </a:r>
        </a:p>
      </dsp:txBody>
      <dsp:txXfrm>
        <a:off x="0" y="428437"/>
        <a:ext cx="10515600" cy="2041200"/>
      </dsp:txXfrm>
    </dsp:sp>
    <dsp:sp modelId="{84FBF640-853A-457B-BB81-DC033B6CA058}">
      <dsp:nvSpPr>
        <dsp:cNvPr id="0" name=""/>
        <dsp:cNvSpPr/>
      </dsp:nvSpPr>
      <dsp:spPr>
        <a:xfrm>
          <a:off x="525780" y="29917"/>
          <a:ext cx="7360920" cy="7970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00150">
            <a:lnSpc>
              <a:spcPct val="90000"/>
            </a:lnSpc>
            <a:spcBef>
              <a:spcPct val="0"/>
            </a:spcBef>
            <a:spcAft>
              <a:spcPct val="35000"/>
            </a:spcAft>
            <a:buNone/>
          </a:pPr>
          <a:r>
            <a:rPr lang="en-US" sz="2700" kern="1200" dirty="0"/>
            <a:t>New Variables</a:t>
          </a:r>
        </a:p>
      </dsp:txBody>
      <dsp:txXfrm>
        <a:off x="564688" y="68825"/>
        <a:ext cx="7283104" cy="719224"/>
      </dsp:txXfrm>
    </dsp:sp>
    <dsp:sp modelId="{8D14FA61-A1DB-4181-BCA0-53ED97F718E1}">
      <dsp:nvSpPr>
        <dsp:cNvPr id="0" name=""/>
        <dsp:cNvSpPr/>
      </dsp:nvSpPr>
      <dsp:spPr>
        <a:xfrm>
          <a:off x="0" y="3013957"/>
          <a:ext cx="10515600"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AF491E-63A5-4F9F-8019-4249D9DFE2D5}">
      <dsp:nvSpPr>
        <dsp:cNvPr id="0" name=""/>
        <dsp:cNvSpPr/>
      </dsp:nvSpPr>
      <dsp:spPr>
        <a:xfrm>
          <a:off x="525780" y="2615437"/>
          <a:ext cx="7360920" cy="7970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00150">
            <a:lnSpc>
              <a:spcPct val="90000"/>
            </a:lnSpc>
            <a:spcBef>
              <a:spcPct val="0"/>
            </a:spcBef>
            <a:spcAft>
              <a:spcPct val="35000"/>
            </a:spcAft>
            <a:buNone/>
          </a:pPr>
          <a:r>
            <a:rPr lang="en-US" sz="2700" kern="1200" dirty="0"/>
            <a:t>Contact Heather/Katie w/ Questions</a:t>
          </a:r>
        </a:p>
      </dsp:txBody>
      <dsp:txXfrm>
        <a:off x="564688" y="2654345"/>
        <a:ext cx="7283104" cy="7192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8BF53-7CAF-42C8-9F4E-8067659CC5CF}">
      <dsp:nvSpPr>
        <dsp:cNvPr id="0" name=""/>
        <dsp:cNvSpPr/>
      </dsp:nvSpPr>
      <dsp:spPr>
        <a:xfrm>
          <a:off x="0" y="454"/>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34C6EB-8807-4952-97D1-FA24645CA75A}">
      <dsp:nvSpPr>
        <dsp:cNvPr id="0" name=""/>
        <dsp:cNvSpPr/>
      </dsp:nvSpPr>
      <dsp:spPr>
        <a:xfrm>
          <a:off x="321805" y="239813"/>
          <a:ext cx="585100" cy="5851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A769D2-B38B-43C8-B049-FBB20FA42F4F}">
      <dsp:nvSpPr>
        <dsp:cNvPr id="0" name=""/>
        <dsp:cNvSpPr/>
      </dsp:nvSpPr>
      <dsp:spPr>
        <a:xfrm>
          <a:off x="1228710" y="454"/>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a:t>Reminder for all sites that have IRB approval that survey links should be sent to all families enrolled </a:t>
          </a:r>
        </a:p>
      </dsp:txBody>
      <dsp:txXfrm>
        <a:off x="1228710" y="454"/>
        <a:ext cx="9286889" cy="1063818"/>
      </dsp:txXfrm>
    </dsp:sp>
    <dsp:sp modelId="{E63F2840-6C96-4AE0-BD45-69569CC49A53}">
      <dsp:nvSpPr>
        <dsp:cNvPr id="0" name=""/>
        <dsp:cNvSpPr/>
      </dsp:nvSpPr>
      <dsp:spPr>
        <a:xfrm>
          <a:off x="0" y="1330228"/>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AF073B-F441-4AA4-BB4D-B54C1ACA3629}">
      <dsp:nvSpPr>
        <dsp:cNvPr id="0" name=""/>
        <dsp:cNvSpPr/>
      </dsp:nvSpPr>
      <dsp:spPr>
        <a:xfrm>
          <a:off x="321805" y="1569587"/>
          <a:ext cx="585100" cy="5851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E9D187-2828-46BC-A78E-4ED5EC515AA5}">
      <dsp:nvSpPr>
        <dsp:cNvPr id="0" name=""/>
        <dsp:cNvSpPr/>
      </dsp:nvSpPr>
      <dsp:spPr>
        <a:xfrm>
          <a:off x="1228710" y="1330228"/>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a:t>Defined project milestone</a:t>
          </a:r>
        </a:p>
      </dsp:txBody>
      <dsp:txXfrm>
        <a:off x="1228710" y="1330228"/>
        <a:ext cx="9286889" cy="1063818"/>
      </dsp:txXfrm>
    </dsp:sp>
    <dsp:sp modelId="{042C02D4-AA17-4310-9D72-C22F09A38AAD}">
      <dsp:nvSpPr>
        <dsp:cNvPr id="0" name=""/>
        <dsp:cNvSpPr/>
      </dsp:nvSpPr>
      <dsp:spPr>
        <a:xfrm>
          <a:off x="0" y="2660001"/>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B65B93-46C6-4456-9D41-2433B88C5EC4}">
      <dsp:nvSpPr>
        <dsp:cNvPr id="0" name=""/>
        <dsp:cNvSpPr/>
      </dsp:nvSpPr>
      <dsp:spPr>
        <a:xfrm>
          <a:off x="321805" y="2899360"/>
          <a:ext cx="585100" cy="5851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D31A9A-925E-4883-B41D-393766D092CC}">
      <dsp:nvSpPr>
        <dsp:cNvPr id="0" name=""/>
        <dsp:cNvSpPr/>
      </dsp:nvSpPr>
      <dsp:spPr>
        <a:xfrm>
          <a:off x="1228710" y="2660001"/>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rgbClr val="FF0000"/>
              </a:solidFill>
            </a:rPr>
            <a:t>Severely</a:t>
          </a:r>
          <a:r>
            <a:rPr lang="en-US" sz="2500" kern="1200" dirty="0"/>
            <a:t> behind enrollment schedule (0.01% response rate) </a:t>
          </a:r>
        </a:p>
      </dsp:txBody>
      <dsp:txXfrm>
        <a:off x="1228710" y="2660001"/>
        <a:ext cx="9286889" cy="10638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6EEFB-72BF-4C2F-BC09-316AF514A41A}">
      <dsp:nvSpPr>
        <dsp:cNvPr id="0" name=""/>
        <dsp:cNvSpPr/>
      </dsp:nvSpPr>
      <dsp:spPr>
        <a:xfrm>
          <a:off x="0" y="2803458"/>
          <a:ext cx="10515600" cy="92015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Controls Needed for Further Analysis </a:t>
          </a:r>
        </a:p>
      </dsp:txBody>
      <dsp:txXfrm>
        <a:off x="0" y="2803458"/>
        <a:ext cx="10515600" cy="920157"/>
      </dsp:txXfrm>
    </dsp:sp>
    <dsp:sp modelId="{3FEB700C-738A-4E77-B753-E2E84B75160B}">
      <dsp:nvSpPr>
        <dsp:cNvPr id="0" name=""/>
        <dsp:cNvSpPr/>
      </dsp:nvSpPr>
      <dsp:spPr>
        <a:xfrm rot="10800000">
          <a:off x="0" y="1402058"/>
          <a:ext cx="10515600" cy="1415202"/>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6 Months Post-Wean = Forms Complete</a:t>
          </a:r>
        </a:p>
      </dsp:txBody>
      <dsp:txXfrm rot="10800000">
        <a:off x="0" y="1402058"/>
        <a:ext cx="10515600" cy="919556"/>
      </dsp:txXfrm>
    </dsp:sp>
    <dsp:sp modelId="{CEFDCABB-EC52-499A-8C1D-6DC2B31D6CCE}">
      <dsp:nvSpPr>
        <dsp:cNvPr id="0" name=""/>
        <dsp:cNvSpPr/>
      </dsp:nvSpPr>
      <dsp:spPr>
        <a:xfrm rot="10800000">
          <a:off x="0" y="658"/>
          <a:ext cx="10515600" cy="1415202"/>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Control Infant REDCap Forms</a:t>
          </a:r>
        </a:p>
      </dsp:txBody>
      <dsp:txXfrm rot="-10800000">
        <a:off x="0" y="658"/>
        <a:ext cx="10515600" cy="496736"/>
      </dsp:txXfrm>
    </dsp:sp>
    <dsp:sp modelId="{3E477A0A-B554-4F78-A736-8A1EC592C494}">
      <dsp:nvSpPr>
        <dsp:cNvPr id="0" name=""/>
        <dsp:cNvSpPr/>
      </dsp:nvSpPr>
      <dsp:spPr>
        <a:xfrm>
          <a:off x="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Screening</a:t>
          </a:r>
        </a:p>
      </dsp:txBody>
      <dsp:txXfrm>
        <a:off x="0" y="497394"/>
        <a:ext cx="2628899" cy="423145"/>
      </dsp:txXfrm>
    </dsp:sp>
    <dsp:sp modelId="{7359A69C-DE28-4D4F-BBCC-2C1B12D851DD}">
      <dsp:nvSpPr>
        <dsp:cNvPr id="0" name=""/>
        <dsp:cNvSpPr/>
      </dsp:nvSpPr>
      <dsp:spPr>
        <a:xfrm>
          <a:off x="262890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Demographics</a:t>
          </a:r>
        </a:p>
      </dsp:txBody>
      <dsp:txXfrm>
        <a:off x="2628900" y="497394"/>
        <a:ext cx="2628899" cy="423145"/>
      </dsp:txXfrm>
    </dsp:sp>
    <dsp:sp modelId="{AE6E40DF-F015-472C-B116-EAB1416ABEEE}">
      <dsp:nvSpPr>
        <dsp:cNvPr id="0" name=""/>
        <dsp:cNvSpPr/>
      </dsp:nvSpPr>
      <dsp:spPr>
        <a:xfrm>
          <a:off x="525780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AEs</a:t>
          </a:r>
        </a:p>
      </dsp:txBody>
      <dsp:txXfrm>
        <a:off x="5257800" y="497394"/>
        <a:ext cx="2628899" cy="423145"/>
      </dsp:txXfrm>
    </dsp:sp>
    <dsp:sp modelId="{34A154B0-540E-47A7-8D56-5A7D34600735}">
      <dsp:nvSpPr>
        <dsp:cNvPr id="0" name=""/>
        <dsp:cNvSpPr/>
      </dsp:nvSpPr>
      <dsp:spPr>
        <a:xfrm>
          <a:off x="788670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Implementation Discharge</a:t>
          </a:r>
        </a:p>
      </dsp:txBody>
      <dsp:txXfrm>
        <a:off x="7886700" y="497394"/>
        <a:ext cx="2628899" cy="4231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40669-C33A-4EE7-B929-E289D7BA50BB}">
      <dsp:nvSpPr>
        <dsp:cNvPr id="0" name=""/>
        <dsp:cNvSpPr/>
      </dsp:nvSpPr>
      <dsp:spPr>
        <a:xfrm>
          <a:off x="0" y="454"/>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B3344C-1AC0-4A7F-9DB5-560486EA7836}">
      <dsp:nvSpPr>
        <dsp:cNvPr id="0" name=""/>
        <dsp:cNvSpPr/>
      </dsp:nvSpPr>
      <dsp:spPr>
        <a:xfrm>
          <a:off x="321805" y="239813"/>
          <a:ext cx="585100" cy="5851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CA58E1-A00B-46B5-9744-240A1EA5BA78}">
      <dsp:nvSpPr>
        <dsp:cNvPr id="0" name=""/>
        <dsp:cNvSpPr/>
      </dsp:nvSpPr>
      <dsp:spPr>
        <a:xfrm>
          <a:off x="1228710" y="454"/>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dirty="0"/>
            <a:t>To Confirm Safety, We Are Looking for All AE Data Until 6 Months Post-Wean</a:t>
          </a:r>
        </a:p>
      </dsp:txBody>
      <dsp:txXfrm>
        <a:off x="1228710" y="454"/>
        <a:ext cx="9286889" cy="1063818"/>
      </dsp:txXfrm>
    </dsp:sp>
    <dsp:sp modelId="{2F55CC9E-18A9-4855-B623-B004E017ECB1}">
      <dsp:nvSpPr>
        <dsp:cNvPr id="0" name=""/>
        <dsp:cNvSpPr/>
      </dsp:nvSpPr>
      <dsp:spPr>
        <a:xfrm>
          <a:off x="0" y="1330228"/>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23110-9C42-46F8-A6A8-F0C21F6D4A27}">
      <dsp:nvSpPr>
        <dsp:cNvPr id="0" name=""/>
        <dsp:cNvSpPr/>
      </dsp:nvSpPr>
      <dsp:spPr>
        <a:xfrm>
          <a:off x="321805" y="1569587"/>
          <a:ext cx="585100" cy="5851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8AB98-0F2A-429D-8272-A76BE86FED36}">
      <dsp:nvSpPr>
        <dsp:cNvPr id="0" name=""/>
        <dsp:cNvSpPr/>
      </dsp:nvSpPr>
      <dsp:spPr>
        <a:xfrm>
          <a:off x="1228710" y="1330228"/>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dirty="0"/>
            <a:t>We Require This For All Babies On Program Including Controls</a:t>
          </a:r>
        </a:p>
      </dsp:txBody>
      <dsp:txXfrm>
        <a:off x="1228710" y="1330228"/>
        <a:ext cx="9286889" cy="1063818"/>
      </dsp:txXfrm>
    </dsp:sp>
    <dsp:sp modelId="{E1E30A9E-6E18-49B7-A8B8-B2B6B474A5C8}">
      <dsp:nvSpPr>
        <dsp:cNvPr id="0" name=""/>
        <dsp:cNvSpPr/>
      </dsp:nvSpPr>
      <dsp:spPr>
        <a:xfrm>
          <a:off x="0" y="2660001"/>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82D173-5655-40EB-86FA-D2F8E303099C}">
      <dsp:nvSpPr>
        <dsp:cNvPr id="0" name=""/>
        <dsp:cNvSpPr/>
      </dsp:nvSpPr>
      <dsp:spPr>
        <a:xfrm>
          <a:off x="321805" y="2899360"/>
          <a:ext cx="585100" cy="5851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1A68CC-A148-4722-B3DD-CC181CE470D5}">
      <dsp:nvSpPr>
        <dsp:cNvPr id="0" name=""/>
        <dsp:cNvSpPr/>
      </dsp:nvSpPr>
      <dsp:spPr>
        <a:xfrm>
          <a:off x="1228710" y="2660001"/>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dirty="0"/>
            <a:t>The AE Form Is Available on </a:t>
          </a:r>
          <a:r>
            <a:rPr lang="en-US" sz="2500" kern="1200" dirty="0" err="1"/>
            <a:t>REDCap</a:t>
          </a:r>
          <a:r>
            <a:rPr lang="en-US" sz="2500" kern="1200" dirty="0"/>
            <a:t> (Katie Can Help w/ </a:t>
          </a:r>
          <a:r>
            <a:rPr lang="en-US" sz="2500" kern="1200" dirty="0" err="1"/>
            <a:t>REDCap</a:t>
          </a:r>
          <a:r>
            <a:rPr lang="en-US" sz="2500" kern="1200" dirty="0"/>
            <a:t> Access)</a:t>
          </a:r>
        </a:p>
      </dsp:txBody>
      <dsp:txXfrm>
        <a:off x="1228710" y="2660001"/>
        <a:ext cx="9286889" cy="1063818"/>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0.87284</cdr:x>
      <cdr:y>0.0521</cdr:y>
    </cdr:from>
    <cdr:to>
      <cdr:x>0.98782</cdr:x>
      <cdr:y>0.18765</cdr:y>
    </cdr:to>
    <cdr:sp macro="" textlink="">
      <cdr:nvSpPr>
        <cdr:cNvPr id="2" name="Arrow: Down 1">
          <a:extLst xmlns:a="http://schemas.openxmlformats.org/drawingml/2006/main">
            <a:ext uri="{FF2B5EF4-FFF2-40B4-BE49-F238E27FC236}">
              <a16:creationId xmlns:a16="http://schemas.microsoft.com/office/drawing/2014/main" id="{64418502-9627-D430-051D-5F59AEF8D989}"/>
            </a:ext>
          </a:extLst>
        </cdr:cNvPr>
        <cdr:cNvSpPr/>
      </cdr:nvSpPr>
      <cdr:spPr>
        <a:xfrm xmlns:a="http://schemas.openxmlformats.org/drawingml/2006/main">
          <a:off x="5923563" y="181769"/>
          <a:ext cx="780322" cy="472855"/>
        </a:xfrm>
        <a:prstGeom xmlns:a="http://schemas.openxmlformats.org/drawingml/2006/main" prst="downArrow">
          <a:avLst/>
        </a:prstGeom>
        <a:solidFill xmlns:a="http://schemas.openxmlformats.org/drawingml/2006/main">
          <a:schemeClr val="accent5"/>
        </a:solidFill>
        <a:ln xmlns:a="http://schemas.openxmlformats.org/drawingml/2006/main" w="28575">
          <a:solidFill>
            <a:schemeClr val="accent5">
              <a:lumMod val="50000"/>
            </a:schemeClr>
          </a:solidFill>
        </a:ln>
      </cdr:spPr>
      <cdr:style>
        <a:lnRef xmlns:a="http://schemas.openxmlformats.org/drawingml/2006/main" idx="2">
          <a:schemeClr val="accent1">
            <a:shade val="50000"/>
          </a:schemeClr>
        </a:lnRef>
        <a:fillRef xmlns:a="http://schemas.openxmlformats.org/drawingml/2006/main" idx="1001">
          <a:schemeClr val="dk2"/>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0.90209</cdr:x>
      <cdr:y>0.10783</cdr:y>
    </cdr:from>
    <cdr:to>
      <cdr:x>0.9625</cdr:x>
      <cdr:y>0.20311</cdr:y>
    </cdr:to>
    <cdr:sp macro="" textlink="">
      <cdr:nvSpPr>
        <cdr:cNvPr id="3" name="Text Box 13">
          <a:extLst xmlns:a="http://schemas.openxmlformats.org/drawingml/2006/main">
            <a:ext uri="{FF2B5EF4-FFF2-40B4-BE49-F238E27FC236}">
              <a16:creationId xmlns:a16="http://schemas.microsoft.com/office/drawing/2014/main" id="{AB44A064-E534-0C05-A7E1-11ADC01CE97C}"/>
            </a:ext>
          </a:extLst>
        </cdr:cNvPr>
        <cdr:cNvSpPr txBox="1"/>
      </cdr:nvSpPr>
      <cdr:spPr>
        <a:xfrm xmlns:a="http://schemas.openxmlformats.org/drawingml/2006/main">
          <a:off x="10998310" y="692905"/>
          <a:ext cx="736490" cy="61224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a:spcBef>
              <a:spcPts val="0"/>
            </a:spcBef>
            <a:spcAft>
              <a:spcPts val="1600"/>
            </a:spcAft>
          </a:pPr>
          <a:r>
            <a:rPr lang="en-US" sz="1600" b="1" dirty="0">
              <a:effectLst/>
              <a:latin typeface="Century Gothic" panose="020B0502020202020204" pitchFamily="34" charset="0"/>
              <a:ea typeface="Meiryo" panose="020B0604030504040204" pitchFamily="34" charset="-128"/>
              <a:cs typeface="Arial" panose="020B0604020202020204" pitchFamily="34" charset="0"/>
            </a:rPr>
            <a:t>Goal</a:t>
          </a:r>
        </a:p>
        <a:p xmlns:a="http://schemas.openxmlformats.org/drawingml/2006/main">
          <a:pPr marL="0" marR="0">
            <a:spcBef>
              <a:spcPts val="0"/>
            </a:spcBef>
            <a:spcAft>
              <a:spcPts val="1600"/>
            </a:spcAft>
          </a:pPr>
          <a:r>
            <a:rPr lang="en-US" sz="1100" b="1" dirty="0">
              <a:effectLst/>
              <a:ea typeface="Meiryo" panose="020B0604030504040204" pitchFamily="34" charset="-128"/>
              <a:cs typeface="Arial" panose="020B0604020202020204" pitchFamily="34" charset="0"/>
            </a:rPr>
            <a:t> </a:t>
          </a:r>
          <a:endParaRPr lang="en-US" sz="1100" dirty="0">
            <a:effectLst/>
            <a:ea typeface="Meiryo" panose="020B0604030504040204" pitchFamily="34" charset="-128"/>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E1C0B-A3F3-AF48-B158-A340B9EEE66D}" type="datetimeFigureOut">
              <a:rPr lang="en-US" smtClean="0"/>
              <a:t>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01A50-7381-E240-BB84-858C28C3500E}" type="slidenum">
              <a:rPr lang="en-US" smtClean="0"/>
              <a:t>‹#›</a:t>
            </a:fld>
            <a:endParaRPr lang="en-US"/>
          </a:p>
        </p:txBody>
      </p:sp>
    </p:spTree>
    <p:extLst>
      <p:ext uri="{BB962C8B-B14F-4D97-AF65-F5344CB8AC3E}">
        <p14:creationId xmlns:p14="http://schemas.microsoft.com/office/powerpoint/2010/main" val="334541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a:t>
            </a:fld>
            <a:endParaRPr lang="en-US"/>
          </a:p>
        </p:txBody>
      </p:sp>
    </p:spTree>
    <p:extLst>
      <p:ext uri="{BB962C8B-B14F-4D97-AF65-F5344CB8AC3E}">
        <p14:creationId xmlns:p14="http://schemas.microsoft.com/office/powerpoint/2010/main" val="2295564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17</a:t>
            </a:fld>
            <a:endParaRPr lang="en-US"/>
          </a:p>
        </p:txBody>
      </p:sp>
    </p:spTree>
    <p:extLst>
      <p:ext uri="{BB962C8B-B14F-4D97-AF65-F5344CB8AC3E}">
        <p14:creationId xmlns:p14="http://schemas.microsoft.com/office/powerpoint/2010/main" val="240865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18</a:t>
            </a:fld>
            <a:endParaRPr lang="en-US"/>
          </a:p>
        </p:txBody>
      </p:sp>
    </p:spTree>
    <p:extLst>
      <p:ext uri="{BB962C8B-B14F-4D97-AF65-F5344CB8AC3E}">
        <p14:creationId xmlns:p14="http://schemas.microsoft.com/office/powerpoint/2010/main" val="1803898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E000F-5157-5940-B632-56936CA00891}" type="slidenum">
              <a:rPr lang="en-US" smtClean="0"/>
              <a:pPr/>
              <a:t>26</a:t>
            </a:fld>
            <a:endParaRPr lang="en-US" dirty="0"/>
          </a:p>
        </p:txBody>
      </p:sp>
    </p:spTree>
    <p:extLst>
      <p:ext uri="{BB962C8B-B14F-4D97-AF65-F5344CB8AC3E}">
        <p14:creationId xmlns:p14="http://schemas.microsoft.com/office/powerpoint/2010/main" val="530059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28</a:t>
            </a:fld>
            <a:endParaRPr lang="en-US"/>
          </a:p>
        </p:txBody>
      </p:sp>
    </p:spTree>
    <p:extLst>
      <p:ext uri="{BB962C8B-B14F-4D97-AF65-F5344CB8AC3E}">
        <p14:creationId xmlns:p14="http://schemas.microsoft.com/office/powerpoint/2010/main" val="3034575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the above spit-out it says that the baby in question </a:t>
            </a:r>
            <a:r>
              <a:rPr lang="en-US" dirty="0" err="1"/>
              <a:t>spen</a:t>
            </a:r>
            <a:r>
              <a:rPr lang="en-US" dirty="0"/>
              <a:t>…</a:t>
            </a:r>
          </a:p>
          <a:p>
            <a:r>
              <a:rPr lang="en-US" dirty="0"/>
              <a:t>822 Minutes Above 96% SpO2</a:t>
            </a:r>
          </a:p>
          <a:p>
            <a:r>
              <a:rPr lang="en-US" dirty="0"/>
              <a:t>65 Minutes Between 90-96% SpO2</a:t>
            </a:r>
          </a:p>
          <a:p>
            <a:r>
              <a:rPr lang="en-US" dirty="0"/>
              <a:t>826 Minutes Below 90% SpO2</a:t>
            </a:r>
          </a:p>
          <a:p>
            <a:endParaRPr lang="en-US" dirty="0"/>
          </a:p>
          <a:p>
            <a:r>
              <a:rPr lang="en-US" dirty="0"/>
              <a:t>The above information, logically does not make sense… if you see data like this CHANGE THE PROBE… we as coordinating site cannot make this recommendation as that would bias the data… all we can do is report on what the algorithm tells us, and it is up to individual sites to interpret that recommendation in the unique situation of each baby</a:t>
            </a:r>
          </a:p>
        </p:txBody>
      </p:sp>
      <p:sp>
        <p:nvSpPr>
          <p:cNvPr id="4" name="Slide Number Placeholder 3"/>
          <p:cNvSpPr>
            <a:spLocks noGrp="1"/>
          </p:cNvSpPr>
          <p:nvPr>
            <p:ph type="sldNum" sz="quarter" idx="5"/>
          </p:nvPr>
        </p:nvSpPr>
        <p:spPr/>
        <p:txBody>
          <a:bodyPr/>
          <a:lstStyle/>
          <a:p>
            <a:fld id="{30601A50-7381-E240-BB84-858C28C3500E}" type="slidenum">
              <a:rPr lang="en-US" smtClean="0"/>
              <a:t>31</a:t>
            </a:fld>
            <a:endParaRPr lang="en-US"/>
          </a:p>
        </p:txBody>
      </p:sp>
    </p:spTree>
    <p:extLst>
      <p:ext uri="{BB962C8B-B14F-4D97-AF65-F5344CB8AC3E}">
        <p14:creationId xmlns:p14="http://schemas.microsoft.com/office/powerpoint/2010/main" val="203569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Unchecked the goal to reach 66% as we have not fulfilled throughout the milestone period but are on our way</a:t>
            </a:r>
          </a:p>
        </p:txBody>
      </p:sp>
      <p:sp>
        <p:nvSpPr>
          <p:cNvPr id="4" name="Slide Number Placeholder 3"/>
          <p:cNvSpPr>
            <a:spLocks noGrp="1"/>
          </p:cNvSpPr>
          <p:nvPr>
            <p:ph type="sldNum" sz="quarter" idx="5"/>
          </p:nvPr>
        </p:nvSpPr>
        <p:spPr/>
        <p:txBody>
          <a:bodyPr/>
          <a:lstStyle/>
          <a:p>
            <a:fld id="{30601A50-7381-E240-BB84-858C28C3500E}" type="slidenum">
              <a:rPr lang="en-US" smtClean="0"/>
              <a:t>2</a:t>
            </a:fld>
            <a:endParaRPr lang="en-US"/>
          </a:p>
        </p:txBody>
      </p:sp>
    </p:spTree>
    <p:extLst>
      <p:ext uri="{BB962C8B-B14F-4D97-AF65-F5344CB8AC3E}">
        <p14:creationId xmlns:p14="http://schemas.microsoft.com/office/powerpoint/2010/main" val="378965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3</a:t>
            </a:fld>
            <a:endParaRPr lang="en-US"/>
          </a:p>
        </p:txBody>
      </p:sp>
    </p:spTree>
    <p:extLst>
      <p:ext uri="{BB962C8B-B14F-4D97-AF65-F5344CB8AC3E}">
        <p14:creationId xmlns:p14="http://schemas.microsoft.com/office/powerpoint/2010/main" val="117640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4 enrollments in December</a:t>
            </a:r>
          </a:p>
        </p:txBody>
      </p:sp>
      <p:sp>
        <p:nvSpPr>
          <p:cNvPr id="4" name="Slide Number Placeholder 3"/>
          <p:cNvSpPr>
            <a:spLocks noGrp="1"/>
          </p:cNvSpPr>
          <p:nvPr>
            <p:ph type="sldNum" sz="quarter" idx="5"/>
          </p:nvPr>
        </p:nvSpPr>
        <p:spPr/>
        <p:txBody>
          <a:bodyPr/>
          <a:lstStyle/>
          <a:p>
            <a:fld id="{30601A50-7381-E240-BB84-858C28C3500E}" type="slidenum">
              <a:rPr lang="en-US" smtClean="0"/>
              <a:t>4</a:t>
            </a:fld>
            <a:endParaRPr lang="en-US"/>
          </a:p>
        </p:txBody>
      </p:sp>
    </p:spTree>
    <p:extLst>
      <p:ext uri="{BB962C8B-B14F-4D97-AF65-F5344CB8AC3E}">
        <p14:creationId xmlns:p14="http://schemas.microsoft.com/office/powerpoint/2010/main" val="566456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6</a:t>
            </a:fld>
            <a:endParaRPr lang="en-US"/>
          </a:p>
        </p:txBody>
      </p:sp>
    </p:spTree>
    <p:extLst>
      <p:ext uri="{BB962C8B-B14F-4D97-AF65-F5344CB8AC3E}">
        <p14:creationId xmlns:p14="http://schemas.microsoft.com/office/powerpoint/2010/main" val="3372550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8</a:t>
            </a:fld>
            <a:endParaRPr lang="en-US"/>
          </a:p>
        </p:txBody>
      </p:sp>
    </p:spTree>
    <p:extLst>
      <p:ext uri="{BB962C8B-B14F-4D97-AF65-F5344CB8AC3E}">
        <p14:creationId xmlns:p14="http://schemas.microsoft.com/office/powerpoint/2010/main" val="4022428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14</a:t>
            </a:fld>
            <a:endParaRPr lang="en-US"/>
          </a:p>
        </p:txBody>
      </p:sp>
    </p:spTree>
    <p:extLst>
      <p:ext uri="{BB962C8B-B14F-4D97-AF65-F5344CB8AC3E}">
        <p14:creationId xmlns:p14="http://schemas.microsoft.com/office/powerpoint/2010/main" val="169148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15</a:t>
            </a:fld>
            <a:endParaRPr lang="en-US"/>
          </a:p>
        </p:txBody>
      </p:sp>
    </p:spTree>
    <p:extLst>
      <p:ext uri="{BB962C8B-B14F-4D97-AF65-F5344CB8AC3E}">
        <p14:creationId xmlns:p14="http://schemas.microsoft.com/office/powerpoint/2010/main" val="44986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16</a:t>
            </a:fld>
            <a:endParaRPr lang="en-US"/>
          </a:p>
        </p:txBody>
      </p:sp>
    </p:spTree>
    <p:extLst>
      <p:ext uri="{BB962C8B-B14F-4D97-AF65-F5344CB8AC3E}">
        <p14:creationId xmlns:p14="http://schemas.microsoft.com/office/powerpoint/2010/main" val="1495039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200" b="1">
                <a:solidFill>
                  <a:srgbClr val="0070C0"/>
                </a:solidFill>
                <a:latin typeface="Apple Braille" charset="0"/>
                <a:ea typeface="Apple Braille" charset="0"/>
                <a:cs typeface="Apple Braille"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pple Braille" charset="0"/>
                <a:ea typeface="Apple Braille" charset="0"/>
                <a:cs typeface="Apple Braill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E9679D-733A-794A-B3CE-2C18B9D719D8}" type="datetimeFigureOut">
              <a:rPr lang="en-US" smtClean="0"/>
              <a:pPr/>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697785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77296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rgbClr val="0070C0"/>
                </a:solidFill>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2482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05531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53659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200" b="1">
                <a:solidFill>
                  <a:srgbClr val="0070C0"/>
                </a:solidFill>
                <a:latin typeface="Apple Braille" charset="0"/>
                <a:ea typeface="Apple Braille" charset="0"/>
                <a:cs typeface="Apple Braille"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023937"/>
          </a:xfrm>
        </p:spPr>
        <p:txBody>
          <a:bodyPr/>
          <a:lstStyle>
            <a:lvl1pPr marL="0" indent="0">
              <a:buNone/>
              <a:defRPr sz="2400">
                <a:solidFill>
                  <a:schemeClr val="tx1"/>
                </a:solidFill>
                <a:latin typeface="Apple Braille" charset="0"/>
                <a:ea typeface="Apple Braille" charset="0"/>
                <a:cs typeface="Apple Braille"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E9679D-733A-794A-B3CE-2C18B9D719D8}" type="datetimeFigureOut">
              <a:rPr lang="en-US" smtClean="0"/>
              <a:pPr/>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1896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3825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E9679D-733A-794A-B3CE-2C18B9D719D8}" type="datetimeFigureOut">
              <a:rPr lang="en-US" smtClean="0"/>
              <a:pPr/>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812380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36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E9679D-733A-794A-B3CE-2C18B9D719D8}" type="datetimeFigureOut">
              <a:rPr lang="en-US" smtClean="0"/>
              <a:pPr/>
              <a:t>4/9/2024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17832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Date Placeholder 2"/>
          <p:cNvSpPr>
            <a:spLocks noGrp="1"/>
          </p:cNvSpPr>
          <p:nvPr>
            <p:ph type="dt" sz="half" idx="10"/>
          </p:nvPr>
        </p:nvSpPr>
        <p:spPr/>
        <p:txBody>
          <a:bodyPr/>
          <a:lstStyle/>
          <a:p>
            <a:fld id="{3BE9679D-733A-794A-B3CE-2C18B9D719D8}" type="datetimeFigureOut">
              <a:rPr lang="en-US" smtClean="0"/>
              <a:pPr/>
              <a:t>4/9/2024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77151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9679D-733A-794A-B3CE-2C18B9D719D8}" type="datetimeFigureOut">
              <a:rPr lang="en-US" smtClean="0"/>
              <a:pPr/>
              <a:t>4/9/2024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3088559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E9679D-733A-794A-B3CE-2C18B9D719D8}" type="datetimeFigureOut">
              <a:rPr lang="en-US" smtClean="0"/>
              <a:pPr/>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00773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latin typeface="Apple Braille" charset="0"/>
                <a:ea typeface="Apple Braille" charset="0"/>
                <a:cs typeface="Apple Braille"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E9679D-733A-794A-B3CE-2C18B9D719D8}" type="datetimeFigureOut">
              <a:rPr lang="en-US" smtClean="0"/>
              <a:pPr/>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92568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7242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363353" y="5784959"/>
            <a:ext cx="128111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11/4/2021</a:t>
            </a:r>
          </a:p>
        </p:txBody>
      </p:sp>
      <p:sp>
        <p:nvSpPr>
          <p:cNvPr id="5" name="Footer Placeholder 4"/>
          <p:cNvSpPr>
            <a:spLocks noGrp="1"/>
          </p:cNvSpPr>
          <p:nvPr>
            <p:ph type="ftr" sz="quarter" idx="3"/>
          </p:nvPr>
        </p:nvSpPr>
        <p:spPr>
          <a:xfrm>
            <a:off x="3659507" y="634304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82300" y="5784959"/>
            <a:ext cx="4517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4AFB4-3BD4-F549-8DE9-D392F9D1A76B}" type="slidenum">
              <a:rPr lang="en-US" smtClean="0"/>
              <a:pPr/>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8900" y="5951913"/>
            <a:ext cx="1769329" cy="75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userDrawn="1"/>
        </p:nvPicPr>
        <p:blipFill>
          <a:blip r:embed="rId14"/>
          <a:stretch>
            <a:fillRect/>
          </a:stretch>
        </p:blipFill>
        <p:spPr>
          <a:xfrm rot="20335130">
            <a:off x="11605573" y="6270132"/>
            <a:ext cx="109106" cy="105019"/>
          </a:xfrm>
          <a:prstGeom prst="rect">
            <a:avLst/>
          </a:prstGeom>
        </p:spPr>
      </p:pic>
      <p:pic>
        <p:nvPicPr>
          <p:cNvPr id="30" name="Picture 29"/>
          <p:cNvPicPr>
            <a:picLocks noChangeAspect="1"/>
          </p:cNvPicPr>
          <p:nvPr userDrawn="1"/>
        </p:nvPicPr>
        <p:blipFill>
          <a:blip r:embed="rId15"/>
          <a:stretch>
            <a:fillRect/>
          </a:stretch>
        </p:blipFill>
        <p:spPr>
          <a:xfrm>
            <a:off x="8628489" y="6228720"/>
            <a:ext cx="1033712" cy="477476"/>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13F2ACEF-0CB4-42AE-BCD8-E224EE21F0B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728706" y="6245090"/>
            <a:ext cx="2126708" cy="488977"/>
          </a:xfrm>
          <a:prstGeom prst="rect">
            <a:avLst/>
          </a:prstGeom>
        </p:spPr>
      </p:pic>
    </p:spTree>
    <p:extLst>
      <p:ext uri="{BB962C8B-B14F-4D97-AF65-F5344CB8AC3E}">
        <p14:creationId xmlns:p14="http://schemas.microsoft.com/office/powerpoint/2010/main" val="1844442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umassmed.edu/rho-program" TargetMode="Externa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31804-C984-8641-9FEE-69EC9C464194}"/>
              </a:ext>
            </a:extLst>
          </p:cNvPr>
          <p:cNvSpPr>
            <a:spLocks noGrp="1"/>
          </p:cNvSpPr>
          <p:nvPr>
            <p:ph type="ctrTitle"/>
          </p:nvPr>
        </p:nvSpPr>
        <p:spPr>
          <a:xfrm>
            <a:off x="1524000" y="1501244"/>
            <a:ext cx="9144000" cy="2387600"/>
          </a:xfrm>
        </p:spPr>
        <p:txBody>
          <a:bodyPr>
            <a:normAutofit fontScale="90000"/>
          </a:bodyPr>
          <a:lstStyle/>
          <a:p>
            <a:r>
              <a:rPr lang="en-US" dirty="0">
                <a:solidFill>
                  <a:srgbClr val="22549C"/>
                </a:solidFill>
                <a:latin typeface="Apple Braille"/>
              </a:rPr>
              <a:t>The Recorded Home Oximetry (RHO) Program</a:t>
            </a:r>
            <a:br>
              <a:rPr lang="en-US" dirty="0">
                <a:solidFill>
                  <a:srgbClr val="22549C"/>
                </a:solidFill>
                <a:latin typeface="Apple Braille"/>
              </a:rPr>
            </a:br>
            <a:br>
              <a:rPr lang="en-US" dirty="0">
                <a:solidFill>
                  <a:srgbClr val="22549C"/>
                </a:solidFill>
                <a:latin typeface="Apple Braille"/>
              </a:rPr>
            </a:br>
            <a:r>
              <a:rPr lang="en-US" dirty="0">
                <a:solidFill>
                  <a:srgbClr val="22549C"/>
                </a:solidFill>
                <a:latin typeface="Apple Braille"/>
              </a:rPr>
              <a:t>Monthly Investigator Meeting</a:t>
            </a:r>
          </a:p>
        </p:txBody>
      </p:sp>
      <p:sp>
        <p:nvSpPr>
          <p:cNvPr id="3" name="Subtitle 2">
            <a:extLst>
              <a:ext uri="{FF2B5EF4-FFF2-40B4-BE49-F238E27FC236}">
                <a16:creationId xmlns:a16="http://schemas.microsoft.com/office/drawing/2014/main" id="{BCBDE9F5-0D33-824E-8673-05ED460BABBC}"/>
              </a:ext>
            </a:extLst>
          </p:cNvPr>
          <p:cNvSpPr>
            <a:spLocks noGrp="1"/>
          </p:cNvSpPr>
          <p:nvPr>
            <p:ph type="subTitle" idx="1"/>
          </p:nvPr>
        </p:nvSpPr>
        <p:spPr>
          <a:xfrm>
            <a:off x="1524000" y="6244510"/>
            <a:ext cx="9144000" cy="493973"/>
          </a:xfrm>
        </p:spPr>
        <p:txBody>
          <a:bodyPr/>
          <a:lstStyle/>
          <a:p>
            <a:r>
              <a:rPr lang="en-US" b="1" dirty="0">
                <a:solidFill>
                  <a:schemeClr val="accent3">
                    <a:lumMod val="50000"/>
                  </a:schemeClr>
                </a:solidFill>
              </a:rPr>
              <a:t>April 4</a:t>
            </a:r>
            <a:r>
              <a:rPr lang="en-US" b="1" baseline="30000" dirty="0">
                <a:solidFill>
                  <a:schemeClr val="accent3">
                    <a:lumMod val="50000"/>
                  </a:schemeClr>
                </a:solidFill>
              </a:rPr>
              <a:t>th</a:t>
            </a:r>
            <a:r>
              <a:rPr lang="en-US" b="1" dirty="0">
                <a:solidFill>
                  <a:schemeClr val="accent3">
                    <a:lumMod val="50000"/>
                  </a:schemeClr>
                </a:solidFill>
              </a:rPr>
              <a:t>, 2024</a:t>
            </a:r>
          </a:p>
        </p:txBody>
      </p:sp>
      <p:sp>
        <p:nvSpPr>
          <p:cNvPr id="5" name="AutoShape 2" descr="UMass Chan Medical School logo">
            <a:extLst>
              <a:ext uri="{FF2B5EF4-FFF2-40B4-BE49-F238E27FC236}">
                <a16:creationId xmlns:a16="http://schemas.microsoft.com/office/drawing/2014/main" id="{4BFAA469-2923-496A-9472-AF4D6DC9E9A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28B4055A-E11E-461D-ABC3-8FF1AF9C9A58" descr="Icon&#10;&#10;Description automatically generated with low confidence">
            <a:extLst>
              <a:ext uri="{FF2B5EF4-FFF2-40B4-BE49-F238E27FC236}">
                <a16:creationId xmlns:a16="http://schemas.microsoft.com/office/drawing/2014/main" id="{674E0169-0CD1-4EF4-AF31-8D834030F7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52900" y="3934564"/>
            <a:ext cx="4628353" cy="2140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434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F573C-15EA-07E7-3448-42F929E3DA6B}"/>
            </a:ext>
          </a:extLst>
        </p:cNvPr>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AFEC3A3-CCE5-D96D-8575-2EAD4AA93DE4}"/>
              </a:ext>
            </a:extLst>
          </p:cNvPr>
          <p:cNvGraphicFramePr>
            <a:graphicFrameLocks/>
          </p:cNvGraphicFramePr>
          <p:nvPr>
            <p:extLst>
              <p:ext uri="{D42A27DB-BD31-4B8C-83A1-F6EECF244321}">
                <p14:modId xmlns:p14="http://schemas.microsoft.com/office/powerpoint/2010/main" val="1730284891"/>
              </p:ext>
            </p:extLst>
          </p:nvPr>
        </p:nvGraphicFramePr>
        <p:xfrm>
          <a:off x="3048" y="3429000"/>
          <a:ext cx="12188952"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1F3E74C7-CAFC-CA7C-AAD8-08EC84C8A8C4}"/>
              </a:ext>
            </a:extLst>
          </p:cNvPr>
          <p:cNvGraphicFramePr>
            <a:graphicFrameLocks/>
          </p:cNvGraphicFramePr>
          <p:nvPr>
            <p:extLst>
              <p:ext uri="{D42A27DB-BD31-4B8C-83A1-F6EECF244321}">
                <p14:modId xmlns:p14="http://schemas.microsoft.com/office/powerpoint/2010/main" val="448418681"/>
              </p:ext>
            </p:extLst>
          </p:nvPr>
        </p:nvGraphicFramePr>
        <p:xfrm>
          <a:off x="0" y="-1"/>
          <a:ext cx="12188952" cy="342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562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A7A1F-CB5C-8E4B-BD40-3DAF49D235FA}"/>
              </a:ext>
            </a:extLst>
          </p:cNvPr>
          <p:cNvSpPr>
            <a:spLocks noGrp="1"/>
          </p:cNvSpPr>
          <p:nvPr>
            <p:ph type="title"/>
          </p:nvPr>
        </p:nvSpPr>
        <p:spPr/>
        <p:txBody>
          <a:bodyPr/>
          <a:lstStyle/>
          <a:p>
            <a:r>
              <a:rPr lang="en-US" dirty="0"/>
              <a:t>Starting to Look at Different Phenotypes of Weaning Patterns</a:t>
            </a:r>
          </a:p>
        </p:txBody>
      </p:sp>
      <p:graphicFrame>
        <p:nvGraphicFramePr>
          <p:cNvPr id="5" name="Content Placeholder 4">
            <a:extLst>
              <a:ext uri="{FF2B5EF4-FFF2-40B4-BE49-F238E27FC236}">
                <a16:creationId xmlns:a16="http://schemas.microsoft.com/office/drawing/2014/main" id="{E3D76B00-50E5-B748-95D9-2F5CC93FF470}"/>
              </a:ext>
            </a:extLst>
          </p:cNvPr>
          <p:cNvGraphicFramePr>
            <a:graphicFrameLocks noGrp="1"/>
          </p:cNvGraphicFramePr>
          <p:nvPr>
            <p:ph sz="half" idx="1"/>
            <p:extLst>
              <p:ext uri="{D42A27DB-BD31-4B8C-83A1-F6EECF244321}">
                <p14:modId xmlns:p14="http://schemas.microsoft.com/office/powerpoint/2010/main" val="695539154"/>
              </p:ext>
            </p:extLst>
          </p:nvPr>
        </p:nvGraphicFramePr>
        <p:xfrm>
          <a:off x="838200" y="1825625"/>
          <a:ext cx="5181600" cy="3825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ontent Placeholder 9">
            <a:extLst>
              <a:ext uri="{FF2B5EF4-FFF2-40B4-BE49-F238E27FC236}">
                <a16:creationId xmlns:a16="http://schemas.microsoft.com/office/drawing/2014/main" id="{F4ADA472-9798-AF48-A9D6-50147E5EE853}"/>
              </a:ext>
            </a:extLst>
          </p:cNvPr>
          <p:cNvSpPr txBox="1">
            <a:spLocks noGrp="1"/>
          </p:cNvSpPr>
          <p:nvPr>
            <p:ph sz="half" idx="2"/>
          </p:nvPr>
        </p:nvSpPr>
        <p:spPr>
          <a:xfrm>
            <a:off x="6172200" y="1825625"/>
            <a:ext cx="5181600" cy="2935162"/>
          </a:xfrm>
          <a:prstGeom prst="rect">
            <a:avLst/>
          </a:prstGeom>
          <a:noFill/>
        </p:spPr>
        <p:txBody>
          <a:bodyPr wrap="square" rtlCol="0">
            <a:spAutoFit/>
          </a:bodyPr>
          <a:lstStyle/>
          <a:p>
            <a:pPr marL="285750" indent="-285750">
              <a:buFont typeface="Arial" panose="020B0604020202020204" pitchFamily="34" charset="0"/>
              <a:buChar char="•"/>
            </a:pPr>
            <a:r>
              <a:rPr lang="en-US" dirty="0"/>
              <a:t>Data presented at ESPR and will be an oral presentation at SPR</a:t>
            </a:r>
          </a:p>
          <a:p>
            <a:pPr marL="285750" indent="-285750">
              <a:buFont typeface="Arial" panose="020B0604020202020204" pitchFamily="34" charset="0"/>
              <a:buChar char="•"/>
            </a:pPr>
            <a:r>
              <a:rPr lang="en-US" dirty="0"/>
              <a:t>Infants were broken into 4 distinct groups based on their weaning pattern within the first 10 epochs following NICU discharge. </a:t>
            </a:r>
          </a:p>
        </p:txBody>
      </p:sp>
    </p:spTree>
    <p:extLst>
      <p:ext uri="{BB962C8B-B14F-4D97-AF65-F5344CB8AC3E}">
        <p14:creationId xmlns:p14="http://schemas.microsoft.com/office/powerpoint/2010/main" val="220342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ED07F12-45E9-CA2F-2F8D-BD30FC5AAC11}"/>
              </a:ext>
            </a:extLst>
          </p:cNvPr>
          <p:cNvSpPr>
            <a:spLocks noGrp="1"/>
          </p:cNvSpPr>
          <p:nvPr>
            <p:ph type="title"/>
          </p:nvPr>
        </p:nvSpPr>
        <p:spPr>
          <a:xfrm>
            <a:off x="838200" y="365125"/>
            <a:ext cx="5454363" cy="1325563"/>
          </a:xfrm>
        </p:spPr>
        <p:txBody>
          <a:bodyPr/>
          <a:lstStyle/>
          <a:p>
            <a:r>
              <a:rPr lang="en-US" dirty="0"/>
              <a:t>Results</a:t>
            </a:r>
          </a:p>
        </p:txBody>
      </p:sp>
      <p:sp>
        <p:nvSpPr>
          <p:cNvPr id="12" name="Content Placeholder 2">
            <a:extLst>
              <a:ext uri="{FF2B5EF4-FFF2-40B4-BE49-F238E27FC236}">
                <a16:creationId xmlns:a16="http://schemas.microsoft.com/office/drawing/2014/main" id="{A0FEDE3B-30CB-A223-5675-017A7E0E2732}"/>
              </a:ext>
            </a:extLst>
          </p:cNvPr>
          <p:cNvSpPr>
            <a:spLocks noGrp="1"/>
          </p:cNvSpPr>
          <p:nvPr>
            <p:ph sz="half" idx="1"/>
          </p:nvPr>
        </p:nvSpPr>
        <p:spPr>
          <a:xfrm>
            <a:off x="838200" y="1435261"/>
            <a:ext cx="5181600" cy="4216239"/>
          </a:xfrm>
        </p:spPr>
        <p:txBody>
          <a:bodyPr>
            <a:normAutofit fontScale="77500" lnSpcReduction="20000"/>
          </a:bodyPr>
          <a:lstStyle/>
          <a:p>
            <a:r>
              <a:rPr lang="en-US" dirty="0"/>
              <a:t>A total of 129 infants were included in the analyses. </a:t>
            </a:r>
          </a:p>
          <a:p>
            <a:r>
              <a:rPr lang="en-US" dirty="0"/>
              <a:t>The majority of infants fell into either the decrease or variable cohort groups.</a:t>
            </a:r>
          </a:p>
          <a:p>
            <a:pPr lvl="1"/>
            <a:r>
              <a:rPr lang="en-US" dirty="0"/>
              <a:t>Most common timing of an increase in the variable group was within the first two epochs following NICU discharge. </a:t>
            </a:r>
          </a:p>
          <a:p>
            <a:r>
              <a:rPr lang="en-US" dirty="0"/>
              <a:t>Of baseline characteristics collected, being SGA at birth was associated with requiring increases or fluctuations in O</a:t>
            </a:r>
            <a:r>
              <a:rPr lang="en-US" baseline="-25000" dirty="0"/>
              <a:t>2</a:t>
            </a:r>
            <a:r>
              <a:rPr lang="en-US" dirty="0"/>
              <a:t> flow rate.</a:t>
            </a:r>
          </a:p>
          <a:p>
            <a:r>
              <a:rPr lang="en-US" dirty="0"/>
              <a:t>BPD severity, discharge flow rate, and gender were not associated with longer HOT duration.</a:t>
            </a:r>
          </a:p>
        </p:txBody>
      </p:sp>
      <p:graphicFrame>
        <p:nvGraphicFramePr>
          <p:cNvPr id="5" name="Content Placeholder 4">
            <a:extLst>
              <a:ext uri="{FF2B5EF4-FFF2-40B4-BE49-F238E27FC236}">
                <a16:creationId xmlns:a16="http://schemas.microsoft.com/office/drawing/2014/main" id="{41FF8B2B-E863-8C4B-891D-7E32E84EFBFA}"/>
              </a:ext>
            </a:extLst>
          </p:cNvPr>
          <p:cNvGraphicFramePr>
            <a:graphicFrameLocks noGrp="1"/>
          </p:cNvGraphicFramePr>
          <p:nvPr>
            <p:ph sz="half" idx="2"/>
          </p:nvPr>
        </p:nvGraphicFramePr>
        <p:xfrm>
          <a:off x="6172202" y="371021"/>
          <a:ext cx="5725885" cy="6312813"/>
        </p:xfrm>
        <a:graphic>
          <a:graphicData uri="http://schemas.openxmlformats.org/drawingml/2006/table">
            <a:tbl>
              <a:tblPr/>
              <a:tblGrid>
                <a:gridCol w="1588832">
                  <a:extLst>
                    <a:ext uri="{9D8B030D-6E8A-4147-A177-3AD203B41FA5}">
                      <a16:colId xmlns:a16="http://schemas.microsoft.com/office/drawing/2014/main" val="2384714272"/>
                    </a:ext>
                  </a:extLst>
                </a:gridCol>
                <a:gridCol w="742055">
                  <a:extLst>
                    <a:ext uri="{9D8B030D-6E8A-4147-A177-3AD203B41FA5}">
                      <a16:colId xmlns:a16="http://schemas.microsoft.com/office/drawing/2014/main" val="1044118580"/>
                    </a:ext>
                  </a:extLst>
                </a:gridCol>
                <a:gridCol w="821092">
                  <a:extLst>
                    <a:ext uri="{9D8B030D-6E8A-4147-A177-3AD203B41FA5}">
                      <a16:colId xmlns:a16="http://schemas.microsoft.com/office/drawing/2014/main" val="1224743973"/>
                    </a:ext>
                  </a:extLst>
                </a:gridCol>
                <a:gridCol w="909280">
                  <a:extLst>
                    <a:ext uri="{9D8B030D-6E8A-4147-A177-3AD203B41FA5}">
                      <a16:colId xmlns:a16="http://schemas.microsoft.com/office/drawing/2014/main" val="679556583"/>
                    </a:ext>
                  </a:extLst>
                </a:gridCol>
                <a:gridCol w="797153">
                  <a:extLst>
                    <a:ext uri="{9D8B030D-6E8A-4147-A177-3AD203B41FA5}">
                      <a16:colId xmlns:a16="http://schemas.microsoft.com/office/drawing/2014/main" val="1495371997"/>
                    </a:ext>
                  </a:extLst>
                </a:gridCol>
                <a:gridCol w="867473">
                  <a:extLst>
                    <a:ext uri="{9D8B030D-6E8A-4147-A177-3AD203B41FA5}">
                      <a16:colId xmlns:a16="http://schemas.microsoft.com/office/drawing/2014/main" val="1297176586"/>
                    </a:ext>
                  </a:extLst>
                </a:gridCol>
              </a:tblGrid>
              <a:tr h="459581">
                <a:tc gridSpan="6">
                  <a:txBody>
                    <a:bodyPr/>
                    <a:lstStyle/>
                    <a:p>
                      <a:pPr algn="l" fontAlgn="b">
                        <a:spcBef>
                          <a:spcPts val="0"/>
                        </a:spcBef>
                        <a:spcAft>
                          <a:spcPts val="0"/>
                        </a:spcAft>
                      </a:pPr>
                      <a:r>
                        <a:rPr lang="en-US" sz="1200" b="0" i="0" u="none" strike="noStrike" dirty="0">
                          <a:solidFill>
                            <a:srgbClr val="000000"/>
                          </a:solidFill>
                          <a:effectLst/>
                          <a:latin typeface="Aptos Narrow" panose="020B0004020202020204" pitchFamily="34" charset="0"/>
                        </a:rPr>
                        <a:t> </a:t>
                      </a:r>
                    </a:p>
                    <a:p>
                      <a:pPr algn="l" fontAlgn="b">
                        <a:spcBef>
                          <a:spcPts val="0"/>
                        </a:spcBef>
                        <a:spcAft>
                          <a:spcPts val="0"/>
                        </a:spcAft>
                      </a:pPr>
                      <a:r>
                        <a:rPr lang="en-US" sz="1200" b="1" i="0" u="none" strike="noStrike" dirty="0">
                          <a:solidFill>
                            <a:srgbClr val="000000"/>
                          </a:solidFill>
                          <a:effectLst/>
                          <a:latin typeface="Aptos Narrow" panose="020B0004020202020204" pitchFamily="34" charset="0"/>
                        </a:rPr>
                        <a:t>Table 1: Flow Rate Fluctuation Groups and Factors Possibly Impacting Duration</a:t>
                      </a:r>
                      <a:endParaRPr lang="en-US" sz="2400" b="0" i="0" u="none" strike="noStrike" dirty="0">
                        <a:effectLst/>
                        <a:latin typeface="Arial" panose="020B0604020202020204" pitchFamily="34" charset="0"/>
                      </a:endParaRPr>
                    </a:p>
                  </a:txBody>
                  <a:tcPr marL="8853" marR="8853" marT="8853" marB="0" anchor="b">
                    <a:lnL>
                      <a:noFill/>
                    </a:lnL>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hMerge="1">
                  <a:txBody>
                    <a:bodyPr/>
                    <a:lstStyle/>
                    <a:p>
                      <a:pPr algn="l" fontAlgn="b">
                        <a:spcBef>
                          <a:spcPts val="0"/>
                        </a:spcBef>
                        <a:spcAft>
                          <a:spcPts val="0"/>
                        </a:spcAft>
                      </a:pPr>
                      <a:r>
                        <a:rPr lang="en-US" sz="1200" b="1" i="0" u="none" strike="noStrike" dirty="0">
                          <a:solidFill>
                            <a:srgbClr val="000000"/>
                          </a:solidFill>
                          <a:effectLst/>
                          <a:latin typeface="Aptos Narrow" panose="020B0004020202020204" pitchFamily="34" charset="0"/>
                        </a:rPr>
                        <a:t>Flow Rate Fluctuation Groups and Factors Possibly Impacting Duration</a:t>
                      </a:r>
                      <a:endParaRPr lang="en-US" sz="2400" b="0" i="0" u="none" strike="noStrike" dirty="0">
                        <a:effectLst/>
                        <a:latin typeface="Arial" panose="020B0604020202020204" pitchFamily="34" charset="0"/>
                      </a:endParaRPr>
                    </a:p>
                  </a:txBody>
                  <a:tcPr marL="84987" marR="84987" marT="42494" marB="42494">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30001878"/>
                  </a:ext>
                </a:extLst>
              </a:tr>
              <a:tr h="381954">
                <a:tc>
                  <a:txBody>
                    <a:bodyPr/>
                    <a:lstStyle/>
                    <a:p>
                      <a:pPr algn="l" fontAlgn="b">
                        <a:spcBef>
                          <a:spcPts val="0"/>
                        </a:spcBef>
                        <a:spcAft>
                          <a:spcPts val="0"/>
                        </a:spcAft>
                      </a:pP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Decrease 60 (47%)</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fontAlgn="b">
                        <a:spcBef>
                          <a:spcPts val="0"/>
                        </a:spcBef>
                        <a:spcAft>
                          <a:spcPts val="0"/>
                        </a:spcAft>
                      </a:pPr>
                      <a:r>
                        <a:rPr lang="en-US" sz="1200" b="0" i="0" u="none" strike="noStrike" dirty="0">
                          <a:solidFill>
                            <a:srgbClr val="000000"/>
                          </a:solidFill>
                          <a:effectLst/>
                          <a:latin typeface="Aptos Narrow" panose="020B0004020202020204" pitchFamily="34" charset="0"/>
                        </a:rPr>
                        <a:t>Increase </a:t>
                      </a:r>
                    </a:p>
                    <a:p>
                      <a:pPr algn="l" fontAlgn="b">
                        <a:spcBef>
                          <a:spcPts val="0"/>
                        </a:spcBef>
                        <a:spcAft>
                          <a:spcPts val="0"/>
                        </a:spcAft>
                      </a:pPr>
                      <a:r>
                        <a:rPr lang="en-US" sz="1200" b="0" i="0" u="none" strike="noStrike" dirty="0">
                          <a:solidFill>
                            <a:srgbClr val="000000"/>
                          </a:solidFill>
                          <a:effectLst/>
                          <a:latin typeface="Aptos Narrow" panose="020B0004020202020204" pitchFamily="34" charset="0"/>
                        </a:rPr>
                        <a:t>14 (11%)</a:t>
                      </a:r>
                      <a:endParaRPr lang="en-US" sz="2400" b="0" i="0" u="none" strike="noStrike" dirty="0">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fontAlgn="b">
                        <a:spcBef>
                          <a:spcPts val="0"/>
                        </a:spcBef>
                        <a:spcAft>
                          <a:spcPts val="0"/>
                        </a:spcAft>
                      </a:pPr>
                      <a:r>
                        <a:rPr lang="en-US" sz="1200" b="0" i="0" u="none" strike="noStrike" dirty="0">
                          <a:solidFill>
                            <a:srgbClr val="000000"/>
                          </a:solidFill>
                          <a:effectLst/>
                          <a:latin typeface="Aptos Narrow" panose="020B0004020202020204" pitchFamily="34" charset="0"/>
                        </a:rPr>
                        <a:t>No Change </a:t>
                      </a:r>
                    </a:p>
                    <a:p>
                      <a:pPr algn="l" fontAlgn="b">
                        <a:spcBef>
                          <a:spcPts val="0"/>
                        </a:spcBef>
                        <a:spcAft>
                          <a:spcPts val="0"/>
                        </a:spcAft>
                      </a:pPr>
                      <a:r>
                        <a:rPr lang="en-US" sz="1200" b="0" i="0" u="none" strike="noStrike" dirty="0">
                          <a:solidFill>
                            <a:srgbClr val="000000"/>
                          </a:solidFill>
                          <a:effectLst/>
                          <a:latin typeface="Aptos Narrow" panose="020B0004020202020204" pitchFamily="34" charset="0"/>
                        </a:rPr>
                        <a:t>3 (2%)</a:t>
                      </a:r>
                      <a:endParaRPr lang="en-US" sz="2400" b="0" i="0" u="none" strike="noStrike" dirty="0">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fontAlgn="b">
                        <a:spcBef>
                          <a:spcPts val="0"/>
                        </a:spcBef>
                        <a:spcAft>
                          <a:spcPts val="0"/>
                        </a:spcAft>
                      </a:pPr>
                      <a:r>
                        <a:rPr lang="en-US" sz="1200" b="0" i="0" u="none" strike="noStrike" dirty="0">
                          <a:solidFill>
                            <a:srgbClr val="000000"/>
                          </a:solidFill>
                          <a:effectLst/>
                          <a:latin typeface="Aptos Narrow" panose="020B0004020202020204" pitchFamily="34" charset="0"/>
                        </a:rPr>
                        <a:t>Variable </a:t>
                      </a:r>
                    </a:p>
                    <a:p>
                      <a:pPr algn="l" fontAlgn="b">
                        <a:spcBef>
                          <a:spcPts val="0"/>
                        </a:spcBef>
                        <a:spcAft>
                          <a:spcPts val="0"/>
                        </a:spcAft>
                      </a:pPr>
                      <a:r>
                        <a:rPr lang="en-US" sz="1200" b="0" i="0" u="none" strike="noStrike" dirty="0">
                          <a:solidFill>
                            <a:srgbClr val="000000"/>
                          </a:solidFill>
                          <a:effectLst/>
                          <a:latin typeface="Aptos Narrow" panose="020B0004020202020204" pitchFamily="34" charset="0"/>
                        </a:rPr>
                        <a:t>52 (40%)</a:t>
                      </a:r>
                      <a:endParaRPr lang="en-US" sz="2400" b="0" i="0" u="none" strike="noStrike" dirty="0">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fontAlgn="t">
                        <a:spcBef>
                          <a:spcPts val="0"/>
                        </a:spcBef>
                        <a:spcAft>
                          <a:spcPts val="0"/>
                        </a:spcAft>
                      </a:pPr>
                      <a:endParaRPr lang="en-US" sz="1200" b="0" i="0" u="none" strike="noStrike" dirty="0">
                        <a:solidFill>
                          <a:srgbClr val="000000"/>
                        </a:solidFill>
                        <a:effectLst/>
                        <a:latin typeface="Aptos Narrow" panose="020B0004020202020204" pitchFamily="34" charset="0"/>
                      </a:endParaRPr>
                    </a:p>
                    <a:p>
                      <a:pPr algn="l" fontAlgn="t">
                        <a:spcBef>
                          <a:spcPts val="0"/>
                        </a:spcBef>
                        <a:spcAft>
                          <a:spcPts val="0"/>
                        </a:spcAft>
                      </a:pPr>
                      <a:r>
                        <a:rPr lang="en-US" sz="1200" b="0" i="0" u="none" strike="noStrike" dirty="0">
                          <a:solidFill>
                            <a:srgbClr val="000000"/>
                          </a:solidFill>
                          <a:effectLst/>
                          <a:latin typeface="Aptos Narrow" panose="020B0004020202020204" pitchFamily="34" charset="0"/>
                        </a:rPr>
                        <a:t>      P-Value</a:t>
                      </a:r>
                      <a:endParaRPr lang="en-US" sz="2400" b="0" i="0" u="none" strike="noStrike" dirty="0">
                        <a:effectLst/>
                        <a:latin typeface="Arial" panose="020B0604020202020204" pitchFamily="34" charset="0"/>
                      </a:endParaRPr>
                    </a:p>
                  </a:txBody>
                  <a:tcPr marL="8853" marR="8853" marT="8853"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45625068"/>
                  </a:ext>
                </a:extLst>
              </a:tr>
              <a:tr h="202551">
                <a:tc>
                  <a:txBody>
                    <a:bodyPr/>
                    <a:lstStyle/>
                    <a:p>
                      <a:pPr algn="l" fontAlgn="b">
                        <a:spcBef>
                          <a:spcPts val="0"/>
                        </a:spcBef>
                        <a:spcAft>
                          <a:spcPts val="0"/>
                        </a:spcAft>
                      </a:pPr>
                      <a:r>
                        <a:rPr lang="en-US" sz="1200" b="1" i="0" u="none" strike="noStrike">
                          <a:solidFill>
                            <a:srgbClr val="000000"/>
                          </a:solidFill>
                          <a:effectLst/>
                          <a:latin typeface="Aptos Narrow" panose="020B0004020202020204" pitchFamily="34" charset="0"/>
                        </a:rPr>
                        <a:t>Male</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36 (60)</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5 (38)</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3 (100)</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32 (65)</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r" fontAlgn="b">
                        <a:spcBef>
                          <a:spcPts val="0"/>
                        </a:spcBef>
                        <a:spcAft>
                          <a:spcPts val="0"/>
                        </a:spcAft>
                      </a:pPr>
                      <a:r>
                        <a:rPr lang="en-US" sz="1200" b="0" i="0" u="none" strike="noStrike">
                          <a:solidFill>
                            <a:srgbClr val="000000"/>
                          </a:solidFill>
                          <a:effectLst/>
                          <a:latin typeface="Aptos Narrow" panose="020B0004020202020204" pitchFamily="34" charset="0"/>
                        </a:rPr>
                        <a:t>0.17</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34204815"/>
                  </a:ext>
                </a:extLst>
              </a:tr>
              <a:tr h="381954">
                <a:tc>
                  <a:txBody>
                    <a:bodyPr/>
                    <a:lstStyle/>
                    <a:p>
                      <a:pPr algn="l" fontAlgn="b">
                        <a:spcBef>
                          <a:spcPts val="0"/>
                        </a:spcBef>
                        <a:spcAft>
                          <a:spcPts val="0"/>
                        </a:spcAft>
                      </a:pPr>
                      <a:r>
                        <a:rPr lang="en-US" sz="1200" b="1" i="0" u="none" strike="noStrike">
                          <a:solidFill>
                            <a:srgbClr val="000000"/>
                          </a:solidFill>
                          <a:effectLst/>
                          <a:latin typeface="Aptos Narrow" panose="020B0004020202020204" pitchFamily="34" charset="0"/>
                        </a:rPr>
                        <a:t>Small for Gestational Age</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9 (20)</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5 (63)</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2 (100)</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10 (29)</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r" fontAlgn="b">
                        <a:spcBef>
                          <a:spcPts val="0"/>
                        </a:spcBef>
                        <a:spcAft>
                          <a:spcPts val="0"/>
                        </a:spcAft>
                      </a:pPr>
                      <a:r>
                        <a:rPr lang="en-US" sz="1200" b="1" i="0" u="none" strike="noStrike">
                          <a:solidFill>
                            <a:srgbClr val="FF0000"/>
                          </a:solidFill>
                          <a:effectLst/>
                          <a:latin typeface="Aptos Narrow" panose="020B0004020202020204" pitchFamily="34" charset="0"/>
                        </a:rPr>
                        <a:t>0.05</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03048490"/>
                  </a:ext>
                </a:extLst>
              </a:tr>
              <a:tr h="202551">
                <a:tc>
                  <a:txBody>
                    <a:bodyPr/>
                    <a:lstStyle/>
                    <a:p>
                      <a:pPr algn="l" fontAlgn="b">
                        <a:spcBef>
                          <a:spcPts val="0"/>
                        </a:spcBef>
                        <a:spcAft>
                          <a:spcPts val="0"/>
                        </a:spcAft>
                      </a:pPr>
                      <a:r>
                        <a:rPr lang="en-US" sz="1200" b="1" i="0" u="none" strike="noStrike">
                          <a:solidFill>
                            <a:srgbClr val="000000"/>
                          </a:solidFill>
                          <a:effectLst/>
                          <a:latin typeface="Aptos Narrow" panose="020B0004020202020204" pitchFamily="34" charset="0"/>
                        </a:rPr>
                        <a:t>Race</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 </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 </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 </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 </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r" fontAlgn="b">
                        <a:spcBef>
                          <a:spcPts val="0"/>
                        </a:spcBef>
                        <a:spcAft>
                          <a:spcPts val="0"/>
                        </a:spcAft>
                      </a:pPr>
                      <a:r>
                        <a:rPr lang="en-US" sz="1200" b="0" i="0" u="none" strike="noStrike">
                          <a:solidFill>
                            <a:srgbClr val="000000"/>
                          </a:solidFill>
                          <a:effectLst/>
                          <a:latin typeface="Aptos Narrow" panose="020B0004020202020204" pitchFamily="34" charset="0"/>
                        </a:rPr>
                        <a:t>0.83</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479838"/>
                  </a:ext>
                </a:extLst>
              </a:tr>
              <a:tr h="381954">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White </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37 (61)</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9 (69)</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2 (67)</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27 (56)</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spcBef>
                          <a:spcPts val="0"/>
                        </a:spcBef>
                        <a:spcAft>
                          <a:spcPts val="0"/>
                        </a:spcAft>
                      </a:pP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3945107594"/>
                  </a:ext>
                </a:extLst>
              </a:tr>
              <a:tr h="381954">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Black</a:t>
                      </a:r>
                      <a:endParaRPr lang="en-US" sz="2400" b="0" i="0" u="none" strike="noStrike">
                        <a:effectLst/>
                        <a:latin typeface="Arial" panose="020B0604020202020204" pitchFamily="34" charset="0"/>
                      </a:endParaRPr>
                    </a:p>
                  </a:txBody>
                  <a:tcPr marL="8853" marR="8853" marT="8853" marB="0" anchor="b">
                    <a:lnL>
                      <a:noFill/>
                    </a:lnL>
                    <a:lnR>
                      <a:noFill/>
                    </a:lnR>
                    <a:lnT>
                      <a:noFill/>
                    </a:lnT>
                    <a:lnB>
                      <a:noFill/>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16 (27)</a:t>
                      </a:r>
                      <a:endParaRPr lang="en-US" sz="2400" b="0" i="0" u="none" strike="noStrike">
                        <a:effectLst/>
                        <a:latin typeface="Arial" panose="020B0604020202020204" pitchFamily="34" charset="0"/>
                      </a:endParaRPr>
                    </a:p>
                  </a:txBody>
                  <a:tcPr marL="8853" marR="8853" marT="8853" marB="0" anchor="b">
                    <a:lnL>
                      <a:noFill/>
                    </a:lnL>
                    <a:lnR>
                      <a:noFill/>
                    </a:lnR>
                    <a:lnT>
                      <a:noFill/>
                    </a:lnT>
                    <a:lnB>
                      <a:noFill/>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3 (23)</a:t>
                      </a:r>
                      <a:endParaRPr lang="en-US" sz="2400" b="0" i="0" u="none" strike="noStrike">
                        <a:effectLst/>
                        <a:latin typeface="Arial" panose="020B0604020202020204" pitchFamily="34" charset="0"/>
                      </a:endParaRPr>
                    </a:p>
                  </a:txBody>
                  <a:tcPr marL="8853" marR="8853" marT="8853" marB="0" anchor="b">
                    <a:lnL>
                      <a:noFill/>
                    </a:lnL>
                    <a:lnR>
                      <a:noFill/>
                    </a:lnR>
                    <a:lnT>
                      <a:noFill/>
                    </a:lnT>
                    <a:lnB>
                      <a:noFill/>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1 (33)</a:t>
                      </a:r>
                      <a:endParaRPr lang="en-US" sz="2400" b="0" i="0" u="none" strike="noStrike">
                        <a:effectLst/>
                        <a:latin typeface="Arial" panose="020B0604020202020204" pitchFamily="34" charset="0"/>
                      </a:endParaRPr>
                    </a:p>
                  </a:txBody>
                  <a:tcPr marL="8853" marR="8853" marT="8853" marB="0" anchor="b">
                    <a:lnL>
                      <a:noFill/>
                    </a:lnL>
                    <a:lnR>
                      <a:noFill/>
                    </a:lnR>
                    <a:lnT>
                      <a:noFill/>
                    </a:lnT>
                    <a:lnB>
                      <a:noFill/>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11 (23)</a:t>
                      </a:r>
                      <a:endParaRPr lang="en-US" sz="2400" b="0" i="0" u="none" strike="noStrike">
                        <a:effectLst/>
                        <a:latin typeface="Arial" panose="020B0604020202020204" pitchFamily="34" charset="0"/>
                      </a:endParaRPr>
                    </a:p>
                  </a:txBody>
                  <a:tcPr marL="8853" marR="8853" marT="8853" marB="0" anchor="b">
                    <a:lnL>
                      <a:noFill/>
                    </a:lnL>
                    <a:lnR>
                      <a:noFill/>
                    </a:lnR>
                    <a:lnT>
                      <a:noFill/>
                    </a:lnT>
                    <a:lnB>
                      <a:noFill/>
                    </a:lnB>
                    <a:solidFill>
                      <a:schemeClr val="bg1"/>
                    </a:solidFill>
                  </a:tcPr>
                </a:tc>
                <a:tc>
                  <a:txBody>
                    <a:bodyPr/>
                    <a:lstStyle/>
                    <a:p>
                      <a:pPr algn="l" fontAlgn="b">
                        <a:spcBef>
                          <a:spcPts val="0"/>
                        </a:spcBef>
                        <a:spcAft>
                          <a:spcPts val="0"/>
                        </a:spcAft>
                      </a:pPr>
                      <a:endParaRPr lang="en-US" sz="2400" b="0" i="0" u="none" strike="noStrike">
                        <a:effectLst/>
                        <a:latin typeface="Arial" panose="020B0604020202020204" pitchFamily="34" charset="0"/>
                      </a:endParaRPr>
                    </a:p>
                  </a:txBody>
                  <a:tcPr marL="8853" marR="8853" marT="8853" marB="0" anchor="b">
                    <a:lnL>
                      <a:noFill/>
                    </a:lnL>
                    <a:lnR>
                      <a:noFill/>
                    </a:lnR>
                    <a:lnT>
                      <a:noFill/>
                    </a:lnT>
                    <a:lnB>
                      <a:noFill/>
                    </a:lnB>
                    <a:solidFill>
                      <a:schemeClr val="bg1"/>
                    </a:solidFill>
                  </a:tcPr>
                </a:tc>
                <a:extLst>
                  <a:ext uri="{0D108BD9-81ED-4DB2-BD59-A6C34878D82A}">
                    <a16:rowId xmlns:a16="http://schemas.microsoft.com/office/drawing/2014/main" val="2105817030"/>
                  </a:ext>
                </a:extLst>
              </a:tr>
              <a:tr h="381954">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Asian</a:t>
                      </a:r>
                      <a:endParaRPr lang="en-US" sz="2400" b="0" i="0" u="none" strike="noStrike">
                        <a:effectLst/>
                        <a:latin typeface="Arial" panose="020B0604020202020204" pitchFamily="34" charset="0"/>
                      </a:endParaRPr>
                    </a:p>
                  </a:txBody>
                  <a:tcPr marL="8853" marR="8853" marT="8853" marB="0" anchor="b">
                    <a:lnL>
                      <a:noFill/>
                    </a:lnL>
                    <a:lnR>
                      <a:noFill/>
                    </a:lnR>
                    <a:lnT>
                      <a:noFill/>
                    </a:lnT>
                    <a:lnB>
                      <a:noFill/>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4 (7)</a:t>
                      </a:r>
                      <a:endParaRPr lang="en-US" sz="2400" b="0" i="0" u="none" strike="noStrike">
                        <a:effectLst/>
                        <a:latin typeface="Arial" panose="020B0604020202020204" pitchFamily="34" charset="0"/>
                      </a:endParaRPr>
                    </a:p>
                  </a:txBody>
                  <a:tcPr marL="8853" marR="8853" marT="8853" marB="0" anchor="b">
                    <a:lnL>
                      <a:noFill/>
                    </a:lnL>
                    <a:lnR>
                      <a:noFill/>
                    </a:lnR>
                    <a:lnT>
                      <a:noFill/>
                    </a:lnT>
                    <a:lnB>
                      <a:noFill/>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0 (0)</a:t>
                      </a:r>
                      <a:endParaRPr lang="en-US" sz="2400" b="0" i="0" u="none" strike="noStrike">
                        <a:effectLst/>
                        <a:latin typeface="Arial" panose="020B0604020202020204" pitchFamily="34" charset="0"/>
                      </a:endParaRPr>
                    </a:p>
                  </a:txBody>
                  <a:tcPr marL="8853" marR="8853" marT="8853" marB="0" anchor="b">
                    <a:lnL>
                      <a:noFill/>
                    </a:lnL>
                    <a:lnR>
                      <a:noFill/>
                    </a:lnR>
                    <a:lnT>
                      <a:noFill/>
                    </a:lnT>
                    <a:lnB>
                      <a:noFill/>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0 (0)</a:t>
                      </a:r>
                      <a:endParaRPr lang="en-US" sz="2400" b="0" i="0" u="none" strike="noStrike">
                        <a:effectLst/>
                        <a:latin typeface="Arial" panose="020B0604020202020204" pitchFamily="34" charset="0"/>
                      </a:endParaRPr>
                    </a:p>
                  </a:txBody>
                  <a:tcPr marL="8853" marR="8853" marT="8853" marB="0" anchor="b">
                    <a:lnL>
                      <a:noFill/>
                    </a:lnL>
                    <a:lnR>
                      <a:noFill/>
                    </a:lnR>
                    <a:lnT>
                      <a:noFill/>
                    </a:lnT>
                    <a:lnB>
                      <a:noFill/>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5 (10)</a:t>
                      </a:r>
                      <a:endParaRPr lang="en-US" sz="2400" b="0" i="0" u="none" strike="noStrike">
                        <a:effectLst/>
                        <a:latin typeface="Arial" panose="020B0604020202020204" pitchFamily="34" charset="0"/>
                      </a:endParaRPr>
                    </a:p>
                  </a:txBody>
                  <a:tcPr marL="8853" marR="8853" marT="8853" marB="0" anchor="b">
                    <a:lnL>
                      <a:noFill/>
                    </a:lnL>
                    <a:lnR>
                      <a:noFill/>
                    </a:lnR>
                    <a:lnT>
                      <a:noFill/>
                    </a:lnT>
                    <a:lnB>
                      <a:noFill/>
                    </a:lnB>
                    <a:solidFill>
                      <a:schemeClr val="bg1"/>
                    </a:solidFill>
                  </a:tcPr>
                </a:tc>
                <a:tc>
                  <a:txBody>
                    <a:bodyPr/>
                    <a:lstStyle/>
                    <a:p>
                      <a:pPr algn="l" fontAlgn="b">
                        <a:spcBef>
                          <a:spcPts val="0"/>
                        </a:spcBef>
                        <a:spcAft>
                          <a:spcPts val="0"/>
                        </a:spcAft>
                      </a:pPr>
                      <a:endParaRPr lang="en-US" sz="2400" b="0" i="0" u="none" strike="noStrike">
                        <a:effectLst/>
                        <a:latin typeface="Arial" panose="020B0604020202020204" pitchFamily="34" charset="0"/>
                      </a:endParaRPr>
                    </a:p>
                  </a:txBody>
                  <a:tcPr marL="8853" marR="8853" marT="8853" marB="0" anchor="b">
                    <a:lnL>
                      <a:noFill/>
                    </a:lnL>
                    <a:lnR>
                      <a:noFill/>
                    </a:lnR>
                    <a:lnT>
                      <a:noFill/>
                    </a:lnT>
                    <a:lnB>
                      <a:noFill/>
                    </a:lnB>
                    <a:solidFill>
                      <a:schemeClr val="bg1"/>
                    </a:solidFill>
                  </a:tcPr>
                </a:tc>
                <a:extLst>
                  <a:ext uri="{0D108BD9-81ED-4DB2-BD59-A6C34878D82A}">
                    <a16:rowId xmlns:a16="http://schemas.microsoft.com/office/drawing/2014/main" val="4042354225"/>
                  </a:ext>
                </a:extLst>
              </a:tr>
              <a:tr h="381954">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Other</a:t>
                      </a:r>
                      <a:endParaRPr lang="en-US" sz="2400" b="0" i="0" u="none" strike="noStrike">
                        <a:effectLst/>
                        <a:latin typeface="Arial" panose="020B0604020202020204" pitchFamily="34" charset="0"/>
                      </a:endParaRPr>
                    </a:p>
                  </a:txBody>
                  <a:tcPr marL="8853" marR="8853" marT="8853" marB="0" anchor="b">
                    <a:lnL>
                      <a:noFill/>
                    </a:lnL>
                    <a:lnR>
                      <a:noFill/>
                    </a:lnR>
                    <a:lnT>
                      <a:noFill/>
                    </a:lnT>
                    <a:lnB w="19050" cap="flat" cmpd="sng" algn="ctr">
                      <a:solidFill>
                        <a:srgbClr val="000000"/>
                      </a:solidFill>
                      <a:prstDash val="solid"/>
                      <a:round/>
                      <a:headEnd type="none" w="med" len="med"/>
                      <a:tailEnd type="none" w="med" len="med"/>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3 (5)</a:t>
                      </a:r>
                      <a:endParaRPr lang="en-US" sz="2400" b="0" i="0" u="none" strike="noStrike">
                        <a:effectLst/>
                        <a:latin typeface="Arial" panose="020B0604020202020204" pitchFamily="34" charset="0"/>
                      </a:endParaRPr>
                    </a:p>
                  </a:txBody>
                  <a:tcPr marL="8853" marR="8853" marT="8853" marB="0" anchor="b">
                    <a:lnL>
                      <a:noFill/>
                    </a:lnL>
                    <a:lnR>
                      <a:noFill/>
                    </a:lnR>
                    <a:lnT>
                      <a:noFill/>
                    </a:lnT>
                    <a:lnB w="19050" cap="flat" cmpd="sng" algn="ctr">
                      <a:solidFill>
                        <a:srgbClr val="000000"/>
                      </a:solidFill>
                      <a:prstDash val="solid"/>
                      <a:round/>
                      <a:headEnd type="none" w="med" len="med"/>
                      <a:tailEnd type="none" w="med" len="med"/>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0 (0)</a:t>
                      </a:r>
                      <a:endParaRPr lang="en-US" sz="2400" b="0" i="0" u="none" strike="noStrike">
                        <a:effectLst/>
                        <a:latin typeface="Arial" panose="020B0604020202020204" pitchFamily="34" charset="0"/>
                      </a:endParaRPr>
                    </a:p>
                  </a:txBody>
                  <a:tcPr marL="8853" marR="8853" marT="8853" marB="0" anchor="b">
                    <a:lnL>
                      <a:noFill/>
                    </a:lnL>
                    <a:lnR>
                      <a:noFill/>
                    </a:lnR>
                    <a:lnT>
                      <a:noFill/>
                    </a:lnT>
                    <a:lnB w="19050" cap="flat" cmpd="sng" algn="ctr">
                      <a:solidFill>
                        <a:srgbClr val="000000"/>
                      </a:solidFill>
                      <a:prstDash val="solid"/>
                      <a:round/>
                      <a:headEnd type="none" w="med" len="med"/>
                      <a:tailEnd type="none" w="med" len="med"/>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0 (0)</a:t>
                      </a:r>
                      <a:endParaRPr lang="en-US" sz="2400" b="0" i="0" u="none" strike="noStrike">
                        <a:effectLst/>
                        <a:latin typeface="Arial" panose="020B0604020202020204" pitchFamily="34" charset="0"/>
                      </a:endParaRPr>
                    </a:p>
                  </a:txBody>
                  <a:tcPr marL="8853" marR="8853" marT="8853" marB="0" anchor="b">
                    <a:lnL>
                      <a:noFill/>
                    </a:lnL>
                    <a:lnR>
                      <a:noFill/>
                    </a:lnR>
                    <a:lnT>
                      <a:noFill/>
                    </a:lnT>
                    <a:lnB w="19050" cap="flat" cmpd="sng" algn="ctr">
                      <a:solidFill>
                        <a:srgbClr val="000000"/>
                      </a:solidFill>
                      <a:prstDash val="solid"/>
                      <a:round/>
                      <a:headEnd type="none" w="med" len="med"/>
                      <a:tailEnd type="none" w="med" len="med"/>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2 (4)</a:t>
                      </a:r>
                      <a:endParaRPr lang="en-US" sz="2400" b="0" i="0" u="none" strike="noStrike">
                        <a:effectLst/>
                        <a:latin typeface="Arial" panose="020B0604020202020204" pitchFamily="34" charset="0"/>
                      </a:endParaRPr>
                    </a:p>
                  </a:txBody>
                  <a:tcPr marL="8853" marR="8853" marT="8853" marB="0" anchor="b">
                    <a:lnL>
                      <a:noFill/>
                    </a:lnL>
                    <a:lnR>
                      <a:noFill/>
                    </a:lnR>
                    <a:lnT>
                      <a:noFill/>
                    </a:lnT>
                    <a:lnB w="19050" cap="flat" cmpd="sng" algn="ctr">
                      <a:solidFill>
                        <a:srgbClr val="000000"/>
                      </a:solidFill>
                      <a:prstDash val="solid"/>
                      <a:round/>
                      <a:headEnd type="none" w="med" len="med"/>
                      <a:tailEnd type="none" w="med" len="med"/>
                    </a:lnB>
                    <a:solidFill>
                      <a:schemeClr val="bg1"/>
                    </a:solidFill>
                  </a:tcPr>
                </a:tc>
                <a:tc>
                  <a:txBody>
                    <a:bodyPr/>
                    <a:lstStyle/>
                    <a:p>
                      <a:pPr algn="l" fontAlgn="b">
                        <a:spcBef>
                          <a:spcPts val="0"/>
                        </a:spcBef>
                        <a:spcAft>
                          <a:spcPts val="0"/>
                        </a:spcAft>
                      </a:pPr>
                      <a:endParaRPr lang="en-US" sz="2400" b="0" i="0" u="none" strike="noStrike">
                        <a:effectLst/>
                        <a:latin typeface="Arial" panose="020B0604020202020204" pitchFamily="34" charset="0"/>
                      </a:endParaRPr>
                    </a:p>
                  </a:txBody>
                  <a:tcPr marL="8853" marR="8853" marT="8853" marB="0" anchor="b">
                    <a:lnL>
                      <a:noFill/>
                    </a:lnL>
                    <a:lnR>
                      <a:noFill/>
                    </a:lnR>
                    <a:lnT>
                      <a:noFill/>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01616469"/>
                  </a:ext>
                </a:extLst>
              </a:tr>
              <a:tr h="202551">
                <a:tc>
                  <a:txBody>
                    <a:bodyPr/>
                    <a:lstStyle/>
                    <a:p>
                      <a:pPr algn="l" fontAlgn="b">
                        <a:spcBef>
                          <a:spcPts val="0"/>
                        </a:spcBef>
                        <a:spcAft>
                          <a:spcPts val="0"/>
                        </a:spcAft>
                      </a:pPr>
                      <a:r>
                        <a:rPr lang="en-US" sz="1200" b="1" i="0" u="none" strike="noStrike">
                          <a:solidFill>
                            <a:srgbClr val="000000"/>
                          </a:solidFill>
                          <a:effectLst/>
                          <a:latin typeface="Aptos Narrow" panose="020B0004020202020204" pitchFamily="34" charset="0"/>
                        </a:rPr>
                        <a:t>Ethnicity</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 </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 </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 </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 </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r" fontAlgn="b">
                        <a:spcBef>
                          <a:spcPts val="0"/>
                        </a:spcBef>
                        <a:spcAft>
                          <a:spcPts val="0"/>
                        </a:spcAft>
                      </a:pPr>
                      <a:r>
                        <a:rPr lang="en-US" sz="1200" b="0" i="0" u="none" strike="noStrike">
                          <a:solidFill>
                            <a:srgbClr val="000000"/>
                          </a:solidFill>
                          <a:effectLst/>
                          <a:latin typeface="Aptos Narrow" panose="020B0004020202020204" pitchFamily="34" charset="0"/>
                        </a:rPr>
                        <a:t>0.06</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11801358"/>
                  </a:ext>
                </a:extLst>
              </a:tr>
              <a:tr h="381954">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Hispanic</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6 (10)</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0 (0)</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0 (0)</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3 (6)</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fontAlgn="b">
                        <a:spcBef>
                          <a:spcPts val="0"/>
                        </a:spcBef>
                        <a:spcAft>
                          <a:spcPts val="0"/>
                        </a:spcAft>
                      </a:pP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76682970"/>
                  </a:ext>
                </a:extLst>
              </a:tr>
              <a:tr h="381954">
                <a:tc>
                  <a:txBody>
                    <a:bodyPr/>
                    <a:lstStyle/>
                    <a:p>
                      <a:pPr algn="l" fontAlgn="b">
                        <a:spcBef>
                          <a:spcPts val="0"/>
                        </a:spcBef>
                        <a:spcAft>
                          <a:spcPts val="0"/>
                        </a:spcAft>
                      </a:pPr>
                      <a:r>
                        <a:rPr lang="en-US" sz="1200" b="1" i="0" u="none" strike="noStrike">
                          <a:solidFill>
                            <a:srgbClr val="000000"/>
                          </a:solidFill>
                          <a:effectLst/>
                          <a:latin typeface="Aptos Narrow" panose="020B0004020202020204" pitchFamily="34" charset="0"/>
                        </a:rPr>
                        <a:t>Severe BPD, Ventilation at 36 wks CGA</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2 (4)</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1 (11)</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0 (0)</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5 (14)</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r" fontAlgn="b">
                        <a:spcBef>
                          <a:spcPts val="0"/>
                        </a:spcBef>
                        <a:spcAft>
                          <a:spcPts val="0"/>
                        </a:spcAft>
                      </a:pPr>
                      <a:r>
                        <a:rPr lang="en-US" sz="1200" b="0" i="0" u="none" strike="noStrike">
                          <a:solidFill>
                            <a:srgbClr val="000000"/>
                          </a:solidFill>
                          <a:effectLst/>
                          <a:latin typeface="Aptos Narrow" panose="020B0004020202020204" pitchFamily="34" charset="0"/>
                        </a:rPr>
                        <a:t>0.63</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51357091"/>
                  </a:ext>
                </a:extLst>
              </a:tr>
              <a:tr h="280177">
                <a:tc gridSpan="2">
                  <a:txBody>
                    <a:bodyPr/>
                    <a:lstStyle/>
                    <a:p>
                      <a:pPr algn="l" fontAlgn="b">
                        <a:spcBef>
                          <a:spcPts val="0"/>
                        </a:spcBef>
                        <a:spcAft>
                          <a:spcPts val="0"/>
                        </a:spcAft>
                      </a:pPr>
                      <a:r>
                        <a:rPr lang="en-US" sz="1200" b="1" i="0" u="none" strike="noStrike" dirty="0">
                          <a:solidFill>
                            <a:srgbClr val="000000"/>
                          </a:solidFill>
                          <a:effectLst/>
                          <a:latin typeface="Aptos Narrow" panose="020B0004020202020204" pitchFamily="34" charset="0"/>
                        </a:rPr>
                        <a:t>Discharge Flow Rate</a:t>
                      </a:r>
                      <a:endParaRPr lang="en-US" sz="2400" b="0" i="0" u="none" strike="noStrike" dirty="0">
                        <a:effectLst/>
                        <a:latin typeface="Arial" panose="020B0604020202020204" pitchFamily="34" charset="0"/>
                      </a:endParaRPr>
                    </a:p>
                  </a:txBody>
                  <a:tcPr marL="84987" marR="84987" marT="42494" marB="42494">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 </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 </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 </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r" fontAlgn="b">
                        <a:spcBef>
                          <a:spcPts val="0"/>
                        </a:spcBef>
                        <a:spcAft>
                          <a:spcPts val="0"/>
                        </a:spcAft>
                      </a:pPr>
                      <a:r>
                        <a:rPr lang="en-US" sz="1200" b="0" i="0" u="none" strike="noStrike">
                          <a:solidFill>
                            <a:srgbClr val="000000"/>
                          </a:solidFill>
                          <a:effectLst/>
                          <a:latin typeface="Aptos Narrow" panose="020B0004020202020204" pitchFamily="34" charset="0"/>
                        </a:rPr>
                        <a:t>0.53</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4678764"/>
                  </a:ext>
                </a:extLst>
              </a:tr>
              <a:tr h="381954">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125 cc/min</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11 (24)</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4 (44)</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0 (0)</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12 (33)</a:t>
                      </a: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spcBef>
                          <a:spcPts val="0"/>
                        </a:spcBef>
                        <a:spcAft>
                          <a:spcPts val="0"/>
                        </a:spcAft>
                      </a:pPr>
                      <a:endParaRPr lang="en-US" sz="2400" b="0" i="0" u="none" strike="noStrike">
                        <a:effectLst/>
                        <a:latin typeface="Arial" panose="020B0604020202020204" pitchFamily="34" charset="0"/>
                      </a:endParaRPr>
                    </a:p>
                  </a:txBody>
                  <a:tcPr marL="8853" marR="8853" marT="8853" marB="0" anchor="b">
                    <a:lnL>
                      <a:noFill/>
                    </a:lnL>
                    <a:lnR>
                      <a:noFill/>
                    </a:lnR>
                    <a:lnT w="190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937043826"/>
                  </a:ext>
                </a:extLst>
              </a:tr>
              <a:tr h="381954">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250 cc/min</a:t>
                      </a:r>
                      <a:endParaRPr lang="en-US" sz="2400" b="0" i="0" u="none" strike="noStrike">
                        <a:effectLst/>
                        <a:latin typeface="Arial" panose="020B0604020202020204" pitchFamily="34" charset="0"/>
                      </a:endParaRPr>
                    </a:p>
                  </a:txBody>
                  <a:tcPr marL="8853" marR="8853" marT="8853" marB="0" anchor="b">
                    <a:lnL>
                      <a:noFill/>
                    </a:lnL>
                    <a:lnR>
                      <a:noFill/>
                    </a:lnR>
                    <a:lnT>
                      <a:noFill/>
                    </a:lnT>
                    <a:lnB>
                      <a:noFill/>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9 (20)</a:t>
                      </a:r>
                      <a:endParaRPr lang="en-US" sz="2400" b="0" i="0" u="none" strike="noStrike">
                        <a:effectLst/>
                        <a:latin typeface="Arial" panose="020B0604020202020204" pitchFamily="34" charset="0"/>
                      </a:endParaRPr>
                    </a:p>
                  </a:txBody>
                  <a:tcPr marL="8853" marR="8853" marT="8853" marB="0" anchor="b">
                    <a:lnL>
                      <a:noFill/>
                    </a:lnL>
                    <a:lnR>
                      <a:noFill/>
                    </a:lnR>
                    <a:lnT>
                      <a:noFill/>
                    </a:lnT>
                    <a:lnB>
                      <a:noFill/>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2 (22)</a:t>
                      </a:r>
                      <a:endParaRPr lang="en-US" sz="2400" b="0" i="0" u="none" strike="noStrike">
                        <a:effectLst/>
                        <a:latin typeface="Arial" panose="020B0604020202020204" pitchFamily="34" charset="0"/>
                      </a:endParaRPr>
                    </a:p>
                  </a:txBody>
                  <a:tcPr marL="8853" marR="8853" marT="8853" marB="0" anchor="b">
                    <a:lnL>
                      <a:noFill/>
                    </a:lnL>
                    <a:lnR>
                      <a:noFill/>
                    </a:lnR>
                    <a:lnT>
                      <a:noFill/>
                    </a:lnT>
                    <a:lnB>
                      <a:noFill/>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1 (50)</a:t>
                      </a:r>
                      <a:endParaRPr lang="en-US" sz="2400" b="0" i="0" u="none" strike="noStrike">
                        <a:effectLst/>
                        <a:latin typeface="Arial" panose="020B0604020202020204" pitchFamily="34" charset="0"/>
                      </a:endParaRPr>
                    </a:p>
                  </a:txBody>
                  <a:tcPr marL="8853" marR="8853" marT="8853" marB="0" anchor="b">
                    <a:lnL>
                      <a:noFill/>
                    </a:lnL>
                    <a:lnR>
                      <a:noFill/>
                    </a:lnR>
                    <a:lnT>
                      <a:noFill/>
                    </a:lnT>
                    <a:lnB>
                      <a:noFill/>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5 (14)</a:t>
                      </a:r>
                      <a:endParaRPr lang="en-US" sz="2400" b="0" i="0" u="none" strike="noStrike">
                        <a:effectLst/>
                        <a:latin typeface="Arial" panose="020B0604020202020204" pitchFamily="34" charset="0"/>
                      </a:endParaRPr>
                    </a:p>
                  </a:txBody>
                  <a:tcPr marL="8853" marR="8853" marT="8853" marB="0" anchor="b">
                    <a:lnL>
                      <a:noFill/>
                    </a:lnL>
                    <a:lnR>
                      <a:noFill/>
                    </a:lnR>
                    <a:lnT>
                      <a:noFill/>
                    </a:lnT>
                    <a:lnB>
                      <a:noFill/>
                    </a:lnB>
                    <a:solidFill>
                      <a:schemeClr val="bg1"/>
                    </a:solidFill>
                  </a:tcPr>
                </a:tc>
                <a:tc>
                  <a:txBody>
                    <a:bodyPr/>
                    <a:lstStyle/>
                    <a:p>
                      <a:pPr algn="l" fontAlgn="b">
                        <a:spcBef>
                          <a:spcPts val="0"/>
                        </a:spcBef>
                        <a:spcAft>
                          <a:spcPts val="0"/>
                        </a:spcAft>
                      </a:pPr>
                      <a:endParaRPr lang="en-US" sz="2400" b="0" i="0" u="none" strike="noStrike">
                        <a:effectLst/>
                        <a:latin typeface="Arial" panose="020B0604020202020204" pitchFamily="34" charset="0"/>
                      </a:endParaRPr>
                    </a:p>
                  </a:txBody>
                  <a:tcPr marL="8853" marR="8853" marT="8853" marB="0" anchor="b">
                    <a:lnL>
                      <a:noFill/>
                    </a:lnL>
                    <a:lnR>
                      <a:noFill/>
                    </a:lnR>
                    <a:lnT>
                      <a:noFill/>
                    </a:lnT>
                    <a:lnB>
                      <a:noFill/>
                    </a:lnB>
                    <a:solidFill>
                      <a:schemeClr val="bg1"/>
                    </a:solidFill>
                  </a:tcPr>
                </a:tc>
                <a:extLst>
                  <a:ext uri="{0D108BD9-81ED-4DB2-BD59-A6C34878D82A}">
                    <a16:rowId xmlns:a16="http://schemas.microsoft.com/office/drawing/2014/main" val="2668766926"/>
                  </a:ext>
                </a:extLst>
              </a:tr>
              <a:tr h="381954">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500 cc/min</a:t>
                      </a:r>
                      <a:endParaRPr lang="en-US" sz="2400" b="0" i="0" u="none" strike="noStrike">
                        <a:effectLst/>
                        <a:latin typeface="Arial" panose="020B0604020202020204" pitchFamily="34" charset="0"/>
                      </a:endParaRPr>
                    </a:p>
                  </a:txBody>
                  <a:tcPr marL="8853" marR="8853" marT="8853" marB="0" anchor="b">
                    <a:lnL>
                      <a:noFill/>
                    </a:lnL>
                    <a:lnR>
                      <a:noFill/>
                    </a:lnR>
                    <a:lnT>
                      <a:noFill/>
                    </a:lnT>
                    <a:lnB>
                      <a:noFill/>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10 (22)</a:t>
                      </a:r>
                      <a:endParaRPr lang="en-US" sz="2400" b="0" i="0" u="none" strike="noStrike">
                        <a:effectLst/>
                        <a:latin typeface="Arial" panose="020B0604020202020204" pitchFamily="34" charset="0"/>
                      </a:endParaRPr>
                    </a:p>
                  </a:txBody>
                  <a:tcPr marL="8853" marR="8853" marT="8853" marB="0" anchor="b">
                    <a:lnL>
                      <a:noFill/>
                    </a:lnL>
                    <a:lnR>
                      <a:noFill/>
                    </a:lnR>
                    <a:lnT>
                      <a:noFill/>
                    </a:lnT>
                    <a:lnB>
                      <a:noFill/>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0 (0)</a:t>
                      </a:r>
                      <a:endParaRPr lang="en-US" sz="2400" b="0" i="0" u="none" strike="noStrike">
                        <a:effectLst/>
                        <a:latin typeface="Arial" panose="020B0604020202020204" pitchFamily="34" charset="0"/>
                      </a:endParaRPr>
                    </a:p>
                  </a:txBody>
                  <a:tcPr marL="8853" marR="8853" marT="8853" marB="0" anchor="b">
                    <a:lnL>
                      <a:noFill/>
                    </a:lnL>
                    <a:lnR>
                      <a:noFill/>
                    </a:lnR>
                    <a:lnT>
                      <a:noFill/>
                    </a:lnT>
                    <a:lnB>
                      <a:noFill/>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1 (50)</a:t>
                      </a:r>
                      <a:endParaRPr lang="en-US" sz="2400" b="0" i="0" u="none" strike="noStrike">
                        <a:effectLst/>
                        <a:latin typeface="Arial" panose="020B0604020202020204" pitchFamily="34" charset="0"/>
                      </a:endParaRPr>
                    </a:p>
                  </a:txBody>
                  <a:tcPr marL="8853" marR="8853" marT="8853" marB="0" anchor="b">
                    <a:lnL>
                      <a:noFill/>
                    </a:lnL>
                    <a:lnR>
                      <a:noFill/>
                    </a:lnR>
                    <a:lnT>
                      <a:noFill/>
                    </a:lnT>
                    <a:lnB>
                      <a:noFill/>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6 (17)</a:t>
                      </a:r>
                      <a:endParaRPr lang="en-US" sz="2400" b="0" i="0" u="none" strike="noStrike">
                        <a:effectLst/>
                        <a:latin typeface="Arial" panose="020B0604020202020204" pitchFamily="34" charset="0"/>
                      </a:endParaRPr>
                    </a:p>
                  </a:txBody>
                  <a:tcPr marL="8853" marR="8853" marT="8853" marB="0" anchor="b">
                    <a:lnL>
                      <a:noFill/>
                    </a:lnL>
                    <a:lnR>
                      <a:noFill/>
                    </a:lnR>
                    <a:lnT>
                      <a:noFill/>
                    </a:lnT>
                    <a:lnB>
                      <a:noFill/>
                    </a:lnB>
                    <a:solidFill>
                      <a:schemeClr val="bg1"/>
                    </a:solidFill>
                  </a:tcPr>
                </a:tc>
                <a:tc>
                  <a:txBody>
                    <a:bodyPr/>
                    <a:lstStyle/>
                    <a:p>
                      <a:pPr algn="l" fontAlgn="b">
                        <a:spcBef>
                          <a:spcPts val="0"/>
                        </a:spcBef>
                        <a:spcAft>
                          <a:spcPts val="0"/>
                        </a:spcAft>
                      </a:pPr>
                      <a:endParaRPr lang="en-US" sz="2400" b="0" i="0" u="none" strike="noStrike">
                        <a:effectLst/>
                        <a:latin typeface="Arial" panose="020B0604020202020204" pitchFamily="34" charset="0"/>
                      </a:endParaRPr>
                    </a:p>
                  </a:txBody>
                  <a:tcPr marL="8853" marR="8853" marT="8853" marB="0" anchor="b">
                    <a:lnL>
                      <a:noFill/>
                    </a:lnL>
                    <a:lnR>
                      <a:noFill/>
                    </a:lnR>
                    <a:lnT>
                      <a:noFill/>
                    </a:lnT>
                    <a:lnB>
                      <a:noFill/>
                    </a:lnB>
                    <a:solidFill>
                      <a:schemeClr val="bg1"/>
                    </a:solidFill>
                  </a:tcPr>
                </a:tc>
                <a:extLst>
                  <a:ext uri="{0D108BD9-81ED-4DB2-BD59-A6C34878D82A}">
                    <a16:rowId xmlns:a16="http://schemas.microsoft.com/office/drawing/2014/main" val="3053580582"/>
                  </a:ext>
                </a:extLst>
              </a:tr>
              <a:tr h="381954">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750 cc/min</a:t>
                      </a:r>
                      <a:endParaRPr lang="en-US" sz="2400" b="0" i="0" u="none" strike="noStrike">
                        <a:effectLst/>
                        <a:latin typeface="Arial" panose="020B0604020202020204" pitchFamily="34" charset="0"/>
                      </a:endParaRPr>
                    </a:p>
                  </a:txBody>
                  <a:tcPr marL="8853" marR="8853" marT="8853" marB="0" anchor="b">
                    <a:lnL>
                      <a:noFill/>
                    </a:lnL>
                    <a:lnR>
                      <a:noFill/>
                    </a:lnR>
                    <a:lnT>
                      <a:noFill/>
                    </a:lnT>
                    <a:lnB>
                      <a:noFill/>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1 (2)</a:t>
                      </a:r>
                      <a:endParaRPr lang="en-US" sz="2400" b="0" i="0" u="none" strike="noStrike">
                        <a:effectLst/>
                        <a:latin typeface="Arial" panose="020B0604020202020204" pitchFamily="34" charset="0"/>
                      </a:endParaRPr>
                    </a:p>
                  </a:txBody>
                  <a:tcPr marL="8853" marR="8853" marT="8853" marB="0" anchor="b">
                    <a:lnL>
                      <a:noFill/>
                    </a:lnL>
                    <a:lnR>
                      <a:noFill/>
                    </a:lnR>
                    <a:lnT>
                      <a:noFill/>
                    </a:lnT>
                    <a:lnB>
                      <a:noFill/>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0 (0)</a:t>
                      </a:r>
                      <a:endParaRPr lang="en-US" sz="2400" b="0" i="0" u="none" strike="noStrike">
                        <a:effectLst/>
                        <a:latin typeface="Arial" panose="020B0604020202020204" pitchFamily="34" charset="0"/>
                      </a:endParaRPr>
                    </a:p>
                  </a:txBody>
                  <a:tcPr marL="8853" marR="8853" marT="8853" marB="0" anchor="b">
                    <a:lnL>
                      <a:noFill/>
                    </a:lnL>
                    <a:lnR>
                      <a:noFill/>
                    </a:lnR>
                    <a:lnT>
                      <a:noFill/>
                    </a:lnT>
                    <a:lnB>
                      <a:noFill/>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0 (0)</a:t>
                      </a:r>
                      <a:endParaRPr lang="en-US" sz="2400" b="0" i="0" u="none" strike="noStrike">
                        <a:effectLst/>
                        <a:latin typeface="Arial" panose="020B0604020202020204" pitchFamily="34" charset="0"/>
                      </a:endParaRPr>
                    </a:p>
                  </a:txBody>
                  <a:tcPr marL="8853" marR="8853" marT="8853" marB="0" anchor="b">
                    <a:lnL>
                      <a:noFill/>
                    </a:lnL>
                    <a:lnR>
                      <a:noFill/>
                    </a:lnR>
                    <a:lnT>
                      <a:noFill/>
                    </a:lnT>
                    <a:lnB>
                      <a:noFill/>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0 (0)</a:t>
                      </a:r>
                      <a:endParaRPr lang="en-US" sz="2400" b="0" i="0" u="none" strike="noStrike">
                        <a:effectLst/>
                        <a:latin typeface="Arial" panose="020B0604020202020204" pitchFamily="34" charset="0"/>
                      </a:endParaRPr>
                    </a:p>
                  </a:txBody>
                  <a:tcPr marL="8853" marR="8853" marT="8853" marB="0" anchor="b">
                    <a:lnL>
                      <a:noFill/>
                    </a:lnL>
                    <a:lnR>
                      <a:noFill/>
                    </a:lnR>
                    <a:lnT>
                      <a:noFill/>
                    </a:lnT>
                    <a:lnB>
                      <a:noFill/>
                    </a:lnB>
                    <a:solidFill>
                      <a:schemeClr val="bg1"/>
                    </a:solidFill>
                  </a:tcPr>
                </a:tc>
                <a:tc>
                  <a:txBody>
                    <a:bodyPr/>
                    <a:lstStyle/>
                    <a:p>
                      <a:pPr algn="l" fontAlgn="b">
                        <a:spcBef>
                          <a:spcPts val="0"/>
                        </a:spcBef>
                        <a:spcAft>
                          <a:spcPts val="0"/>
                        </a:spcAft>
                      </a:pPr>
                      <a:endParaRPr lang="en-US" sz="2400" b="0" i="0" u="none" strike="noStrike">
                        <a:effectLst/>
                        <a:latin typeface="Arial" panose="020B0604020202020204" pitchFamily="34" charset="0"/>
                      </a:endParaRPr>
                    </a:p>
                  </a:txBody>
                  <a:tcPr marL="8853" marR="8853" marT="8853" marB="0" anchor="b">
                    <a:lnL>
                      <a:noFill/>
                    </a:lnL>
                    <a:lnR>
                      <a:noFill/>
                    </a:lnR>
                    <a:lnT>
                      <a:noFill/>
                    </a:lnT>
                    <a:lnB>
                      <a:noFill/>
                    </a:lnB>
                    <a:solidFill>
                      <a:schemeClr val="bg1"/>
                    </a:solidFill>
                  </a:tcPr>
                </a:tc>
                <a:extLst>
                  <a:ext uri="{0D108BD9-81ED-4DB2-BD59-A6C34878D82A}">
                    <a16:rowId xmlns:a16="http://schemas.microsoft.com/office/drawing/2014/main" val="2475581983"/>
                  </a:ext>
                </a:extLst>
              </a:tr>
              <a:tr h="381954">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1000 cc/min</a:t>
                      </a:r>
                      <a:endParaRPr lang="en-US" sz="2400" b="0" i="0" u="none" strike="noStrike">
                        <a:effectLst/>
                        <a:latin typeface="Arial" panose="020B0604020202020204" pitchFamily="34" charset="0"/>
                      </a:endParaRPr>
                    </a:p>
                  </a:txBody>
                  <a:tcPr marL="8853" marR="8853" marT="8853" marB="0" anchor="b">
                    <a:lnL>
                      <a:noFill/>
                    </a:lnL>
                    <a:lnR>
                      <a:noFill/>
                    </a:lnR>
                    <a:lnT>
                      <a:noFill/>
                    </a:lnT>
                    <a:lnB>
                      <a:noFill/>
                    </a:lnB>
                    <a:solidFill>
                      <a:schemeClr val="bg1"/>
                    </a:solidFill>
                  </a:tcPr>
                </a:tc>
                <a:tc>
                  <a:txBody>
                    <a:bodyPr/>
                    <a:lstStyle/>
                    <a:p>
                      <a:pPr algn="l" fontAlgn="b">
                        <a:spcBef>
                          <a:spcPts val="0"/>
                        </a:spcBef>
                        <a:spcAft>
                          <a:spcPts val="0"/>
                        </a:spcAft>
                      </a:pPr>
                      <a:r>
                        <a:rPr lang="en-US" sz="1200" b="0" i="0" u="none" strike="noStrike" dirty="0">
                          <a:solidFill>
                            <a:srgbClr val="000000"/>
                          </a:solidFill>
                          <a:effectLst/>
                          <a:latin typeface="Aptos Narrow" panose="020B0004020202020204" pitchFamily="34" charset="0"/>
                        </a:rPr>
                        <a:t>1 (2)</a:t>
                      </a:r>
                      <a:endParaRPr lang="en-US" sz="2400" b="0" i="0" u="none" strike="noStrike" dirty="0">
                        <a:effectLst/>
                        <a:latin typeface="Arial" panose="020B0604020202020204" pitchFamily="34" charset="0"/>
                      </a:endParaRPr>
                    </a:p>
                  </a:txBody>
                  <a:tcPr marL="8853" marR="8853" marT="8853" marB="0" anchor="b">
                    <a:lnL>
                      <a:noFill/>
                    </a:lnL>
                    <a:lnR>
                      <a:noFill/>
                    </a:lnR>
                    <a:lnT>
                      <a:noFill/>
                    </a:lnT>
                    <a:lnB>
                      <a:noFill/>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0 (0)</a:t>
                      </a:r>
                      <a:endParaRPr lang="en-US" sz="2400" b="0" i="0" u="none" strike="noStrike">
                        <a:effectLst/>
                        <a:latin typeface="Arial" panose="020B0604020202020204" pitchFamily="34" charset="0"/>
                      </a:endParaRPr>
                    </a:p>
                  </a:txBody>
                  <a:tcPr marL="8853" marR="8853" marT="8853" marB="0" anchor="b">
                    <a:lnL>
                      <a:noFill/>
                    </a:lnL>
                    <a:lnR>
                      <a:noFill/>
                    </a:lnR>
                    <a:lnT>
                      <a:noFill/>
                    </a:lnT>
                    <a:lnB>
                      <a:noFill/>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0 (0)</a:t>
                      </a:r>
                      <a:endParaRPr lang="en-US" sz="2400" b="0" i="0" u="none" strike="noStrike">
                        <a:effectLst/>
                        <a:latin typeface="Arial" panose="020B0604020202020204" pitchFamily="34" charset="0"/>
                      </a:endParaRPr>
                    </a:p>
                  </a:txBody>
                  <a:tcPr marL="8853" marR="8853" marT="8853" marB="0" anchor="b">
                    <a:lnL>
                      <a:noFill/>
                    </a:lnL>
                    <a:lnR>
                      <a:noFill/>
                    </a:lnR>
                    <a:lnT>
                      <a:noFill/>
                    </a:lnT>
                    <a:lnB>
                      <a:noFill/>
                    </a:lnB>
                    <a:solidFill>
                      <a:schemeClr val="bg1"/>
                    </a:solidFill>
                  </a:tcPr>
                </a:tc>
                <a:tc>
                  <a:txBody>
                    <a:bodyPr/>
                    <a:lstStyle/>
                    <a:p>
                      <a:pPr algn="l" fontAlgn="b">
                        <a:spcBef>
                          <a:spcPts val="0"/>
                        </a:spcBef>
                        <a:spcAft>
                          <a:spcPts val="0"/>
                        </a:spcAft>
                      </a:pPr>
                      <a:r>
                        <a:rPr lang="en-US" sz="1200" b="0" i="0" u="none" strike="noStrike">
                          <a:solidFill>
                            <a:srgbClr val="000000"/>
                          </a:solidFill>
                          <a:effectLst/>
                          <a:latin typeface="Aptos Narrow" panose="020B0004020202020204" pitchFamily="34" charset="0"/>
                        </a:rPr>
                        <a:t>1 (2)</a:t>
                      </a:r>
                      <a:endParaRPr lang="en-US" sz="2400" b="0" i="0" u="none" strike="noStrike">
                        <a:effectLst/>
                        <a:latin typeface="Arial" panose="020B0604020202020204" pitchFamily="34" charset="0"/>
                      </a:endParaRPr>
                    </a:p>
                  </a:txBody>
                  <a:tcPr marL="8853" marR="8853" marT="8853" marB="0" anchor="b">
                    <a:lnL>
                      <a:noFill/>
                    </a:lnL>
                    <a:lnR>
                      <a:noFill/>
                    </a:lnR>
                    <a:lnT>
                      <a:noFill/>
                    </a:lnT>
                    <a:lnB>
                      <a:noFill/>
                    </a:lnB>
                    <a:solidFill>
                      <a:schemeClr val="bg1"/>
                    </a:solidFill>
                  </a:tcPr>
                </a:tc>
                <a:tc>
                  <a:txBody>
                    <a:bodyPr/>
                    <a:lstStyle/>
                    <a:p>
                      <a:pPr algn="l" fontAlgn="b">
                        <a:spcBef>
                          <a:spcPts val="0"/>
                        </a:spcBef>
                        <a:spcAft>
                          <a:spcPts val="0"/>
                        </a:spcAft>
                      </a:pPr>
                      <a:endParaRPr lang="en-US" sz="2400" b="0" i="0" u="none" strike="noStrike" dirty="0">
                        <a:effectLst/>
                        <a:latin typeface="Arial" panose="020B0604020202020204" pitchFamily="34" charset="0"/>
                      </a:endParaRPr>
                    </a:p>
                  </a:txBody>
                  <a:tcPr marL="8853" marR="8853" marT="8853" marB="0" anchor="b">
                    <a:lnL>
                      <a:noFill/>
                    </a:lnL>
                    <a:lnR>
                      <a:noFill/>
                    </a:lnR>
                    <a:lnT>
                      <a:noFill/>
                    </a:lnT>
                    <a:lnB>
                      <a:noFill/>
                    </a:lnB>
                    <a:solidFill>
                      <a:schemeClr val="bg1"/>
                    </a:solidFill>
                  </a:tcPr>
                </a:tc>
                <a:extLst>
                  <a:ext uri="{0D108BD9-81ED-4DB2-BD59-A6C34878D82A}">
                    <a16:rowId xmlns:a16="http://schemas.microsoft.com/office/drawing/2014/main" val="3356457691"/>
                  </a:ext>
                </a:extLst>
              </a:tr>
            </a:tbl>
          </a:graphicData>
        </a:graphic>
      </p:graphicFrame>
    </p:spTree>
    <p:extLst>
      <p:ext uri="{BB962C8B-B14F-4D97-AF65-F5344CB8AC3E}">
        <p14:creationId xmlns:p14="http://schemas.microsoft.com/office/powerpoint/2010/main" val="2229522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5A2A7A0-DB50-A4C0-37FC-A9E51CDCAB96}"/>
              </a:ext>
            </a:extLst>
          </p:cNvPr>
          <p:cNvSpPr>
            <a:spLocks noGrp="1"/>
          </p:cNvSpPr>
          <p:nvPr>
            <p:ph type="title"/>
          </p:nvPr>
        </p:nvSpPr>
        <p:spPr>
          <a:xfrm>
            <a:off x="838200" y="365125"/>
            <a:ext cx="10515600" cy="1325563"/>
          </a:xfrm>
        </p:spPr>
        <p:txBody>
          <a:bodyPr anchor="ctr">
            <a:normAutofit/>
          </a:bodyPr>
          <a:lstStyle/>
          <a:p>
            <a:r>
              <a:rPr lang="en-US" dirty="0"/>
              <a:t>Results</a:t>
            </a:r>
          </a:p>
        </p:txBody>
      </p:sp>
      <p:sp>
        <p:nvSpPr>
          <p:cNvPr id="12" name="Text Placeholder 3">
            <a:extLst>
              <a:ext uri="{FF2B5EF4-FFF2-40B4-BE49-F238E27FC236}">
                <a16:creationId xmlns:a16="http://schemas.microsoft.com/office/drawing/2014/main" id="{E1018ABF-512E-B193-CF67-7308FA21C570}"/>
              </a:ext>
            </a:extLst>
          </p:cNvPr>
          <p:cNvSpPr>
            <a:spLocks noGrp="1"/>
          </p:cNvSpPr>
          <p:nvPr>
            <p:ph sz="half" idx="1"/>
          </p:nvPr>
        </p:nvSpPr>
        <p:spPr>
          <a:xfrm>
            <a:off x="838200" y="1825625"/>
            <a:ext cx="5181600" cy="3825875"/>
          </a:xfrm>
        </p:spPr>
        <p:txBody>
          <a:bodyPr>
            <a:normAutofit fontScale="92500" lnSpcReduction="10000"/>
          </a:bodyPr>
          <a:lstStyle/>
          <a:p>
            <a:pPr marL="285750" indent="-285750">
              <a:buFont typeface="Arial" panose="020B0604020202020204" pitchFamily="34" charset="0"/>
              <a:buChar char="•"/>
            </a:pPr>
            <a:r>
              <a:rPr lang="en-US" dirty="0"/>
              <a:t>Infants requiring one or more flow rate increase were more likely to have longer durations of HOT. </a:t>
            </a:r>
          </a:p>
          <a:p>
            <a:pPr marL="285750" indent="-285750">
              <a:buFont typeface="Arial" panose="020B0604020202020204" pitchFamily="34" charset="0"/>
              <a:buChar char="•"/>
            </a:pPr>
            <a:r>
              <a:rPr lang="en-US" dirty="0"/>
              <a:t>Infants discharged on mid-level support had the smoothest weaning trajectory. </a:t>
            </a:r>
          </a:p>
          <a:p>
            <a:pPr marL="285750" indent="-285750">
              <a:buFont typeface="Arial" panose="020B0604020202020204" pitchFamily="34" charset="0"/>
              <a:buChar char="•"/>
            </a:pPr>
            <a:r>
              <a:rPr lang="en-US" dirty="0"/>
              <a:t>Infants that had a flow rate weaned within the first 10 epochs had the shortest duration of HOT (p &lt; 0.0001). </a:t>
            </a:r>
          </a:p>
        </p:txBody>
      </p:sp>
      <p:pic>
        <p:nvPicPr>
          <p:cNvPr id="5" name="Picture 4">
            <a:extLst>
              <a:ext uri="{FF2B5EF4-FFF2-40B4-BE49-F238E27FC236}">
                <a16:creationId xmlns:a16="http://schemas.microsoft.com/office/drawing/2014/main" id="{641919F2-8B80-E54A-B64B-E5D5C561E3AA}"/>
              </a:ext>
            </a:extLst>
          </p:cNvPr>
          <p:cNvPicPr>
            <a:picLocks noChangeAspect="1"/>
          </p:cNvPicPr>
          <p:nvPr/>
        </p:nvPicPr>
        <p:blipFill>
          <a:blip r:embed="rId2"/>
          <a:stretch>
            <a:fillRect/>
          </a:stretch>
        </p:blipFill>
        <p:spPr>
          <a:xfrm>
            <a:off x="6172200" y="2025809"/>
            <a:ext cx="5181600" cy="3950970"/>
          </a:xfrm>
          <a:prstGeom prst="rect">
            <a:avLst/>
          </a:prstGeom>
          <a:noFill/>
        </p:spPr>
      </p:pic>
    </p:spTree>
    <p:extLst>
      <p:ext uri="{BB962C8B-B14F-4D97-AF65-F5344CB8AC3E}">
        <p14:creationId xmlns:p14="http://schemas.microsoft.com/office/powerpoint/2010/main" val="1228334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F72AA7-7FD8-1D8F-2981-8498688F6593}"/>
              </a:ext>
            </a:extLst>
          </p:cNvPr>
          <p:cNvSpPr txBox="1"/>
          <p:nvPr/>
        </p:nvSpPr>
        <p:spPr>
          <a:xfrm>
            <a:off x="7619413" y="928838"/>
            <a:ext cx="2701537" cy="830997"/>
          </a:xfrm>
          <a:prstGeom prst="rect">
            <a:avLst/>
          </a:prstGeom>
          <a:solidFill>
            <a:schemeClr val="tx2">
              <a:lumMod val="20000"/>
              <a:lumOff val="80000"/>
            </a:schemeClr>
          </a:solidFill>
        </p:spPr>
        <p:txBody>
          <a:bodyPr wrap="square" rtlCol="0">
            <a:spAutoFit/>
          </a:bodyPr>
          <a:lstStyle/>
          <a:p>
            <a:pPr algn="ctr"/>
            <a:r>
              <a:rPr lang="en-US" sz="1600" b="1" u="sng" dirty="0"/>
              <a:t>Average Control HOT Duration: </a:t>
            </a:r>
          </a:p>
          <a:p>
            <a:pPr algn="ctr"/>
            <a:r>
              <a:rPr lang="en-US" sz="1600" dirty="0"/>
              <a:t>123 ± 97</a:t>
            </a:r>
          </a:p>
        </p:txBody>
      </p:sp>
      <p:graphicFrame>
        <p:nvGraphicFramePr>
          <p:cNvPr id="2" name="Chart 1">
            <a:extLst>
              <a:ext uri="{FF2B5EF4-FFF2-40B4-BE49-F238E27FC236}">
                <a16:creationId xmlns:a16="http://schemas.microsoft.com/office/drawing/2014/main" id="{60D8F4D1-74FE-2BB9-EB38-8F3F87F4B2D1}"/>
              </a:ext>
            </a:extLst>
          </p:cNvPr>
          <p:cNvGraphicFramePr>
            <a:graphicFrameLocks/>
          </p:cNvGraphicFramePr>
          <p:nvPr>
            <p:extLst>
              <p:ext uri="{D42A27DB-BD31-4B8C-83A1-F6EECF244321}">
                <p14:modId xmlns:p14="http://schemas.microsoft.com/office/powerpoint/2010/main" val="3678197874"/>
              </p:ext>
            </p:extLst>
          </p:nvPr>
        </p:nvGraphicFramePr>
        <p:xfrm>
          <a:off x="0" y="-70189"/>
          <a:ext cx="12192000" cy="64257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3964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1336178-E914-4030-9D5D-B4DC0E387AE4}"/>
              </a:ext>
            </a:extLst>
          </p:cNvPr>
          <p:cNvSpPr>
            <a:spLocks noGrp="1"/>
          </p:cNvSpPr>
          <p:nvPr>
            <p:ph type="title"/>
          </p:nvPr>
        </p:nvSpPr>
        <p:spPr>
          <a:xfrm>
            <a:off x="957365" y="-148621"/>
            <a:ext cx="9593424" cy="1092182"/>
          </a:xfrm>
        </p:spPr>
        <p:txBody>
          <a:bodyPr anchor="ctr">
            <a:normAutofit/>
          </a:bodyPr>
          <a:lstStyle/>
          <a:p>
            <a:pPr algn="ctr"/>
            <a:r>
              <a:rPr lang="en-US" dirty="0">
                <a:solidFill>
                  <a:srgbClr val="22549C"/>
                </a:solidFill>
              </a:rPr>
              <a:t>Implementation Related Problems</a:t>
            </a:r>
          </a:p>
        </p:txBody>
      </p:sp>
      <p:pic>
        <p:nvPicPr>
          <p:cNvPr id="3" name="Picture 2">
            <a:extLst>
              <a:ext uri="{FF2B5EF4-FFF2-40B4-BE49-F238E27FC236}">
                <a16:creationId xmlns:a16="http://schemas.microsoft.com/office/drawing/2014/main" id="{571EEC24-5D06-5C2D-82A4-733A8A09D51A}"/>
              </a:ext>
            </a:extLst>
          </p:cNvPr>
          <p:cNvPicPr>
            <a:picLocks noChangeAspect="1"/>
          </p:cNvPicPr>
          <p:nvPr/>
        </p:nvPicPr>
        <p:blipFill rotWithShape="1">
          <a:blip r:embed="rId3"/>
          <a:srcRect l="1938" t="6724" r="7290" b="3232"/>
          <a:stretch/>
        </p:blipFill>
        <p:spPr>
          <a:xfrm>
            <a:off x="2232212" y="762000"/>
            <a:ext cx="7073153" cy="5378725"/>
          </a:xfrm>
          <a:prstGeom prst="rect">
            <a:avLst/>
          </a:prstGeom>
        </p:spPr>
      </p:pic>
    </p:spTree>
    <p:extLst>
      <p:ext uri="{BB962C8B-B14F-4D97-AF65-F5344CB8AC3E}">
        <p14:creationId xmlns:p14="http://schemas.microsoft.com/office/powerpoint/2010/main" val="4177025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9A6F25-718D-A339-6E9F-BB8D50DDF959}"/>
              </a:ext>
            </a:extLst>
          </p:cNvPr>
          <p:cNvSpPr txBox="1"/>
          <p:nvPr/>
        </p:nvSpPr>
        <p:spPr>
          <a:xfrm>
            <a:off x="4348722" y="5848928"/>
            <a:ext cx="4124325" cy="461665"/>
          </a:xfrm>
          <a:prstGeom prst="rect">
            <a:avLst/>
          </a:prstGeom>
          <a:noFill/>
        </p:spPr>
        <p:txBody>
          <a:bodyPr wrap="square" rtlCol="0">
            <a:spAutoFit/>
          </a:bodyPr>
          <a:lstStyle/>
          <a:p>
            <a:r>
              <a:rPr lang="en-US" sz="2400" b="1" dirty="0"/>
              <a:t>Implementation Quarter-Year</a:t>
            </a:r>
          </a:p>
        </p:txBody>
      </p:sp>
      <p:sp>
        <p:nvSpPr>
          <p:cNvPr id="6" name="Arrow: Up 5">
            <a:extLst>
              <a:ext uri="{FF2B5EF4-FFF2-40B4-BE49-F238E27FC236}">
                <a16:creationId xmlns:a16="http://schemas.microsoft.com/office/drawing/2014/main" id="{84AE8EAD-0D3B-4373-E18A-ADE473D32174}"/>
              </a:ext>
            </a:extLst>
          </p:cNvPr>
          <p:cNvSpPr/>
          <p:nvPr/>
        </p:nvSpPr>
        <p:spPr>
          <a:xfrm rot="10800000">
            <a:off x="10609819" y="483498"/>
            <a:ext cx="1345474" cy="10511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a:extLst>
              <a:ext uri="{FF2B5EF4-FFF2-40B4-BE49-F238E27FC236}">
                <a16:creationId xmlns:a16="http://schemas.microsoft.com/office/drawing/2014/main" id="{2C7EEE6A-CF90-DAC2-6779-B8895F2A8790}"/>
              </a:ext>
            </a:extLst>
          </p:cNvPr>
          <p:cNvGraphicFramePr>
            <a:graphicFrameLocks/>
          </p:cNvGraphicFramePr>
          <p:nvPr>
            <p:extLst>
              <p:ext uri="{D42A27DB-BD31-4B8C-83A1-F6EECF244321}">
                <p14:modId xmlns:p14="http://schemas.microsoft.com/office/powerpoint/2010/main" val="157838802"/>
              </p:ext>
            </p:extLst>
          </p:nvPr>
        </p:nvGraphicFramePr>
        <p:xfrm>
          <a:off x="0" y="0"/>
          <a:ext cx="12192000" cy="59167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149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2A880-ABFD-8601-254E-8EF89AD84DFC}"/>
              </a:ext>
            </a:extLst>
          </p:cNvPr>
          <p:cNvSpPr>
            <a:spLocks noGrp="1"/>
          </p:cNvSpPr>
          <p:nvPr>
            <p:ph type="title"/>
          </p:nvPr>
        </p:nvSpPr>
        <p:spPr>
          <a:xfrm>
            <a:off x="208248" y="-66060"/>
            <a:ext cx="10515600" cy="1325563"/>
          </a:xfrm>
        </p:spPr>
        <p:txBody>
          <a:bodyPr/>
          <a:lstStyle/>
          <a:p>
            <a:r>
              <a:rPr lang="en-US" dirty="0"/>
              <a:t>Deviation Types</a:t>
            </a:r>
          </a:p>
        </p:txBody>
      </p:sp>
      <p:graphicFrame>
        <p:nvGraphicFramePr>
          <p:cNvPr id="11" name="Table 10">
            <a:extLst>
              <a:ext uri="{FF2B5EF4-FFF2-40B4-BE49-F238E27FC236}">
                <a16:creationId xmlns:a16="http://schemas.microsoft.com/office/drawing/2014/main" id="{85157577-79A1-A6A5-1F26-1D863419C7E8}"/>
              </a:ext>
            </a:extLst>
          </p:cNvPr>
          <p:cNvGraphicFramePr>
            <a:graphicFrameLocks noGrp="1"/>
          </p:cNvGraphicFramePr>
          <p:nvPr>
            <p:extLst>
              <p:ext uri="{D42A27DB-BD31-4B8C-83A1-F6EECF244321}">
                <p14:modId xmlns:p14="http://schemas.microsoft.com/office/powerpoint/2010/main" val="2562584707"/>
              </p:ext>
            </p:extLst>
          </p:nvPr>
        </p:nvGraphicFramePr>
        <p:xfrm>
          <a:off x="4920343" y="143519"/>
          <a:ext cx="3233056" cy="998838"/>
        </p:xfrm>
        <a:graphic>
          <a:graphicData uri="http://schemas.openxmlformats.org/drawingml/2006/table">
            <a:tbl>
              <a:tblPr/>
              <a:tblGrid>
                <a:gridCol w="1183832">
                  <a:extLst>
                    <a:ext uri="{9D8B030D-6E8A-4147-A177-3AD203B41FA5}">
                      <a16:colId xmlns:a16="http://schemas.microsoft.com/office/drawing/2014/main" val="4110704691"/>
                    </a:ext>
                  </a:extLst>
                </a:gridCol>
                <a:gridCol w="1024612">
                  <a:extLst>
                    <a:ext uri="{9D8B030D-6E8A-4147-A177-3AD203B41FA5}">
                      <a16:colId xmlns:a16="http://schemas.microsoft.com/office/drawing/2014/main" val="184616883"/>
                    </a:ext>
                  </a:extLst>
                </a:gridCol>
                <a:gridCol w="1024612">
                  <a:extLst>
                    <a:ext uri="{9D8B030D-6E8A-4147-A177-3AD203B41FA5}">
                      <a16:colId xmlns:a16="http://schemas.microsoft.com/office/drawing/2014/main" val="4291743572"/>
                    </a:ext>
                  </a:extLst>
                </a:gridCol>
              </a:tblGrid>
              <a:tr h="775953">
                <a:tc>
                  <a:txBody>
                    <a:bodyPr/>
                    <a:lstStyle/>
                    <a:p>
                      <a:pPr algn="ctr" fontAlgn="b"/>
                      <a:r>
                        <a:rPr lang="en-US" sz="1200" b="1" i="0" u="none" strike="noStrike" dirty="0">
                          <a:solidFill>
                            <a:srgbClr val="FFFFFF"/>
                          </a:solidFill>
                          <a:effectLst/>
                          <a:latin typeface="Calibri" panose="020F0502020204030204" pitchFamily="34" charset="0"/>
                        </a:rPr>
                        <a:t>Total Reports</a:t>
                      </a:r>
                    </a:p>
                  </a:txBody>
                  <a:tcPr marL="9525" marR="9525" marT="9525" marB="0" anchor="b">
                    <a:lnL w="6350" cap="flat" cmpd="sng" algn="ctr">
                      <a:solidFill>
                        <a:srgbClr val="D092A7"/>
                      </a:solidFill>
                      <a:prstDash val="solid"/>
                      <a:round/>
                      <a:headEnd type="none" w="med" len="med"/>
                      <a:tailEnd type="none" w="med" len="med"/>
                    </a:lnL>
                    <a:lnR>
                      <a:noFill/>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tc>
                  <a:txBody>
                    <a:bodyPr/>
                    <a:lstStyle/>
                    <a:p>
                      <a:pPr algn="ctr" fontAlgn="b"/>
                      <a:r>
                        <a:rPr lang="en-US" sz="1200" b="1" i="0" u="none" strike="noStrike" dirty="0">
                          <a:solidFill>
                            <a:srgbClr val="FFFFFF"/>
                          </a:solidFill>
                          <a:effectLst/>
                          <a:latin typeface="Calibri" panose="020F0502020204030204" pitchFamily="34" charset="0"/>
                        </a:rPr>
                        <a:t>Reports with Deviations</a:t>
                      </a:r>
                    </a:p>
                  </a:txBody>
                  <a:tcPr marL="9525" marR="9525" marT="9525" marB="0" anchor="b">
                    <a:lnL>
                      <a:noFill/>
                    </a:lnL>
                    <a:lnR w="6350" cap="flat" cmpd="sng" algn="ctr">
                      <a:no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tc>
                  <a:txBody>
                    <a:bodyPr/>
                    <a:lstStyle/>
                    <a:p>
                      <a:pPr algn="ctr" fontAlgn="b"/>
                      <a:r>
                        <a:rPr lang="en-US" sz="1200" b="1" i="0" u="none" strike="noStrike" dirty="0">
                          <a:solidFill>
                            <a:srgbClr val="FFFFFF"/>
                          </a:solidFill>
                          <a:effectLst/>
                          <a:latin typeface="Calibri" panose="020F0502020204030204" pitchFamily="34" charset="0"/>
                        </a:rPr>
                        <a:t>Reports with Deviations (excluding no data captured)</a:t>
                      </a:r>
                    </a:p>
                  </a:txBody>
                  <a:tcPr marL="9525" marR="9525" marT="9525" marB="0" anchor="b">
                    <a:lnL>
                      <a:noFill/>
                    </a:lnL>
                    <a:lnR w="6350" cap="flat" cmpd="sng" algn="ctr">
                      <a:solidFill>
                        <a:srgbClr val="D092A7"/>
                      </a:solid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extLst>
                  <a:ext uri="{0D108BD9-81ED-4DB2-BD59-A6C34878D82A}">
                    <a16:rowId xmlns:a16="http://schemas.microsoft.com/office/drawing/2014/main" val="3460921801"/>
                  </a:ext>
                </a:extLst>
              </a:tr>
              <a:tr h="134101">
                <a:tc>
                  <a:txBody>
                    <a:bodyPr/>
                    <a:lstStyle/>
                    <a:p>
                      <a:pPr algn="ctr" fontAlgn="b"/>
                      <a:r>
                        <a:rPr lang="en-US" sz="1400" b="0" i="0" u="none" strike="noStrike" dirty="0">
                          <a:solidFill>
                            <a:srgbClr val="000000"/>
                          </a:solidFill>
                          <a:effectLst/>
                          <a:latin typeface="Calibri" panose="020F0502020204030204" pitchFamily="34" charset="0"/>
                        </a:rPr>
                        <a:t>8669</a:t>
                      </a:r>
                    </a:p>
                  </a:txBody>
                  <a:tcPr marL="9525" marR="9525" marT="9525" marB="0" anchor="b">
                    <a:lnL w="6350" cap="flat" cmpd="sng" algn="ctr">
                      <a:solidFill>
                        <a:srgbClr val="D092A7"/>
                      </a:solidFill>
                      <a:prstDash val="solid"/>
                      <a:round/>
                      <a:headEnd type="none" w="med" len="med"/>
                      <a:tailEnd type="none" w="med" len="med"/>
                    </a:lnL>
                    <a:lnR>
                      <a:noFill/>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2714</a:t>
                      </a:r>
                    </a:p>
                  </a:txBody>
                  <a:tcPr marL="9525" marR="9525" marT="9525" marB="0" anchor="b">
                    <a:lnL>
                      <a:noFill/>
                    </a:lnL>
                    <a:lnR w="6350" cap="flat" cmpd="sng" algn="ctr">
                      <a:no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1570</a:t>
                      </a:r>
                    </a:p>
                  </a:txBody>
                  <a:tcPr marL="9525" marR="9525" marT="9525" marB="0" anchor="b">
                    <a:lnL>
                      <a:noFill/>
                    </a:lnL>
                    <a:lnR w="6350" cap="flat" cmpd="sng" algn="ctr">
                      <a:solidFill>
                        <a:srgbClr val="D092A7"/>
                      </a:solid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extLst>
                  <a:ext uri="{0D108BD9-81ED-4DB2-BD59-A6C34878D82A}">
                    <a16:rowId xmlns:a16="http://schemas.microsoft.com/office/drawing/2014/main" val="884937412"/>
                  </a:ext>
                </a:extLst>
              </a:tr>
            </a:tbl>
          </a:graphicData>
        </a:graphic>
      </p:graphicFrame>
      <p:sp>
        <p:nvSpPr>
          <p:cNvPr id="6" name="TextBox 5">
            <a:extLst>
              <a:ext uri="{FF2B5EF4-FFF2-40B4-BE49-F238E27FC236}">
                <a16:creationId xmlns:a16="http://schemas.microsoft.com/office/drawing/2014/main" id="{0AB82019-3A2C-6CBF-FCB9-EDFE75EC58B6}"/>
              </a:ext>
            </a:extLst>
          </p:cNvPr>
          <p:cNvSpPr txBox="1"/>
          <p:nvPr/>
        </p:nvSpPr>
        <p:spPr>
          <a:xfrm>
            <a:off x="1505344" y="834580"/>
            <a:ext cx="1689100" cy="307777"/>
          </a:xfrm>
          <a:prstGeom prst="rect">
            <a:avLst/>
          </a:prstGeom>
          <a:noFill/>
        </p:spPr>
        <p:txBody>
          <a:bodyPr wrap="square" rtlCol="0">
            <a:spAutoFit/>
          </a:bodyPr>
          <a:lstStyle/>
          <a:p>
            <a:r>
              <a:rPr lang="en-US" sz="1400" b="1" u="sng" dirty="0"/>
              <a:t>Total</a:t>
            </a:r>
          </a:p>
        </p:txBody>
      </p:sp>
      <p:pic>
        <p:nvPicPr>
          <p:cNvPr id="10" name="Picture 9">
            <a:extLst>
              <a:ext uri="{FF2B5EF4-FFF2-40B4-BE49-F238E27FC236}">
                <a16:creationId xmlns:a16="http://schemas.microsoft.com/office/drawing/2014/main" id="{8EF2245D-3BD4-72E1-4038-2C39FF683F24}"/>
              </a:ext>
            </a:extLst>
          </p:cNvPr>
          <p:cNvPicPr>
            <a:picLocks noChangeAspect="1"/>
          </p:cNvPicPr>
          <p:nvPr/>
        </p:nvPicPr>
        <p:blipFill rotWithShape="1">
          <a:blip r:embed="rId3"/>
          <a:srcRect l="6415" r="1"/>
          <a:stretch/>
        </p:blipFill>
        <p:spPr>
          <a:xfrm>
            <a:off x="7500026" y="1217706"/>
            <a:ext cx="4483726" cy="5572125"/>
          </a:xfrm>
          <a:prstGeom prst="rect">
            <a:avLst/>
          </a:prstGeom>
        </p:spPr>
      </p:pic>
      <p:sp>
        <p:nvSpPr>
          <p:cNvPr id="7" name="TextBox 6">
            <a:extLst>
              <a:ext uri="{FF2B5EF4-FFF2-40B4-BE49-F238E27FC236}">
                <a16:creationId xmlns:a16="http://schemas.microsoft.com/office/drawing/2014/main" id="{B9B81E02-5E51-ED3B-A05B-9425246E944F}"/>
              </a:ext>
            </a:extLst>
          </p:cNvPr>
          <p:cNvSpPr txBox="1"/>
          <p:nvPr/>
        </p:nvSpPr>
        <p:spPr>
          <a:xfrm>
            <a:off x="4847771" y="2337354"/>
            <a:ext cx="1689100" cy="307777"/>
          </a:xfrm>
          <a:prstGeom prst="rect">
            <a:avLst/>
          </a:prstGeom>
          <a:noFill/>
        </p:spPr>
        <p:txBody>
          <a:bodyPr wrap="square" rtlCol="0">
            <a:spAutoFit/>
          </a:bodyPr>
          <a:lstStyle/>
          <a:p>
            <a:r>
              <a:rPr lang="en-US" sz="1400" b="1" u="sng" dirty="0"/>
              <a:t>Last Month</a:t>
            </a:r>
          </a:p>
        </p:txBody>
      </p:sp>
      <p:pic>
        <p:nvPicPr>
          <p:cNvPr id="4" name="Picture 3">
            <a:extLst>
              <a:ext uri="{FF2B5EF4-FFF2-40B4-BE49-F238E27FC236}">
                <a16:creationId xmlns:a16="http://schemas.microsoft.com/office/drawing/2014/main" id="{25E05EF3-A2BF-E5B2-0027-E4D475ADEED7}"/>
              </a:ext>
            </a:extLst>
          </p:cNvPr>
          <p:cNvPicPr>
            <a:picLocks noChangeAspect="1"/>
          </p:cNvPicPr>
          <p:nvPr/>
        </p:nvPicPr>
        <p:blipFill rotWithShape="1">
          <a:blip r:embed="rId4"/>
          <a:srcRect l="1017" t="10850" r="46584" b="19587"/>
          <a:stretch/>
        </p:blipFill>
        <p:spPr>
          <a:xfrm>
            <a:off x="60859" y="1259503"/>
            <a:ext cx="3321133" cy="3200400"/>
          </a:xfrm>
          <a:prstGeom prst="rect">
            <a:avLst/>
          </a:prstGeom>
        </p:spPr>
      </p:pic>
      <p:pic>
        <p:nvPicPr>
          <p:cNvPr id="5" name="Picture 4">
            <a:extLst>
              <a:ext uri="{FF2B5EF4-FFF2-40B4-BE49-F238E27FC236}">
                <a16:creationId xmlns:a16="http://schemas.microsoft.com/office/drawing/2014/main" id="{A8DAB5FB-A291-B078-1FC7-FAE02983053B}"/>
              </a:ext>
            </a:extLst>
          </p:cNvPr>
          <p:cNvPicPr>
            <a:picLocks noChangeAspect="1"/>
          </p:cNvPicPr>
          <p:nvPr/>
        </p:nvPicPr>
        <p:blipFill rotWithShape="1">
          <a:blip r:embed="rId5"/>
          <a:srcRect l="1017" t="10781" r="46553" b="19493"/>
          <a:stretch/>
        </p:blipFill>
        <p:spPr>
          <a:xfrm>
            <a:off x="3408648" y="2720480"/>
            <a:ext cx="4114800" cy="3972218"/>
          </a:xfrm>
          <a:prstGeom prst="rect">
            <a:avLst/>
          </a:prstGeom>
        </p:spPr>
      </p:pic>
    </p:spTree>
    <p:extLst>
      <p:ext uri="{BB962C8B-B14F-4D97-AF65-F5344CB8AC3E}">
        <p14:creationId xmlns:p14="http://schemas.microsoft.com/office/powerpoint/2010/main" val="1431256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D59B7171-3EB4-4D20-807A-7B157828B988}"/>
              </a:ext>
            </a:extLst>
          </p:cNvPr>
          <p:cNvSpPr txBox="1"/>
          <p:nvPr/>
        </p:nvSpPr>
        <p:spPr>
          <a:xfrm>
            <a:off x="10173665" y="672192"/>
            <a:ext cx="1004408" cy="27699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latin typeface="Arial" panose="020B0604020202020204" pitchFamily="34" charset="0"/>
                <a:cs typeface="Arial" panose="020B0604020202020204" pitchFamily="34" charset="0"/>
              </a:rPr>
              <a:t>Goal</a:t>
            </a:r>
          </a:p>
        </p:txBody>
      </p:sp>
      <p:sp>
        <p:nvSpPr>
          <p:cNvPr id="4" name="Arrow: Up 3">
            <a:extLst>
              <a:ext uri="{FF2B5EF4-FFF2-40B4-BE49-F238E27FC236}">
                <a16:creationId xmlns:a16="http://schemas.microsoft.com/office/drawing/2014/main" id="{37747D38-47BD-DB93-531F-0BBA06967C9C}"/>
              </a:ext>
            </a:extLst>
          </p:cNvPr>
          <p:cNvSpPr/>
          <p:nvPr/>
        </p:nvSpPr>
        <p:spPr>
          <a:xfrm>
            <a:off x="10675869" y="146619"/>
            <a:ext cx="1345474" cy="10511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14AFC9CF-51B5-E4A0-43B5-B542F3B1490F}"/>
              </a:ext>
            </a:extLst>
          </p:cNvPr>
          <p:cNvGraphicFramePr>
            <a:graphicFrameLocks/>
          </p:cNvGraphicFramePr>
          <p:nvPr>
            <p:extLst>
              <p:ext uri="{D42A27DB-BD31-4B8C-83A1-F6EECF244321}">
                <p14:modId xmlns:p14="http://schemas.microsoft.com/office/powerpoint/2010/main" val="3545239214"/>
              </p:ext>
            </p:extLst>
          </p:nvPr>
        </p:nvGraphicFramePr>
        <p:xfrm>
          <a:off x="0" y="1"/>
          <a:ext cx="12192000" cy="59525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0097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Updates</a:t>
            </a:r>
          </a:p>
        </p:txBody>
      </p:sp>
    </p:spTree>
    <p:extLst>
      <p:ext uri="{BB962C8B-B14F-4D97-AF65-F5344CB8AC3E}">
        <p14:creationId xmlns:p14="http://schemas.microsoft.com/office/powerpoint/2010/main" val="2758497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9331E-9E5C-4691-AD21-C416E784EB04}"/>
              </a:ext>
            </a:extLst>
          </p:cNvPr>
          <p:cNvSpPr>
            <a:spLocks noGrp="1"/>
          </p:cNvSpPr>
          <p:nvPr>
            <p:ph type="title"/>
          </p:nvPr>
        </p:nvSpPr>
        <p:spPr/>
        <p:txBody>
          <a:bodyPr/>
          <a:lstStyle/>
          <a:p>
            <a:pPr algn="ctr"/>
            <a:r>
              <a:rPr lang="en-US" dirty="0">
                <a:solidFill>
                  <a:srgbClr val="22549C"/>
                </a:solidFill>
              </a:rPr>
              <a:t>RHO Program Implementation Timeline</a:t>
            </a:r>
          </a:p>
        </p:txBody>
      </p:sp>
      <p:graphicFrame>
        <p:nvGraphicFramePr>
          <p:cNvPr id="5" name="Content Placeholder 2">
            <a:extLst>
              <a:ext uri="{FF2B5EF4-FFF2-40B4-BE49-F238E27FC236}">
                <a16:creationId xmlns:a16="http://schemas.microsoft.com/office/drawing/2014/main" id="{060158E5-B38E-46B3-9ABB-16BDBD114D35}"/>
              </a:ext>
            </a:extLst>
          </p:cNvPr>
          <p:cNvGraphicFramePr>
            <a:graphicFrameLocks noGrp="1"/>
          </p:cNvGraphicFramePr>
          <p:nvPr>
            <p:ph idx="1"/>
            <p:extLst>
              <p:ext uri="{D42A27DB-BD31-4B8C-83A1-F6EECF244321}">
                <p14:modId xmlns:p14="http://schemas.microsoft.com/office/powerpoint/2010/main" val="3552546601"/>
              </p:ext>
            </p:extLst>
          </p:nvPr>
        </p:nvGraphicFramePr>
        <p:xfrm>
          <a:off x="474133" y="1690688"/>
          <a:ext cx="11396134" cy="4151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78594" y="2108384"/>
            <a:ext cx="366384" cy="366384"/>
          </a:xfrm>
          <a:prstGeom prst="rect">
            <a:avLst/>
          </a:prstGeom>
        </p:spPr>
      </p:pic>
      <p:pic>
        <p:nvPicPr>
          <p:cNvPr id="6"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39764" y="4984120"/>
            <a:ext cx="366384" cy="366384"/>
          </a:xfrm>
          <a:prstGeom prst="rect">
            <a:avLst/>
          </a:prstGeom>
        </p:spPr>
      </p:pic>
      <p:pic>
        <p:nvPicPr>
          <p:cNvPr id="7"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04602" y="4984120"/>
            <a:ext cx="366384" cy="366384"/>
          </a:xfrm>
          <a:prstGeom prst="rect">
            <a:avLst/>
          </a:prstGeom>
        </p:spPr>
      </p:pic>
      <p:pic>
        <p:nvPicPr>
          <p:cNvPr id="8" name="Graphic 6" descr="Checkmark">
            <a:extLst>
              <a:ext uri="{FF2B5EF4-FFF2-40B4-BE49-F238E27FC236}">
                <a16:creationId xmlns:a16="http://schemas.microsoft.com/office/drawing/2014/main" id="{B975234D-A8B2-4E5E-A864-609F42D514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42288" y="2108384"/>
            <a:ext cx="366384" cy="366384"/>
          </a:xfrm>
          <a:prstGeom prst="rect">
            <a:avLst/>
          </a:prstGeom>
        </p:spPr>
      </p:pic>
      <p:pic>
        <p:nvPicPr>
          <p:cNvPr id="9" name="Graphic 8" descr="Checkmark">
            <a:extLst>
              <a:ext uri="{FF2B5EF4-FFF2-40B4-BE49-F238E27FC236}">
                <a16:creationId xmlns:a16="http://schemas.microsoft.com/office/drawing/2014/main" id="{25E9B66C-C500-073D-6B86-ED2FDE2CBCC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05982" y="2108384"/>
            <a:ext cx="366384" cy="366384"/>
          </a:xfrm>
          <a:prstGeom prst="rect">
            <a:avLst/>
          </a:prstGeom>
        </p:spPr>
      </p:pic>
      <p:pic>
        <p:nvPicPr>
          <p:cNvPr id="10" name="Graphic 9" descr="Checkmark">
            <a:extLst>
              <a:ext uri="{FF2B5EF4-FFF2-40B4-BE49-F238E27FC236}">
                <a16:creationId xmlns:a16="http://schemas.microsoft.com/office/drawing/2014/main" id="{DB6863A3-DCF4-E243-A806-21DF144C688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86248" y="4984120"/>
            <a:ext cx="366384" cy="366384"/>
          </a:xfrm>
          <a:prstGeom prst="rect">
            <a:avLst/>
          </a:prstGeom>
        </p:spPr>
      </p:pic>
      <p:sp>
        <p:nvSpPr>
          <p:cNvPr id="3" name="Multiply 2">
            <a:extLst>
              <a:ext uri="{FF2B5EF4-FFF2-40B4-BE49-F238E27FC236}">
                <a16:creationId xmlns:a16="http://schemas.microsoft.com/office/drawing/2014/main" id="{BB2FB585-1FE5-5741-AD2B-3DA704B74BC5}"/>
              </a:ext>
            </a:extLst>
          </p:cNvPr>
          <p:cNvSpPr/>
          <p:nvPr/>
        </p:nvSpPr>
        <p:spPr>
          <a:xfrm>
            <a:off x="11207578" y="2048308"/>
            <a:ext cx="510289" cy="4865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1813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50C31-E95A-1CFC-2BDD-308F504DE26D}"/>
              </a:ext>
            </a:extLst>
          </p:cNvPr>
          <p:cNvSpPr>
            <a:spLocks noGrp="1"/>
          </p:cNvSpPr>
          <p:nvPr>
            <p:ph type="title"/>
          </p:nvPr>
        </p:nvSpPr>
        <p:spPr/>
        <p:txBody>
          <a:bodyPr/>
          <a:lstStyle/>
          <a:p>
            <a:r>
              <a:rPr lang="en-US" dirty="0">
                <a:latin typeface="Apple Braille"/>
              </a:rPr>
              <a:t>Katie is Leaving</a:t>
            </a:r>
            <a:endParaRPr lang="en-US" dirty="0"/>
          </a:p>
        </p:txBody>
      </p:sp>
      <p:sp>
        <p:nvSpPr>
          <p:cNvPr id="3" name="Content Placeholder 2">
            <a:extLst>
              <a:ext uri="{FF2B5EF4-FFF2-40B4-BE49-F238E27FC236}">
                <a16:creationId xmlns:a16="http://schemas.microsoft.com/office/drawing/2014/main" id="{47C8A36F-F9B8-E935-949A-B35267345404}"/>
              </a:ext>
            </a:extLst>
          </p:cNvPr>
          <p:cNvSpPr>
            <a:spLocks noGrp="1"/>
          </p:cNvSpPr>
          <p:nvPr>
            <p:ph idx="1"/>
          </p:nvPr>
        </p:nvSpPr>
        <p:spPr/>
        <p:txBody>
          <a:bodyPr/>
          <a:lstStyle/>
          <a:p>
            <a:r>
              <a:rPr lang="en-US" dirty="0"/>
              <a:t>Katie will be starting medical school at UMASS this fall </a:t>
            </a:r>
          </a:p>
          <a:p>
            <a:r>
              <a:rPr lang="en-US" dirty="0"/>
              <a:t>Tentative last day is Friday, August 2</a:t>
            </a:r>
            <a:r>
              <a:rPr lang="en-US" baseline="30000" dirty="0"/>
              <a:t>nd</a:t>
            </a:r>
            <a:r>
              <a:rPr lang="en-US" dirty="0"/>
              <a:t> </a:t>
            </a:r>
          </a:p>
          <a:p>
            <a:r>
              <a:rPr lang="en-US" dirty="0"/>
              <a:t>Maddie and Samia taking over</a:t>
            </a:r>
          </a:p>
          <a:p>
            <a:pPr lvl="1"/>
            <a:r>
              <a:rPr lang="en-US" dirty="0"/>
              <a:t>Be on the look out for introductory email</a:t>
            </a:r>
          </a:p>
          <a:p>
            <a:r>
              <a:rPr lang="en-US" dirty="0"/>
              <a:t>Taking over downloads starting end of May</a:t>
            </a:r>
          </a:p>
          <a:p>
            <a:r>
              <a:rPr lang="en-US" dirty="0"/>
              <a:t>Transition period over the summer</a:t>
            </a:r>
          </a:p>
        </p:txBody>
      </p:sp>
    </p:spTree>
    <p:extLst>
      <p:ext uri="{BB962C8B-B14F-4D97-AF65-F5344CB8AC3E}">
        <p14:creationId xmlns:p14="http://schemas.microsoft.com/office/powerpoint/2010/main" val="1271309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F9EEFB-0456-A0DD-1D9E-6861C339AADC}"/>
              </a:ext>
            </a:extLst>
          </p:cNvPr>
          <p:cNvSpPr>
            <a:spLocks noGrp="1"/>
          </p:cNvSpPr>
          <p:nvPr>
            <p:ph type="title"/>
          </p:nvPr>
        </p:nvSpPr>
        <p:spPr>
          <a:xfrm>
            <a:off x="838200" y="365125"/>
            <a:ext cx="10515600" cy="1325563"/>
          </a:xfrm>
        </p:spPr>
        <p:txBody>
          <a:bodyPr anchor="ctr">
            <a:normAutofit/>
          </a:bodyPr>
          <a:lstStyle/>
          <a:p>
            <a:r>
              <a:rPr lang="en-US" dirty="0"/>
              <a:t>Quantitative Cost Analysis Surveys</a:t>
            </a:r>
          </a:p>
        </p:txBody>
      </p:sp>
      <p:graphicFrame>
        <p:nvGraphicFramePr>
          <p:cNvPr id="10" name="Content Placeholder 7">
            <a:extLst>
              <a:ext uri="{FF2B5EF4-FFF2-40B4-BE49-F238E27FC236}">
                <a16:creationId xmlns:a16="http://schemas.microsoft.com/office/drawing/2014/main" id="{4E2DC7B1-33F5-BE5E-EF98-64403DED9680}"/>
              </a:ext>
            </a:extLst>
          </p:cNvPr>
          <p:cNvGraphicFramePr>
            <a:graphicFrameLocks noGrp="1"/>
          </p:cNvGraphicFramePr>
          <p:nvPr>
            <p:ph idx="1"/>
            <p:extLst>
              <p:ext uri="{D42A27DB-BD31-4B8C-83A1-F6EECF244321}">
                <p14:modId xmlns:p14="http://schemas.microsoft.com/office/powerpoint/2010/main" val="3366348021"/>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043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Discussion</a:t>
            </a:r>
          </a:p>
        </p:txBody>
      </p:sp>
    </p:spTree>
    <p:extLst>
      <p:ext uri="{BB962C8B-B14F-4D97-AF65-F5344CB8AC3E}">
        <p14:creationId xmlns:p14="http://schemas.microsoft.com/office/powerpoint/2010/main" val="2945964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Reminders</a:t>
            </a:r>
          </a:p>
        </p:txBody>
      </p:sp>
    </p:spTree>
    <p:extLst>
      <p:ext uri="{BB962C8B-B14F-4D97-AF65-F5344CB8AC3E}">
        <p14:creationId xmlns:p14="http://schemas.microsoft.com/office/powerpoint/2010/main" val="2512835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0549D-254A-D9AA-1546-A0369F72C23A}"/>
              </a:ext>
            </a:extLst>
          </p:cNvPr>
          <p:cNvSpPr>
            <a:spLocks noGrp="1"/>
          </p:cNvSpPr>
          <p:nvPr>
            <p:ph type="title"/>
          </p:nvPr>
        </p:nvSpPr>
        <p:spPr>
          <a:xfrm>
            <a:off x="838200" y="365125"/>
            <a:ext cx="10515600" cy="1325563"/>
          </a:xfrm>
        </p:spPr>
        <p:txBody>
          <a:bodyPr anchor="ctr">
            <a:normAutofit/>
          </a:bodyPr>
          <a:lstStyle/>
          <a:p>
            <a:r>
              <a:rPr lang="en-US" dirty="0"/>
              <a:t>New Variables (Not Mandatory)</a:t>
            </a:r>
          </a:p>
        </p:txBody>
      </p:sp>
      <p:graphicFrame>
        <p:nvGraphicFramePr>
          <p:cNvPr id="5" name="Content Placeholder 2">
            <a:extLst>
              <a:ext uri="{FF2B5EF4-FFF2-40B4-BE49-F238E27FC236}">
                <a16:creationId xmlns:a16="http://schemas.microsoft.com/office/drawing/2014/main" id="{96E1A216-3DB0-FE36-1609-3ADAC6F5DE59}"/>
              </a:ext>
            </a:extLst>
          </p:cNvPr>
          <p:cNvGraphicFramePr>
            <a:graphicFrameLocks noGrp="1"/>
          </p:cNvGraphicFramePr>
          <p:nvPr>
            <p:ph idx="1"/>
            <p:extLst>
              <p:ext uri="{D42A27DB-BD31-4B8C-83A1-F6EECF244321}">
                <p14:modId xmlns:p14="http://schemas.microsoft.com/office/powerpoint/2010/main" val="2176847378"/>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1417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0D0BB-4239-BF41-9A80-180F336C5E55}"/>
              </a:ext>
            </a:extLst>
          </p:cNvPr>
          <p:cNvSpPr>
            <a:spLocks noGrp="1"/>
          </p:cNvSpPr>
          <p:nvPr>
            <p:ph type="title"/>
          </p:nvPr>
        </p:nvSpPr>
        <p:spPr>
          <a:xfrm>
            <a:off x="838200" y="365125"/>
            <a:ext cx="10515600" cy="1325563"/>
          </a:xfrm>
        </p:spPr>
        <p:txBody>
          <a:bodyPr anchor="ctr">
            <a:normAutofit/>
          </a:bodyPr>
          <a:lstStyle/>
          <a:p>
            <a:r>
              <a:rPr lang="en-US" dirty="0"/>
              <a:t>Family Engagement Survey</a:t>
            </a:r>
          </a:p>
        </p:txBody>
      </p:sp>
      <p:graphicFrame>
        <p:nvGraphicFramePr>
          <p:cNvPr id="6" name="Content Placeholder 2">
            <a:extLst>
              <a:ext uri="{FF2B5EF4-FFF2-40B4-BE49-F238E27FC236}">
                <a16:creationId xmlns:a16="http://schemas.microsoft.com/office/drawing/2014/main" id="{D8348541-EC32-65FA-5664-804E09B3A6B6}"/>
              </a:ext>
            </a:extLst>
          </p:cNvPr>
          <p:cNvGraphicFramePr>
            <a:graphicFrameLocks noGrp="1"/>
          </p:cNvGraphicFramePr>
          <p:nvPr>
            <p:ph idx="1"/>
            <p:extLst>
              <p:ext uri="{D42A27DB-BD31-4B8C-83A1-F6EECF244321}">
                <p14:modId xmlns:p14="http://schemas.microsoft.com/office/powerpoint/2010/main" val="766824272"/>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8351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FCFE-8BF3-47DF-8600-C90A99F2C11C}"/>
              </a:ext>
            </a:extLst>
          </p:cNvPr>
          <p:cNvSpPr>
            <a:spLocks noGrp="1"/>
          </p:cNvSpPr>
          <p:nvPr>
            <p:ph type="title" idx="4294967295"/>
          </p:nvPr>
        </p:nvSpPr>
        <p:spPr>
          <a:xfrm>
            <a:off x="430734" y="324509"/>
            <a:ext cx="4960938" cy="1325563"/>
          </a:xfrm>
        </p:spPr>
        <p:txBody>
          <a:bodyPr vert="horz" lIns="91440" tIns="45720" rIns="91440" bIns="45720" rtlCol="0" anchor="ctr">
            <a:normAutofit/>
          </a:bodyPr>
          <a:lstStyle/>
          <a:p>
            <a:r>
              <a:rPr lang="en-US" sz="4800" kern="1200" dirty="0">
                <a:solidFill>
                  <a:srgbClr val="22549C"/>
                </a:solidFill>
                <a:latin typeface="Apple Braille"/>
              </a:rPr>
              <a:t>Closing Thoughts</a:t>
            </a:r>
          </a:p>
        </p:txBody>
      </p:sp>
      <p:sp>
        <p:nvSpPr>
          <p:cNvPr id="3" name="Content Placeholder 2">
            <a:extLst>
              <a:ext uri="{FF2B5EF4-FFF2-40B4-BE49-F238E27FC236}">
                <a16:creationId xmlns:a16="http://schemas.microsoft.com/office/drawing/2014/main" id="{A8CB2F41-8EC1-4DB4-AD9C-CCB83EC3F39A}"/>
              </a:ext>
            </a:extLst>
          </p:cNvPr>
          <p:cNvSpPr>
            <a:spLocks noGrp="1"/>
          </p:cNvSpPr>
          <p:nvPr>
            <p:ph idx="4294967295"/>
          </p:nvPr>
        </p:nvSpPr>
        <p:spPr>
          <a:xfrm>
            <a:off x="457722" y="1825625"/>
            <a:ext cx="4933950" cy="4351338"/>
          </a:xfrm>
        </p:spPr>
        <p:txBody>
          <a:bodyPr vert="horz" lIns="91440" tIns="45720" rIns="91440" bIns="45720" rtlCol="0">
            <a:normAutofit/>
          </a:bodyPr>
          <a:lstStyle/>
          <a:p>
            <a:pPr marL="0" indent="0">
              <a:buNone/>
            </a:pPr>
            <a:r>
              <a:rPr lang="en-US" dirty="0"/>
              <a:t>Questions or Comments?</a:t>
            </a:r>
          </a:p>
          <a:p>
            <a:pPr>
              <a:buFont typeface="Arial" panose="020B0604020202020204" pitchFamily="34" charset="0"/>
              <a:buChar char="•"/>
            </a:pPr>
            <a:r>
              <a:rPr lang="en-US" dirty="0"/>
              <a:t>Are there any suggestions and/or feedback on the progress of the program that you would like to share with the team at this time? </a:t>
            </a:r>
          </a:p>
          <a:p>
            <a:pPr>
              <a:buFont typeface="Arial" panose="020B0604020202020204" pitchFamily="34" charset="0"/>
              <a:buChar char="•"/>
            </a:pPr>
            <a:endParaRPr lang="en-US" dirty="0"/>
          </a:p>
          <a:p>
            <a:pPr marL="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DF3306D3-EB66-434D-A8F5-730C5CC83A19}"/>
              </a:ext>
            </a:extLst>
          </p:cNvPr>
          <p:cNvPicPr>
            <a:picLocks noChangeAspect="1"/>
          </p:cNvPicPr>
          <p:nvPr/>
        </p:nvPicPr>
        <p:blipFill rotWithShape="1">
          <a:blip r:embed="rId3"/>
          <a:srcRect t="12939" r="-2" b="18153"/>
          <a:stretch/>
        </p:blipFill>
        <p:spPr>
          <a:xfrm>
            <a:off x="5106573" y="3161897"/>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pic>
        <p:nvPicPr>
          <p:cNvPr id="6" name="Picture 5">
            <a:extLst>
              <a:ext uri="{FF2B5EF4-FFF2-40B4-BE49-F238E27FC236}">
                <a16:creationId xmlns:a16="http://schemas.microsoft.com/office/drawing/2014/main" id="{885083F9-7817-4045-B1AC-6FF596D0D307}"/>
              </a:ext>
            </a:extLst>
          </p:cNvPr>
          <p:cNvPicPr>
            <a:picLocks noChangeAspect="1"/>
          </p:cNvPicPr>
          <p:nvPr/>
        </p:nvPicPr>
        <p:blipFill rotWithShape="1">
          <a:blip r:embed="rId4"/>
          <a:srcRect t="12605" r="-2" b="39318"/>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5" name="Picture 4">
            <a:extLst>
              <a:ext uri="{FF2B5EF4-FFF2-40B4-BE49-F238E27FC236}">
                <a16:creationId xmlns:a16="http://schemas.microsoft.com/office/drawing/2014/main" id="{3015CBFC-2C8B-4C22-A4C2-EA03F425C07C}"/>
              </a:ext>
            </a:extLst>
          </p:cNvPr>
          <p:cNvPicPr>
            <a:picLocks noChangeAspect="1"/>
          </p:cNvPicPr>
          <p:nvPr/>
        </p:nvPicPr>
        <p:blipFill rotWithShape="1">
          <a:blip r:embed="rId5"/>
          <a:srcRect l="3670" r="13549" b="4"/>
          <a:stretch/>
        </p:blipFill>
        <p:spPr>
          <a:xfrm>
            <a:off x="9933462" y="1825625"/>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1151812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CF1C1-68B3-905E-E4CE-3B9C0976E899}"/>
              </a:ext>
            </a:extLst>
          </p:cNvPr>
          <p:cNvSpPr>
            <a:spLocks noGrp="1"/>
          </p:cNvSpPr>
          <p:nvPr>
            <p:ph type="title"/>
          </p:nvPr>
        </p:nvSpPr>
        <p:spPr/>
        <p:txBody>
          <a:bodyPr/>
          <a:lstStyle/>
          <a:p>
            <a:r>
              <a:rPr lang="en-US" dirty="0"/>
              <a:t>Consenting Reminders</a:t>
            </a:r>
          </a:p>
        </p:txBody>
      </p:sp>
      <p:sp>
        <p:nvSpPr>
          <p:cNvPr id="3" name="Content Placeholder 2">
            <a:extLst>
              <a:ext uri="{FF2B5EF4-FFF2-40B4-BE49-F238E27FC236}">
                <a16:creationId xmlns:a16="http://schemas.microsoft.com/office/drawing/2014/main" id="{86CCB277-C5AC-3EB5-32CF-7BD0DAECE508}"/>
              </a:ext>
            </a:extLst>
          </p:cNvPr>
          <p:cNvSpPr>
            <a:spLocks noGrp="1"/>
          </p:cNvSpPr>
          <p:nvPr>
            <p:ph idx="1"/>
          </p:nvPr>
        </p:nvSpPr>
        <p:spPr/>
        <p:txBody>
          <a:bodyPr/>
          <a:lstStyle/>
          <a:p>
            <a:r>
              <a:rPr lang="en-US" dirty="0"/>
              <a:t>OKAY to consent at first pulmonary follow-up if missed at NICU discharge. </a:t>
            </a:r>
          </a:p>
          <a:p>
            <a:r>
              <a:rPr lang="en-US" dirty="0"/>
              <a:t>Consent is for SHARING data not </a:t>
            </a:r>
            <a:r>
              <a:rPr lang="en-US" u="sng" dirty="0"/>
              <a:t>USING</a:t>
            </a:r>
            <a:r>
              <a:rPr lang="en-US" dirty="0"/>
              <a:t> program. </a:t>
            </a:r>
          </a:p>
          <a:p>
            <a:r>
              <a:rPr lang="en-US" dirty="0"/>
              <a:t>If RHO not feasible, please still present fact sheet and ask for permission to use data as control.</a:t>
            </a:r>
          </a:p>
        </p:txBody>
      </p:sp>
    </p:spTree>
    <p:extLst>
      <p:ext uri="{BB962C8B-B14F-4D97-AF65-F5344CB8AC3E}">
        <p14:creationId xmlns:p14="http://schemas.microsoft.com/office/powerpoint/2010/main" val="984060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E1C44-30DD-07E4-8822-87861FCC8701}"/>
              </a:ext>
            </a:extLst>
          </p:cNvPr>
          <p:cNvSpPr>
            <a:spLocks noGrp="1"/>
          </p:cNvSpPr>
          <p:nvPr>
            <p:ph type="title"/>
          </p:nvPr>
        </p:nvSpPr>
        <p:spPr>
          <a:xfrm>
            <a:off x="771525" y="314468"/>
            <a:ext cx="10515600" cy="1325563"/>
          </a:xfrm>
          <a:prstGeom prst="wedgeRectCallout">
            <a:avLst/>
          </a:prstGeom>
        </p:spPr>
        <p:txBody>
          <a:bodyPr anchor="ctr">
            <a:normAutofit/>
          </a:bodyPr>
          <a:lstStyle/>
          <a:p>
            <a:r>
              <a:rPr lang="en-US" dirty="0"/>
              <a:t>Controls</a:t>
            </a:r>
          </a:p>
        </p:txBody>
      </p:sp>
      <p:graphicFrame>
        <p:nvGraphicFramePr>
          <p:cNvPr id="5" name="Content Placeholder 2">
            <a:extLst>
              <a:ext uri="{FF2B5EF4-FFF2-40B4-BE49-F238E27FC236}">
                <a16:creationId xmlns:a16="http://schemas.microsoft.com/office/drawing/2014/main" id="{7D2BDEA1-A94B-CCC2-F19F-FA1A62339602}"/>
              </a:ext>
            </a:extLst>
          </p:cNvPr>
          <p:cNvGraphicFramePr>
            <a:graphicFrameLocks noGrp="1"/>
          </p:cNvGraphicFramePr>
          <p:nvPr>
            <p:ph idx="1"/>
            <p:extLst>
              <p:ext uri="{D42A27DB-BD31-4B8C-83A1-F6EECF244321}">
                <p14:modId xmlns:p14="http://schemas.microsoft.com/office/powerpoint/2010/main" val="3212751604"/>
              </p:ext>
            </p:extLst>
          </p:nvPr>
        </p:nvGraphicFramePr>
        <p:xfrm>
          <a:off x="771525" y="1976294"/>
          <a:ext cx="10515600" cy="372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peech Bubble: Rectangle 3">
            <a:extLst>
              <a:ext uri="{FF2B5EF4-FFF2-40B4-BE49-F238E27FC236}">
                <a16:creationId xmlns:a16="http://schemas.microsoft.com/office/drawing/2014/main" id="{F1E37A71-4221-6768-9C82-945F84D798F3}"/>
              </a:ext>
            </a:extLst>
          </p:cNvPr>
          <p:cNvSpPr/>
          <p:nvPr/>
        </p:nvSpPr>
        <p:spPr>
          <a:xfrm>
            <a:off x="6610350" y="314468"/>
            <a:ext cx="4676775" cy="1325563"/>
          </a:xfrm>
          <a:prstGeom prst="wedge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Reminder: subjects withdrawn are still counted as controls if possible</a:t>
            </a:r>
          </a:p>
        </p:txBody>
      </p:sp>
    </p:spTree>
    <p:extLst>
      <p:ext uri="{BB962C8B-B14F-4D97-AF65-F5344CB8AC3E}">
        <p14:creationId xmlns:p14="http://schemas.microsoft.com/office/powerpoint/2010/main" val="3963514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42427-ACCC-5DA5-49B0-09F26F959CC6}"/>
              </a:ext>
            </a:extLst>
          </p:cNvPr>
          <p:cNvSpPr>
            <a:spLocks noGrp="1"/>
          </p:cNvSpPr>
          <p:nvPr>
            <p:ph type="title"/>
          </p:nvPr>
        </p:nvSpPr>
        <p:spPr/>
        <p:txBody>
          <a:bodyPr/>
          <a:lstStyle/>
          <a:p>
            <a:r>
              <a:rPr lang="en-US" dirty="0"/>
              <a:t>Contacting Patients Through the EMR</a:t>
            </a:r>
          </a:p>
        </p:txBody>
      </p:sp>
      <p:sp>
        <p:nvSpPr>
          <p:cNvPr id="3" name="Content Placeholder 2">
            <a:extLst>
              <a:ext uri="{FF2B5EF4-FFF2-40B4-BE49-F238E27FC236}">
                <a16:creationId xmlns:a16="http://schemas.microsoft.com/office/drawing/2014/main" id="{7E90DD36-0A4F-DB41-6A74-EA0CB3CA4027}"/>
              </a:ext>
            </a:extLst>
          </p:cNvPr>
          <p:cNvSpPr>
            <a:spLocks noGrp="1"/>
          </p:cNvSpPr>
          <p:nvPr>
            <p:ph idx="1"/>
          </p:nvPr>
        </p:nvSpPr>
        <p:spPr/>
        <p:txBody>
          <a:bodyPr/>
          <a:lstStyle/>
          <a:p>
            <a:r>
              <a:rPr lang="en-US" dirty="0"/>
              <a:t>If the RHO recommendation is a maintain, you can contact patients using your EMR instead of a phone call if you prefer. </a:t>
            </a:r>
          </a:p>
        </p:txBody>
      </p:sp>
    </p:spTree>
    <p:extLst>
      <p:ext uri="{BB962C8B-B14F-4D97-AF65-F5344CB8AC3E}">
        <p14:creationId xmlns:p14="http://schemas.microsoft.com/office/powerpoint/2010/main" val="1500140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1013D-E96F-4211-A07B-7CC4F7398425}"/>
              </a:ext>
            </a:extLst>
          </p:cNvPr>
          <p:cNvSpPr>
            <a:spLocks noGrp="1"/>
          </p:cNvSpPr>
          <p:nvPr>
            <p:ph type="title"/>
          </p:nvPr>
        </p:nvSpPr>
        <p:spPr>
          <a:xfrm>
            <a:off x="761998" y="1456006"/>
            <a:ext cx="4368802" cy="2685024"/>
          </a:xfrm>
        </p:spPr>
        <p:txBody>
          <a:bodyPr>
            <a:normAutofit/>
          </a:bodyPr>
          <a:lstStyle/>
          <a:p>
            <a:r>
              <a:rPr lang="en-US" dirty="0">
                <a:solidFill>
                  <a:srgbClr val="22549C"/>
                </a:solidFill>
              </a:rPr>
              <a:t>RHO Implementation Trial Consort Diagram</a:t>
            </a:r>
          </a:p>
        </p:txBody>
      </p:sp>
      <p:sp>
        <p:nvSpPr>
          <p:cNvPr id="8" name="TextBox 7">
            <a:extLst>
              <a:ext uri="{FF2B5EF4-FFF2-40B4-BE49-F238E27FC236}">
                <a16:creationId xmlns:a16="http://schemas.microsoft.com/office/drawing/2014/main" id="{E37B7723-EDA1-4096-81A3-9DAD09BB471A}"/>
              </a:ext>
            </a:extLst>
          </p:cNvPr>
          <p:cNvSpPr txBox="1"/>
          <p:nvPr/>
        </p:nvSpPr>
        <p:spPr>
          <a:xfrm>
            <a:off x="1074234" y="4499499"/>
            <a:ext cx="2549393" cy="584775"/>
          </a:xfrm>
          <a:prstGeom prst="rect">
            <a:avLst/>
          </a:prstGeom>
          <a:solidFill>
            <a:schemeClr val="tx2">
              <a:lumMod val="20000"/>
              <a:lumOff val="80000"/>
            </a:schemeClr>
          </a:solidFill>
        </p:spPr>
        <p:txBody>
          <a:bodyPr wrap="square" rtlCol="0">
            <a:spAutoFit/>
          </a:bodyPr>
          <a:lstStyle/>
          <a:p>
            <a:pPr algn="ctr"/>
            <a:r>
              <a:rPr lang="en-US" sz="1600" b="1" u="sng" dirty="0"/>
              <a:t>Average HOT Duration: </a:t>
            </a:r>
          </a:p>
          <a:p>
            <a:pPr algn="ctr"/>
            <a:r>
              <a:rPr lang="en-US" sz="1600" dirty="0"/>
              <a:t>78 ± 67</a:t>
            </a:r>
          </a:p>
        </p:txBody>
      </p:sp>
      <p:pic>
        <p:nvPicPr>
          <p:cNvPr id="4" name="Picture 3">
            <a:extLst>
              <a:ext uri="{FF2B5EF4-FFF2-40B4-BE49-F238E27FC236}">
                <a16:creationId xmlns:a16="http://schemas.microsoft.com/office/drawing/2014/main" id="{4437D8DF-F984-7E98-32E9-419E491074FB}"/>
              </a:ext>
            </a:extLst>
          </p:cNvPr>
          <p:cNvPicPr>
            <a:picLocks noChangeAspect="1"/>
          </p:cNvPicPr>
          <p:nvPr/>
        </p:nvPicPr>
        <p:blipFill rotWithShape="1">
          <a:blip r:embed="rId3"/>
          <a:srcRect l="6954" t="2222" r="5961" b="2483"/>
          <a:stretch/>
        </p:blipFill>
        <p:spPr>
          <a:xfrm>
            <a:off x="5359010" y="206189"/>
            <a:ext cx="6418730" cy="5930614"/>
          </a:xfrm>
          <a:prstGeom prst="rect">
            <a:avLst/>
          </a:prstGeom>
        </p:spPr>
      </p:pic>
    </p:spTree>
    <p:extLst>
      <p:ext uri="{BB962C8B-B14F-4D97-AF65-F5344CB8AC3E}">
        <p14:creationId xmlns:p14="http://schemas.microsoft.com/office/powerpoint/2010/main" val="1625695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ED270-C793-7C37-F0B2-3252A546F93C}"/>
              </a:ext>
            </a:extLst>
          </p:cNvPr>
          <p:cNvSpPr>
            <a:spLocks noGrp="1"/>
          </p:cNvSpPr>
          <p:nvPr>
            <p:ph type="title"/>
          </p:nvPr>
        </p:nvSpPr>
        <p:spPr>
          <a:xfrm>
            <a:off x="838200" y="365125"/>
            <a:ext cx="10515600" cy="1325563"/>
          </a:xfrm>
        </p:spPr>
        <p:txBody>
          <a:bodyPr anchor="ctr">
            <a:normAutofit/>
          </a:bodyPr>
          <a:lstStyle/>
          <a:p>
            <a:r>
              <a:rPr lang="en-US" dirty="0"/>
              <a:t>Reporting AEs</a:t>
            </a:r>
          </a:p>
        </p:txBody>
      </p:sp>
      <p:graphicFrame>
        <p:nvGraphicFramePr>
          <p:cNvPr id="5" name="Content Placeholder 2">
            <a:extLst>
              <a:ext uri="{FF2B5EF4-FFF2-40B4-BE49-F238E27FC236}">
                <a16:creationId xmlns:a16="http://schemas.microsoft.com/office/drawing/2014/main" id="{FF889217-23CB-88C0-BFE9-E1AAEC7A78BA}"/>
              </a:ext>
            </a:extLst>
          </p:cNvPr>
          <p:cNvGraphicFramePr>
            <a:graphicFrameLocks noGrp="1"/>
          </p:cNvGraphicFramePr>
          <p:nvPr>
            <p:ph idx="1"/>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0966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445E-43F5-1DE3-FB62-23D74DAC573C}"/>
              </a:ext>
            </a:extLst>
          </p:cNvPr>
          <p:cNvSpPr>
            <a:spLocks noGrp="1"/>
          </p:cNvSpPr>
          <p:nvPr>
            <p:ph type="title"/>
          </p:nvPr>
        </p:nvSpPr>
        <p:spPr>
          <a:xfrm>
            <a:off x="838200" y="365125"/>
            <a:ext cx="10515600" cy="1325563"/>
          </a:xfrm>
        </p:spPr>
        <p:txBody>
          <a:bodyPr anchor="ctr">
            <a:normAutofit/>
          </a:bodyPr>
          <a:lstStyle/>
          <a:p>
            <a:r>
              <a:rPr lang="en-US" dirty="0"/>
              <a:t>Importance of Changing Probes</a:t>
            </a:r>
          </a:p>
        </p:txBody>
      </p:sp>
      <p:graphicFrame>
        <p:nvGraphicFramePr>
          <p:cNvPr id="5" name="Table 4">
            <a:extLst>
              <a:ext uri="{FF2B5EF4-FFF2-40B4-BE49-F238E27FC236}">
                <a16:creationId xmlns:a16="http://schemas.microsoft.com/office/drawing/2014/main" id="{9449755F-4CEC-3E53-56B1-DD8FA74B57B9}"/>
              </a:ext>
            </a:extLst>
          </p:cNvPr>
          <p:cNvGraphicFramePr>
            <a:graphicFrameLocks noGrp="1"/>
          </p:cNvGraphicFramePr>
          <p:nvPr/>
        </p:nvGraphicFramePr>
        <p:xfrm>
          <a:off x="838200" y="2376190"/>
          <a:ext cx="10515609" cy="1209982"/>
        </p:xfrm>
        <a:graphic>
          <a:graphicData uri="http://schemas.openxmlformats.org/drawingml/2006/table">
            <a:tbl>
              <a:tblPr firstRow="1" bandRow="1"/>
              <a:tblGrid>
                <a:gridCol w="851508">
                  <a:extLst>
                    <a:ext uri="{9D8B030D-6E8A-4147-A177-3AD203B41FA5}">
                      <a16:colId xmlns:a16="http://schemas.microsoft.com/office/drawing/2014/main" val="270778145"/>
                    </a:ext>
                  </a:extLst>
                </a:gridCol>
                <a:gridCol w="758417">
                  <a:extLst>
                    <a:ext uri="{9D8B030D-6E8A-4147-A177-3AD203B41FA5}">
                      <a16:colId xmlns:a16="http://schemas.microsoft.com/office/drawing/2014/main" val="2138635282"/>
                    </a:ext>
                  </a:extLst>
                </a:gridCol>
                <a:gridCol w="871944">
                  <a:extLst>
                    <a:ext uri="{9D8B030D-6E8A-4147-A177-3AD203B41FA5}">
                      <a16:colId xmlns:a16="http://schemas.microsoft.com/office/drawing/2014/main" val="3421353885"/>
                    </a:ext>
                  </a:extLst>
                </a:gridCol>
                <a:gridCol w="901462">
                  <a:extLst>
                    <a:ext uri="{9D8B030D-6E8A-4147-A177-3AD203B41FA5}">
                      <a16:colId xmlns:a16="http://schemas.microsoft.com/office/drawing/2014/main" val="4151862034"/>
                    </a:ext>
                  </a:extLst>
                </a:gridCol>
                <a:gridCol w="762958">
                  <a:extLst>
                    <a:ext uri="{9D8B030D-6E8A-4147-A177-3AD203B41FA5}">
                      <a16:colId xmlns:a16="http://schemas.microsoft.com/office/drawing/2014/main" val="339799394"/>
                    </a:ext>
                  </a:extLst>
                </a:gridCol>
                <a:gridCol w="762958">
                  <a:extLst>
                    <a:ext uri="{9D8B030D-6E8A-4147-A177-3AD203B41FA5}">
                      <a16:colId xmlns:a16="http://schemas.microsoft.com/office/drawing/2014/main" val="289856060"/>
                    </a:ext>
                  </a:extLst>
                </a:gridCol>
                <a:gridCol w="851510">
                  <a:extLst>
                    <a:ext uri="{9D8B030D-6E8A-4147-A177-3AD203B41FA5}">
                      <a16:colId xmlns:a16="http://schemas.microsoft.com/office/drawing/2014/main" val="54360760"/>
                    </a:ext>
                  </a:extLst>
                </a:gridCol>
                <a:gridCol w="762958">
                  <a:extLst>
                    <a:ext uri="{9D8B030D-6E8A-4147-A177-3AD203B41FA5}">
                      <a16:colId xmlns:a16="http://schemas.microsoft.com/office/drawing/2014/main" val="2654723569"/>
                    </a:ext>
                  </a:extLst>
                </a:gridCol>
                <a:gridCol w="762958">
                  <a:extLst>
                    <a:ext uri="{9D8B030D-6E8A-4147-A177-3AD203B41FA5}">
                      <a16:colId xmlns:a16="http://schemas.microsoft.com/office/drawing/2014/main" val="2709648605"/>
                    </a:ext>
                  </a:extLst>
                </a:gridCol>
                <a:gridCol w="851510">
                  <a:extLst>
                    <a:ext uri="{9D8B030D-6E8A-4147-A177-3AD203B41FA5}">
                      <a16:colId xmlns:a16="http://schemas.microsoft.com/office/drawing/2014/main" val="2544434193"/>
                    </a:ext>
                  </a:extLst>
                </a:gridCol>
                <a:gridCol w="762958">
                  <a:extLst>
                    <a:ext uri="{9D8B030D-6E8A-4147-A177-3AD203B41FA5}">
                      <a16:colId xmlns:a16="http://schemas.microsoft.com/office/drawing/2014/main" val="1868671071"/>
                    </a:ext>
                  </a:extLst>
                </a:gridCol>
                <a:gridCol w="762958">
                  <a:extLst>
                    <a:ext uri="{9D8B030D-6E8A-4147-A177-3AD203B41FA5}">
                      <a16:colId xmlns:a16="http://schemas.microsoft.com/office/drawing/2014/main" val="770065801"/>
                    </a:ext>
                  </a:extLst>
                </a:gridCol>
                <a:gridCol w="851510">
                  <a:extLst>
                    <a:ext uri="{9D8B030D-6E8A-4147-A177-3AD203B41FA5}">
                      <a16:colId xmlns:a16="http://schemas.microsoft.com/office/drawing/2014/main" val="2310934912"/>
                    </a:ext>
                  </a:extLst>
                </a:gridCol>
              </a:tblGrid>
              <a:tr h="931949">
                <a:tc>
                  <a:txBody>
                    <a:bodyPr/>
                    <a:lstStyle/>
                    <a:p>
                      <a:pPr algn="l" fontAlgn="b"/>
                      <a:r>
                        <a:rPr lang="en-US" sz="1400" b="0" i="0" u="none" strike="noStrike">
                          <a:solidFill>
                            <a:srgbClr val="000000"/>
                          </a:solidFill>
                          <a:effectLst/>
                          <a:latin typeface="Calibri" panose="020F0502020204030204" pitchFamily="34" charset="0"/>
                        </a:rPr>
                        <a:t>Minutes Valid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Mean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Minimum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Maximum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Seconds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a:solidFill>
                            <a:srgbClr val="000000"/>
                          </a:solidFill>
                          <a:effectLst/>
                          <a:latin typeface="Calibri" panose="020F0502020204030204" pitchFamily="34" charset="0"/>
                        </a:rPr>
                        <a:t>Seconds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a:solidFill>
                            <a:srgbClr val="000000"/>
                          </a:solidFill>
                          <a:effectLst/>
                          <a:latin typeface="Calibri" panose="020F0502020204030204" pitchFamily="34" charset="0"/>
                        </a:rPr>
                        <a:t>Seconds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32961501"/>
                  </a:ext>
                </a:extLst>
              </a:tr>
              <a:tr h="278033">
                <a:tc>
                  <a:txBody>
                    <a:bodyPr/>
                    <a:lstStyle/>
                    <a:p>
                      <a:pPr algn="r" fontAlgn="b"/>
                      <a:r>
                        <a:rPr lang="en-US" sz="1400" b="0" i="0" u="none" strike="noStrike">
                          <a:solidFill>
                            <a:srgbClr val="000000"/>
                          </a:solidFill>
                          <a:effectLst/>
                          <a:latin typeface="Calibri" panose="020F0502020204030204" pitchFamily="34" charset="0"/>
                        </a:rPr>
                        <a:t>1713.183</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97.8144</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71</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100</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53496</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891.6</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52.04347</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400" b="0" i="0" u="none" strike="noStrike">
                          <a:solidFill>
                            <a:srgbClr val="000000"/>
                          </a:solidFill>
                          <a:effectLst/>
                          <a:latin typeface="Calibri" panose="020F0502020204030204" pitchFamily="34" charset="0"/>
                        </a:rPr>
                        <a:t>49650</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827.5</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48.30189</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400" b="0" i="0" u="none" strike="noStrike">
                          <a:solidFill>
                            <a:srgbClr val="000000"/>
                          </a:solidFill>
                          <a:effectLst/>
                          <a:latin typeface="Calibri" panose="020F0502020204030204" pitchFamily="34" charset="0"/>
                        </a:rPr>
                        <a:t>49581</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826.35</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48.23477</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52751292"/>
                  </a:ext>
                </a:extLst>
              </a:tr>
            </a:tbl>
          </a:graphicData>
        </a:graphic>
      </p:graphicFrame>
      <p:graphicFrame>
        <p:nvGraphicFramePr>
          <p:cNvPr id="6" name="Table 6">
            <a:extLst>
              <a:ext uri="{FF2B5EF4-FFF2-40B4-BE49-F238E27FC236}">
                <a16:creationId xmlns:a16="http://schemas.microsoft.com/office/drawing/2014/main" id="{161C8877-CA7B-CCAF-DB9F-7A4A4E77115D}"/>
              </a:ext>
            </a:extLst>
          </p:cNvPr>
          <p:cNvGraphicFramePr>
            <a:graphicFrameLocks noGrp="1"/>
          </p:cNvGraphicFramePr>
          <p:nvPr/>
        </p:nvGraphicFramePr>
        <p:xfrm>
          <a:off x="2032000" y="4271674"/>
          <a:ext cx="8127999" cy="7416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433251564"/>
                    </a:ext>
                  </a:extLst>
                </a:gridCol>
                <a:gridCol w="2709333">
                  <a:extLst>
                    <a:ext uri="{9D8B030D-6E8A-4147-A177-3AD203B41FA5}">
                      <a16:colId xmlns:a16="http://schemas.microsoft.com/office/drawing/2014/main" val="2487701218"/>
                    </a:ext>
                  </a:extLst>
                </a:gridCol>
                <a:gridCol w="2709333">
                  <a:extLst>
                    <a:ext uri="{9D8B030D-6E8A-4147-A177-3AD203B41FA5}">
                      <a16:colId xmlns:a16="http://schemas.microsoft.com/office/drawing/2014/main" val="3316645615"/>
                    </a:ext>
                  </a:extLst>
                </a:gridCol>
              </a:tblGrid>
              <a:tr h="370840">
                <a:tc>
                  <a:txBody>
                    <a:bodyPr/>
                    <a:lstStyle/>
                    <a:p>
                      <a:r>
                        <a:rPr lang="en-US" dirty="0"/>
                        <a:t>SpO2 &gt; 96% </a:t>
                      </a:r>
                    </a:p>
                  </a:txBody>
                  <a:tcPr/>
                </a:tc>
                <a:tc>
                  <a:txBody>
                    <a:bodyPr/>
                    <a:lstStyle/>
                    <a:p>
                      <a:r>
                        <a:rPr lang="en-US" dirty="0"/>
                        <a:t>90% - 96% SpO2</a:t>
                      </a:r>
                    </a:p>
                  </a:txBody>
                  <a:tcPr/>
                </a:tc>
                <a:tc>
                  <a:txBody>
                    <a:bodyPr/>
                    <a:lstStyle/>
                    <a:p>
                      <a:r>
                        <a:rPr lang="en-US" dirty="0"/>
                        <a:t>SpO2 &lt; 90% </a:t>
                      </a:r>
                    </a:p>
                  </a:txBody>
                  <a:tcPr/>
                </a:tc>
                <a:extLst>
                  <a:ext uri="{0D108BD9-81ED-4DB2-BD59-A6C34878D82A}">
                    <a16:rowId xmlns:a16="http://schemas.microsoft.com/office/drawing/2014/main" val="1900495882"/>
                  </a:ext>
                </a:extLst>
              </a:tr>
              <a:tr h="370840">
                <a:tc>
                  <a:txBody>
                    <a:bodyPr/>
                    <a:lstStyle/>
                    <a:p>
                      <a:r>
                        <a:rPr lang="en-US" dirty="0"/>
                        <a:t>822 Minutes</a:t>
                      </a:r>
                    </a:p>
                  </a:txBody>
                  <a:tcPr/>
                </a:tc>
                <a:tc>
                  <a:txBody>
                    <a:bodyPr/>
                    <a:lstStyle/>
                    <a:p>
                      <a:r>
                        <a:rPr lang="en-US" dirty="0"/>
                        <a:t>65 Minutes</a:t>
                      </a:r>
                    </a:p>
                  </a:txBody>
                  <a:tcPr/>
                </a:tc>
                <a:tc>
                  <a:txBody>
                    <a:bodyPr/>
                    <a:lstStyle/>
                    <a:p>
                      <a:r>
                        <a:rPr lang="en-US" dirty="0"/>
                        <a:t>826 Minutes</a:t>
                      </a:r>
                    </a:p>
                  </a:txBody>
                  <a:tcPr/>
                </a:tc>
                <a:extLst>
                  <a:ext uri="{0D108BD9-81ED-4DB2-BD59-A6C34878D82A}">
                    <a16:rowId xmlns:a16="http://schemas.microsoft.com/office/drawing/2014/main" val="323378505"/>
                  </a:ext>
                </a:extLst>
              </a:tr>
            </a:tbl>
          </a:graphicData>
        </a:graphic>
      </p:graphicFrame>
    </p:spTree>
    <p:extLst>
      <p:ext uri="{BB962C8B-B14F-4D97-AF65-F5344CB8AC3E}">
        <p14:creationId xmlns:p14="http://schemas.microsoft.com/office/powerpoint/2010/main" val="4130326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4938-E533-4DCF-BC31-BA3E991484DA}"/>
              </a:ext>
            </a:extLst>
          </p:cNvPr>
          <p:cNvSpPr>
            <a:spLocks noGrp="1"/>
          </p:cNvSpPr>
          <p:nvPr>
            <p:ph type="title"/>
          </p:nvPr>
        </p:nvSpPr>
        <p:spPr>
          <a:xfrm>
            <a:off x="7558564" y="609600"/>
            <a:ext cx="3912583" cy="1356360"/>
          </a:xfrm>
        </p:spPr>
        <p:txBody>
          <a:bodyPr>
            <a:normAutofit/>
          </a:bodyPr>
          <a:lstStyle/>
          <a:p>
            <a:r>
              <a:rPr lang="en-US" sz="3200" dirty="0">
                <a:solidFill>
                  <a:srgbClr val="22549C"/>
                </a:solidFill>
              </a:rPr>
              <a:t>RHO Program Website</a:t>
            </a:r>
          </a:p>
        </p:txBody>
      </p:sp>
      <p:sp>
        <p:nvSpPr>
          <p:cNvPr id="3" name="Content Placeholder 2">
            <a:extLst>
              <a:ext uri="{FF2B5EF4-FFF2-40B4-BE49-F238E27FC236}">
                <a16:creationId xmlns:a16="http://schemas.microsoft.com/office/drawing/2014/main" id="{EFC958BE-5038-4E5A-A5A5-17A1708CCF9B}"/>
              </a:ext>
            </a:extLst>
          </p:cNvPr>
          <p:cNvSpPr>
            <a:spLocks noGrp="1"/>
          </p:cNvSpPr>
          <p:nvPr>
            <p:ph idx="1"/>
          </p:nvPr>
        </p:nvSpPr>
        <p:spPr>
          <a:xfrm>
            <a:off x="7558564" y="1814732"/>
            <a:ext cx="3912583" cy="4281268"/>
          </a:xfrm>
        </p:spPr>
        <p:txBody>
          <a:bodyPr>
            <a:normAutofit/>
          </a:bodyPr>
          <a:lstStyle/>
          <a:p>
            <a:r>
              <a:rPr lang="en-US" sz="1600" dirty="0"/>
              <a:t>All resources, including training documents, the RHO manual, and other templates can be found on the RHO website at </a:t>
            </a:r>
            <a:r>
              <a:rPr lang="en-US" sz="1600" dirty="0">
                <a:hlinkClick r:id="rId2"/>
              </a:rPr>
              <a:t>www.umassmed.edu/rho-program</a:t>
            </a:r>
            <a:r>
              <a:rPr lang="en-US" sz="1600" dirty="0"/>
              <a:t> </a:t>
            </a:r>
          </a:p>
          <a:p>
            <a:r>
              <a:rPr lang="en-US" sz="1600" dirty="0"/>
              <a:t>Navigate to “Member Login” and log in with the following credentials to access the documents</a:t>
            </a:r>
          </a:p>
          <a:p>
            <a:pPr lvl="1"/>
            <a:r>
              <a:rPr lang="en-US" sz="1600" dirty="0"/>
              <a:t>Username: RHO </a:t>
            </a:r>
          </a:p>
          <a:p>
            <a:pPr lvl="1"/>
            <a:r>
              <a:rPr lang="en-US" sz="1600" dirty="0"/>
              <a:t>Password: Oximetry14</a:t>
            </a:r>
          </a:p>
        </p:txBody>
      </p:sp>
      <p:pic>
        <p:nvPicPr>
          <p:cNvPr id="5" name="Picture 4">
            <a:extLst>
              <a:ext uri="{FF2B5EF4-FFF2-40B4-BE49-F238E27FC236}">
                <a16:creationId xmlns:a16="http://schemas.microsoft.com/office/drawing/2014/main" id="{BF1776E4-28B2-40DC-9E88-74466B3FB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64" y="606462"/>
            <a:ext cx="6045576" cy="2901875"/>
          </a:xfrm>
          <a:prstGeom prst="rect">
            <a:avLst/>
          </a:prstGeom>
          <a:ln>
            <a:solidFill>
              <a:srgbClr val="002060"/>
            </a:solidFill>
          </a:ln>
        </p:spPr>
      </p:pic>
      <p:pic>
        <p:nvPicPr>
          <p:cNvPr id="9" name="Picture 8" descr="Graphical user interface, text, application&#10;&#10;Description automatically generated">
            <a:extLst>
              <a:ext uri="{FF2B5EF4-FFF2-40B4-BE49-F238E27FC236}">
                <a16:creationId xmlns:a16="http://schemas.microsoft.com/office/drawing/2014/main" id="{B5E5655F-BA7F-4EA7-8D34-2FFC27963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064" y="3780810"/>
            <a:ext cx="6044184" cy="1792094"/>
          </a:xfrm>
          <a:prstGeom prst="rect">
            <a:avLst/>
          </a:prstGeom>
          <a:ln>
            <a:solidFill>
              <a:srgbClr val="002060"/>
            </a:solidFill>
          </a:ln>
        </p:spPr>
      </p:pic>
    </p:spTree>
    <p:extLst>
      <p:ext uri="{BB962C8B-B14F-4D97-AF65-F5344CB8AC3E}">
        <p14:creationId xmlns:p14="http://schemas.microsoft.com/office/powerpoint/2010/main" val="3445819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7EB31FCD-E664-42BE-9584-02DCA1E0E960}"/>
              </a:ext>
            </a:extLst>
          </p:cNvPr>
          <p:cNvSpPr txBox="1"/>
          <p:nvPr/>
        </p:nvSpPr>
        <p:spPr>
          <a:xfrm>
            <a:off x="10943946" y="672986"/>
            <a:ext cx="755417" cy="33851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Goal</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2" name="Chart 1">
            <a:extLst>
              <a:ext uri="{FF2B5EF4-FFF2-40B4-BE49-F238E27FC236}">
                <a16:creationId xmlns:a16="http://schemas.microsoft.com/office/drawing/2014/main" id="{0C17CC59-7A77-8E7A-214C-CEC29C5ED848}"/>
              </a:ext>
            </a:extLst>
          </p:cNvPr>
          <p:cNvGraphicFramePr>
            <a:graphicFrameLocks/>
          </p:cNvGraphicFramePr>
          <p:nvPr>
            <p:extLst>
              <p:ext uri="{D42A27DB-BD31-4B8C-83A1-F6EECF244321}">
                <p14:modId xmlns:p14="http://schemas.microsoft.com/office/powerpoint/2010/main" val="2117466516"/>
              </p:ext>
            </p:extLst>
          </p:nvPr>
        </p:nvGraphicFramePr>
        <p:xfrm>
          <a:off x="-1" y="1"/>
          <a:ext cx="12192001" cy="6087034"/>
        </p:xfrm>
        <a:graphic>
          <a:graphicData uri="http://schemas.openxmlformats.org/drawingml/2006/chart">
            <c:chart xmlns:c="http://schemas.openxmlformats.org/drawingml/2006/chart" xmlns:r="http://schemas.openxmlformats.org/officeDocument/2006/relationships" r:id="rId3"/>
          </a:graphicData>
        </a:graphic>
      </p:graphicFrame>
      <p:sp>
        <p:nvSpPr>
          <p:cNvPr id="6" name="Arrow: Up 5">
            <a:extLst>
              <a:ext uri="{FF2B5EF4-FFF2-40B4-BE49-F238E27FC236}">
                <a16:creationId xmlns:a16="http://schemas.microsoft.com/office/drawing/2014/main" id="{141451D3-8BC6-14AA-38D6-19CDCF61E515}"/>
              </a:ext>
            </a:extLst>
          </p:cNvPr>
          <p:cNvSpPr/>
          <p:nvPr/>
        </p:nvSpPr>
        <p:spPr>
          <a:xfrm>
            <a:off x="10785764" y="147413"/>
            <a:ext cx="1101436" cy="7669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0243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7EA6E8D-828F-7441-1500-4B95249C1C3D}"/>
              </a:ext>
            </a:extLst>
          </p:cNvPr>
          <p:cNvGraphicFramePr>
            <a:graphicFrameLocks/>
          </p:cNvGraphicFramePr>
          <p:nvPr>
            <p:extLst>
              <p:ext uri="{D42A27DB-BD31-4B8C-83A1-F6EECF244321}">
                <p14:modId xmlns:p14="http://schemas.microsoft.com/office/powerpoint/2010/main" val="839406338"/>
              </p:ext>
            </p:extLst>
          </p:nvPr>
        </p:nvGraphicFramePr>
        <p:xfrm>
          <a:off x="0" y="1"/>
          <a:ext cx="12191999" cy="5934634"/>
        </p:xfrm>
        <a:graphic>
          <a:graphicData uri="http://schemas.openxmlformats.org/drawingml/2006/chart">
            <c:chart xmlns:c="http://schemas.openxmlformats.org/drawingml/2006/chart" xmlns:r="http://schemas.openxmlformats.org/officeDocument/2006/relationships" r:id="rId2"/>
          </a:graphicData>
        </a:graphic>
      </p:graphicFrame>
      <p:sp>
        <p:nvSpPr>
          <p:cNvPr id="3" name="Arrow: Up 2">
            <a:extLst>
              <a:ext uri="{FF2B5EF4-FFF2-40B4-BE49-F238E27FC236}">
                <a16:creationId xmlns:a16="http://schemas.microsoft.com/office/drawing/2014/main" id="{D7B7C5C1-54EB-12CC-1D15-5AA251BAE7D8}"/>
              </a:ext>
            </a:extLst>
          </p:cNvPr>
          <p:cNvSpPr/>
          <p:nvPr/>
        </p:nvSpPr>
        <p:spPr>
          <a:xfrm rot="10800000">
            <a:off x="10785764" y="147413"/>
            <a:ext cx="1101436" cy="7669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592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8084D-11B8-45DA-BDFE-2C5077C5ECE3}"/>
              </a:ext>
            </a:extLst>
          </p:cNvPr>
          <p:cNvSpPr>
            <a:spLocks noGrp="1"/>
          </p:cNvSpPr>
          <p:nvPr>
            <p:ph type="title"/>
          </p:nvPr>
        </p:nvSpPr>
        <p:spPr>
          <a:xfrm>
            <a:off x="622300" y="7938"/>
            <a:ext cx="10515600" cy="836326"/>
          </a:xfrm>
        </p:spPr>
        <p:txBody>
          <a:bodyPr anchor="ctr">
            <a:normAutofit/>
          </a:bodyPr>
          <a:lstStyle/>
          <a:p>
            <a:r>
              <a:rPr lang="en-US" dirty="0"/>
              <a:t>Enrollment by Site</a:t>
            </a:r>
          </a:p>
        </p:txBody>
      </p:sp>
      <p:graphicFrame>
        <p:nvGraphicFramePr>
          <p:cNvPr id="4" name="Table 3">
            <a:extLst>
              <a:ext uri="{FF2B5EF4-FFF2-40B4-BE49-F238E27FC236}">
                <a16:creationId xmlns:a16="http://schemas.microsoft.com/office/drawing/2014/main" id="{D09ED56F-B4F2-FAAC-89FA-3932C307A599}"/>
              </a:ext>
            </a:extLst>
          </p:cNvPr>
          <p:cNvGraphicFramePr>
            <a:graphicFrameLocks noGrp="1"/>
          </p:cNvGraphicFramePr>
          <p:nvPr>
            <p:extLst>
              <p:ext uri="{D42A27DB-BD31-4B8C-83A1-F6EECF244321}">
                <p14:modId xmlns:p14="http://schemas.microsoft.com/office/powerpoint/2010/main" val="2606977827"/>
              </p:ext>
            </p:extLst>
          </p:nvPr>
        </p:nvGraphicFramePr>
        <p:xfrm>
          <a:off x="327116" y="674446"/>
          <a:ext cx="11537768" cy="5164399"/>
        </p:xfrm>
        <a:graphic>
          <a:graphicData uri="http://schemas.openxmlformats.org/drawingml/2006/table">
            <a:tbl>
              <a:tblPr>
                <a:tableStyleId>{E8B1032C-EA38-4F05-BA0D-38AFFFC7BED3}</a:tableStyleId>
              </a:tblPr>
              <a:tblGrid>
                <a:gridCol w="2039114">
                  <a:extLst>
                    <a:ext uri="{9D8B030D-6E8A-4147-A177-3AD203B41FA5}">
                      <a16:colId xmlns:a16="http://schemas.microsoft.com/office/drawing/2014/main" val="4263369259"/>
                    </a:ext>
                  </a:extLst>
                </a:gridCol>
                <a:gridCol w="923068">
                  <a:extLst>
                    <a:ext uri="{9D8B030D-6E8A-4147-A177-3AD203B41FA5}">
                      <a16:colId xmlns:a16="http://schemas.microsoft.com/office/drawing/2014/main" val="3117110235"/>
                    </a:ext>
                  </a:extLst>
                </a:gridCol>
                <a:gridCol w="1165681">
                  <a:extLst>
                    <a:ext uri="{9D8B030D-6E8A-4147-A177-3AD203B41FA5}">
                      <a16:colId xmlns:a16="http://schemas.microsoft.com/office/drawing/2014/main" val="766057045"/>
                    </a:ext>
                  </a:extLst>
                </a:gridCol>
                <a:gridCol w="632788">
                  <a:extLst>
                    <a:ext uri="{9D8B030D-6E8A-4147-A177-3AD203B41FA5}">
                      <a16:colId xmlns:a16="http://schemas.microsoft.com/office/drawing/2014/main" val="3727103113"/>
                    </a:ext>
                  </a:extLst>
                </a:gridCol>
                <a:gridCol w="721311">
                  <a:extLst>
                    <a:ext uri="{9D8B030D-6E8A-4147-A177-3AD203B41FA5}">
                      <a16:colId xmlns:a16="http://schemas.microsoft.com/office/drawing/2014/main" val="476835133"/>
                    </a:ext>
                  </a:extLst>
                </a:gridCol>
                <a:gridCol w="721311">
                  <a:extLst>
                    <a:ext uri="{9D8B030D-6E8A-4147-A177-3AD203B41FA5}">
                      <a16:colId xmlns:a16="http://schemas.microsoft.com/office/drawing/2014/main" val="1094621753"/>
                    </a:ext>
                  </a:extLst>
                </a:gridCol>
                <a:gridCol w="756575">
                  <a:extLst>
                    <a:ext uri="{9D8B030D-6E8A-4147-A177-3AD203B41FA5}">
                      <a16:colId xmlns:a16="http://schemas.microsoft.com/office/drawing/2014/main" val="2281782717"/>
                    </a:ext>
                  </a:extLst>
                </a:gridCol>
                <a:gridCol w="884808">
                  <a:extLst>
                    <a:ext uri="{9D8B030D-6E8A-4147-A177-3AD203B41FA5}">
                      <a16:colId xmlns:a16="http://schemas.microsoft.com/office/drawing/2014/main" val="730890675"/>
                    </a:ext>
                  </a:extLst>
                </a:gridCol>
                <a:gridCol w="1320800">
                  <a:extLst>
                    <a:ext uri="{9D8B030D-6E8A-4147-A177-3AD203B41FA5}">
                      <a16:colId xmlns:a16="http://schemas.microsoft.com/office/drawing/2014/main" val="2790865097"/>
                    </a:ext>
                  </a:extLst>
                </a:gridCol>
                <a:gridCol w="1051512">
                  <a:extLst>
                    <a:ext uri="{9D8B030D-6E8A-4147-A177-3AD203B41FA5}">
                      <a16:colId xmlns:a16="http://schemas.microsoft.com/office/drawing/2014/main" val="1254699466"/>
                    </a:ext>
                  </a:extLst>
                </a:gridCol>
                <a:gridCol w="705282">
                  <a:extLst>
                    <a:ext uri="{9D8B030D-6E8A-4147-A177-3AD203B41FA5}">
                      <a16:colId xmlns:a16="http://schemas.microsoft.com/office/drawing/2014/main" val="269377135"/>
                    </a:ext>
                  </a:extLst>
                </a:gridCol>
                <a:gridCol w="615518">
                  <a:extLst>
                    <a:ext uri="{9D8B030D-6E8A-4147-A177-3AD203B41FA5}">
                      <a16:colId xmlns:a16="http://schemas.microsoft.com/office/drawing/2014/main" val="1510548777"/>
                    </a:ext>
                  </a:extLst>
                </a:gridCol>
              </a:tblGrid>
              <a:tr h="687203">
                <a:tc>
                  <a:txBody>
                    <a:bodyPr/>
                    <a:lstStyle/>
                    <a:p>
                      <a:pPr algn="ctr" fontAlgn="ctr"/>
                      <a:r>
                        <a:rPr lang="en-US" sz="1300" b="1" u="none" strike="noStrike" dirty="0">
                          <a:solidFill>
                            <a:schemeClr val="tx1"/>
                          </a:solidFill>
                          <a:effectLst/>
                        </a:rPr>
                        <a:t>Site Name</a:t>
                      </a:r>
                      <a:endParaRPr lang="en-US" sz="13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en-US" sz="1300" b="1" u="none" strike="noStrike" dirty="0">
                          <a:solidFill>
                            <a:schemeClr val="tx1"/>
                          </a:solidFill>
                          <a:effectLst/>
                        </a:rPr>
                        <a:t>1st Patient Enrolled</a:t>
                      </a:r>
                      <a:endParaRPr lang="en-US" sz="13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en-US" sz="1300" b="1" u="none" strike="noStrike" dirty="0">
                          <a:solidFill>
                            <a:schemeClr val="tx1"/>
                          </a:solidFill>
                          <a:effectLst/>
                        </a:rPr>
                        <a:t>Duration of Implementation </a:t>
                      </a:r>
                      <a:endParaRPr lang="en-US" sz="13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en-US" sz="1300" b="1" u="none" strike="noStrike" dirty="0">
                          <a:solidFill>
                            <a:schemeClr val="tx1"/>
                          </a:solidFill>
                          <a:effectLst/>
                        </a:rPr>
                        <a:t>Estimate Per Year</a:t>
                      </a:r>
                      <a:endParaRPr lang="en-US" sz="13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en-US" sz="1300" b="1" u="none" strike="noStrike" dirty="0">
                          <a:solidFill>
                            <a:schemeClr val="tx1"/>
                          </a:solidFill>
                          <a:effectLst/>
                        </a:rPr>
                        <a:t>Estimate Per Month</a:t>
                      </a:r>
                      <a:endParaRPr lang="en-US" sz="13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en-US" sz="1300" b="1" u="none" strike="noStrike" dirty="0">
                          <a:solidFill>
                            <a:schemeClr val="tx1"/>
                          </a:solidFill>
                          <a:effectLst/>
                        </a:rPr>
                        <a:t>Current Per Month</a:t>
                      </a:r>
                      <a:endParaRPr lang="en-US" sz="13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en-US" sz="1300" b="1" u="none" strike="noStrike" dirty="0">
                          <a:solidFill>
                            <a:schemeClr val="tx1"/>
                          </a:solidFill>
                          <a:effectLst/>
                        </a:rPr>
                        <a:t>Followed</a:t>
                      </a:r>
                      <a:endParaRPr lang="en-US" sz="13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en-US" sz="1300" b="1" u="none" strike="noStrike" dirty="0">
                          <a:solidFill>
                            <a:schemeClr val="tx1"/>
                          </a:solidFill>
                          <a:effectLst/>
                        </a:rPr>
                        <a:t>Withdrawn</a:t>
                      </a:r>
                      <a:endParaRPr lang="en-US" sz="13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en-US" sz="1300" b="1" u="none" strike="noStrike" dirty="0">
                          <a:solidFill>
                            <a:schemeClr val="tx1"/>
                          </a:solidFill>
                          <a:effectLst/>
                        </a:rPr>
                        <a:t>Weaned from HOT</a:t>
                      </a:r>
                      <a:endParaRPr lang="en-US" sz="13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en-US" sz="1300" b="1" u="none" strike="noStrike" dirty="0">
                          <a:solidFill>
                            <a:schemeClr val="tx1"/>
                          </a:solidFill>
                          <a:effectLst/>
                        </a:rPr>
                        <a:t>Active on HOT</a:t>
                      </a:r>
                      <a:endParaRPr lang="en-US" sz="13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en-US" sz="1300" b="1" u="none" strike="noStrike" dirty="0">
                          <a:solidFill>
                            <a:schemeClr val="tx1"/>
                          </a:solidFill>
                          <a:effectLst/>
                        </a:rPr>
                        <a:t>Average</a:t>
                      </a:r>
                      <a:endParaRPr lang="en-US" sz="13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en-US" sz="1300" b="1" u="none" strike="noStrike" dirty="0">
                          <a:solidFill>
                            <a:schemeClr val="tx1"/>
                          </a:solidFill>
                          <a:effectLst/>
                        </a:rPr>
                        <a:t>SD</a:t>
                      </a:r>
                      <a:endParaRPr lang="en-US" sz="1300" b="1"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575569041"/>
                  </a:ext>
                </a:extLst>
              </a:tr>
              <a:tr h="249892">
                <a:tc>
                  <a:txBody>
                    <a:bodyPr/>
                    <a:lstStyle/>
                    <a:p>
                      <a:pPr algn="ctr" fontAlgn="b"/>
                      <a:r>
                        <a:rPr lang="en-US" sz="1200" b="0" u="none" strike="noStrike" dirty="0">
                          <a:solidFill>
                            <a:schemeClr val="tx1"/>
                          </a:solidFill>
                          <a:effectLst/>
                        </a:rPr>
                        <a:t>Boston Children's</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dirty="0">
                          <a:solidFill>
                            <a:schemeClr val="tx1"/>
                          </a:solidFill>
                          <a:effectLst/>
                          <a:latin typeface="+mn-lt"/>
                        </a:rPr>
                        <a:t>7/8/2021</a:t>
                      </a:r>
                    </a:p>
                  </a:txBody>
                  <a:tcPr marL="0" marR="0" marT="0" marB="0" anchor="ctr"/>
                </a:tc>
                <a:tc>
                  <a:txBody>
                    <a:bodyPr/>
                    <a:lstStyle/>
                    <a:p>
                      <a:pPr algn="ctr" fontAlgn="b"/>
                      <a:r>
                        <a:rPr lang="en-US" sz="1100" b="0" i="0" u="none" strike="noStrike" dirty="0">
                          <a:solidFill>
                            <a:schemeClr val="tx1"/>
                          </a:solidFill>
                          <a:effectLst/>
                          <a:latin typeface="+mn-lt"/>
                        </a:rPr>
                        <a:t>33.27</a:t>
                      </a:r>
                    </a:p>
                  </a:txBody>
                  <a:tcPr marL="0" marR="0" marT="0" marB="0" anchor="ctr"/>
                </a:tc>
                <a:tc>
                  <a:txBody>
                    <a:bodyPr/>
                    <a:lstStyle/>
                    <a:p>
                      <a:pPr algn="ctr" fontAlgn="b"/>
                      <a:r>
                        <a:rPr lang="en-US" sz="1100" b="0" i="0" u="none" strike="noStrike">
                          <a:solidFill>
                            <a:schemeClr val="tx1"/>
                          </a:solidFill>
                          <a:effectLst/>
                          <a:latin typeface="+mn-lt"/>
                        </a:rPr>
                        <a:t>40</a:t>
                      </a:r>
                    </a:p>
                  </a:txBody>
                  <a:tcPr marL="0" marR="0" marT="0" marB="0" anchor="ctr"/>
                </a:tc>
                <a:tc>
                  <a:txBody>
                    <a:bodyPr/>
                    <a:lstStyle/>
                    <a:p>
                      <a:pPr algn="ctr" fontAlgn="b"/>
                      <a:r>
                        <a:rPr lang="en-US" sz="1100" b="0" i="0" u="none" strike="noStrike" dirty="0">
                          <a:solidFill>
                            <a:schemeClr val="tx1"/>
                          </a:solidFill>
                          <a:effectLst/>
                          <a:latin typeface="+mn-lt"/>
                        </a:rPr>
                        <a:t>3</a:t>
                      </a:r>
                    </a:p>
                  </a:txBody>
                  <a:tcPr marL="0" marR="0" marT="0" marB="0" anchor="ctr"/>
                </a:tc>
                <a:tc>
                  <a:txBody>
                    <a:bodyPr/>
                    <a:lstStyle/>
                    <a:p>
                      <a:pPr algn="ctr" fontAlgn="b"/>
                      <a:r>
                        <a:rPr lang="en-US" sz="1100" b="0" i="0" u="none" strike="noStrike" dirty="0">
                          <a:solidFill>
                            <a:schemeClr val="tx1"/>
                          </a:solidFill>
                          <a:effectLst/>
                          <a:latin typeface="+mn-lt"/>
                        </a:rPr>
                        <a:t>1.0</a:t>
                      </a:r>
                    </a:p>
                  </a:txBody>
                  <a:tcPr marL="0" marR="0" marT="0" marB="0" anchor="ctr">
                    <a:solidFill>
                      <a:srgbClr val="FF5050"/>
                    </a:solidFill>
                  </a:tcPr>
                </a:tc>
                <a:tc>
                  <a:txBody>
                    <a:bodyPr/>
                    <a:lstStyle/>
                    <a:p>
                      <a:pPr algn="ctr" fontAlgn="b"/>
                      <a:r>
                        <a:rPr lang="en-US" sz="1100" b="0" i="0" u="none" strike="noStrike" dirty="0">
                          <a:solidFill>
                            <a:schemeClr val="tx1"/>
                          </a:solidFill>
                          <a:effectLst/>
                          <a:latin typeface="+mn-lt"/>
                        </a:rPr>
                        <a:t>33</a:t>
                      </a:r>
                    </a:p>
                  </a:txBody>
                  <a:tcPr marL="0" marR="0" marT="0" marB="0" anchor="ctr"/>
                </a:tc>
                <a:tc>
                  <a:txBody>
                    <a:bodyPr/>
                    <a:lstStyle/>
                    <a:p>
                      <a:pPr algn="ctr" fontAlgn="b"/>
                      <a:r>
                        <a:rPr lang="en-US" sz="1100" b="0" i="0" u="none" strike="noStrike" dirty="0">
                          <a:solidFill>
                            <a:schemeClr val="tx1"/>
                          </a:solidFill>
                          <a:effectLst/>
                          <a:latin typeface="+mn-lt"/>
                        </a:rPr>
                        <a:t>10</a:t>
                      </a:r>
                    </a:p>
                  </a:txBody>
                  <a:tcPr marL="0" marR="0" marT="0" marB="0" anchor="ctr"/>
                </a:tc>
                <a:tc>
                  <a:txBody>
                    <a:bodyPr/>
                    <a:lstStyle/>
                    <a:p>
                      <a:pPr algn="ctr" fontAlgn="b"/>
                      <a:r>
                        <a:rPr lang="en-US" sz="1100" b="0" i="0" u="none" strike="noStrike" dirty="0">
                          <a:solidFill>
                            <a:schemeClr val="tx1"/>
                          </a:solidFill>
                          <a:effectLst/>
                          <a:latin typeface="+mn-lt"/>
                        </a:rPr>
                        <a:t>19</a:t>
                      </a:r>
                    </a:p>
                  </a:txBody>
                  <a:tcPr marL="0" marR="0" marT="0" marB="0" anchor="ctr"/>
                </a:tc>
                <a:tc>
                  <a:txBody>
                    <a:bodyPr/>
                    <a:lstStyle/>
                    <a:p>
                      <a:pPr algn="ctr" fontAlgn="b"/>
                      <a:r>
                        <a:rPr lang="en-US" sz="1100" b="0" i="0" u="none" strike="noStrike">
                          <a:solidFill>
                            <a:schemeClr val="tx1"/>
                          </a:solidFill>
                          <a:effectLst/>
                          <a:latin typeface="+mn-lt"/>
                        </a:rPr>
                        <a:t>3</a:t>
                      </a:r>
                    </a:p>
                  </a:txBody>
                  <a:tcPr marL="0" marR="0" marT="0" marB="0" anchor="ctr"/>
                </a:tc>
                <a:tc>
                  <a:txBody>
                    <a:bodyPr/>
                    <a:lstStyle/>
                    <a:p>
                      <a:pPr algn="ctr" fontAlgn="b"/>
                      <a:r>
                        <a:rPr lang="en-US" sz="1100" b="0" i="0" u="none" strike="noStrike">
                          <a:solidFill>
                            <a:schemeClr val="tx1"/>
                          </a:solidFill>
                          <a:effectLst/>
                          <a:latin typeface="+mn-lt"/>
                        </a:rPr>
                        <a:t>65.79</a:t>
                      </a:r>
                    </a:p>
                  </a:txBody>
                  <a:tcPr marL="0" marR="0" marT="0" marB="0" anchor="ctr"/>
                </a:tc>
                <a:tc>
                  <a:txBody>
                    <a:bodyPr/>
                    <a:lstStyle/>
                    <a:p>
                      <a:pPr algn="ctr" fontAlgn="b"/>
                      <a:r>
                        <a:rPr lang="en-US" sz="1100" b="0" i="0" u="none" strike="noStrike">
                          <a:solidFill>
                            <a:schemeClr val="tx1"/>
                          </a:solidFill>
                          <a:effectLst/>
                          <a:latin typeface="+mn-lt"/>
                        </a:rPr>
                        <a:t>51.18</a:t>
                      </a:r>
                    </a:p>
                  </a:txBody>
                  <a:tcPr marL="0" marR="0" marT="0" marB="0" anchor="ctr"/>
                </a:tc>
                <a:extLst>
                  <a:ext uri="{0D108BD9-81ED-4DB2-BD59-A6C34878D82A}">
                    <a16:rowId xmlns:a16="http://schemas.microsoft.com/office/drawing/2014/main" val="1105767336"/>
                  </a:ext>
                </a:extLst>
              </a:tr>
              <a:tr h="249892">
                <a:tc>
                  <a:txBody>
                    <a:bodyPr/>
                    <a:lstStyle/>
                    <a:p>
                      <a:pPr algn="ctr" fontAlgn="b"/>
                      <a:r>
                        <a:rPr lang="en-US" sz="1200" b="0" u="none" strike="noStrike" dirty="0">
                          <a:solidFill>
                            <a:schemeClr val="tx1"/>
                          </a:solidFill>
                          <a:effectLst/>
                        </a:rPr>
                        <a:t>Dartmouth-Hitchcock</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dirty="0">
                          <a:solidFill>
                            <a:schemeClr val="tx1"/>
                          </a:solidFill>
                          <a:effectLst/>
                          <a:latin typeface="+mn-lt"/>
                        </a:rPr>
                        <a:t>1/1/2022</a:t>
                      </a:r>
                    </a:p>
                  </a:txBody>
                  <a:tcPr marL="0" marR="0" marT="0" marB="0" anchor="ctr"/>
                </a:tc>
                <a:tc>
                  <a:txBody>
                    <a:bodyPr/>
                    <a:lstStyle/>
                    <a:p>
                      <a:pPr algn="ctr" fontAlgn="b"/>
                      <a:r>
                        <a:rPr lang="en-US" sz="1100" b="0" i="0" u="none" strike="noStrike">
                          <a:solidFill>
                            <a:schemeClr val="tx1"/>
                          </a:solidFill>
                          <a:effectLst/>
                          <a:latin typeface="+mn-lt"/>
                        </a:rPr>
                        <a:t>27.37</a:t>
                      </a:r>
                    </a:p>
                  </a:txBody>
                  <a:tcPr marL="0" marR="0" marT="0" marB="0" anchor="ctr"/>
                </a:tc>
                <a:tc>
                  <a:txBody>
                    <a:bodyPr/>
                    <a:lstStyle/>
                    <a:p>
                      <a:pPr algn="ctr" fontAlgn="b"/>
                      <a:r>
                        <a:rPr lang="en-US" sz="1100" b="0" i="0" u="none" strike="noStrike">
                          <a:solidFill>
                            <a:schemeClr val="tx1"/>
                          </a:solidFill>
                          <a:effectLst/>
                          <a:latin typeface="+mn-lt"/>
                        </a:rPr>
                        <a:t>20</a:t>
                      </a:r>
                    </a:p>
                  </a:txBody>
                  <a:tcPr marL="0" marR="0" marT="0" marB="0" anchor="ctr"/>
                </a:tc>
                <a:tc>
                  <a:txBody>
                    <a:bodyPr/>
                    <a:lstStyle/>
                    <a:p>
                      <a:pPr algn="ctr" fontAlgn="b"/>
                      <a:r>
                        <a:rPr lang="en-US" sz="1100" b="0" i="0" u="none" strike="noStrike" dirty="0">
                          <a:solidFill>
                            <a:schemeClr val="tx1"/>
                          </a:solidFill>
                          <a:effectLst/>
                          <a:latin typeface="+mn-lt"/>
                        </a:rPr>
                        <a:t>2</a:t>
                      </a:r>
                    </a:p>
                  </a:txBody>
                  <a:tcPr marL="0" marR="0" marT="0" marB="0" anchor="ctr"/>
                </a:tc>
                <a:tc>
                  <a:txBody>
                    <a:bodyPr/>
                    <a:lstStyle/>
                    <a:p>
                      <a:pPr algn="ctr" fontAlgn="b"/>
                      <a:r>
                        <a:rPr lang="en-US" sz="1100" b="0" i="0" u="none" strike="noStrike">
                          <a:solidFill>
                            <a:schemeClr val="tx1"/>
                          </a:solidFill>
                          <a:effectLst/>
                          <a:latin typeface="+mn-lt"/>
                        </a:rPr>
                        <a:t>1.1</a:t>
                      </a:r>
                    </a:p>
                  </a:txBody>
                  <a:tcPr marL="0" marR="0" marT="0" marB="0" anchor="ctr">
                    <a:noFill/>
                  </a:tcPr>
                </a:tc>
                <a:tc>
                  <a:txBody>
                    <a:bodyPr/>
                    <a:lstStyle/>
                    <a:p>
                      <a:pPr algn="ctr" fontAlgn="b"/>
                      <a:r>
                        <a:rPr lang="en-US" sz="1100" b="0" i="0" u="none" strike="noStrike">
                          <a:solidFill>
                            <a:schemeClr val="tx1"/>
                          </a:solidFill>
                          <a:effectLst/>
                          <a:latin typeface="+mn-lt"/>
                        </a:rPr>
                        <a:t>29</a:t>
                      </a:r>
                    </a:p>
                  </a:txBody>
                  <a:tcPr marL="0" marR="0" marT="0" marB="0" anchor="ctr"/>
                </a:tc>
                <a:tc>
                  <a:txBody>
                    <a:bodyPr/>
                    <a:lstStyle/>
                    <a:p>
                      <a:pPr algn="ctr" fontAlgn="b"/>
                      <a:r>
                        <a:rPr lang="en-US" sz="1100" b="0" u="none" strike="noStrike" dirty="0">
                          <a:solidFill>
                            <a:schemeClr val="tx1"/>
                          </a:solidFill>
                          <a:effectLst/>
                          <a:latin typeface="+mn-lt"/>
                        </a:rPr>
                        <a:t>1</a:t>
                      </a:r>
                      <a:endParaRPr lang="en-US" sz="1100" b="0" i="0" u="none" strike="noStrike" dirty="0">
                        <a:solidFill>
                          <a:schemeClr val="tx1"/>
                        </a:solidFill>
                        <a:effectLst/>
                        <a:latin typeface="+mn-lt"/>
                      </a:endParaRPr>
                    </a:p>
                  </a:txBody>
                  <a:tcPr marL="0" marR="0" marT="0" marB="0" anchor="ctr"/>
                </a:tc>
                <a:tc>
                  <a:txBody>
                    <a:bodyPr/>
                    <a:lstStyle/>
                    <a:p>
                      <a:pPr algn="ctr" fontAlgn="b"/>
                      <a:r>
                        <a:rPr lang="en-US" sz="1100" b="0" i="0" u="none" strike="noStrike">
                          <a:solidFill>
                            <a:schemeClr val="tx1"/>
                          </a:solidFill>
                          <a:effectLst/>
                          <a:latin typeface="+mn-lt"/>
                        </a:rPr>
                        <a:t>27</a:t>
                      </a:r>
                    </a:p>
                  </a:txBody>
                  <a:tcPr marL="0" marR="0" marT="0" marB="0" anchor="ctr"/>
                </a:tc>
                <a:tc>
                  <a:txBody>
                    <a:bodyPr/>
                    <a:lstStyle/>
                    <a:p>
                      <a:pPr algn="ctr" fontAlgn="b"/>
                      <a:r>
                        <a:rPr lang="en-US" sz="1100" b="0" i="0" u="none" strike="noStrike">
                          <a:solidFill>
                            <a:schemeClr val="tx1"/>
                          </a:solidFill>
                          <a:effectLst/>
                          <a:latin typeface="+mn-lt"/>
                        </a:rPr>
                        <a:t>1</a:t>
                      </a:r>
                    </a:p>
                  </a:txBody>
                  <a:tcPr marL="0" marR="0" marT="0" marB="0" anchor="ctr"/>
                </a:tc>
                <a:tc>
                  <a:txBody>
                    <a:bodyPr/>
                    <a:lstStyle/>
                    <a:p>
                      <a:pPr algn="ctr" fontAlgn="b"/>
                      <a:r>
                        <a:rPr lang="en-US" sz="1100" b="0" i="0" u="none" strike="noStrike">
                          <a:solidFill>
                            <a:schemeClr val="tx1"/>
                          </a:solidFill>
                          <a:effectLst/>
                          <a:latin typeface="+mn-lt"/>
                        </a:rPr>
                        <a:t>81.19</a:t>
                      </a:r>
                    </a:p>
                  </a:txBody>
                  <a:tcPr marL="0" marR="0" marT="0" marB="0" anchor="ctr"/>
                </a:tc>
                <a:tc>
                  <a:txBody>
                    <a:bodyPr/>
                    <a:lstStyle/>
                    <a:p>
                      <a:pPr algn="ctr" fontAlgn="b"/>
                      <a:r>
                        <a:rPr lang="en-US" sz="1100" b="0" i="0" u="none" strike="noStrike">
                          <a:solidFill>
                            <a:schemeClr val="tx1"/>
                          </a:solidFill>
                          <a:effectLst/>
                          <a:latin typeface="+mn-lt"/>
                        </a:rPr>
                        <a:t>85.29</a:t>
                      </a:r>
                    </a:p>
                  </a:txBody>
                  <a:tcPr marL="0" marR="0" marT="0" marB="0" anchor="ctr"/>
                </a:tc>
                <a:extLst>
                  <a:ext uri="{0D108BD9-81ED-4DB2-BD59-A6C34878D82A}">
                    <a16:rowId xmlns:a16="http://schemas.microsoft.com/office/drawing/2014/main" val="176033024"/>
                  </a:ext>
                </a:extLst>
              </a:tr>
              <a:tr h="381240">
                <a:tc>
                  <a:txBody>
                    <a:bodyPr/>
                    <a:lstStyle/>
                    <a:p>
                      <a:pPr algn="ctr" fontAlgn="b"/>
                      <a:r>
                        <a:rPr lang="en-US" sz="1200" b="0" u="none" strike="noStrike" dirty="0">
                          <a:solidFill>
                            <a:schemeClr val="tx1"/>
                          </a:solidFill>
                          <a:effectLst/>
                        </a:rPr>
                        <a:t>Maria </a:t>
                      </a:r>
                      <a:r>
                        <a:rPr lang="en-US" sz="1200" b="0" u="none" strike="noStrike" dirty="0" err="1">
                          <a:solidFill>
                            <a:schemeClr val="tx1"/>
                          </a:solidFill>
                          <a:effectLst/>
                        </a:rPr>
                        <a:t>Fareri</a:t>
                      </a:r>
                      <a:r>
                        <a:rPr lang="en-US" sz="1200" b="0" u="none" strike="noStrike" dirty="0">
                          <a:solidFill>
                            <a:schemeClr val="tx1"/>
                          </a:solidFill>
                          <a:effectLst/>
                        </a:rPr>
                        <a:t> Children's Hospital</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11/18/2021</a:t>
                      </a:r>
                    </a:p>
                  </a:txBody>
                  <a:tcPr marL="0" marR="0" marT="0" marB="0" anchor="ctr"/>
                </a:tc>
                <a:tc>
                  <a:txBody>
                    <a:bodyPr/>
                    <a:lstStyle/>
                    <a:p>
                      <a:pPr algn="ctr" fontAlgn="b"/>
                      <a:r>
                        <a:rPr lang="en-US" sz="1100" b="0" i="0" u="none" strike="noStrike">
                          <a:solidFill>
                            <a:schemeClr val="tx1"/>
                          </a:solidFill>
                          <a:effectLst/>
                          <a:latin typeface="+mn-lt"/>
                        </a:rPr>
                        <a:t>28.83</a:t>
                      </a:r>
                    </a:p>
                  </a:txBody>
                  <a:tcPr marL="0" marR="0" marT="0" marB="0" anchor="ctr"/>
                </a:tc>
                <a:tc>
                  <a:txBody>
                    <a:bodyPr/>
                    <a:lstStyle/>
                    <a:p>
                      <a:pPr algn="ctr" fontAlgn="b"/>
                      <a:r>
                        <a:rPr lang="en-US" sz="1100" b="0" i="0" u="none" strike="noStrike" dirty="0">
                          <a:solidFill>
                            <a:schemeClr val="tx1"/>
                          </a:solidFill>
                          <a:effectLst/>
                          <a:latin typeface="+mn-lt"/>
                        </a:rPr>
                        <a:t>14</a:t>
                      </a:r>
                    </a:p>
                  </a:txBody>
                  <a:tcPr marL="0" marR="0" marT="0" marB="0" anchor="ctr"/>
                </a:tc>
                <a:tc>
                  <a:txBody>
                    <a:bodyPr/>
                    <a:lstStyle/>
                    <a:p>
                      <a:pPr algn="ctr" fontAlgn="b"/>
                      <a:r>
                        <a:rPr lang="en-US" sz="1100" b="0" i="0" u="none" strike="noStrike">
                          <a:solidFill>
                            <a:schemeClr val="tx1"/>
                          </a:solidFill>
                          <a:effectLst/>
                          <a:latin typeface="+mn-lt"/>
                        </a:rPr>
                        <a:t>1</a:t>
                      </a:r>
                    </a:p>
                  </a:txBody>
                  <a:tcPr marL="0" marR="0" marT="0" marB="0" anchor="ctr"/>
                </a:tc>
                <a:tc>
                  <a:txBody>
                    <a:bodyPr/>
                    <a:lstStyle/>
                    <a:p>
                      <a:pPr algn="ctr" fontAlgn="b"/>
                      <a:r>
                        <a:rPr lang="en-US" sz="1100" b="0" i="0" u="none" strike="noStrike">
                          <a:solidFill>
                            <a:schemeClr val="tx1"/>
                          </a:solidFill>
                          <a:effectLst/>
                          <a:latin typeface="+mn-lt"/>
                        </a:rPr>
                        <a:t>0.4</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12</a:t>
                      </a:r>
                    </a:p>
                  </a:txBody>
                  <a:tcPr marL="0" marR="0" marT="0" marB="0" anchor="ctr"/>
                </a:tc>
                <a:tc>
                  <a:txBody>
                    <a:bodyPr/>
                    <a:lstStyle/>
                    <a:p>
                      <a:pPr algn="ctr" fontAlgn="b"/>
                      <a:r>
                        <a:rPr lang="en-US" sz="1100" b="0" i="0" u="none" strike="noStrike" dirty="0">
                          <a:solidFill>
                            <a:schemeClr val="tx1"/>
                          </a:solidFill>
                          <a:effectLst/>
                          <a:latin typeface="+mn-lt"/>
                        </a:rPr>
                        <a:t>5</a:t>
                      </a:r>
                    </a:p>
                  </a:txBody>
                  <a:tcPr marL="0" marR="0" marT="0" marB="0" anchor="ctr"/>
                </a:tc>
                <a:tc>
                  <a:txBody>
                    <a:bodyPr/>
                    <a:lstStyle/>
                    <a:p>
                      <a:pPr algn="ctr" fontAlgn="b"/>
                      <a:r>
                        <a:rPr lang="en-US" sz="1100" b="0" i="0" u="none" strike="noStrike" dirty="0">
                          <a:solidFill>
                            <a:schemeClr val="tx1"/>
                          </a:solidFill>
                          <a:effectLst/>
                          <a:latin typeface="+mn-lt"/>
                        </a:rPr>
                        <a:t>6</a:t>
                      </a:r>
                    </a:p>
                  </a:txBody>
                  <a:tcPr marL="0" marR="0" marT="0" marB="0" anchor="ctr"/>
                </a:tc>
                <a:tc>
                  <a:txBody>
                    <a:bodyPr/>
                    <a:lstStyle/>
                    <a:p>
                      <a:pPr algn="ctr" fontAlgn="b"/>
                      <a:r>
                        <a:rPr lang="en-US" sz="1100" b="0" i="0" u="none" strike="noStrike">
                          <a:solidFill>
                            <a:schemeClr val="tx1"/>
                          </a:solidFill>
                          <a:effectLst/>
                          <a:latin typeface="+mn-lt"/>
                        </a:rPr>
                        <a:t>1</a:t>
                      </a:r>
                    </a:p>
                  </a:txBody>
                  <a:tcPr marL="0" marR="0" marT="0" marB="0" anchor="ctr"/>
                </a:tc>
                <a:tc>
                  <a:txBody>
                    <a:bodyPr/>
                    <a:lstStyle/>
                    <a:p>
                      <a:pPr algn="ctr" fontAlgn="b"/>
                      <a:r>
                        <a:rPr lang="en-US" sz="1100" b="0" i="0" u="none" strike="noStrike">
                          <a:solidFill>
                            <a:schemeClr val="tx1"/>
                          </a:solidFill>
                          <a:effectLst/>
                          <a:latin typeface="+mn-lt"/>
                        </a:rPr>
                        <a:t>76.50</a:t>
                      </a:r>
                    </a:p>
                  </a:txBody>
                  <a:tcPr marL="0" marR="0" marT="0" marB="0" anchor="ctr"/>
                </a:tc>
                <a:tc>
                  <a:txBody>
                    <a:bodyPr/>
                    <a:lstStyle/>
                    <a:p>
                      <a:pPr algn="ctr" fontAlgn="b"/>
                      <a:r>
                        <a:rPr lang="en-US" sz="1100" b="0" i="0" u="none" strike="noStrike">
                          <a:solidFill>
                            <a:schemeClr val="tx1"/>
                          </a:solidFill>
                          <a:effectLst/>
                          <a:latin typeface="+mn-lt"/>
                        </a:rPr>
                        <a:t>44.22</a:t>
                      </a:r>
                    </a:p>
                  </a:txBody>
                  <a:tcPr marL="0" marR="0" marT="0" marB="0" anchor="ctr"/>
                </a:tc>
                <a:extLst>
                  <a:ext uri="{0D108BD9-81ED-4DB2-BD59-A6C34878D82A}">
                    <a16:rowId xmlns:a16="http://schemas.microsoft.com/office/drawing/2014/main" val="2138647532"/>
                  </a:ext>
                </a:extLst>
              </a:tr>
              <a:tr h="381240">
                <a:tc>
                  <a:txBody>
                    <a:bodyPr/>
                    <a:lstStyle/>
                    <a:p>
                      <a:pPr algn="ctr" fontAlgn="b"/>
                      <a:r>
                        <a:rPr lang="en-US" sz="1200" b="0" u="none" strike="noStrike" dirty="0">
                          <a:solidFill>
                            <a:schemeClr val="tx1"/>
                          </a:solidFill>
                          <a:effectLst/>
                        </a:rPr>
                        <a:t>Massachusetts General Hospital</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7/8/2021</a:t>
                      </a:r>
                    </a:p>
                  </a:txBody>
                  <a:tcPr marL="0" marR="0" marT="0" marB="0" anchor="ctr"/>
                </a:tc>
                <a:tc>
                  <a:txBody>
                    <a:bodyPr/>
                    <a:lstStyle/>
                    <a:p>
                      <a:pPr algn="ctr" fontAlgn="b"/>
                      <a:r>
                        <a:rPr lang="en-US" sz="1100" b="0" i="0" u="none" strike="noStrike">
                          <a:solidFill>
                            <a:schemeClr val="tx1"/>
                          </a:solidFill>
                          <a:effectLst/>
                          <a:latin typeface="+mn-lt"/>
                        </a:rPr>
                        <a:t>33.27</a:t>
                      </a:r>
                    </a:p>
                  </a:txBody>
                  <a:tcPr marL="0" marR="0" marT="0" marB="0" anchor="ctr"/>
                </a:tc>
                <a:tc>
                  <a:txBody>
                    <a:bodyPr/>
                    <a:lstStyle/>
                    <a:p>
                      <a:pPr algn="ctr" fontAlgn="b"/>
                      <a:r>
                        <a:rPr lang="en-US" sz="1100" b="0" i="0" u="none" strike="noStrike" dirty="0">
                          <a:solidFill>
                            <a:schemeClr val="tx1"/>
                          </a:solidFill>
                          <a:effectLst/>
                          <a:latin typeface="+mn-lt"/>
                        </a:rPr>
                        <a:t>13</a:t>
                      </a:r>
                    </a:p>
                  </a:txBody>
                  <a:tcPr marL="0" marR="0" marT="0" marB="0" anchor="ctr"/>
                </a:tc>
                <a:tc>
                  <a:txBody>
                    <a:bodyPr/>
                    <a:lstStyle/>
                    <a:p>
                      <a:pPr algn="ctr" fontAlgn="b"/>
                      <a:r>
                        <a:rPr lang="en-US" sz="1100" b="0" i="0" u="none" strike="noStrike" dirty="0">
                          <a:solidFill>
                            <a:schemeClr val="tx1"/>
                          </a:solidFill>
                          <a:effectLst/>
                          <a:latin typeface="+mn-lt"/>
                        </a:rPr>
                        <a:t>1</a:t>
                      </a:r>
                    </a:p>
                  </a:txBody>
                  <a:tcPr marL="0" marR="0" marT="0" marB="0" anchor="ctr"/>
                </a:tc>
                <a:tc>
                  <a:txBody>
                    <a:bodyPr/>
                    <a:lstStyle/>
                    <a:p>
                      <a:pPr algn="ctr" fontAlgn="b"/>
                      <a:r>
                        <a:rPr lang="en-US" sz="1100" b="0" i="0" u="none" strike="noStrike">
                          <a:solidFill>
                            <a:schemeClr val="tx1"/>
                          </a:solidFill>
                          <a:effectLst/>
                          <a:latin typeface="+mn-lt"/>
                        </a:rPr>
                        <a:t>0.4</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12</a:t>
                      </a:r>
                    </a:p>
                  </a:txBody>
                  <a:tcPr marL="0" marR="0" marT="0" marB="0" anchor="ctr"/>
                </a:tc>
                <a:tc>
                  <a:txBody>
                    <a:bodyPr/>
                    <a:lstStyle/>
                    <a:p>
                      <a:pPr algn="ctr" fontAlgn="b"/>
                      <a:r>
                        <a:rPr lang="en-US" sz="1100" b="0" u="none" strike="noStrike" dirty="0">
                          <a:solidFill>
                            <a:schemeClr val="tx1"/>
                          </a:solidFill>
                          <a:effectLst/>
                          <a:latin typeface="+mn-lt"/>
                        </a:rPr>
                        <a:t>1</a:t>
                      </a:r>
                      <a:endParaRPr lang="en-US" sz="1100" b="0" i="0" u="none" strike="noStrike" dirty="0">
                        <a:solidFill>
                          <a:schemeClr val="tx1"/>
                        </a:solidFill>
                        <a:effectLst/>
                        <a:latin typeface="+mn-lt"/>
                      </a:endParaRPr>
                    </a:p>
                  </a:txBody>
                  <a:tcPr marL="0" marR="0" marT="0" marB="0" anchor="ctr"/>
                </a:tc>
                <a:tc>
                  <a:txBody>
                    <a:bodyPr/>
                    <a:lstStyle/>
                    <a:p>
                      <a:pPr algn="ctr" fontAlgn="b"/>
                      <a:r>
                        <a:rPr lang="en-US" sz="1100" b="0" i="0" u="none" strike="noStrike" dirty="0">
                          <a:solidFill>
                            <a:schemeClr val="tx1"/>
                          </a:solidFill>
                          <a:effectLst/>
                          <a:latin typeface="+mn-lt"/>
                        </a:rPr>
                        <a:t>11</a:t>
                      </a:r>
                    </a:p>
                  </a:txBody>
                  <a:tcPr marL="0" marR="0" marT="0" marB="0" anchor="ctr"/>
                </a:tc>
                <a:tc>
                  <a:txBody>
                    <a:bodyPr/>
                    <a:lstStyle/>
                    <a:p>
                      <a:pPr algn="ctr" fontAlgn="b"/>
                      <a:r>
                        <a:rPr lang="en-US" sz="1100" b="0" i="0" u="none" strike="noStrike">
                          <a:solidFill>
                            <a:schemeClr val="tx1"/>
                          </a:solidFill>
                          <a:effectLst/>
                          <a:latin typeface="+mn-lt"/>
                        </a:rPr>
                        <a:t>0</a:t>
                      </a:r>
                    </a:p>
                  </a:txBody>
                  <a:tcPr marL="0" marR="0" marT="0" marB="0" anchor="ctr"/>
                </a:tc>
                <a:tc>
                  <a:txBody>
                    <a:bodyPr/>
                    <a:lstStyle/>
                    <a:p>
                      <a:pPr algn="ctr" fontAlgn="b"/>
                      <a:r>
                        <a:rPr lang="en-US" sz="1100" b="0" i="0" u="none" strike="noStrike">
                          <a:solidFill>
                            <a:schemeClr val="tx1"/>
                          </a:solidFill>
                          <a:effectLst/>
                          <a:latin typeface="+mn-lt"/>
                        </a:rPr>
                        <a:t>111.64</a:t>
                      </a:r>
                    </a:p>
                  </a:txBody>
                  <a:tcPr marL="0" marR="0" marT="0" marB="0" anchor="ctr"/>
                </a:tc>
                <a:tc>
                  <a:txBody>
                    <a:bodyPr/>
                    <a:lstStyle/>
                    <a:p>
                      <a:pPr algn="ctr" fontAlgn="b"/>
                      <a:r>
                        <a:rPr lang="en-US" sz="1100" b="0" i="0" u="none" strike="noStrike">
                          <a:solidFill>
                            <a:schemeClr val="tx1"/>
                          </a:solidFill>
                          <a:effectLst/>
                          <a:latin typeface="+mn-lt"/>
                        </a:rPr>
                        <a:t>106.36</a:t>
                      </a:r>
                    </a:p>
                  </a:txBody>
                  <a:tcPr marL="0" marR="0" marT="0" marB="0" anchor="ctr"/>
                </a:tc>
                <a:extLst>
                  <a:ext uri="{0D108BD9-81ED-4DB2-BD59-A6C34878D82A}">
                    <a16:rowId xmlns:a16="http://schemas.microsoft.com/office/drawing/2014/main" val="3641287519"/>
                  </a:ext>
                </a:extLst>
              </a:tr>
              <a:tr h="249892">
                <a:tc>
                  <a:txBody>
                    <a:bodyPr/>
                    <a:lstStyle/>
                    <a:p>
                      <a:pPr algn="ctr" fontAlgn="b"/>
                      <a:r>
                        <a:rPr lang="en-US" sz="1200" b="0" u="none" strike="noStrike">
                          <a:solidFill>
                            <a:schemeClr val="tx1"/>
                          </a:solidFill>
                          <a:effectLst/>
                        </a:rPr>
                        <a:t>University of Maryland</a:t>
                      </a:r>
                      <a:endParaRPr lang="en-US" sz="1200" b="0" i="0" u="none" strike="noStrike">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8/21/2021</a:t>
                      </a:r>
                    </a:p>
                  </a:txBody>
                  <a:tcPr marL="0" marR="0" marT="0" marB="0" anchor="ctr"/>
                </a:tc>
                <a:tc>
                  <a:txBody>
                    <a:bodyPr/>
                    <a:lstStyle/>
                    <a:p>
                      <a:pPr algn="ctr" fontAlgn="b"/>
                      <a:r>
                        <a:rPr lang="en-US" sz="1100" b="0" i="0" u="none" strike="noStrike">
                          <a:solidFill>
                            <a:schemeClr val="tx1"/>
                          </a:solidFill>
                          <a:effectLst/>
                          <a:latin typeface="+mn-lt"/>
                        </a:rPr>
                        <a:t>31.80</a:t>
                      </a:r>
                    </a:p>
                  </a:txBody>
                  <a:tcPr marL="0" marR="0" marT="0" marB="0" anchor="ctr"/>
                </a:tc>
                <a:tc>
                  <a:txBody>
                    <a:bodyPr/>
                    <a:lstStyle/>
                    <a:p>
                      <a:pPr algn="ctr" fontAlgn="b"/>
                      <a:r>
                        <a:rPr lang="en-US" sz="1100" b="0" i="0" u="none" strike="noStrike">
                          <a:solidFill>
                            <a:schemeClr val="tx1"/>
                          </a:solidFill>
                          <a:effectLst/>
                          <a:latin typeface="+mn-lt"/>
                        </a:rPr>
                        <a:t>20</a:t>
                      </a:r>
                    </a:p>
                  </a:txBody>
                  <a:tcPr marL="0" marR="0" marT="0" marB="0" anchor="ctr"/>
                </a:tc>
                <a:tc>
                  <a:txBody>
                    <a:bodyPr/>
                    <a:lstStyle/>
                    <a:p>
                      <a:pPr algn="ctr" fontAlgn="b"/>
                      <a:r>
                        <a:rPr lang="en-US" sz="1100" b="0" i="0" u="none" strike="noStrike" dirty="0">
                          <a:solidFill>
                            <a:schemeClr val="tx1"/>
                          </a:solidFill>
                          <a:effectLst/>
                          <a:latin typeface="+mn-lt"/>
                        </a:rPr>
                        <a:t>2</a:t>
                      </a:r>
                    </a:p>
                  </a:txBody>
                  <a:tcPr marL="0" marR="0" marT="0" marB="0" anchor="ctr"/>
                </a:tc>
                <a:tc>
                  <a:txBody>
                    <a:bodyPr/>
                    <a:lstStyle/>
                    <a:p>
                      <a:pPr algn="ctr" fontAlgn="b"/>
                      <a:r>
                        <a:rPr lang="en-US" sz="1100" b="0" i="0" u="none" strike="noStrike">
                          <a:solidFill>
                            <a:schemeClr val="tx1"/>
                          </a:solidFill>
                          <a:effectLst/>
                          <a:latin typeface="+mn-lt"/>
                        </a:rPr>
                        <a:t>1.6</a:t>
                      </a:r>
                    </a:p>
                  </a:txBody>
                  <a:tcPr marL="0" marR="0" marT="0" marB="0" anchor="ctr">
                    <a:noFill/>
                  </a:tcPr>
                </a:tc>
                <a:tc>
                  <a:txBody>
                    <a:bodyPr/>
                    <a:lstStyle/>
                    <a:p>
                      <a:pPr algn="ctr" fontAlgn="b"/>
                      <a:r>
                        <a:rPr lang="en-US" sz="1100" b="0" i="0" u="none" strike="noStrike">
                          <a:solidFill>
                            <a:schemeClr val="tx1"/>
                          </a:solidFill>
                          <a:effectLst/>
                          <a:latin typeface="+mn-lt"/>
                        </a:rPr>
                        <a:t>51</a:t>
                      </a:r>
                    </a:p>
                  </a:txBody>
                  <a:tcPr marL="0" marR="0" marT="0" marB="0" anchor="ctr"/>
                </a:tc>
                <a:tc>
                  <a:txBody>
                    <a:bodyPr/>
                    <a:lstStyle/>
                    <a:p>
                      <a:pPr algn="ctr" fontAlgn="b"/>
                      <a:r>
                        <a:rPr lang="en-US" sz="1100" b="0" i="0" u="none" strike="noStrike" dirty="0">
                          <a:solidFill>
                            <a:schemeClr val="tx1"/>
                          </a:solidFill>
                          <a:effectLst/>
                          <a:latin typeface="+mn-lt"/>
                        </a:rPr>
                        <a:t>18</a:t>
                      </a:r>
                    </a:p>
                  </a:txBody>
                  <a:tcPr marL="0" marR="0" marT="0" marB="0" anchor="ctr"/>
                </a:tc>
                <a:tc>
                  <a:txBody>
                    <a:bodyPr/>
                    <a:lstStyle/>
                    <a:p>
                      <a:pPr algn="ctr" fontAlgn="b"/>
                      <a:r>
                        <a:rPr lang="en-US" sz="1100" b="0" i="0" u="none" strike="noStrike">
                          <a:solidFill>
                            <a:schemeClr val="tx1"/>
                          </a:solidFill>
                          <a:effectLst/>
                          <a:latin typeface="+mn-lt"/>
                        </a:rPr>
                        <a:t>33</a:t>
                      </a:r>
                    </a:p>
                  </a:txBody>
                  <a:tcPr marL="0" marR="0" marT="0" marB="0" anchor="ctr"/>
                </a:tc>
                <a:tc>
                  <a:txBody>
                    <a:bodyPr/>
                    <a:lstStyle/>
                    <a:p>
                      <a:pPr algn="ctr" fontAlgn="b"/>
                      <a:r>
                        <a:rPr lang="en-US" sz="1100" b="0" i="0" u="none" strike="noStrike" dirty="0">
                          <a:solidFill>
                            <a:schemeClr val="tx1"/>
                          </a:solidFill>
                          <a:effectLst/>
                          <a:latin typeface="+mn-lt"/>
                        </a:rPr>
                        <a:t>0</a:t>
                      </a:r>
                    </a:p>
                  </a:txBody>
                  <a:tcPr marL="0" marR="0" marT="0" marB="0" anchor="ctr"/>
                </a:tc>
                <a:tc>
                  <a:txBody>
                    <a:bodyPr/>
                    <a:lstStyle/>
                    <a:p>
                      <a:pPr algn="ctr" fontAlgn="b"/>
                      <a:r>
                        <a:rPr lang="en-US" sz="1100" b="0" i="0" u="none" strike="noStrike">
                          <a:solidFill>
                            <a:schemeClr val="tx1"/>
                          </a:solidFill>
                          <a:effectLst/>
                          <a:latin typeface="+mn-lt"/>
                        </a:rPr>
                        <a:t>55.03</a:t>
                      </a:r>
                    </a:p>
                  </a:txBody>
                  <a:tcPr marL="0" marR="0" marT="0" marB="0" anchor="ctr"/>
                </a:tc>
                <a:tc>
                  <a:txBody>
                    <a:bodyPr/>
                    <a:lstStyle/>
                    <a:p>
                      <a:pPr algn="ctr" fontAlgn="b"/>
                      <a:r>
                        <a:rPr lang="en-US" sz="1100" b="0" i="0" u="none" strike="noStrike">
                          <a:solidFill>
                            <a:schemeClr val="tx1"/>
                          </a:solidFill>
                          <a:effectLst/>
                          <a:latin typeface="+mn-lt"/>
                        </a:rPr>
                        <a:t>43.53</a:t>
                      </a:r>
                    </a:p>
                  </a:txBody>
                  <a:tcPr marL="0" marR="0" marT="0" marB="0" anchor="ctr"/>
                </a:tc>
                <a:extLst>
                  <a:ext uri="{0D108BD9-81ED-4DB2-BD59-A6C34878D82A}">
                    <a16:rowId xmlns:a16="http://schemas.microsoft.com/office/drawing/2014/main" val="632309223"/>
                  </a:ext>
                </a:extLst>
              </a:tr>
              <a:tr h="249892">
                <a:tc>
                  <a:txBody>
                    <a:bodyPr/>
                    <a:lstStyle/>
                    <a:p>
                      <a:pPr algn="ctr" fontAlgn="b"/>
                      <a:r>
                        <a:rPr lang="en-US" sz="1200" b="0" u="none" strike="noStrike" dirty="0">
                          <a:solidFill>
                            <a:schemeClr val="tx1"/>
                          </a:solidFill>
                          <a:effectLst/>
                        </a:rPr>
                        <a:t>Vanderbilt</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4/28/2021</a:t>
                      </a:r>
                    </a:p>
                  </a:txBody>
                  <a:tcPr marL="0" marR="0" marT="0" marB="0" anchor="ctr"/>
                </a:tc>
                <a:tc>
                  <a:txBody>
                    <a:bodyPr/>
                    <a:lstStyle/>
                    <a:p>
                      <a:pPr algn="ctr" fontAlgn="b"/>
                      <a:r>
                        <a:rPr lang="en-US" sz="1100" b="0" i="0" u="none" strike="noStrike">
                          <a:solidFill>
                            <a:schemeClr val="tx1"/>
                          </a:solidFill>
                          <a:effectLst/>
                          <a:latin typeface="+mn-lt"/>
                        </a:rPr>
                        <a:t>35.63</a:t>
                      </a:r>
                    </a:p>
                  </a:txBody>
                  <a:tcPr marL="0" marR="0" marT="0" marB="0" anchor="ctr"/>
                </a:tc>
                <a:tc>
                  <a:txBody>
                    <a:bodyPr/>
                    <a:lstStyle/>
                    <a:p>
                      <a:pPr algn="ctr" fontAlgn="b"/>
                      <a:r>
                        <a:rPr lang="en-US" sz="1100" b="0" i="0" u="none" strike="noStrike">
                          <a:solidFill>
                            <a:schemeClr val="tx1"/>
                          </a:solidFill>
                          <a:effectLst/>
                          <a:latin typeface="+mn-lt"/>
                        </a:rPr>
                        <a:t>70</a:t>
                      </a:r>
                    </a:p>
                  </a:txBody>
                  <a:tcPr marL="0" marR="0" marT="0" marB="0" anchor="ctr"/>
                </a:tc>
                <a:tc>
                  <a:txBody>
                    <a:bodyPr/>
                    <a:lstStyle/>
                    <a:p>
                      <a:pPr algn="ctr" fontAlgn="b"/>
                      <a:r>
                        <a:rPr lang="en-US" sz="1100" b="0" i="0" u="none" strike="noStrike" dirty="0">
                          <a:solidFill>
                            <a:schemeClr val="tx1"/>
                          </a:solidFill>
                          <a:effectLst/>
                          <a:latin typeface="+mn-lt"/>
                        </a:rPr>
                        <a:t>6</a:t>
                      </a:r>
                    </a:p>
                  </a:txBody>
                  <a:tcPr marL="0" marR="0" marT="0" marB="0" anchor="ctr"/>
                </a:tc>
                <a:tc>
                  <a:txBody>
                    <a:bodyPr/>
                    <a:lstStyle/>
                    <a:p>
                      <a:pPr algn="ctr" fontAlgn="b"/>
                      <a:r>
                        <a:rPr lang="en-US" sz="1100" b="0" i="0" u="none" strike="noStrike">
                          <a:solidFill>
                            <a:schemeClr val="tx1"/>
                          </a:solidFill>
                          <a:effectLst/>
                          <a:latin typeface="+mn-lt"/>
                        </a:rPr>
                        <a:t>0.2</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6</a:t>
                      </a:r>
                    </a:p>
                  </a:txBody>
                  <a:tcPr marL="0" marR="0" marT="0" marB="0" anchor="ctr"/>
                </a:tc>
                <a:tc>
                  <a:txBody>
                    <a:bodyPr/>
                    <a:lstStyle/>
                    <a:p>
                      <a:pPr algn="ctr" fontAlgn="b"/>
                      <a:r>
                        <a:rPr lang="en-US" sz="1100" b="0" i="0" u="none" strike="noStrike" dirty="0">
                          <a:solidFill>
                            <a:schemeClr val="tx1"/>
                          </a:solidFill>
                          <a:effectLst/>
                          <a:latin typeface="+mn-lt"/>
                        </a:rPr>
                        <a:t>6</a:t>
                      </a:r>
                    </a:p>
                  </a:txBody>
                  <a:tcPr marL="0" marR="0" marT="0" marB="0" anchor="ctr"/>
                </a:tc>
                <a:tc>
                  <a:txBody>
                    <a:bodyPr/>
                    <a:lstStyle/>
                    <a:p>
                      <a:pPr algn="ctr" fontAlgn="b"/>
                      <a:r>
                        <a:rPr lang="en-US" sz="1100" b="0" i="0" u="none" strike="noStrike">
                          <a:solidFill>
                            <a:schemeClr val="tx1"/>
                          </a:solidFill>
                          <a:effectLst/>
                          <a:latin typeface="+mn-lt"/>
                        </a:rPr>
                        <a:t>0</a:t>
                      </a:r>
                    </a:p>
                  </a:txBody>
                  <a:tcPr marL="0" marR="0" marT="0" marB="0" anchor="ctr"/>
                </a:tc>
                <a:tc>
                  <a:txBody>
                    <a:bodyPr/>
                    <a:lstStyle/>
                    <a:p>
                      <a:pPr algn="ctr" fontAlgn="b"/>
                      <a:r>
                        <a:rPr lang="en-US" sz="1100" b="0" i="0" u="none" strike="noStrike">
                          <a:solidFill>
                            <a:schemeClr val="tx1"/>
                          </a:solidFill>
                          <a:effectLst/>
                          <a:latin typeface="+mn-lt"/>
                        </a:rPr>
                        <a:t>0</a:t>
                      </a:r>
                    </a:p>
                  </a:txBody>
                  <a:tcPr marL="0" marR="0" marT="0" marB="0" anchor="ctr"/>
                </a:tc>
                <a:tc>
                  <a:txBody>
                    <a:bodyPr/>
                    <a:lstStyle/>
                    <a:p>
                      <a:pPr algn="ctr" fontAlgn="b"/>
                      <a:endParaRPr lang="en-US" sz="1100" b="0" i="0" u="none" strike="noStrike">
                        <a:solidFill>
                          <a:schemeClr val="tx1"/>
                        </a:solidFill>
                        <a:effectLst/>
                        <a:latin typeface="+mn-lt"/>
                      </a:endParaRPr>
                    </a:p>
                  </a:txBody>
                  <a:tcPr marL="0" marR="0" marT="0" marB="0" anchor="ctr"/>
                </a:tc>
                <a:tc>
                  <a:txBody>
                    <a:bodyPr/>
                    <a:lstStyle/>
                    <a:p>
                      <a:pPr algn="ctr" fontAlgn="b"/>
                      <a:endParaRPr lang="en-US" sz="1100" b="0" i="0" u="none" strike="noStrike">
                        <a:solidFill>
                          <a:schemeClr val="tx1"/>
                        </a:solidFill>
                        <a:effectLst/>
                        <a:latin typeface="+mn-lt"/>
                      </a:endParaRPr>
                    </a:p>
                  </a:txBody>
                  <a:tcPr marL="0" marR="0" marT="0" marB="0" anchor="ctr"/>
                </a:tc>
                <a:extLst>
                  <a:ext uri="{0D108BD9-81ED-4DB2-BD59-A6C34878D82A}">
                    <a16:rowId xmlns:a16="http://schemas.microsoft.com/office/drawing/2014/main" val="1932287569"/>
                  </a:ext>
                </a:extLst>
              </a:tr>
              <a:tr h="249892">
                <a:tc>
                  <a:txBody>
                    <a:bodyPr/>
                    <a:lstStyle/>
                    <a:p>
                      <a:pPr algn="ctr" fontAlgn="b"/>
                      <a:r>
                        <a:rPr lang="en-US" sz="1200" b="0" u="none" strike="noStrike" dirty="0">
                          <a:solidFill>
                            <a:schemeClr val="tx1"/>
                          </a:solidFill>
                          <a:effectLst/>
                        </a:rPr>
                        <a:t>Arkansas Children's Hospital</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10/20/2021</a:t>
                      </a:r>
                    </a:p>
                  </a:txBody>
                  <a:tcPr marL="0" marR="0" marT="0" marB="0" anchor="ctr"/>
                </a:tc>
                <a:tc>
                  <a:txBody>
                    <a:bodyPr/>
                    <a:lstStyle/>
                    <a:p>
                      <a:pPr algn="ctr" fontAlgn="b"/>
                      <a:r>
                        <a:rPr lang="en-US" sz="1100" b="0" i="0" u="none" strike="noStrike">
                          <a:solidFill>
                            <a:schemeClr val="tx1"/>
                          </a:solidFill>
                          <a:effectLst/>
                          <a:latin typeface="+mn-lt"/>
                        </a:rPr>
                        <a:t>29.80</a:t>
                      </a:r>
                    </a:p>
                  </a:txBody>
                  <a:tcPr marL="0" marR="0" marT="0" marB="0" anchor="ctr"/>
                </a:tc>
                <a:tc>
                  <a:txBody>
                    <a:bodyPr/>
                    <a:lstStyle/>
                    <a:p>
                      <a:pPr algn="ctr" fontAlgn="b"/>
                      <a:r>
                        <a:rPr lang="en-US" sz="1100" b="0" i="0" u="none" strike="noStrike">
                          <a:solidFill>
                            <a:schemeClr val="tx1"/>
                          </a:solidFill>
                          <a:effectLst/>
                          <a:latin typeface="+mn-lt"/>
                        </a:rPr>
                        <a:t>48</a:t>
                      </a:r>
                    </a:p>
                  </a:txBody>
                  <a:tcPr marL="0" marR="0" marT="0" marB="0" anchor="ctr"/>
                </a:tc>
                <a:tc>
                  <a:txBody>
                    <a:bodyPr/>
                    <a:lstStyle/>
                    <a:p>
                      <a:pPr algn="ctr" fontAlgn="b"/>
                      <a:r>
                        <a:rPr lang="en-US" sz="1100" b="0" i="0" u="none" strike="noStrike">
                          <a:solidFill>
                            <a:schemeClr val="tx1"/>
                          </a:solidFill>
                          <a:effectLst/>
                          <a:latin typeface="+mn-lt"/>
                        </a:rPr>
                        <a:t>4</a:t>
                      </a:r>
                    </a:p>
                  </a:txBody>
                  <a:tcPr marL="0" marR="0" marT="0" marB="0" anchor="ctr"/>
                </a:tc>
                <a:tc>
                  <a:txBody>
                    <a:bodyPr/>
                    <a:lstStyle/>
                    <a:p>
                      <a:pPr algn="ctr" fontAlgn="b"/>
                      <a:r>
                        <a:rPr lang="en-US" sz="1100" b="0" i="0" u="none" strike="noStrike">
                          <a:solidFill>
                            <a:schemeClr val="tx1"/>
                          </a:solidFill>
                          <a:effectLst/>
                          <a:latin typeface="+mn-lt"/>
                        </a:rPr>
                        <a:t>1.2</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35</a:t>
                      </a:r>
                    </a:p>
                  </a:txBody>
                  <a:tcPr marL="0" marR="0" marT="0" marB="0" anchor="ctr"/>
                </a:tc>
                <a:tc>
                  <a:txBody>
                    <a:bodyPr/>
                    <a:lstStyle/>
                    <a:p>
                      <a:pPr algn="ctr" fontAlgn="b"/>
                      <a:r>
                        <a:rPr lang="en-US" sz="1100" b="0" i="0" u="none" strike="noStrike" dirty="0">
                          <a:solidFill>
                            <a:schemeClr val="tx1"/>
                          </a:solidFill>
                          <a:effectLst/>
                          <a:latin typeface="+mn-lt"/>
                        </a:rPr>
                        <a:t>13</a:t>
                      </a:r>
                    </a:p>
                  </a:txBody>
                  <a:tcPr marL="0" marR="0" marT="0" marB="0" anchor="ctr"/>
                </a:tc>
                <a:tc>
                  <a:txBody>
                    <a:bodyPr/>
                    <a:lstStyle/>
                    <a:p>
                      <a:pPr algn="ctr" fontAlgn="b"/>
                      <a:r>
                        <a:rPr lang="en-US" sz="1100" b="0" i="0" u="none" strike="noStrike">
                          <a:solidFill>
                            <a:schemeClr val="tx1"/>
                          </a:solidFill>
                          <a:effectLst/>
                          <a:latin typeface="+mn-lt"/>
                        </a:rPr>
                        <a:t>20</a:t>
                      </a:r>
                    </a:p>
                  </a:txBody>
                  <a:tcPr marL="0" marR="0" marT="0" marB="0" anchor="ctr"/>
                </a:tc>
                <a:tc>
                  <a:txBody>
                    <a:bodyPr/>
                    <a:lstStyle/>
                    <a:p>
                      <a:pPr algn="ctr" fontAlgn="b"/>
                      <a:r>
                        <a:rPr lang="en-US" sz="1100" b="0" i="0" u="none" strike="noStrike" dirty="0">
                          <a:solidFill>
                            <a:schemeClr val="tx1"/>
                          </a:solidFill>
                          <a:effectLst/>
                          <a:latin typeface="+mn-lt"/>
                        </a:rPr>
                        <a:t>2</a:t>
                      </a:r>
                    </a:p>
                  </a:txBody>
                  <a:tcPr marL="0" marR="0" marT="0" marB="0" anchor="ctr"/>
                </a:tc>
                <a:tc>
                  <a:txBody>
                    <a:bodyPr/>
                    <a:lstStyle/>
                    <a:p>
                      <a:pPr algn="ctr" fontAlgn="b"/>
                      <a:r>
                        <a:rPr lang="en-US" sz="1100" b="0" i="0" u="none" strike="noStrike">
                          <a:solidFill>
                            <a:schemeClr val="tx1"/>
                          </a:solidFill>
                          <a:effectLst/>
                          <a:latin typeface="+mn-lt"/>
                        </a:rPr>
                        <a:t>102.25</a:t>
                      </a:r>
                    </a:p>
                  </a:txBody>
                  <a:tcPr marL="0" marR="0" marT="0" marB="0" anchor="ctr"/>
                </a:tc>
                <a:tc>
                  <a:txBody>
                    <a:bodyPr/>
                    <a:lstStyle/>
                    <a:p>
                      <a:pPr algn="ctr" fontAlgn="b"/>
                      <a:r>
                        <a:rPr lang="en-US" sz="1100" b="0" i="0" u="none" strike="noStrike">
                          <a:solidFill>
                            <a:schemeClr val="tx1"/>
                          </a:solidFill>
                          <a:effectLst/>
                          <a:latin typeface="+mn-lt"/>
                        </a:rPr>
                        <a:t>64.33</a:t>
                      </a:r>
                    </a:p>
                  </a:txBody>
                  <a:tcPr marL="0" marR="0" marT="0" marB="0" anchor="ctr"/>
                </a:tc>
                <a:extLst>
                  <a:ext uri="{0D108BD9-81ED-4DB2-BD59-A6C34878D82A}">
                    <a16:rowId xmlns:a16="http://schemas.microsoft.com/office/drawing/2014/main" val="3822052516"/>
                  </a:ext>
                </a:extLst>
              </a:tr>
              <a:tr h="381240">
                <a:tc>
                  <a:txBody>
                    <a:bodyPr/>
                    <a:lstStyle/>
                    <a:p>
                      <a:pPr algn="ctr" fontAlgn="b"/>
                      <a:r>
                        <a:rPr lang="en-US" sz="1200" b="0" u="none" strike="noStrike" dirty="0">
                          <a:solidFill>
                            <a:schemeClr val="tx1"/>
                          </a:solidFill>
                          <a:effectLst/>
                        </a:rPr>
                        <a:t>Children's Hospital of Philadelphia</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5/26/2021</a:t>
                      </a:r>
                    </a:p>
                  </a:txBody>
                  <a:tcPr marL="0" marR="0" marT="0" marB="0" anchor="ctr"/>
                </a:tc>
                <a:tc>
                  <a:txBody>
                    <a:bodyPr/>
                    <a:lstStyle/>
                    <a:p>
                      <a:pPr algn="ctr" fontAlgn="b"/>
                      <a:r>
                        <a:rPr lang="en-US" sz="1100" b="0" i="0" u="none" strike="noStrike">
                          <a:solidFill>
                            <a:schemeClr val="tx1"/>
                          </a:solidFill>
                          <a:effectLst/>
                          <a:latin typeface="+mn-lt"/>
                        </a:rPr>
                        <a:t>34.70</a:t>
                      </a:r>
                    </a:p>
                  </a:txBody>
                  <a:tcPr marL="0" marR="0" marT="0" marB="0" anchor="ctr"/>
                </a:tc>
                <a:tc>
                  <a:txBody>
                    <a:bodyPr/>
                    <a:lstStyle/>
                    <a:p>
                      <a:pPr algn="ctr" fontAlgn="b"/>
                      <a:r>
                        <a:rPr lang="en-US" sz="1100" b="0" i="0" u="none" strike="noStrike">
                          <a:solidFill>
                            <a:schemeClr val="tx1"/>
                          </a:solidFill>
                          <a:effectLst/>
                          <a:latin typeface="+mn-lt"/>
                        </a:rPr>
                        <a:t>50</a:t>
                      </a:r>
                    </a:p>
                  </a:txBody>
                  <a:tcPr marL="0" marR="0" marT="0" marB="0" anchor="ctr"/>
                </a:tc>
                <a:tc>
                  <a:txBody>
                    <a:bodyPr/>
                    <a:lstStyle/>
                    <a:p>
                      <a:pPr algn="ctr" fontAlgn="b"/>
                      <a:r>
                        <a:rPr lang="en-US" sz="1100" b="0" i="0" u="none" strike="noStrike">
                          <a:solidFill>
                            <a:schemeClr val="tx1"/>
                          </a:solidFill>
                          <a:effectLst/>
                          <a:latin typeface="+mn-lt"/>
                        </a:rPr>
                        <a:t>4</a:t>
                      </a:r>
                    </a:p>
                  </a:txBody>
                  <a:tcPr marL="0" marR="0" marT="0" marB="0" anchor="ctr"/>
                </a:tc>
                <a:tc>
                  <a:txBody>
                    <a:bodyPr/>
                    <a:lstStyle/>
                    <a:p>
                      <a:pPr algn="ctr" fontAlgn="b"/>
                      <a:r>
                        <a:rPr lang="en-US" sz="1100" b="0" i="0" u="none" strike="noStrike">
                          <a:solidFill>
                            <a:schemeClr val="tx1"/>
                          </a:solidFill>
                          <a:effectLst/>
                          <a:latin typeface="+mn-lt"/>
                        </a:rPr>
                        <a:t>0.1</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4</a:t>
                      </a:r>
                    </a:p>
                  </a:txBody>
                  <a:tcPr marL="0" marR="0" marT="0" marB="0" anchor="ctr"/>
                </a:tc>
                <a:tc>
                  <a:txBody>
                    <a:bodyPr/>
                    <a:lstStyle/>
                    <a:p>
                      <a:pPr algn="ctr" fontAlgn="b"/>
                      <a:r>
                        <a:rPr lang="en-US" sz="1100" b="0" i="0" u="none" strike="noStrike" dirty="0">
                          <a:solidFill>
                            <a:schemeClr val="tx1"/>
                          </a:solidFill>
                          <a:effectLst/>
                          <a:latin typeface="+mn-lt"/>
                        </a:rPr>
                        <a:t>1</a:t>
                      </a:r>
                    </a:p>
                  </a:txBody>
                  <a:tcPr marL="0" marR="0" marT="0" marB="0" anchor="ctr"/>
                </a:tc>
                <a:tc>
                  <a:txBody>
                    <a:bodyPr/>
                    <a:lstStyle/>
                    <a:p>
                      <a:pPr algn="ctr" fontAlgn="b"/>
                      <a:r>
                        <a:rPr lang="en-US" sz="1100" b="0" i="0" u="none" strike="noStrike">
                          <a:solidFill>
                            <a:schemeClr val="tx1"/>
                          </a:solidFill>
                          <a:effectLst/>
                          <a:latin typeface="+mn-lt"/>
                        </a:rPr>
                        <a:t>3</a:t>
                      </a:r>
                    </a:p>
                  </a:txBody>
                  <a:tcPr marL="0" marR="0" marT="0" marB="0" anchor="ctr"/>
                </a:tc>
                <a:tc>
                  <a:txBody>
                    <a:bodyPr/>
                    <a:lstStyle/>
                    <a:p>
                      <a:pPr algn="ctr" fontAlgn="b"/>
                      <a:r>
                        <a:rPr lang="en-US" sz="1100" b="0" i="0" u="none" strike="noStrike" dirty="0">
                          <a:solidFill>
                            <a:schemeClr val="tx1"/>
                          </a:solidFill>
                          <a:effectLst/>
                          <a:latin typeface="+mn-lt"/>
                        </a:rPr>
                        <a:t>0</a:t>
                      </a:r>
                    </a:p>
                  </a:txBody>
                  <a:tcPr marL="0" marR="0" marT="0" marB="0" anchor="ctr"/>
                </a:tc>
                <a:tc>
                  <a:txBody>
                    <a:bodyPr/>
                    <a:lstStyle/>
                    <a:p>
                      <a:pPr algn="ctr" fontAlgn="b"/>
                      <a:r>
                        <a:rPr lang="en-US" sz="1100" b="0" i="0" u="none" strike="noStrike">
                          <a:solidFill>
                            <a:schemeClr val="tx1"/>
                          </a:solidFill>
                          <a:effectLst/>
                          <a:latin typeface="+mn-lt"/>
                        </a:rPr>
                        <a:t>105.33</a:t>
                      </a:r>
                    </a:p>
                  </a:txBody>
                  <a:tcPr marL="0" marR="0" marT="0" marB="0" anchor="ctr"/>
                </a:tc>
                <a:tc>
                  <a:txBody>
                    <a:bodyPr/>
                    <a:lstStyle/>
                    <a:p>
                      <a:pPr algn="ctr" fontAlgn="b"/>
                      <a:r>
                        <a:rPr lang="en-US" sz="1100" b="0" i="0" u="none" strike="noStrike">
                          <a:solidFill>
                            <a:schemeClr val="tx1"/>
                          </a:solidFill>
                          <a:effectLst/>
                          <a:latin typeface="+mn-lt"/>
                        </a:rPr>
                        <a:t>77.86</a:t>
                      </a:r>
                    </a:p>
                  </a:txBody>
                  <a:tcPr marL="0" marR="0" marT="0" marB="0" anchor="ctr"/>
                </a:tc>
                <a:extLst>
                  <a:ext uri="{0D108BD9-81ED-4DB2-BD59-A6C34878D82A}">
                    <a16:rowId xmlns:a16="http://schemas.microsoft.com/office/drawing/2014/main" val="1574486783"/>
                  </a:ext>
                </a:extLst>
              </a:tr>
              <a:tr h="249892">
                <a:tc>
                  <a:txBody>
                    <a:bodyPr/>
                    <a:lstStyle/>
                    <a:p>
                      <a:pPr algn="ctr" fontAlgn="b"/>
                      <a:r>
                        <a:rPr lang="en-US" sz="1200" b="0" u="none" strike="noStrike" dirty="0">
                          <a:solidFill>
                            <a:schemeClr val="tx1"/>
                          </a:solidFill>
                          <a:effectLst/>
                        </a:rPr>
                        <a:t>Cincinnati Children's Hospital</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9/21/2022</a:t>
                      </a:r>
                    </a:p>
                  </a:txBody>
                  <a:tcPr marL="0" marR="0" marT="0" marB="0" anchor="ctr"/>
                </a:tc>
                <a:tc>
                  <a:txBody>
                    <a:bodyPr/>
                    <a:lstStyle/>
                    <a:p>
                      <a:pPr algn="ctr" fontAlgn="b"/>
                      <a:r>
                        <a:rPr lang="en-US" sz="1100" b="0" i="0" u="none" strike="noStrike">
                          <a:solidFill>
                            <a:schemeClr val="tx1"/>
                          </a:solidFill>
                          <a:effectLst/>
                          <a:latin typeface="+mn-lt"/>
                        </a:rPr>
                        <a:t>18.60</a:t>
                      </a:r>
                    </a:p>
                  </a:txBody>
                  <a:tcPr marL="0" marR="0" marT="0" marB="0" anchor="ctr"/>
                </a:tc>
                <a:tc>
                  <a:txBody>
                    <a:bodyPr/>
                    <a:lstStyle/>
                    <a:p>
                      <a:pPr algn="ctr" fontAlgn="b"/>
                      <a:r>
                        <a:rPr lang="en-US" sz="1100" b="0" i="0" u="none" strike="noStrike">
                          <a:solidFill>
                            <a:schemeClr val="tx1"/>
                          </a:solidFill>
                          <a:effectLst/>
                          <a:latin typeface="+mn-lt"/>
                        </a:rPr>
                        <a:t>50</a:t>
                      </a:r>
                    </a:p>
                  </a:txBody>
                  <a:tcPr marL="0" marR="0" marT="0" marB="0" anchor="ctr"/>
                </a:tc>
                <a:tc>
                  <a:txBody>
                    <a:bodyPr/>
                    <a:lstStyle/>
                    <a:p>
                      <a:pPr algn="ctr" fontAlgn="b"/>
                      <a:r>
                        <a:rPr lang="en-US" sz="1100" b="0" i="0" u="none" strike="noStrike">
                          <a:solidFill>
                            <a:schemeClr val="tx1"/>
                          </a:solidFill>
                          <a:effectLst/>
                          <a:latin typeface="+mn-lt"/>
                        </a:rPr>
                        <a:t>4</a:t>
                      </a:r>
                    </a:p>
                  </a:txBody>
                  <a:tcPr marL="0" marR="0" marT="0" marB="0" anchor="ctr"/>
                </a:tc>
                <a:tc>
                  <a:txBody>
                    <a:bodyPr/>
                    <a:lstStyle/>
                    <a:p>
                      <a:pPr algn="ctr" fontAlgn="b"/>
                      <a:r>
                        <a:rPr lang="en-US" sz="1100" b="0" i="0" u="none" strike="noStrike">
                          <a:solidFill>
                            <a:schemeClr val="tx1"/>
                          </a:solidFill>
                          <a:effectLst/>
                          <a:latin typeface="+mn-lt"/>
                        </a:rPr>
                        <a:t>1.9</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35</a:t>
                      </a:r>
                    </a:p>
                  </a:txBody>
                  <a:tcPr marL="0" marR="0" marT="0" marB="0" anchor="ctr"/>
                </a:tc>
                <a:tc>
                  <a:txBody>
                    <a:bodyPr/>
                    <a:lstStyle/>
                    <a:p>
                      <a:pPr algn="ctr" fontAlgn="b"/>
                      <a:r>
                        <a:rPr lang="en-US" sz="1100" b="0" i="0" u="none" strike="noStrike" dirty="0">
                          <a:solidFill>
                            <a:schemeClr val="tx1"/>
                          </a:solidFill>
                          <a:effectLst/>
                          <a:latin typeface="+mn-lt"/>
                        </a:rPr>
                        <a:t>8</a:t>
                      </a:r>
                    </a:p>
                  </a:txBody>
                  <a:tcPr marL="0" marR="0" marT="0" marB="0" anchor="ctr"/>
                </a:tc>
                <a:tc>
                  <a:txBody>
                    <a:bodyPr/>
                    <a:lstStyle/>
                    <a:p>
                      <a:pPr algn="ctr" fontAlgn="b"/>
                      <a:r>
                        <a:rPr lang="en-US" sz="1100" b="0" i="0" u="none" strike="noStrike">
                          <a:solidFill>
                            <a:schemeClr val="tx1"/>
                          </a:solidFill>
                          <a:effectLst/>
                          <a:latin typeface="+mn-lt"/>
                        </a:rPr>
                        <a:t>22</a:t>
                      </a:r>
                    </a:p>
                  </a:txBody>
                  <a:tcPr marL="0" marR="0" marT="0" marB="0" anchor="ctr"/>
                </a:tc>
                <a:tc>
                  <a:txBody>
                    <a:bodyPr/>
                    <a:lstStyle/>
                    <a:p>
                      <a:pPr algn="ctr" fontAlgn="b"/>
                      <a:r>
                        <a:rPr lang="en-US" sz="1100" b="0" i="0" u="none" strike="noStrike" dirty="0">
                          <a:solidFill>
                            <a:schemeClr val="tx1"/>
                          </a:solidFill>
                          <a:effectLst/>
                          <a:latin typeface="+mn-lt"/>
                        </a:rPr>
                        <a:t>5</a:t>
                      </a:r>
                    </a:p>
                  </a:txBody>
                  <a:tcPr marL="0" marR="0" marT="0" marB="0" anchor="ctr"/>
                </a:tc>
                <a:tc>
                  <a:txBody>
                    <a:bodyPr/>
                    <a:lstStyle/>
                    <a:p>
                      <a:pPr algn="ctr" fontAlgn="b"/>
                      <a:r>
                        <a:rPr lang="en-US" sz="1100" b="0" i="0" u="none" strike="noStrike">
                          <a:solidFill>
                            <a:schemeClr val="tx1"/>
                          </a:solidFill>
                          <a:effectLst/>
                          <a:latin typeface="+mn-lt"/>
                        </a:rPr>
                        <a:t>58.73</a:t>
                      </a:r>
                    </a:p>
                  </a:txBody>
                  <a:tcPr marL="0" marR="0" marT="0" marB="0" anchor="ctr"/>
                </a:tc>
                <a:tc>
                  <a:txBody>
                    <a:bodyPr/>
                    <a:lstStyle/>
                    <a:p>
                      <a:pPr algn="ctr" fontAlgn="b"/>
                      <a:r>
                        <a:rPr lang="en-US" sz="1100" b="0" i="0" u="none" strike="noStrike">
                          <a:solidFill>
                            <a:schemeClr val="tx1"/>
                          </a:solidFill>
                          <a:effectLst/>
                          <a:latin typeface="+mn-lt"/>
                        </a:rPr>
                        <a:t>42.83</a:t>
                      </a:r>
                    </a:p>
                  </a:txBody>
                  <a:tcPr marL="0" marR="0" marT="0" marB="0" anchor="ctr"/>
                </a:tc>
                <a:extLst>
                  <a:ext uri="{0D108BD9-81ED-4DB2-BD59-A6C34878D82A}">
                    <a16:rowId xmlns:a16="http://schemas.microsoft.com/office/drawing/2014/main" val="430620474"/>
                  </a:ext>
                </a:extLst>
              </a:tr>
              <a:tr h="249892">
                <a:tc>
                  <a:txBody>
                    <a:bodyPr/>
                    <a:lstStyle/>
                    <a:p>
                      <a:pPr algn="ctr" fontAlgn="b"/>
                      <a:r>
                        <a:rPr lang="en-US" sz="1200" b="0" u="none" strike="noStrike" dirty="0">
                          <a:solidFill>
                            <a:schemeClr val="tx1"/>
                          </a:solidFill>
                          <a:effectLst/>
                        </a:rPr>
                        <a:t>National Jewish Health</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8/24/2022</a:t>
                      </a:r>
                    </a:p>
                  </a:txBody>
                  <a:tcPr marL="0" marR="0" marT="0" marB="0" anchor="ctr"/>
                </a:tc>
                <a:tc>
                  <a:txBody>
                    <a:bodyPr/>
                    <a:lstStyle/>
                    <a:p>
                      <a:pPr algn="ctr" fontAlgn="b"/>
                      <a:r>
                        <a:rPr lang="en-US" sz="1100" b="0" i="0" u="none" strike="noStrike">
                          <a:solidFill>
                            <a:schemeClr val="tx1"/>
                          </a:solidFill>
                          <a:effectLst/>
                          <a:latin typeface="+mn-lt"/>
                        </a:rPr>
                        <a:t>19.53</a:t>
                      </a:r>
                    </a:p>
                  </a:txBody>
                  <a:tcPr marL="0" marR="0" marT="0" marB="0" anchor="ctr"/>
                </a:tc>
                <a:tc>
                  <a:txBody>
                    <a:bodyPr/>
                    <a:lstStyle/>
                    <a:p>
                      <a:pPr algn="ctr" fontAlgn="b"/>
                      <a:r>
                        <a:rPr lang="en-US" sz="1100" b="0" i="0" u="none" strike="noStrike">
                          <a:solidFill>
                            <a:schemeClr val="tx1"/>
                          </a:solidFill>
                          <a:effectLst/>
                          <a:latin typeface="+mn-lt"/>
                        </a:rPr>
                        <a:t>250</a:t>
                      </a:r>
                    </a:p>
                  </a:txBody>
                  <a:tcPr marL="0" marR="0" marT="0" marB="0" anchor="ctr"/>
                </a:tc>
                <a:tc>
                  <a:txBody>
                    <a:bodyPr/>
                    <a:lstStyle/>
                    <a:p>
                      <a:pPr algn="ctr" fontAlgn="b"/>
                      <a:r>
                        <a:rPr lang="en-US" sz="1100" b="0" i="0" u="none" strike="noStrike">
                          <a:solidFill>
                            <a:schemeClr val="tx1"/>
                          </a:solidFill>
                          <a:effectLst/>
                          <a:latin typeface="+mn-lt"/>
                        </a:rPr>
                        <a:t>21</a:t>
                      </a:r>
                    </a:p>
                  </a:txBody>
                  <a:tcPr marL="0" marR="0" marT="0" marB="0" anchor="ctr"/>
                </a:tc>
                <a:tc>
                  <a:txBody>
                    <a:bodyPr/>
                    <a:lstStyle/>
                    <a:p>
                      <a:pPr algn="ctr" fontAlgn="b"/>
                      <a:r>
                        <a:rPr lang="en-US" sz="1100" b="0" i="0" u="none" strike="noStrike">
                          <a:solidFill>
                            <a:schemeClr val="tx1"/>
                          </a:solidFill>
                          <a:effectLst/>
                          <a:latin typeface="+mn-lt"/>
                        </a:rPr>
                        <a:t>1.5</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29</a:t>
                      </a:r>
                    </a:p>
                  </a:txBody>
                  <a:tcPr marL="0" marR="0" marT="0" marB="0" anchor="ctr"/>
                </a:tc>
                <a:tc>
                  <a:txBody>
                    <a:bodyPr/>
                    <a:lstStyle/>
                    <a:p>
                      <a:pPr algn="ctr" fontAlgn="b"/>
                      <a:r>
                        <a:rPr lang="en-US" sz="1100" b="0" i="0" u="none" strike="noStrike" dirty="0">
                          <a:solidFill>
                            <a:schemeClr val="tx1"/>
                          </a:solidFill>
                          <a:effectLst/>
                          <a:latin typeface="+mn-lt"/>
                        </a:rPr>
                        <a:t>19</a:t>
                      </a:r>
                    </a:p>
                  </a:txBody>
                  <a:tcPr marL="0" marR="0" marT="0" marB="0" anchor="ctr"/>
                </a:tc>
                <a:tc>
                  <a:txBody>
                    <a:bodyPr/>
                    <a:lstStyle/>
                    <a:p>
                      <a:pPr algn="ctr" fontAlgn="b"/>
                      <a:r>
                        <a:rPr lang="en-US" sz="1100" b="0" i="0" u="none" strike="noStrike">
                          <a:solidFill>
                            <a:schemeClr val="tx1"/>
                          </a:solidFill>
                          <a:effectLst/>
                          <a:latin typeface="+mn-lt"/>
                        </a:rPr>
                        <a:t>6</a:t>
                      </a:r>
                    </a:p>
                  </a:txBody>
                  <a:tcPr marL="0" marR="0" marT="0" marB="0" anchor="ctr"/>
                </a:tc>
                <a:tc>
                  <a:txBody>
                    <a:bodyPr/>
                    <a:lstStyle/>
                    <a:p>
                      <a:pPr algn="ctr" fontAlgn="b"/>
                      <a:r>
                        <a:rPr lang="en-US" sz="1100" b="0" i="0" u="none" strike="noStrike">
                          <a:solidFill>
                            <a:schemeClr val="tx1"/>
                          </a:solidFill>
                          <a:effectLst/>
                          <a:latin typeface="+mn-lt"/>
                        </a:rPr>
                        <a:t>4</a:t>
                      </a:r>
                    </a:p>
                  </a:txBody>
                  <a:tcPr marL="0" marR="0" marT="0" marB="0" anchor="ctr"/>
                </a:tc>
                <a:tc>
                  <a:txBody>
                    <a:bodyPr/>
                    <a:lstStyle/>
                    <a:p>
                      <a:pPr algn="ctr" fontAlgn="b"/>
                      <a:r>
                        <a:rPr lang="en-US" sz="1100" b="0" i="0" u="none" strike="noStrike" dirty="0">
                          <a:solidFill>
                            <a:schemeClr val="tx1"/>
                          </a:solidFill>
                          <a:effectLst/>
                          <a:latin typeface="+mn-lt"/>
                        </a:rPr>
                        <a:t>165.17</a:t>
                      </a:r>
                    </a:p>
                  </a:txBody>
                  <a:tcPr marL="0" marR="0" marT="0" marB="0" anchor="ctr"/>
                </a:tc>
                <a:tc>
                  <a:txBody>
                    <a:bodyPr/>
                    <a:lstStyle/>
                    <a:p>
                      <a:pPr algn="ctr" fontAlgn="b"/>
                      <a:r>
                        <a:rPr lang="en-US" sz="1100" b="0" i="0" u="none" strike="noStrike">
                          <a:solidFill>
                            <a:schemeClr val="tx1"/>
                          </a:solidFill>
                          <a:effectLst/>
                          <a:latin typeface="+mn-lt"/>
                        </a:rPr>
                        <a:t>76.25</a:t>
                      </a:r>
                    </a:p>
                  </a:txBody>
                  <a:tcPr marL="0" marR="0" marT="0" marB="0" anchor="ctr"/>
                </a:tc>
                <a:extLst>
                  <a:ext uri="{0D108BD9-81ED-4DB2-BD59-A6C34878D82A}">
                    <a16:rowId xmlns:a16="http://schemas.microsoft.com/office/drawing/2014/main" val="3491254641"/>
                  </a:ext>
                </a:extLst>
              </a:tr>
              <a:tr h="381240">
                <a:tc>
                  <a:txBody>
                    <a:bodyPr/>
                    <a:lstStyle/>
                    <a:p>
                      <a:pPr algn="ctr" fontAlgn="b"/>
                      <a:r>
                        <a:rPr lang="en-US" sz="1200" b="0" u="none" strike="noStrike">
                          <a:solidFill>
                            <a:schemeClr val="tx1"/>
                          </a:solidFill>
                          <a:effectLst/>
                        </a:rPr>
                        <a:t>Nationwide Children's Hospital</a:t>
                      </a:r>
                      <a:endParaRPr lang="en-US" sz="1200" b="0" i="0" u="none" strike="noStrike">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3/4/2022</a:t>
                      </a:r>
                    </a:p>
                  </a:txBody>
                  <a:tcPr marL="0" marR="0" marT="0" marB="0" anchor="ctr"/>
                </a:tc>
                <a:tc>
                  <a:txBody>
                    <a:bodyPr/>
                    <a:lstStyle/>
                    <a:p>
                      <a:pPr algn="ctr" fontAlgn="b"/>
                      <a:r>
                        <a:rPr lang="en-US" sz="1100" b="0" i="0" u="none" strike="noStrike">
                          <a:solidFill>
                            <a:schemeClr val="tx1"/>
                          </a:solidFill>
                          <a:effectLst/>
                          <a:latin typeface="+mn-lt"/>
                        </a:rPr>
                        <a:t>25.30</a:t>
                      </a:r>
                    </a:p>
                  </a:txBody>
                  <a:tcPr marL="0" marR="0" marT="0" marB="0" anchor="ctr"/>
                </a:tc>
                <a:tc>
                  <a:txBody>
                    <a:bodyPr/>
                    <a:lstStyle/>
                    <a:p>
                      <a:pPr algn="ctr" fontAlgn="b"/>
                      <a:r>
                        <a:rPr lang="en-US" sz="1100" b="0" i="0" u="none" strike="noStrike">
                          <a:solidFill>
                            <a:schemeClr val="tx1"/>
                          </a:solidFill>
                          <a:effectLst/>
                          <a:latin typeface="+mn-lt"/>
                        </a:rPr>
                        <a:t>75</a:t>
                      </a:r>
                    </a:p>
                  </a:txBody>
                  <a:tcPr marL="0" marR="0" marT="0" marB="0" anchor="ctr"/>
                </a:tc>
                <a:tc>
                  <a:txBody>
                    <a:bodyPr/>
                    <a:lstStyle/>
                    <a:p>
                      <a:pPr algn="ctr" fontAlgn="b"/>
                      <a:r>
                        <a:rPr lang="en-US" sz="1100" b="0" i="0" u="none" strike="noStrike">
                          <a:solidFill>
                            <a:schemeClr val="tx1"/>
                          </a:solidFill>
                          <a:effectLst/>
                          <a:latin typeface="+mn-lt"/>
                        </a:rPr>
                        <a:t>6</a:t>
                      </a:r>
                    </a:p>
                  </a:txBody>
                  <a:tcPr marL="0" marR="0" marT="0" marB="0" anchor="ctr"/>
                </a:tc>
                <a:tc>
                  <a:txBody>
                    <a:bodyPr/>
                    <a:lstStyle/>
                    <a:p>
                      <a:pPr algn="ctr" fontAlgn="b"/>
                      <a:r>
                        <a:rPr lang="en-US" sz="1100" b="0" i="0" u="none" strike="noStrike">
                          <a:solidFill>
                            <a:schemeClr val="tx1"/>
                          </a:solidFill>
                          <a:effectLst/>
                          <a:latin typeface="+mn-lt"/>
                        </a:rPr>
                        <a:t>2.5</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62</a:t>
                      </a:r>
                    </a:p>
                  </a:txBody>
                  <a:tcPr marL="0" marR="0" marT="0" marB="0" anchor="ctr"/>
                </a:tc>
                <a:tc>
                  <a:txBody>
                    <a:bodyPr/>
                    <a:lstStyle/>
                    <a:p>
                      <a:pPr algn="ctr" fontAlgn="b"/>
                      <a:r>
                        <a:rPr lang="en-US" sz="1100" b="0" i="0" u="none" strike="noStrike" dirty="0">
                          <a:solidFill>
                            <a:schemeClr val="tx1"/>
                          </a:solidFill>
                          <a:effectLst/>
                          <a:latin typeface="+mn-lt"/>
                        </a:rPr>
                        <a:t>25</a:t>
                      </a:r>
                    </a:p>
                  </a:txBody>
                  <a:tcPr marL="0" marR="0" marT="0" marB="0" anchor="ctr"/>
                </a:tc>
                <a:tc>
                  <a:txBody>
                    <a:bodyPr/>
                    <a:lstStyle/>
                    <a:p>
                      <a:pPr algn="ctr" fontAlgn="b"/>
                      <a:r>
                        <a:rPr lang="en-US" sz="1100" b="0" i="0" u="none" strike="noStrike">
                          <a:solidFill>
                            <a:schemeClr val="tx1"/>
                          </a:solidFill>
                          <a:effectLst/>
                          <a:latin typeface="+mn-lt"/>
                        </a:rPr>
                        <a:t>35</a:t>
                      </a:r>
                    </a:p>
                  </a:txBody>
                  <a:tcPr marL="0" marR="0" marT="0" marB="0" anchor="ctr"/>
                </a:tc>
                <a:tc>
                  <a:txBody>
                    <a:bodyPr/>
                    <a:lstStyle/>
                    <a:p>
                      <a:pPr algn="ctr" fontAlgn="b"/>
                      <a:r>
                        <a:rPr lang="en-US" sz="1100" b="0" i="0" u="none" strike="noStrike">
                          <a:solidFill>
                            <a:schemeClr val="tx1"/>
                          </a:solidFill>
                          <a:effectLst/>
                          <a:latin typeface="+mn-lt"/>
                        </a:rPr>
                        <a:t>2</a:t>
                      </a:r>
                    </a:p>
                  </a:txBody>
                  <a:tcPr marL="0" marR="0" marT="0" marB="0" anchor="ctr"/>
                </a:tc>
                <a:tc>
                  <a:txBody>
                    <a:bodyPr/>
                    <a:lstStyle/>
                    <a:p>
                      <a:pPr algn="ctr" fontAlgn="b"/>
                      <a:r>
                        <a:rPr lang="en-US" sz="1100" b="0" i="0" u="none" strike="noStrike" dirty="0">
                          <a:solidFill>
                            <a:schemeClr val="tx1"/>
                          </a:solidFill>
                          <a:effectLst/>
                          <a:latin typeface="+mn-lt"/>
                        </a:rPr>
                        <a:t>74.80</a:t>
                      </a:r>
                    </a:p>
                  </a:txBody>
                  <a:tcPr marL="0" marR="0" marT="0" marB="0" anchor="ctr"/>
                </a:tc>
                <a:tc>
                  <a:txBody>
                    <a:bodyPr/>
                    <a:lstStyle/>
                    <a:p>
                      <a:pPr algn="ctr" fontAlgn="b"/>
                      <a:r>
                        <a:rPr lang="en-US" sz="1100" b="0" i="0" u="none" strike="noStrike">
                          <a:solidFill>
                            <a:schemeClr val="tx1"/>
                          </a:solidFill>
                          <a:effectLst/>
                          <a:latin typeface="+mn-lt"/>
                        </a:rPr>
                        <a:t>57.89</a:t>
                      </a:r>
                    </a:p>
                  </a:txBody>
                  <a:tcPr marL="0" marR="0" marT="0" marB="0" anchor="ctr"/>
                </a:tc>
                <a:extLst>
                  <a:ext uri="{0D108BD9-81ED-4DB2-BD59-A6C34878D82A}">
                    <a16:rowId xmlns:a16="http://schemas.microsoft.com/office/drawing/2014/main" val="2690465319"/>
                  </a:ext>
                </a:extLst>
              </a:tr>
              <a:tr h="381240">
                <a:tc>
                  <a:txBody>
                    <a:bodyPr/>
                    <a:lstStyle/>
                    <a:p>
                      <a:pPr algn="ctr" fontAlgn="b"/>
                      <a:r>
                        <a:rPr lang="en-US" sz="1200" b="0" u="none" strike="noStrike" dirty="0">
                          <a:solidFill>
                            <a:schemeClr val="tx1"/>
                          </a:solidFill>
                          <a:effectLst/>
                        </a:rPr>
                        <a:t>Payton Manning Children's Hospital</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7/19/2022</a:t>
                      </a:r>
                    </a:p>
                  </a:txBody>
                  <a:tcPr marL="0" marR="0" marT="0" marB="0" anchor="ctr"/>
                </a:tc>
                <a:tc>
                  <a:txBody>
                    <a:bodyPr/>
                    <a:lstStyle/>
                    <a:p>
                      <a:pPr algn="ctr" fontAlgn="b"/>
                      <a:r>
                        <a:rPr lang="en-US" sz="1100" b="0" i="0" u="none" strike="noStrike">
                          <a:solidFill>
                            <a:schemeClr val="tx1"/>
                          </a:solidFill>
                          <a:effectLst/>
                          <a:latin typeface="+mn-lt"/>
                        </a:rPr>
                        <a:t>20.73</a:t>
                      </a:r>
                    </a:p>
                  </a:txBody>
                  <a:tcPr marL="0" marR="0" marT="0" marB="0" anchor="ctr"/>
                </a:tc>
                <a:tc>
                  <a:txBody>
                    <a:bodyPr/>
                    <a:lstStyle/>
                    <a:p>
                      <a:pPr algn="ctr" fontAlgn="b"/>
                      <a:r>
                        <a:rPr lang="en-US" sz="1100" b="0" i="0" u="none" strike="noStrike">
                          <a:solidFill>
                            <a:schemeClr val="tx1"/>
                          </a:solidFill>
                          <a:effectLst/>
                          <a:latin typeface="+mn-lt"/>
                        </a:rPr>
                        <a:t>25</a:t>
                      </a:r>
                    </a:p>
                  </a:txBody>
                  <a:tcPr marL="0" marR="0" marT="0" marB="0" anchor="ctr"/>
                </a:tc>
                <a:tc>
                  <a:txBody>
                    <a:bodyPr/>
                    <a:lstStyle/>
                    <a:p>
                      <a:pPr algn="ctr" fontAlgn="b"/>
                      <a:r>
                        <a:rPr lang="en-US" sz="1100" b="0" i="0" u="none" strike="noStrike">
                          <a:solidFill>
                            <a:schemeClr val="tx1"/>
                          </a:solidFill>
                          <a:effectLst/>
                          <a:latin typeface="+mn-lt"/>
                        </a:rPr>
                        <a:t>2</a:t>
                      </a:r>
                    </a:p>
                  </a:txBody>
                  <a:tcPr marL="0" marR="0" marT="0" marB="0" anchor="ctr"/>
                </a:tc>
                <a:tc>
                  <a:txBody>
                    <a:bodyPr/>
                    <a:lstStyle/>
                    <a:p>
                      <a:pPr algn="ctr" fontAlgn="b"/>
                      <a:r>
                        <a:rPr lang="en-US" sz="1100" b="0" i="0" u="none" strike="noStrike">
                          <a:solidFill>
                            <a:schemeClr val="tx1"/>
                          </a:solidFill>
                          <a:effectLst/>
                          <a:latin typeface="+mn-lt"/>
                        </a:rPr>
                        <a:t>0.7</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15</a:t>
                      </a:r>
                    </a:p>
                  </a:txBody>
                  <a:tcPr marL="0" marR="0" marT="0" marB="0" anchor="ctr"/>
                </a:tc>
                <a:tc>
                  <a:txBody>
                    <a:bodyPr/>
                    <a:lstStyle/>
                    <a:p>
                      <a:pPr algn="ctr" fontAlgn="b"/>
                      <a:r>
                        <a:rPr lang="en-US" sz="1100" b="0" i="0" u="none" strike="noStrike" dirty="0">
                          <a:solidFill>
                            <a:schemeClr val="tx1"/>
                          </a:solidFill>
                          <a:effectLst/>
                          <a:latin typeface="+mn-lt"/>
                        </a:rPr>
                        <a:t>5</a:t>
                      </a:r>
                    </a:p>
                  </a:txBody>
                  <a:tcPr marL="0" marR="0" marT="0" marB="0" anchor="ctr"/>
                </a:tc>
                <a:tc>
                  <a:txBody>
                    <a:bodyPr/>
                    <a:lstStyle/>
                    <a:p>
                      <a:pPr algn="ctr" fontAlgn="b"/>
                      <a:r>
                        <a:rPr lang="en-US" sz="1100" b="0" i="0" u="none" strike="noStrike">
                          <a:solidFill>
                            <a:schemeClr val="tx1"/>
                          </a:solidFill>
                          <a:effectLst/>
                          <a:latin typeface="+mn-lt"/>
                        </a:rPr>
                        <a:t>9</a:t>
                      </a:r>
                    </a:p>
                  </a:txBody>
                  <a:tcPr marL="0" marR="0" marT="0" marB="0" anchor="ctr"/>
                </a:tc>
                <a:tc>
                  <a:txBody>
                    <a:bodyPr/>
                    <a:lstStyle/>
                    <a:p>
                      <a:pPr algn="ctr" fontAlgn="b"/>
                      <a:r>
                        <a:rPr lang="en-US" sz="1100" b="0" i="0" u="none" strike="noStrike">
                          <a:solidFill>
                            <a:schemeClr val="tx1"/>
                          </a:solidFill>
                          <a:effectLst/>
                          <a:latin typeface="+mn-lt"/>
                        </a:rPr>
                        <a:t>1</a:t>
                      </a:r>
                    </a:p>
                  </a:txBody>
                  <a:tcPr marL="0" marR="0" marT="0" marB="0" anchor="ctr"/>
                </a:tc>
                <a:tc>
                  <a:txBody>
                    <a:bodyPr/>
                    <a:lstStyle/>
                    <a:p>
                      <a:pPr algn="ctr" fontAlgn="b"/>
                      <a:r>
                        <a:rPr lang="en-US" sz="1100" b="0" i="0" u="none" strike="noStrike" dirty="0">
                          <a:solidFill>
                            <a:schemeClr val="tx1"/>
                          </a:solidFill>
                          <a:effectLst/>
                          <a:latin typeface="+mn-lt"/>
                        </a:rPr>
                        <a:t>67.11</a:t>
                      </a:r>
                    </a:p>
                  </a:txBody>
                  <a:tcPr marL="0" marR="0" marT="0" marB="0" anchor="ctr"/>
                </a:tc>
                <a:tc>
                  <a:txBody>
                    <a:bodyPr/>
                    <a:lstStyle/>
                    <a:p>
                      <a:pPr algn="ctr" fontAlgn="b"/>
                      <a:r>
                        <a:rPr lang="en-US" sz="1100" b="0" i="0" u="none" strike="noStrike">
                          <a:solidFill>
                            <a:schemeClr val="tx1"/>
                          </a:solidFill>
                          <a:effectLst/>
                          <a:latin typeface="+mn-lt"/>
                        </a:rPr>
                        <a:t>63.89</a:t>
                      </a:r>
                    </a:p>
                  </a:txBody>
                  <a:tcPr marL="0" marR="0" marT="0" marB="0" anchor="ctr"/>
                </a:tc>
                <a:extLst>
                  <a:ext uri="{0D108BD9-81ED-4DB2-BD59-A6C34878D82A}">
                    <a16:rowId xmlns:a16="http://schemas.microsoft.com/office/drawing/2014/main" val="832286796"/>
                  </a:ext>
                </a:extLst>
              </a:tr>
              <a:tr h="249892">
                <a:tc>
                  <a:txBody>
                    <a:bodyPr/>
                    <a:lstStyle/>
                    <a:p>
                      <a:pPr algn="ctr" fontAlgn="b"/>
                      <a:r>
                        <a:rPr lang="en-US" sz="1200" b="0" u="none" strike="noStrike" dirty="0">
                          <a:solidFill>
                            <a:schemeClr val="tx1"/>
                          </a:solidFill>
                          <a:effectLst/>
                        </a:rPr>
                        <a:t>U. of California, San Diego</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11/10/2021</a:t>
                      </a:r>
                    </a:p>
                  </a:txBody>
                  <a:tcPr marL="0" marR="0" marT="0" marB="0" anchor="ctr"/>
                </a:tc>
                <a:tc>
                  <a:txBody>
                    <a:bodyPr/>
                    <a:lstStyle/>
                    <a:p>
                      <a:pPr algn="ctr" fontAlgn="b"/>
                      <a:r>
                        <a:rPr lang="en-US" sz="1100" b="0" i="0" u="none" strike="noStrike">
                          <a:solidFill>
                            <a:schemeClr val="tx1"/>
                          </a:solidFill>
                          <a:effectLst/>
                          <a:latin typeface="+mn-lt"/>
                        </a:rPr>
                        <a:t>29.10</a:t>
                      </a:r>
                    </a:p>
                  </a:txBody>
                  <a:tcPr marL="0" marR="0" marT="0" marB="0" anchor="ctr"/>
                </a:tc>
                <a:tc>
                  <a:txBody>
                    <a:bodyPr/>
                    <a:lstStyle/>
                    <a:p>
                      <a:pPr algn="ctr" fontAlgn="b"/>
                      <a:r>
                        <a:rPr lang="en-US" sz="1100" b="0" i="0" u="none" strike="noStrike">
                          <a:solidFill>
                            <a:schemeClr val="tx1"/>
                          </a:solidFill>
                          <a:effectLst/>
                          <a:latin typeface="+mn-lt"/>
                        </a:rPr>
                        <a:t>65</a:t>
                      </a:r>
                    </a:p>
                  </a:txBody>
                  <a:tcPr marL="0" marR="0" marT="0" marB="0" anchor="ctr"/>
                </a:tc>
                <a:tc>
                  <a:txBody>
                    <a:bodyPr/>
                    <a:lstStyle/>
                    <a:p>
                      <a:pPr algn="ctr" fontAlgn="b"/>
                      <a:r>
                        <a:rPr lang="en-US" sz="1100" b="0" i="0" u="none" strike="noStrike">
                          <a:solidFill>
                            <a:schemeClr val="tx1"/>
                          </a:solidFill>
                          <a:effectLst/>
                          <a:latin typeface="+mn-lt"/>
                        </a:rPr>
                        <a:t>5</a:t>
                      </a:r>
                    </a:p>
                  </a:txBody>
                  <a:tcPr marL="0" marR="0" marT="0" marB="0" anchor="ctr"/>
                </a:tc>
                <a:tc>
                  <a:txBody>
                    <a:bodyPr/>
                    <a:lstStyle/>
                    <a:p>
                      <a:pPr algn="ctr" fontAlgn="b"/>
                      <a:r>
                        <a:rPr lang="en-US" sz="1100" b="0" i="0" u="none" strike="noStrike">
                          <a:solidFill>
                            <a:schemeClr val="tx1"/>
                          </a:solidFill>
                          <a:effectLst/>
                          <a:latin typeface="+mn-lt"/>
                        </a:rPr>
                        <a:t>0.4</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13</a:t>
                      </a:r>
                    </a:p>
                  </a:txBody>
                  <a:tcPr marL="0" marR="0" marT="0" marB="0" anchor="ctr"/>
                </a:tc>
                <a:tc>
                  <a:txBody>
                    <a:bodyPr/>
                    <a:lstStyle/>
                    <a:p>
                      <a:pPr algn="ctr" fontAlgn="b"/>
                      <a:r>
                        <a:rPr lang="en-US" sz="1100" b="0" i="0" u="none" strike="noStrike" dirty="0">
                          <a:solidFill>
                            <a:schemeClr val="tx1"/>
                          </a:solidFill>
                          <a:effectLst/>
                          <a:latin typeface="+mn-lt"/>
                        </a:rPr>
                        <a:t>4</a:t>
                      </a:r>
                    </a:p>
                  </a:txBody>
                  <a:tcPr marL="0" marR="0" marT="0" marB="0" anchor="ctr"/>
                </a:tc>
                <a:tc>
                  <a:txBody>
                    <a:bodyPr/>
                    <a:lstStyle/>
                    <a:p>
                      <a:pPr algn="ctr" fontAlgn="b"/>
                      <a:r>
                        <a:rPr lang="en-US" sz="1100" b="0" i="0" u="none" strike="noStrike">
                          <a:solidFill>
                            <a:schemeClr val="tx1"/>
                          </a:solidFill>
                          <a:effectLst/>
                          <a:latin typeface="+mn-lt"/>
                        </a:rPr>
                        <a:t>7</a:t>
                      </a:r>
                    </a:p>
                  </a:txBody>
                  <a:tcPr marL="0" marR="0" marT="0" marB="0" anchor="ctr"/>
                </a:tc>
                <a:tc>
                  <a:txBody>
                    <a:bodyPr/>
                    <a:lstStyle/>
                    <a:p>
                      <a:pPr algn="ctr" fontAlgn="b"/>
                      <a:r>
                        <a:rPr lang="en-US" sz="1100" b="0" i="0" u="none" strike="noStrike">
                          <a:solidFill>
                            <a:schemeClr val="tx1"/>
                          </a:solidFill>
                          <a:effectLst/>
                          <a:latin typeface="+mn-lt"/>
                        </a:rPr>
                        <a:t>2</a:t>
                      </a:r>
                    </a:p>
                  </a:txBody>
                  <a:tcPr marL="0" marR="0" marT="0" marB="0" anchor="ctr"/>
                </a:tc>
                <a:tc>
                  <a:txBody>
                    <a:bodyPr/>
                    <a:lstStyle/>
                    <a:p>
                      <a:pPr algn="ctr" fontAlgn="b"/>
                      <a:r>
                        <a:rPr lang="en-US" sz="1100" b="0" i="0" u="none" strike="noStrike">
                          <a:solidFill>
                            <a:schemeClr val="tx1"/>
                          </a:solidFill>
                          <a:effectLst/>
                          <a:latin typeface="+mn-lt"/>
                        </a:rPr>
                        <a:t>89.00</a:t>
                      </a:r>
                    </a:p>
                  </a:txBody>
                  <a:tcPr marL="0" marR="0" marT="0" marB="0" anchor="ctr"/>
                </a:tc>
                <a:tc>
                  <a:txBody>
                    <a:bodyPr/>
                    <a:lstStyle/>
                    <a:p>
                      <a:pPr algn="ctr" fontAlgn="b"/>
                      <a:r>
                        <a:rPr lang="en-US" sz="1100" b="0" i="0" u="none" strike="noStrike" dirty="0">
                          <a:solidFill>
                            <a:schemeClr val="tx1"/>
                          </a:solidFill>
                          <a:effectLst/>
                          <a:latin typeface="+mn-lt"/>
                        </a:rPr>
                        <a:t>66.85</a:t>
                      </a:r>
                    </a:p>
                  </a:txBody>
                  <a:tcPr marL="0" marR="0" marT="0" marB="0" anchor="ctr"/>
                </a:tc>
                <a:extLst>
                  <a:ext uri="{0D108BD9-81ED-4DB2-BD59-A6C34878D82A}">
                    <a16:rowId xmlns:a16="http://schemas.microsoft.com/office/drawing/2014/main" val="1090672074"/>
                  </a:ext>
                </a:extLst>
              </a:tr>
              <a:tr h="381240">
                <a:tc>
                  <a:txBody>
                    <a:bodyPr/>
                    <a:lstStyle/>
                    <a:p>
                      <a:pPr algn="ctr" fontAlgn="b"/>
                      <a:r>
                        <a:rPr lang="en-US" sz="1200" b="0" u="none" strike="noStrike" dirty="0">
                          <a:solidFill>
                            <a:schemeClr val="tx1"/>
                          </a:solidFill>
                          <a:effectLst/>
                        </a:rPr>
                        <a:t>U. of Kentucky Children's Hospital </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11/21/2022</a:t>
                      </a:r>
                    </a:p>
                  </a:txBody>
                  <a:tcPr marL="0" marR="0" marT="0" marB="0" anchor="ctr"/>
                </a:tc>
                <a:tc>
                  <a:txBody>
                    <a:bodyPr/>
                    <a:lstStyle/>
                    <a:p>
                      <a:pPr algn="ctr" fontAlgn="b"/>
                      <a:r>
                        <a:rPr lang="en-US" sz="1100" b="0" i="0" u="none" strike="noStrike" dirty="0">
                          <a:solidFill>
                            <a:schemeClr val="tx1"/>
                          </a:solidFill>
                          <a:effectLst/>
                          <a:latin typeface="+mn-lt"/>
                        </a:rPr>
                        <a:t>16.57</a:t>
                      </a:r>
                    </a:p>
                  </a:txBody>
                  <a:tcPr marL="0" marR="0" marT="0" marB="0" anchor="ctr"/>
                </a:tc>
                <a:tc>
                  <a:txBody>
                    <a:bodyPr/>
                    <a:lstStyle/>
                    <a:p>
                      <a:pPr algn="ctr" fontAlgn="b"/>
                      <a:r>
                        <a:rPr lang="en-US" sz="1100" b="0" i="0" u="none" strike="noStrike" dirty="0">
                          <a:solidFill>
                            <a:schemeClr val="tx1"/>
                          </a:solidFill>
                          <a:effectLst/>
                          <a:latin typeface="+mn-lt"/>
                        </a:rPr>
                        <a:t>50</a:t>
                      </a:r>
                    </a:p>
                  </a:txBody>
                  <a:tcPr marL="0" marR="0" marT="0" marB="0" anchor="ctr"/>
                </a:tc>
                <a:tc>
                  <a:txBody>
                    <a:bodyPr/>
                    <a:lstStyle/>
                    <a:p>
                      <a:pPr algn="ctr" fontAlgn="b"/>
                      <a:r>
                        <a:rPr lang="en-US" sz="1100" b="0" i="0" u="none" strike="noStrike" dirty="0">
                          <a:solidFill>
                            <a:schemeClr val="tx1"/>
                          </a:solidFill>
                          <a:effectLst/>
                          <a:latin typeface="+mn-lt"/>
                        </a:rPr>
                        <a:t>4</a:t>
                      </a:r>
                    </a:p>
                  </a:txBody>
                  <a:tcPr marL="0" marR="0" marT="0" marB="0" anchor="ctr"/>
                </a:tc>
                <a:tc>
                  <a:txBody>
                    <a:bodyPr/>
                    <a:lstStyle/>
                    <a:p>
                      <a:pPr algn="ctr" fontAlgn="b"/>
                      <a:r>
                        <a:rPr lang="en-US" sz="1100" b="0" i="0" u="none" strike="noStrike">
                          <a:solidFill>
                            <a:schemeClr val="tx1"/>
                          </a:solidFill>
                          <a:effectLst/>
                          <a:latin typeface="+mn-lt"/>
                        </a:rPr>
                        <a:t>0.0</a:t>
                      </a:r>
                    </a:p>
                  </a:txBody>
                  <a:tcPr marL="0" marR="0" marT="0" marB="0" anchor="ctr">
                    <a:solidFill>
                      <a:srgbClr val="FF5050"/>
                    </a:solidFill>
                  </a:tcPr>
                </a:tc>
                <a:tc>
                  <a:txBody>
                    <a:bodyPr/>
                    <a:lstStyle/>
                    <a:p>
                      <a:pPr algn="ctr" fontAlgn="b"/>
                      <a:r>
                        <a:rPr lang="en-US" sz="1100" b="0" i="0" u="none" strike="noStrike" dirty="0">
                          <a:solidFill>
                            <a:schemeClr val="tx1"/>
                          </a:solidFill>
                          <a:effectLst/>
                          <a:latin typeface="+mn-lt"/>
                        </a:rPr>
                        <a:t>0</a:t>
                      </a:r>
                    </a:p>
                  </a:txBody>
                  <a:tcPr marL="0" marR="0" marT="0" marB="0" anchor="ctr"/>
                </a:tc>
                <a:tc>
                  <a:txBody>
                    <a:bodyPr/>
                    <a:lstStyle/>
                    <a:p>
                      <a:pPr algn="ctr" fontAlgn="b"/>
                      <a:r>
                        <a:rPr lang="en-US" sz="1100" b="0" u="none" strike="noStrike" dirty="0">
                          <a:solidFill>
                            <a:schemeClr val="tx1"/>
                          </a:solidFill>
                          <a:effectLst/>
                          <a:latin typeface="+mn-lt"/>
                        </a:rPr>
                        <a:t>0</a:t>
                      </a:r>
                      <a:endParaRPr lang="en-US" sz="1100" b="0" i="0" u="none" strike="noStrike" dirty="0">
                        <a:solidFill>
                          <a:schemeClr val="tx1"/>
                        </a:solidFill>
                        <a:effectLst/>
                        <a:latin typeface="+mn-lt"/>
                      </a:endParaRPr>
                    </a:p>
                  </a:txBody>
                  <a:tcPr marL="0" marR="0" marT="0" marB="0" anchor="ctr"/>
                </a:tc>
                <a:tc>
                  <a:txBody>
                    <a:bodyPr/>
                    <a:lstStyle/>
                    <a:p>
                      <a:pPr algn="ctr" fontAlgn="b"/>
                      <a:r>
                        <a:rPr lang="en-US" sz="1100" b="0" i="0" u="none" strike="noStrike" dirty="0">
                          <a:solidFill>
                            <a:schemeClr val="tx1"/>
                          </a:solidFill>
                          <a:effectLst/>
                          <a:latin typeface="+mn-lt"/>
                        </a:rPr>
                        <a:t>0</a:t>
                      </a:r>
                    </a:p>
                  </a:txBody>
                  <a:tcPr marL="0" marR="0" marT="0" marB="0" anchor="ctr"/>
                </a:tc>
                <a:tc>
                  <a:txBody>
                    <a:bodyPr/>
                    <a:lstStyle/>
                    <a:p>
                      <a:pPr algn="ctr" fontAlgn="b"/>
                      <a:r>
                        <a:rPr lang="en-US" sz="1100" b="0" i="0" u="none" strike="noStrike">
                          <a:solidFill>
                            <a:schemeClr val="tx1"/>
                          </a:solidFill>
                          <a:effectLst/>
                          <a:latin typeface="+mn-lt"/>
                        </a:rPr>
                        <a:t>0</a:t>
                      </a:r>
                    </a:p>
                  </a:txBody>
                  <a:tcPr marL="0" marR="0" marT="0" marB="0" anchor="ctr"/>
                </a:tc>
                <a:tc>
                  <a:txBody>
                    <a:bodyPr/>
                    <a:lstStyle/>
                    <a:p>
                      <a:pPr algn="ctr" fontAlgn="b"/>
                      <a:endParaRPr lang="en-US" sz="1100" b="0" i="0" u="none" strike="noStrike" dirty="0">
                        <a:solidFill>
                          <a:schemeClr val="tx1"/>
                        </a:solidFill>
                        <a:effectLst/>
                        <a:latin typeface="+mn-lt"/>
                      </a:endParaRPr>
                    </a:p>
                  </a:txBody>
                  <a:tcPr marL="0" marR="0" marT="0" marB="0" anchor="ctr"/>
                </a:tc>
                <a:tc>
                  <a:txBody>
                    <a:bodyPr/>
                    <a:lstStyle/>
                    <a:p>
                      <a:pPr algn="ctr" fontAlgn="b"/>
                      <a:endParaRPr lang="en-US" sz="11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4155285626"/>
                  </a:ext>
                </a:extLst>
              </a:tr>
              <a:tr h="190620">
                <a:tc>
                  <a:txBody>
                    <a:bodyPr/>
                    <a:lstStyle/>
                    <a:p>
                      <a:pPr algn="ctr" fontAlgn="b"/>
                      <a:r>
                        <a:rPr lang="en-US" sz="1200" b="1" u="none" strike="noStrike" dirty="0">
                          <a:solidFill>
                            <a:schemeClr val="tx1"/>
                          </a:solidFill>
                          <a:effectLst/>
                        </a:rPr>
                        <a:t>Total</a:t>
                      </a:r>
                      <a:endParaRPr lang="en-US" sz="12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1" u="none" strike="noStrike" dirty="0">
                          <a:solidFill>
                            <a:schemeClr val="tx1"/>
                          </a:solidFill>
                          <a:effectLst/>
                          <a:latin typeface="+mn-lt"/>
                        </a:rPr>
                        <a:t> </a:t>
                      </a:r>
                      <a:endParaRPr lang="en-US" sz="1100" b="1" i="0" u="none" strike="noStrike" dirty="0">
                        <a:solidFill>
                          <a:schemeClr val="tx1"/>
                        </a:solidFill>
                        <a:effectLst/>
                        <a:latin typeface="+mn-lt"/>
                      </a:endParaRPr>
                    </a:p>
                  </a:txBody>
                  <a:tcPr marL="0" marR="0" marT="0" marB="0" anchor="ctr"/>
                </a:tc>
                <a:tc>
                  <a:txBody>
                    <a:bodyPr/>
                    <a:lstStyle/>
                    <a:p>
                      <a:pPr algn="ctr" fontAlgn="b"/>
                      <a:r>
                        <a:rPr lang="en-US" sz="1100" b="1" i="0" u="none" strike="noStrike" dirty="0">
                          <a:solidFill>
                            <a:schemeClr val="tx1"/>
                          </a:solidFill>
                          <a:effectLst/>
                          <a:latin typeface="+mn-lt"/>
                        </a:rPr>
                        <a:t> </a:t>
                      </a:r>
                    </a:p>
                  </a:txBody>
                  <a:tcPr marL="0" marR="0" marT="0" marB="0" anchor="ctr"/>
                </a:tc>
                <a:tc>
                  <a:txBody>
                    <a:bodyPr/>
                    <a:lstStyle/>
                    <a:p>
                      <a:pPr algn="ctr" fontAlgn="b"/>
                      <a:r>
                        <a:rPr lang="en-US" sz="1100" b="1" i="0" u="none" strike="noStrike" dirty="0">
                          <a:solidFill>
                            <a:schemeClr val="tx1"/>
                          </a:solidFill>
                          <a:effectLst/>
                          <a:latin typeface="+mn-lt"/>
                        </a:rPr>
                        <a:t>790</a:t>
                      </a:r>
                    </a:p>
                  </a:txBody>
                  <a:tcPr marL="0" marR="0" marT="0" marB="0" anchor="ctr"/>
                </a:tc>
                <a:tc>
                  <a:txBody>
                    <a:bodyPr/>
                    <a:lstStyle/>
                    <a:p>
                      <a:pPr algn="ctr" fontAlgn="b"/>
                      <a:r>
                        <a:rPr lang="en-US" sz="1100" b="1" i="0" u="none" strike="noStrike" dirty="0">
                          <a:solidFill>
                            <a:schemeClr val="tx1"/>
                          </a:solidFill>
                          <a:effectLst/>
                          <a:latin typeface="+mn-lt"/>
                        </a:rPr>
                        <a:t>66</a:t>
                      </a:r>
                    </a:p>
                  </a:txBody>
                  <a:tcPr marL="0" marR="0" marT="0" marB="0" anchor="ctr"/>
                </a:tc>
                <a:tc>
                  <a:txBody>
                    <a:bodyPr/>
                    <a:lstStyle/>
                    <a:p>
                      <a:pPr algn="ctr" fontAlgn="b"/>
                      <a:r>
                        <a:rPr lang="en-US" sz="1100" b="1" i="0" u="none" strike="noStrike" dirty="0">
                          <a:solidFill>
                            <a:schemeClr val="tx1"/>
                          </a:solidFill>
                          <a:effectLst/>
                          <a:latin typeface="+mn-lt"/>
                        </a:rPr>
                        <a:t>13</a:t>
                      </a:r>
                    </a:p>
                  </a:txBody>
                  <a:tcPr marL="0" marR="0" marT="0" marB="0" anchor="ctr"/>
                </a:tc>
                <a:tc>
                  <a:txBody>
                    <a:bodyPr/>
                    <a:lstStyle/>
                    <a:p>
                      <a:pPr algn="ctr" fontAlgn="b"/>
                      <a:r>
                        <a:rPr lang="en-US" sz="1100" b="1" i="0" u="none" strike="noStrike" dirty="0">
                          <a:solidFill>
                            <a:schemeClr val="tx1"/>
                          </a:solidFill>
                          <a:effectLst/>
                          <a:latin typeface="+mn-lt"/>
                        </a:rPr>
                        <a:t>336</a:t>
                      </a:r>
                    </a:p>
                  </a:txBody>
                  <a:tcPr marL="0" marR="0" marT="0" marB="0" anchor="ctr"/>
                </a:tc>
                <a:tc>
                  <a:txBody>
                    <a:bodyPr/>
                    <a:lstStyle/>
                    <a:p>
                      <a:pPr algn="ctr" fontAlgn="b"/>
                      <a:r>
                        <a:rPr lang="en-US" sz="1100" b="1" i="0" u="none" strike="noStrike" dirty="0">
                          <a:solidFill>
                            <a:schemeClr val="tx1"/>
                          </a:solidFill>
                          <a:effectLst/>
                          <a:latin typeface="+mn-lt"/>
                        </a:rPr>
                        <a:t>116</a:t>
                      </a:r>
                    </a:p>
                  </a:txBody>
                  <a:tcPr marL="0" marR="0" marT="0" marB="0" anchor="ctr"/>
                </a:tc>
                <a:tc>
                  <a:txBody>
                    <a:bodyPr/>
                    <a:lstStyle/>
                    <a:p>
                      <a:pPr algn="ctr" fontAlgn="b"/>
                      <a:r>
                        <a:rPr lang="en-US" sz="1100" b="1" i="0" u="none" strike="noStrike" dirty="0">
                          <a:solidFill>
                            <a:schemeClr val="tx1"/>
                          </a:solidFill>
                          <a:effectLst/>
                          <a:latin typeface="+mn-lt"/>
                        </a:rPr>
                        <a:t>198</a:t>
                      </a:r>
                    </a:p>
                  </a:txBody>
                  <a:tcPr marL="0" marR="0" marT="0" marB="0" anchor="ctr"/>
                </a:tc>
                <a:tc>
                  <a:txBody>
                    <a:bodyPr/>
                    <a:lstStyle/>
                    <a:p>
                      <a:pPr algn="ctr" fontAlgn="b"/>
                      <a:r>
                        <a:rPr lang="en-US" sz="1100" b="1" i="0" u="none" strike="noStrike" dirty="0">
                          <a:solidFill>
                            <a:schemeClr val="tx1"/>
                          </a:solidFill>
                          <a:effectLst/>
                          <a:latin typeface="+mn-lt"/>
                        </a:rPr>
                        <a:t>21</a:t>
                      </a:r>
                    </a:p>
                  </a:txBody>
                  <a:tcPr marL="0" marR="0" marT="0" marB="0" anchor="ctr"/>
                </a:tc>
                <a:tc>
                  <a:txBody>
                    <a:bodyPr/>
                    <a:lstStyle/>
                    <a:p>
                      <a:pPr algn="ctr" fontAlgn="b"/>
                      <a:r>
                        <a:rPr lang="en-US" sz="1100" b="1" i="0" u="none" strike="noStrike" dirty="0">
                          <a:solidFill>
                            <a:schemeClr val="tx1"/>
                          </a:solidFill>
                          <a:effectLst/>
                          <a:latin typeface="+mn-lt"/>
                        </a:rPr>
                        <a:t>77.95</a:t>
                      </a:r>
                    </a:p>
                  </a:txBody>
                  <a:tcPr marL="0" marR="0" marT="0" marB="0" anchor="ctr"/>
                </a:tc>
                <a:tc>
                  <a:txBody>
                    <a:bodyPr/>
                    <a:lstStyle/>
                    <a:p>
                      <a:pPr algn="ctr" fontAlgn="b"/>
                      <a:r>
                        <a:rPr lang="en-US" sz="1100" b="1" i="0" u="none" strike="noStrike" dirty="0">
                          <a:solidFill>
                            <a:schemeClr val="tx1"/>
                          </a:solidFill>
                          <a:effectLst/>
                          <a:latin typeface="+mn-lt"/>
                        </a:rPr>
                        <a:t>67.03</a:t>
                      </a:r>
                    </a:p>
                  </a:txBody>
                  <a:tcPr marL="0" marR="0" marT="0" marB="0" anchor="ctr"/>
                </a:tc>
                <a:extLst>
                  <a:ext uri="{0D108BD9-81ED-4DB2-BD59-A6C34878D82A}">
                    <a16:rowId xmlns:a16="http://schemas.microsoft.com/office/drawing/2014/main" val="1723834469"/>
                  </a:ext>
                </a:extLst>
              </a:tr>
            </a:tbl>
          </a:graphicData>
        </a:graphic>
      </p:graphicFrame>
    </p:spTree>
    <p:extLst>
      <p:ext uri="{BB962C8B-B14F-4D97-AF65-F5344CB8AC3E}">
        <p14:creationId xmlns:p14="http://schemas.microsoft.com/office/powerpoint/2010/main" val="3364555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7886F-585D-82DF-6E17-48DBCC7AE0FA}"/>
              </a:ext>
            </a:extLst>
          </p:cNvPr>
          <p:cNvSpPr>
            <a:spLocks noGrp="1"/>
          </p:cNvSpPr>
          <p:nvPr>
            <p:ph type="ctrTitle"/>
          </p:nvPr>
        </p:nvSpPr>
        <p:spPr/>
        <p:txBody>
          <a:bodyPr/>
          <a:lstStyle/>
          <a:p>
            <a:r>
              <a:rPr lang="en-US" dirty="0"/>
              <a:t>Implementation Trial Outcomes</a:t>
            </a:r>
          </a:p>
        </p:txBody>
      </p:sp>
    </p:spTree>
    <p:extLst>
      <p:ext uri="{BB962C8B-B14F-4D97-AF65-F5344CB8AC3E}">
        <p14:creationId xmlns:p14="http://schemas.microsoft.com/office/powerpoint/2010/main" val="1265774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B6A9B8A-9F23-0EE4-0E9C-E7D30F2A1FC5}"/>
              </a:ext>
            </a:extLst>
          </p:cNvPr>
          <p:cNvSpPr txBox="1"/>
          <p:nvPr/>
        </p:nvSpPr>
        <p:spPr>
          <a:xfrm>
            <a:off x="7619413" y="928838"/>
            <a:ext cx="2549393" cy="584775"/>
          </a:xfrm>
          <a:prstGeom prst="rect">
            <a:avLst/>
          </a:prstGeom>
          <a:solidFill>
            <a:schemeClr val="tx2">
              <a:lumMod val="20000"/>
              <a:lumOff val="80000"/>
            </a:schemeClr>
          </a:solidFill>
        </p:spPr>
        <p:txBody>
          <a:bodyPr wrap="square" rtlCol="0">
            <a:spAutoFit/>
          </a:bodyPr>
          <a:lstStyle/>
          <a:p>
            <a:pPr algn="ctr"/>
            <a:r>
              <a:rPr lang="en-US" sz="1600" b="1" u="sng" dirty="0"/>
              <a:t>Average HOT Duration: </a:t>
            </a:r>
          </a:p>
          <a:p>
            <a:pPr algn="ctr"/>
            <a:r>
              <a:rPr lang="en-US" sz="1600" dirty="0"/>
              <a:t>78 ± 67</a:t>
            </a:r>
          </a:p>
        </p:txBody>
      </p:sp>
      <p:sp>
        <p:nvSpPr>
          <p:cNvPr id="3" name="Arrow: Up 2">
            <a:extLst>
              <a:ext uri="{FF2B5EF4-FFF2-40B4-BE49-F238E27FC236}">
                <a16:creationId xmlns:a16="http://schemas.microsoft.com/office/drawing/2014/main" id="{C0410FB5-87D7-FA0D-4EA2-67926BC8990E}"/>
              </a:ext>
            </a:extLst>
          </p:cNvPr>
          <p:cNvSpPr/>
          <p:nvPr/>
        </p:nvSpPr>
        <p:spPr>
          <a:xfrm rot="10800000">
            <a:off x="10638863" y="473707"/>
            <a:ext cx="1362635" cy="1039906"/>
          </a:xfrm>
          <a:prstGeom prst="upArrow">
            <a:avLst/>
          </a:prstGeom>
          <a:solidFill>
            <a:srgbClr val="D5D1F3"/>
          </a:solidFill>
          <a:ln>
            <a:solidFill>
              <a:srgbClr val="D5D1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ysClr val="windowText" lastClr="000000"/>
              </a:solidFill>
            </a:endParaRPr>
          </a:p>
        </p:txBody>
      </p:sp>
      <p:sp>
        <p:nvSpPr>
          <p:cNvPr id="5" name="TextBox 4">
            <a:extLst>
              <a:ext uri="{FF2B5EF4-FFF2-40B4-BE49-F238E27FC236}">
                <a16:creationId xmlns:a16="http://schemas.microsoft.com/office/drawing/2014/main" id="{42E9A03A-BFEB-C25B-9E48-739D032BD834}"/>
              </a:ext>
            </a:extLst>
          </p:cNvPr>
          <p:cNvSpPr txBox="1"/>
          <p:nvPr/>
        </p:nvSpPr>
        <p:spPr>
          <a:xfrm>
            <a:off x="11014261" y="808994"/>
            <a:ext cx="721659" cy="369332"/>
          </a:xfrm>
          <a:prstGeom prst="rect">
            <a:avLst/>
          </a:prstGeom>
          <a:noFill/>
        </p:spPr>
        <p:txBody>
          <a:bodyPr wrap="square" rtlCol="0">
            <a:spAutoFit/>
          </a:bodyPr>
          <a:lstStyle/>
          <a:p>
            <a:r>
              <a:rPr lang="en-US" b="1" dirty="0"/>
              <a:t>Goal</a:t>
            </a:r>
          </a:p>
        </p:txBody>
      </p:sp>
      <p:graphicFrame>
        <p:nvGraphicFramePr>
          <p:cNvPr id="4" name="Chart 3">
            <a:extLst>
              <a:ext uri="{FF2B5EF4-FFF2-40B4-BE49-F238E27FC236}">
                <a16:creationId xmlns:a16="http://schemas.microsoft.com/office/drawing/2014/main" id="{D1FD428F-35B1-0823-B656-2A41341EE7C5}"/>
              </a:ext>
            </a:extLst>
          </p:cNvPr>
          <p:cNvGraphicFramePr>
            <a:graphicFrameLocks/>
          </p:cNvGraphicFramePr>
          <p:nvPr>
            <p:extLst>
              <p:ext uri="{D42A27DB-BD31-4B8C-83A1-F6EECF244321}">
                <p14:modId xmlns:p14="http://schemas.microsoft.com/office/powerpoint/2010/main" val="3167780171"/>
              </p:ext>
            </p:extLst>
          </p:nvPr>
        </p:nvGraphicFramePr>
        <p:xfrm>
          <a:off x="0" y="1"/>
          <a:ext cx="12192000" cy="61587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0532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92473-2A5A-4387-B047-517E24B92BA4}"/>
            </a:ext>
          </a:extLst>
        </p:cNvPr>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D27272A1-8D1B-0F24-4F16-120A12E45198}"/>
              </a:ext>
            </a:extLst>
          </p:cNvPr>
          <p:cNvGraphicFramePr>
            <a:graphicFrameLocks/>
          </p:cNvGraphicFramePr>
          <p:nvPr>
            <p:extLst>
              <p:ext uri="{D42A27DB-BD31-4B8C-83A1-F6EECF244321}">
                <p14:modId xmlns:p14="http://schemas.microsoft.com/office/powerpoint/2010/main" val="1813855960"/>
              </p:ext>
            </p:extLst>
          </p:nvPr>
        </p:nvGraphicFramePr>
        <p:xfrm>
          <a:off x="0" y="3428998"/>
          <a:ext cx="12188952"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Chart 1">
            <a:extLst>
              <a:ext uri="{FF2B5EF4-FFF2-40B4-BE49-F238E27FC236}">
                <a16:creationId xmlns:a16="http://schemas.microsoft.com/office/drawing/2014/main" id="{D1FD428F-35B1-0823-B656-2A41341EE7C5}"/>
              </a:ext>
            </a:extLst>
          </p:cNvPr>
          <p:cNvGraphicFramePr>
            <a:graphicFrameLocks/>
          </p:cNvGraphicFramePr>
          <p:nvPr>
            <p:extLst>
              <p:ext uri="{D42A27DB-BD31-4B8C-83A1-F6EECF244321}">
                <p14:modId xmlns:p14="http://schemas.microsoft.com/office/powerpoint/2010/main" val="303364919"/>
              </p:ext>
            </p:extLst>
          </p:nvPr>
        </p:nvGraphicFramePr>
        <p:xfrm>
          <a:off x="0" y="0"/>
          <a:ext cx="12188952" cy="342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2251896"/>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3F2DAD"/>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ASS Stars" id="{219D4B20-28A3-B846-B947-0ADB79787B4B}" vid="{473A25FD-859A-8E4F-B556-2F95E0657F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23069</TotalTime>
  <Words>1823</Words>
  <Application>Microsoft Office PowerPoint</Application>
  <PresentationFormat>Widescreen</PresentationFormat>
  <Paragraphs>519</Paragraphs>
  <Slides>32</Slides>
  <Notes>14</Notes>
  <HiddenSlides>8</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Meiryo</vt:lpstr>
      <vt:lpstr> +mn-lt</vt:lpstr>
      <vt:lpstr>Apple Braille</vt:lpstr>
      <vt:lpstr>Aptos Narrow</vt:lpstr>
      <vt:lpstr>Arial</vt:lpstr>
      <vt:lpstr>Calibri</vt:lpstr>
      <vt:lpstr>Calibri Light</vt:lpstr>
      <vt:lpstr>Century Gothic</vt:lpstr>
      <vt:lpstr>1_Office Theme</vt:lpstr>
      <vt:lpstr>The Recorded Home Oximetry (RHO) Program  Monthly Investigator Meeting</vt:lpstr>
      <vt:lpstr>RHO Program Implementation Timeline</vt:lpstr>
      <vt:lpstr>RHO Implementation Trial Consort Diagram</vt:lpstr>
      <vt:lpstr>PowerPoint Presentation</vt:lpstr>
      <vt:lpstr>PowerPoint Presentation</vt:lpstr>
      <vt:lpstr>Enrollment by Site</vt:lpstr>
      <vt:lpstr>Implementation Trial Outcomes</vt:lpstr>
      <vt:lpstr>PowerPoint Presentation</vt:lpstr>
      <vt:lpstr>PowerPoint Presentation</vt:lpstr>
      <vt:lpstr>PowerPoint Presentation</vt:lpstr>
      <vt:lpstr>Starting to Look at Different Phenotypes of Weaning Patterns</vt:lpstr>
      <vt:lpstr>Results</vt:lpstr>
      <vt:lpstr>Results</vt:lpstr>
      <vt:lpstr>PowerPoint Presentation</vt:lpstr>
      <vt:lpstr>Implementation Related Problems</vt:lpstr>
      <vt:lpstr>PowerPoint Presentation</vt:lpstr>
      <vt:lpstr>Deviation Types</vt:lpstr>
      <vt:lpstr>PowerPoint Presentation</vt:lpstr>
      <vt:lpstr>Updates</vt:lpstr>
      <vt:lpstr>Katie is Leaving</vt:lpstr>
      <vt:lpstr>Quantitative Cost Analysis Surveys</vt:lpstr>
      <vt:lpstr>Discussion</vt:lpstr>
      <vt:lpstr>Reminders</vt:lpstr>
      <vt:lpstr>New Variables (Not Mandatory)</vt:lpstr>
      <vt:lpstr>Family Engagement Survey</vt:lpstr>
      <vt:lpstr>Closing Thoughts</vt:lpstr>
      <vt:lpstr>Consenting Reminders</vt:lpstr>
      <vt:lpstr>Controls</vt:lpstr>
      <vt:lpstr>Contacting Patients Through the EMR</vt:lpstr>
      <vt:lpstr>Reporting AEs</vt:lpstr>
      <vt:lpstr>Importance of Changing Probes</vt:lpstr>
      <vt:lpstr>RHO Program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Recorded Home Oximetry (RHO) Program  Monthly Investigator Meeting</dc:title>
  <dc:creator>White, Heather</dc:creator>
  <cp:lastModifiedBy>Edeburn, Katherine R</cp:lastModifiedBy>
  <cp:revision>602</cp:revision>
  <dcterms:created xsi:type="dcterms:W3CDTF">2021-03-31T16:28:55Z</dcterms:created>
  <dcterms:modified xsi:type="dcterms:W3CDTF">2024-04-09T18:26:02Z</dcterms:modified>
</cp:coreProperties>
</file>