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Ex2.xml" ContentType="application/vnd.ms-office.chartex+xml"/>
  <Override PartName="/ppt/charts/style3.xml" ContentType="application/vnd.ms-office.chartstyle+xml"/>
  <Override PartName="/ppt/charts/colors3.xml" ContentType="application/vnd.ms-office.chartcolorstyle+xml"/>
  <Override PartName="/ppt/charts/chartEx3.xml" ContentType="application/vnd.ms-office.chartex+xml"/>
  <Override PartName="/ppt/charts/style4.xml" ContentType="application/vnd.ms-office.chartstyle+xml"/>
  <Override PartName="/ppt/charts/colors4.xml" ContentType="application/vnd.ms-office.chartcolorstyle+xml"/>
  <Override PartName="/ppt/charts/chartEx4.xml" ContentType="application/vnd.ms-office.chartex+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5"/>
  </p:notesMasterIdLst>
  <p:sldIdLst>
    <p:sldId id="289" r:id="rId3"/>
    <p:sldId id="897" r:id="rId4"/>
    <p:sldId id="256" r:id="rId5"/>
    <p:sldId id="896" r:id="rId6"/>
    <p:sldId id="1330" r:id="rId7"/>
    <p:sldId id="1440" r:id="rId8"/>
    <p:sldId id="1424" r:id="rId9"/>
    <p:sldId id="1425" r:id="rId10"/>
    <p:sldId id="878" r:id="rId11"/>
    <p:sldId id="895" r:id="rId12"/>
    <p:sldId id="1335" r:id="rId13"/>
    <p:sldId id="1307" r:id="rId14"/>
    <p:sldId id="1441" r:id="rId15"/>
    <p:sldId id="1463" r:id="rId16"/>
    <p:sldId id="1467" r:id="rId17"/>
    <p:sldId id="259" r:id="rId18"/>
    <p:sldId id="258" r:id="rId19"/>
    <p:sldId id="260" r:id="rId20"/>
    <p:sldId id="261" r:id="rId21"/>
    <p:sldId id="262" r:id="rId22"/>
    <p:sldId id="263" r:id="rId23"/>
    <p:sldId id="264" r:id="rId24"/>
    <p:sldId id="265" r:id="rId25"/>
    <p:sldId id="1453" r:id="rId26"/>
    <p:sldId id="1464" r:id="rId27"/>
    <p:sldId id="1443" r:id="rId28"/>
    <p:sldId id="1461" r:id="rId29"/>
    <p:sldId id="1455" r:id="rId30"/>
    <p:sldId id="1460" r:id="rId31"/>
    <p:sldId id="1446" r:id="rId32"/>
    <p:sldId id="459" r:id="rId33"/>
    <p:sldId id="83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DD1"/>
    <a:srgbClr val="FF5050"/>
    <a:srgbClr val="F4B183"/>
    <a:srgbClr val="A9D18E"/>
    <a:srgbClr val="FCE8DA"/>
    <a:srgbClr val="E5F1DD"/>
    <a:srgbClr val="BC73F3"/>
    <a:srgbClr val="F5EAFD"/>
    <a:srgbClr val="5AA2AE"/>
    <a:srgbClr val="2254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17" autoAdjust="0"/>
    <p:restoredTop sz="89056" autoAdjust="0"/>
  </p:normalViewPr>
  <p:slideViewPr>
    <p:cSldViewPr snapToGrid="0">
      <p:cViewPr varScale="1">
        <p:scale>
          <a:sx n="68" d="100"/>
          <a:sy n="68" d="100"/>
        </p:scale>
        <p:origin x="570" y="60"/>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172.26.240.67\umms-research-pediatrics-rhein\Implementation%20Science%20Studies\Recorded%20Home%20Oximetry%20(RHO)\Data%20and%20Reporting\Data%20Analysis\Enrollment\RHO%20Enrollment%20RunChar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Possible%20Reasons%20for%20HOT%20Duration.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Possible%20Reasons%20for%20HOT%20Duration.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Possible%20Reasons%20for%20HOT%20Duration.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Possible%20Reasons%20for%20HOT%20Duration.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Possible%20Reasons%20for%20HOT%20Duration.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Possible%20Reasons%20for%20HOT%20Duration.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Possible%20Reasons%20for%20HOT%20Duration.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Possible%20Reasons%20for%20HOT%20Duration.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Possible%20Reasons%20for%20HOT%20Duration.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Possible%20Reasons%20for%20HOT%20Duration.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72.26.240.67\umms-research-pediatrics-rhein\Implementation%20Science%20Studies\Recorded%20Home%20Oximetry%20(RHO)\Data%20and%20Reporting\Monthly%20Site%20Reports\Monthly%20Reports%20Excels\4.%20Avg%20Home%20O2%20Duration%20(February).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Possible%20Reasons%20for%20HOT%20Duration.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Possible%20Reasons%20for%20HOT%20Duration.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Possible%20Reasons%20for%20HOT%20Duration.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Possible%20Reasons%20for%20HOT%20Duration.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Possible%20Reasons%20for%20HOT%20Duration.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Possible%20Reasons%20for%20HOT%20Duration.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Possible%20Reasons%20for%20HOT%20Duration.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Possible%20Reasons%20for%20HOT%20Duration.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Possible%20Reasons%20for%20HOT%20Duration.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Possible%20Reasons%20for%20HOT%20Duration.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Data%20Analysis\Duration%20for%20Control%20Infants\Duration%20for%20Control%20Infan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Data%20Analysis\Problems%20Log\RHO%20Implementation%20Log%20of%20Problem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Monthly%20Site%20Reports\Monthly%20Reports%20Excels\6.%20Compliance%20(February).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Possible%20Reasons%20for%20HOT%20Duratio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Possible%20Reasons%20for%20HOT%20Duratio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Possible%20Reasons%20for%20HOT%20Duratio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Possible%20Reasons%20for%20HOT%20Duration.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umassmed-my.sharepoint.com/personal/katherine_edeburn_umassmed_edu/Documents/Documents/Possible%20Reasons%20for%20HOT%20Duration.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https://umassmed-my.sharepoint.com/personal/katherine_edeburn_umassmed_edu/Documents/Documents/Possible%20Reasons%20for%20HOT%20Duration.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https://umassmed-my.sharepoint.com/personal/katherine_edeburn_umassmed_edu/Documents/Documents/Possible%20Reasons%20for%20HOT%20Duration.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umassmed-my.sharepoint.com/personal/katherine_edeburn_umassmed_edu/Documents/Documents/Possible%20Reasons%20for%20HOT%20Dur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r>
              <a:rPr lang="en-US"/>
              <a:t>Recorded Home Oximetry Program Implementation Trial Enrollment</a:t>
            </a:r>
          </a:p>
          <a:p>
            <a:pPr>
              <a:defRPr/>
            </a:pPr>
            <a:r>
              <a:rPr lang="en-US"/>
              <a:t>(Q3 2021 to Present)</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Total!$B$1</c:f>
              <c:strCache>
                <c:ptCount val="1"/>
                <c:pt idx="0">
                  <c:v>Total</c:v>
                </c:pt>
              </c:strCache>
            </c:strRef>
          </c:tx>
          <c:spPr>
            <a:ln w="57150" cap="rnd" cmpd="sng" algn="ctr">
              <a:solidFill>
                <a:schemeClr val="accent3">
                  <a:lumMod val="75000"/>
                </a:schemeClr>
              </a:solidFill>
              <a:prstDash val="solid"/>
              <a:round/>
            </a:ln>
            <a:effectLst/>
          </c:spPr>
          <c:marker>
            <c:symbol val="square"/>
            <c:size val="6"/>
            <c:spPr>
              <a:solidFill>
                <a:schemeClr val="accent1"/>
              </a:solidFill>
              <a:ln w="57150" cap="flat" cmpd="sng" algn="ctr">
                <a:solidFill>
                  <a:schemeClr val="accent3">
                    <a:lumMod val="75000"/>
                  </a:schemeClr>
                </a:solidFill>
                <a:prstDash val="solid"/>
                <a:round/>
              </a:ln>
              <a:effectLst/>
            </c:spPr>
          </c:marker>
          <c:cat>
            <c:strRef>
              <c:f>Total!$A$2:$A$8</c:f>
              <c:strCache>
                <c:ptCount val="7"/>
                <c:pt idx="0">
                  <c:v>Q3 2021</c:v>
                </c:pt>
                <c:pt idx="1">
                  <c:v>Q4 2021</c:v>
                </c:pt>
                <c:pt idx="2">
                  <c:v>Q1 2022</c:v>
                </c:pt>
                <c:pt idx="3">
                  <c:v>Q2 2022</c:v>
                </c:pt>
                <c:pt idx="4">
                  <c:v>Q3 2022</c:v>
                </c:pt>
                <c:pt idx="5">
                  <c:v>Q4 2022</c:v>
                </c:pt>
                <c:pt idx="6">
                  <c:v>Q1 2023</c:v>
                </c:pt>
              </c:strCache>
            </c:strRef>
          </c:cat>
          <c:val>
            <c:numRef>
              <c:f>Total!$B$2:$B$8</c:f>
              <c:numCache>
                <c:formatCode>0.0</c:formatCode>
                <c:ptCount val="7"/>
                <c:pt idx="0">
                  <c:v>7</c:v>
                </c:pt>
                <c:pt idx="1">
                  <c:v>11</c:v>
                </c:pt>
                <c:pt idx="2">
                  <c:v>20</c:v>
                </c:pt>
                <c:pt idx="3">
                  <c:v>24</c:v>
                </c:pt>
                <c:pt idx="4">
                  <c:v>44</c:v>
                </c:pt>
                <c:pt idx="5">
                  <c:v>53</c:v>
                </c:pt>
                <c:pt idx="6">
                  <c:v>34</c:v>
                </c:pt>
              </c:numCache>
            </c:numRef>
          </c:val>
          <c:smooth val="0"/>
          <c:extLst>
            <c:ext xmlns:c16="http://schemas.microsoft.com/office/drawing/2014/chart" uri="{C3380CC4-5D6E-409C-BE32-E72D297353CC}">
              <c16:uniqueId val="{00000000-9EF3-4312-86E6-3D48E8C60852}"/>
            </c:ext>
          </c:extLst>
        </c:ser>
        <c:ser>
          <c:idx val="1"/>
          <c:order val="1"/>
          <c:tx>
            <c:strRef>
              <c:f>Total!$C$1</c:f>
              <c:strCache>
                <c:ptCount val="1"/>
                <c:pt idx="0">
                  <c:v>UCL</c:v>
                </c:pt>
              </c:strCache>
            </c:strRef>
          </c:tx>
          <c:spPr>
            <a:ln w="19050" cap="rnd" cmpd="sng" algn="ctr">
              <a:solidFill>
                <a:srgbClr val="FF0000"/>
              </a:solidFill>
              <a:prstDash val="lgDash"/>
              <a:round/>
            </a:ln>
            <a:effectLst/>
          </c:spPr>
          <c:marker>
            <c:symbol val="none"/>
          </c:marker>
          <c:dLbls>
            <c:dLbl>
              <c:idx val="1"/>
              <c:layout>
                <c:manualLayout>
                  <c:x val="6.9711912611292198E-2"/>
                  <c:y val="-2.0210063390492625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UCL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EF3-4312-86E6-3D48E8C60852}"/>
                </c:ext>
              </c:extLst>
            </c:dLbl>
            <c:dLbl>
              <c:idx val="4"/>
              <c:layout>
                <c:manualLayout>
                  <c:x val="-6.7543849158628641E-2"/>
                  <c:y val="-2.7819319121400583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F3-4312-86E6-3D48E8C60852}"/>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Total!$A$2:$A$8</c:f>
              <c:strCache>
                <c:ptCount val="7"/>
                <c:pt idx="0">
                  <c:v>Q3 2021</c:v>
                </c:pt>
                <c:pt idx="1">
                  <c:v>Q4 2021</c:v>
                </c:pt>
                <c:pt idx="2">
                  <c:v>Q1 2022</c:v>
                </c:pt>
                <c:pt idx="3">
                  <c:v>Q2 2022</c:v>
                </c:pt>
                <c:pt idx="4">
                  <c:v>Q3 2022</c:v>
                </c:pt>
                <c:pt idx="5">
                  <c:v>Q4 2022</c:v>
                </c:pt>
                <c:pt idx="6">
                  <c:v>Q1 2023</c:v>
                </c:pt>
              </c:strCache>
            </c:strRef>
          </c:cat>
          <c:val>
            <c:numRef>
              <c:f>Total!$C$2:$C$8</c:f>
              <c:numCache>
                <c:formatCode>0.0</c:formatCode>
                <c:ptCount val="7"/>
                <c:pt idx="0">
                  <c:v>31.471999999999998</c:v>
                </c:pt>
                <c:pt idx="1">
                  <c:v>47.271999999999998</c:v>
                </c:pt>
                <c:pt idx="2">
                  <c:v>47.271999999999998</c:v>
                </c:pt>
                <c:pt idx="3">
                  <c:v>47.271999999999998</c:v>
                </c:pt>
                <c:pt idx="4">
                  <c:v>47.271999999999998</c:v>
                </c:pt>
                <c:pt idx="5">
                  <c:v>47.271999999999998</c:v>
                </c:pt>
                <c:pt idx="6">
                  <c:v>47.271999999999998</c:v>
                </c:pt>
              </c:numCache>
            </c:numRef>
          </c:val>
          <c:smooth val="0"/>
          <c:extLst>
            <c:ext xmlns:c16="http://schemas.microsoft.com/office/drawing/2014/chart" uri="{C3380CC4-5D6E-409C-BE32-E72D297353CC}">
              <c16:uniqueId val="{00000003-9EF3-4312-86E6-3D48E8C60852}"/>
            </c:ext>
          </c:extLst>
        </c:ser>
        <c:ser>
          <c:idx val="2"/>
          <c:order val="2"/>
          <c:tx>
            <c:strRef>
              <c:f>Total!$D$1</c:f>
              <c:strCache>
                <c:ptCount val="1"/>
                <c:pt idx="0">
                  <c:v> +2 Sigma</c:v>
                </c:pt>
              </c:strCache>
            </c:strRef>
          </c:tx>
          <c:spPr>
            <a:ln w="25400" cap="rnd" cmpd="sng" algn="ctr">
              <a:noFill/>
              <a:prstDash val="solid"/>
              <a:round/>
            </a:ln>
            <a:effectLst/>
          </c:spPr>
          <c:marker>
            <c:symbol val="none"/>
          </c:marker>
          <c:cat>
            <c:strRef>
              <c:f>Total!$A$2:$A$8</c:f>
              <c:strCache>
                <c:ptCount val="7"/>
                <c:pt idx="0">
                  <c:v>Q3 2021</c:v>
                </c:pt>
                <c:pt idx="1">
                  <c:v>Q4 2021</c:v>
                </c:pt>
                <c:pt idx="2">
                  <c:v>Q1 2022</c:v>
                </c:pt>
                <c:pt idx="3">
                  <c:v>Q2 2022</c:v>
                </c:pt>
                <c:pt idx="4">
                  <c:v>Q3 2022</c:v>
                </c:pt>
                <c:pt idx="5">
                  <c:v>Q4 2022</c:v>
                </c:pt>
                <c:pt idx="6">
                  <c:v>Q1 2023</c:v>
                </c:pt>
              </c:strCache>
            </c:strRef>
          </c:cat>
          <c:val>
            <c:numRef>
              <c:f>Total!$D$2:$D$7</c:f>
              <c:numCache>
                <c:formatCode>0.0</c:formatCode>
                <c:ptCount val="6"/>
                <c:pt idx="0">
                  <c:v>23.314666666666668</c:v>
                </c:pt>
                <c:pt idx="1">
                  <c:v>39.114666666666665</c:v>
                </c:pt>
                <c:pt idx="2">
                  <c:v>39.114666666666665</c:v>
                </c:pt>
                <c:pt idx="3">
                  <c:v>39.114666666666665</c:v>
                </c:pt>
                <c:pt idx="4">
                  <c:v>39.114666666666665</c:v>
                </c:pt>
                <c:pt idx="5">
                  <c:v>39.114666666666665</c:v>
                </c:pt>
              </c:numCache>
            </c:numRef>
          </c:val>
          <c:smooth val="0"/>
          <c:extLst>
            <c:ext xmlns:c16="http://schemas.microsoft.com/office/drawing/2014/chart" uri="{C3380CC4-5D6E-409C-BE32-E72D297353CC}">
              <c16:uniqueId val="{00000004-9EF3-4312-86E6-3D48E8C60852}"/>
            </c:ext>
          </c:extLst>
        </c:ser>
        <c:ser>
          <c:idx val="3"/>
          <c:order val="3"/>
          <c:tx>
            <c:strRef>
              <c:f>Total!$E$1</c:f>
              <c:strCache>
                <c:ptCount val="1"/>
                <c:pt idx="0">
                  <c:v> +1 Sigma</c:v>
                </c:pt>
              </c:strCache>
            </c:strRef>
          </c:tx>
          <c:spPr>
            <a:ln w="25400" cap="rnd" cmpd="sng" algn="ctr">
              <a:noFill/>
              <a:prstDash val="solid"/>
              <a:round/>
            </a:ln>
            <a:effectLst/>
          </c:spPr>
          <c:marker>
            <c:symbol val="none"/>
          </c:marker>
          <c:cat>
            <c:strRef>
              <c:f>Total!$A$2:$A$8</c:f>
              <c:strCache>
                <c:ptCount val="7"/>
                <c:pt idx="0">
                  <c:v>Q3 2021</c:v>
                </c:pt>
                <c:pt idx="1">
                  <c:v>Q4 2021</c:v>
                </c:pt>
                <c:pt idx="2">
                  <c:v>Q1 2022</c:v>
                </c:pt>
                <c:pt idx="3">
                  <c:v>Q2 2022</c:v>
                </c:pt>
                <c:pt idx="4">
                  <c:v>Q3 2022</c:v>
                </c:pt>
                <c:pt idx="5">
                  <c:v>Q4 2022</c:v>
                </c:pt>
                <c:pt idx="6">
                  <c:v>Q1 2023</c:v>
                </c:pt>
              </c:strCache>
            </c:strRef>
          </c:cat>
          <c:val>
            <c:numRef>
              <c:f>Total!$E$2:$E$7</c:f>
              <c:numCache>
                <c:formatCode>0.0</c:formatCode>
                <c:ptCount val="6"/>
                <c:pt idx="0">
                  <c:v>15.157333333333334</c:v>
                </c:pt>
                <c:pt idx="1">
                  <c:v>30.957333333333334</c:v>
                </c:pt>
                <c:pt idx="2">
                  <c:v>30.957333333333334</c:v>
                </c:pt>
                <c:pt idx="3">
                  <c:v>30.957333333333334</c:v>
                </c:pt>
                <c:pt idx="4">
                  <c:v>30.957333333333334</c:v>
                </c:pt>
                <c:pt idx="5">
                  <c:v>30.957333333333334</c:v>
                </c:pt>
              </c:numCache>
            </c:numRef>
          </c:val>
          <c:smooth val="0"/>
          <c:extLst>
            <c:ext xmlns:c16="http://schemas.microsoft.com/office/drawing/2014/chart" uri="{C3380CC4-5D6E-409C-BE32-E72D297353CC}">
              <c16:uniqueId val="{00000005-9EF3-4312-86E6-3D48E8C60852}"/>
            </c:ext>
          </c:extLst>
        </c:ser>
        <c:ser>
          <c:idx val="4"/>
          <c:order val="4"/>
          <c:tx>
            <c:strRef>
              <c:f>Total!$F$1</c:f>
              <c:strCache>
                <c:ptCount val="1"/>
                <c:pt idx="0">
                  <c:v>Average</c:v>
                </c:pt>
              </c:strCache>
            </c:strRef>
          </c:tx>
          <c:spPr>
            <a:ln w="38100" cap="rnd" cmpd="sng" algn="ctr">
              <a:solidFill>
                <a:schemeClr val="accent5"/>
              </a:solidFill>
              <a:prstDash val="dash"/>
              <a:round/>
            </a:ln>
            <a:effectLst/>
          </c:spPr>
          <c:marker>
            <c:symbol val="none"/>
          </c:marker>
          <c:dLbls>
            <c:dLbl>
              <c:idx val="1"/>
              <c:layout>
                <c:manualLayout>
                  <c:x val="7.1962007066536798E-2"/>
                  <c:y val="-2.5282900544431355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EF3-4312-86E6-3D48E8C60852}"/>
                </c:ext>
              </c:extLst>
            </c:dLbl>
            <c:dLbl>
              <c:idx val="4"/>
              <c:layout>
                <c:manualLayout>
                  <c:x val="0.14396502963436408"/>
                  <c:y val="-2.2746481967462037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F3-4312-86E6-3D48E8C60852}"/>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Total!$A$2:$A$8</c:f>
              <c:strCache>
                <c:ptCount val="7"/>
                <c:pt idx="0">
                  <c:v>Q3 2021</c:v>
                </c:pt>
                <c:pt idx="1">
                  <c:v>Q4 2021</c:v>
                </c:pt>
                <c:pt idx="2">
                  <c:v>Q1 2022</c:v>
                </c:pt>
                <c:pt idx="3">
                  <c:v>Q2 2022</c:v>
                </c:pt>
                <c:pt idx="4">
                  <c:v>Q3 2022</c:v>
                </c:pt>
                <c:pt idx="5">
                  <c:v>Q4 2022</c:v>
                </c:pt>
                <c:pt idx="6">
                  <c:v>Q1 2023</c:v>
                </c:pt>
              </c:strCache>
            </c:strRef>
          </c:cat>
          <c:val>
            <c:numRef>
              <c:f>Total!$F$2:$F$8</c:f>
              <c:numCache>
                <c:formatCode>0.0</c:formatCode>
                <c:ptCount val="7"/>
                <c:pt idx="0">
                  <c:v>7</c:v>
                </c:pt>
                <c:pt idx="1">
                  <c:v>22.8</c:v>
                </c:pt>
                <c:pt idx="2">
                  <c:v>22.8</c:v>
                </c:pt>
                <c:pt idx="3">
                  <c:v>22.8</c:v>
                </c:pt>
                <c:pt idx="4">
                  <c:v>22.8</c:v>
                </c:pt>
                <c:pt idx="5">
                  <c:v>22.8</c:v>
                </c:pt>
                <c:pt idx="6">
                  <c:v>22.8</c:v>
                </c:pt>
              </c:numCache>
            </c:numRef>
          </c:val>
          <c:smooth val="0"/>
          <c:extLst>
            <c:ext xmlns:c16="http://schemas.microsoft.com/office/drawing/2014/chart" uri="{C3380CC4-5D6E-409C-BE32-E72D297353CC}">
              <c16:uniqueId val="{00000008-9EF3-4312-86E6-3D48E8C60852}"/>
            </c:ext>
          </c:extLst>
        </c:ser>
        <c:ser>
          <c:idx val="5"/>
          <c:order val="5"/>
          <c:tx>
            <c:strRef>
              <c:f>Total!$G$1</c:f>
              <c:strCache>
                <c:ptCount val="1"/>
                <c:pt idx="0">
                  <c:v> -1 Sigma</c:v>
                </c:pt>
              </c:strCache>
            </c:strRef>
          </c:tx>
          <c:spPr>
            <a:ln w="25400" cap="rnd" cmpd="sng" algn="ctr">
              <a:noFill/>
              <a:prstDash val="solid"/>
              <a:round/>
            </a:ln>
            <a:effectLst/>
          </c:spPr>
          <c:marker>
            <c:symbol val="none"/>
          </c:marker>
          <c:cat>
            <c:strRef>
              <c:f>Total!$A$2:$A$8</c:f>
              <c:strCache>
                <c:ptCount val="7"/>
                <c:pt idx="0">
                  <c:v>Q3 2021</c:v>
                </c:pt>
                <c:pt idx="1">
                  <c:v>Q4 2021</c:v>
                </c:pt>
                <c:pt idx="2">
                  <c:v>Q1 2022</c:v>
                </c:pt>
                <c:pt idx="3">
                  <c:v>Q2 2022</c:v>
                </c:pt>
                <c:pt idx="4">
                  <c:v>Q3 2022</c:v>
                </c:pt>
                <c:pt idx="5">
                  <c:v>Q4 2022</c:v>
                </c:pt>
                <c:pt idx="6">
                  <c:v>Q1 2023</c:v>
                </c:pt>
              </c:strCache>
            </c:strRef>
          </c:cat>
          <c:val>
            <c:numRef>
              <c:f>Total!$G$2:$G$7</c:f>
              <c:numCache>
                <c:formatCode>0.0</c:formatCode>
                <c:ptCount val="6"/>
                <c:pt idx="0">
                  <c:v>-1.1573333333333338</c:v>
                </c:pt>
                <c:pt idx="1">
                  <c:v>14.642666666666667</c:v>
                </c:pt>
                <c:pt idx="2">
                  <c:v>14.642666666666667</c:v>
                </c:pt>
                <c:pt idx="3">
                  <c:v>14.642666666666667</c:v>
                </c:pt>
                <c:pt idx="4">
                  <c:v>14.642666666666667</c:v>
                </c:pt>
                <c:pt idx="5">
                  <c:v>14.642666666666667</c:v>
                </c:pt>
              </c:numCache>
            </c:numRef>
          </c:val>
          <c:smooth val="0"/>
          <c:extLst>
            <c:ext xmlns:c16="http://schemas.microsoft.com/office/drawing/2014/chart" uri="{C3380CC4-5D6E-409C-BE32-E72D297353CC}">
              <c16:uniqueId val="{00000009-9EF3-4312-86E6-3D48E8C60852}"/>
            </c:ext>
          </c:extLst>
        </c:ser>
        <c:ser>
          <c:idx val="6"/>
          <c:order val="6"/>
          <c:tx>
            <c:strRef>
              <c:f>Total!$H$1</c:f>
              <c:strCache>
                <c:ptCount val="1"/>
                <c:pt idx="0">
                  <c:v> -2 Sigma</c:v>
                </c:pt>
              </c:strCache>
            </c:strRef>
          </c:tx>
          <c:spPr>
            <a:ln w="25400" cap="rnd" cmpd="sng" algn="ctr">
              <a:noFill/>
              <a:prstDash val="solid"/>
              <a:round/>
            </a:ln>
            <a:effectLst/>
          </c:spPr>
          <c:marker>
            <c:symbol val="none"/>
          </c:marker>
          <c:cat>
            <c:strRef>
              <c:f>Total!$A$2:$A$8</c:f>
              <c:strCache>
                <c:ptCount val="7"/>
                <c:pt idx="0">
                  <c:v>Q3 2021</c:v>
                </c:pt>
                <c:pt idx="1">
                  <c:v>Q4 2021</c:v>
                </c:pt>
                <c:pt idx="2">
                  <c:v>Q1 2022</c:v>
                </c:pt>
                <c:pt idx="3">
                  <c:v>Q2 2022</c:v>
                </c:pt>
                <c:pt idx="4">
                  <c:v>Q3 2022</c:v>
                </c:pt>
                <c:pt idx="5">
                  <c:v>Q4 2022</c:v>
                </c:pt>
                <c:pt idx="6">
                  <c:v>Q1 2023</c:v>
                </c:pt>
              </c:strCache>
            </c:strRef>
          </c:cat>
          <c:val>
            <c:numRef>
              <c:f>Total!$H$2:$H$7</c:f>
              <c:numCache>
                <c:formatCode>0.0</c:formatCode>
                <c:ptCount val="6"/>
                <c:pt idx="0">
                  <c:v>-9.3146666666666675</c:v>
                </c:pt>
                <c:pt idx="1">
                  <c:v>6.4853333333333332</c:v>
                </c:pt>
                <c:pt idx="2">
                  <c:v>6.4853333333333332</c:v>
                </c:pt>
                <c:pt idx="3">
                  <c:v>6.4853333333333332</c:v>
                </c:pt>
                <c:pt idx="4">
                  <c:v>6.4853333333333332</c:v>
                </c:pt>
                <c:pt idx="5">
                  <c:v>6.4853333333333332</c:v>
                </c:pt>
              </c:numCache>
            </c:numRef>
          </c:val>
          <c:smooth val="0"/>
          <c:extLst>
            <c:ext xmlns:c16="http://schemas.microsoft.com/office/drawing/2014/chart" uri="{C3380CC4-5D6E-409C-BE32-E72D297353CC}">
              <c16:uniqueId val="{0000000A-9EF3-4312-86E6-3D48E8C60852}"/>
            </c:ext>
          </c:extLst>
        </c:ser>
        <c:ser>
          <c:idx val="7"/>
          <c:order val="7"/>
          <c:tx>
            <c:strRef>
              <c:f>Total!$I$1</c:f>
              <c:strCache>
                <c:ptCount val="1"/>
                <c:pt idx="0">
                  <c:v>LCL</c:v>
                </c:pt>
              </c:strCache>
            </c:strRef>
          </c:tx>
          <c:spPr>
            <a:ln w="19050" cap="rnd" cmpd="sng" algn="ctr">
              <a:solidFill>
                <a:srgbClr val="FF0000"/>
              </a:solidFill>
              <a:prstDash val="lgDash"/>
              <a:round/>
            </a:ln>
            <a:effectLst/>
          </c:spPr>
          <c:marker>
            <c:symbol val="none"/>
          </c:marker>
          <c:dLbls>
            <c:dLbl>
              <c:idx val="1"/>
              <c:layout>
                <c:manualLayout>
                  <c:x val="6.9711912611292198E-2"/>
                  <c:y val="-2.274648196746213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LCL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9EF3-4312-86E6-3D48E8C60852}"/>
                </c:ext>
              </c:extLst>
            </c:dLbl>
            <c:dLbl>
              <c:idx val="4"/>
              <c:layout>
                <c:manualLayout>
                  <c:x val="-1.4666666512686024E-2"/>
                  <c:y val="-2.0209973669746115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EF3-4312-86E6-3D48E8C60852}"/>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Total!$A$2:$A$8</c:f>
              <c:strCache>
                <c:ptCount val="7"/>
                <c:pt idx="0">
                  <c:v>Q3 2021</c:v>
                </c:pt>
                <c:pt idx="1">
                  <c:v>Q4 2021</c:v>
                </c:pt>
                <c:pt idx="2">
                  <c:v>Q1 2022</c:v>
                </c:pt>
                <c:pt idx="3">
                  <c:v>Q2 2022</c:v>
                </c:pt>
                <c:pt idx="4">
                  <c:v>Q3 2022</c:v>
                </c:pt>
                <c:pt idx="5">
                  <c:v>Q4 2022</c:v>
                </c:pt>
                <c:pt idx="6">
                  <c:v>Q1 2023</c:v>
                </c:pt>
              </c:strCache>
            </c:strRef>
          </c:cat>
          <c:val>
            <c:numRef>
              <c:f>Total!$I$2:$I$8</c:f>
              <c:numCache>
                <c:formatCode>0.0</c:formatCode>
                <c:ptCount val="7"/>
                <c:pt idx="0">
                  <c:v>-17.471999999999998</c:v>
                </c:pt>
                <c:pt idx="1">
                  <c:v>-1.671999999999997</c:v>
                </c:pt>
                <c:pt idx="2">
                  <c:v>-1.671999999999997</c:v>
                </c:pt>
                <c:pt idx="3">
                  <c:v>-1.671999999999997</c:v>
                </c:pt>
                <c:pt idx="4">
                  <c:v>-1.671999999999997</c:v>
                </c:pt>
                <c:pt idx="5">
                  <c:v>-1.671999999999997</c:v>
                </c:pt>
                <c:pt idx="6">
                  <c:v>-1.671999999999997</c:v>
                </c:pt>
              </c:numCache>
            </c:numRef>
          </c:val>
          <c:smooth val="0"/>
          <c:extLst>
            <c:ext xmlns:c16="http://schemas.microsoft.com/office/drawing/2014/chart" uri="{C3380CC4-5D6E-409C-BE32-E72D297353CC}">
              <c16:uniqueId val="{0000000D-9EF3-4312-86E6-3D48E8C60852}"/>
            </c:ext>
          </c:extLst>
        </c:ser>
        <c:ser>
          <c:idx val="8"/>
          <c:order val="8"/>
          <c:tx>
            <c:strRef>
              <c:f>Total!$T$1</c:f>
              <c:strCache>
                <c:ptCount val="1"/>
                <c:pt idx="0">
                  <c:v>Target Enrollment</c:v>
                </c:pt>
              </c:strCache>
            </c:strRef>
          </c:tx>
          <c:spPr>
            <a:ln w="38100" cap="rnd" cmpd="sng" algn="ctr">
              <a:solidFill>
                <a:schemeClr val="accent5"/>
              </a:solidFill>
              <a:prstDash val="solid"/>
              <a:round/>
            </a:ln>
            <a:effectLst/>
          </c:spPr>
          <c:marker>
            <c:symbol val="none"/>
          </c:marker>
          <c:dLbls>
            <c:dLbl>
              <c:idx val="1"/>
              <c:layout>
                <c:manualLayout>
                  <c:x val="0.5614132719252436"/>
                  <c:y val="-0.46861990868893122"/>
                </c:manualLayout>
              </c:layout>
              <c:tx>
                <c:rich>
                  <a:bodyPr/>
                  <a:lstStyle/>
                  <a:p>
                    <a:r>
                      <a:rPr lang="en-US"/>
                      <a:t>Target Enrollment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9EF3-4312-86E6-3D48E8C60852}"/>
                </c:ext>
              </c:extLst>
            </c:dLbl>
            <c:dLbl>
              <c:idx val="3"/>
              <c:layout>
                <c:manualLayout>
                  <c:x val="0.19577292294799581"/>
                  <c:y val="-0.19215028379927546"/>
                </c:manualLayout>
              </c:layout>
              <c:tx>
                <c:rich>
                  <a:bodyPr/>
                  <a:lstStyle/>
                  <a:p>
                    <a:r>
                      <a:rPr lang="en-US"/>
                      <a:t>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9EF3-4312-86E6-3D48E8C60852}"/>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Total!$A$2:$A$8</c:f>
              <c:strCache>
                <c:ptCount val="7"/>
                <c:pt idx="0">
                  <c:v>Q3 2021</c:v>
                </c:pt>
                <c:pt idx="1">
                  <c:v>Q4 2021</c:v>
                </c:pt>
                <c:pt idx="2">
                  <c:v>Q1 2022</c:v>
                </c:pt>
                <c:pt idx="3">
                  <c:v>Q2 2022</c:v>
                </c:pt>
                <c:pt idx="4">
                  <c:v>Q3 2022</c:v>
                </c:pt>
                <c:pt idx="5">
                  <c:v>Q4 2022</c:v>
                </c:pt>
                <c:pt idx="6">
                  <c:v>Q1 2023</c:v>
                </c:pt>
              </c:strCache>
            </c:strRef>
          </c:cat>
          <c:val>
            <c:numRef>
              <c:f>Total!$T$2:$T$8</c:f>
              <c:numCache>
                <c:formatCode>General</c:formatCode>
                <c:ptCount val="7"/>
                <c:pt idx="0">
                  <c:v>12</c:v>
                </c:pt>
                <c:pt idx="1">
                  <c:v>23</c:v>
                </c:pt>
                <c:pt idx="2">
                  <c:v>45</c:v>
                </c:pt>
                <c:pt idx="3">
                  <c:v>63</c:v>
                </c:pt>
                <c:pt idx="4">
                  <c:v>88</c:v>
                </c:pt>
                <c:pt idx="5">
                  <c:v>88</c:v>
                </c:pt>
                <c:pt idx="6">
                  <c:v>88</c:v>
                </c:pt>
              </c:numCache>
            </c:numRef>
          </c:val>
          <c:smooth val="0"/>
          <c:extLst>
            <c:ext xmlns:c16="http://schemas.microsoft.com/office/drawing/2014/chart" uri="{C3380CC4-5D6E-409C-BE32-E72D297353CC}">
              <c16:uniqueId val="{00000010-9EF3-4312-86E6-3D48E8C60852}"/>
            </c:ext>
          </c:extLst>
        </c:ser>
        <c:dLbls>
          <c:showLegendKey val="0"/>
          <c:showVal val="0"/>
          <c:showCatName val="0"/>
          <c:showSerName val="0"/>
          <c:showPercent val="0"/>
          <c:showBubbleSize val="0"/>
        </c:dLbls>
        <c:marker val="1"/>
        <c:smooth val="0"/>
        <c:axId val="471234656"/>
        <c:axId val="471230912"/>
      </c:lineChart>
      <c:catAx>
        <c:axId val="47123465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NICU Discharge Quarter</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1230912"/>
        <c:crossesAt val="-20"/>
        <c:auto val="0"/>
        <c:lblAlgn val="ctr"/>
        <c:lblOffset val="100"/>
        <c:noMultiLvlLbl val="0"/>
      </c:catAx>
      <c:valAx>
        <c:axId val="471230912"/>
        <c:scaling>
          <c:orientation val="minMax"/>
          <c:min val="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Participants</a:t>
                </a:r>
                <a:r>
                  <a:rPr lang="en-US" baseline="0"/>
                  <a:t> Followed by the RHO Program</a:t>
                </a:r>
                <a:endParaRPr lang="en-US"/>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1234656"/>
        <c:crosses val="autoZero"/>
        <c:crossBetween val="midCat"/>
      </c:valAx>
      <c:spPr>
        <a:noFill/>
        <a:ln w="25400">
          <a:noFill/>
        </a:ln>
        <a:effectLst/>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sz="1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Duration of HOT by Birth Weight (xRounded)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og"/>
            <c:dispRSqr val="1"/>
            <c:dispEq val="0"/>
            <c:trendlineLbl>
              <c:layout>
                <c:manualLayout>
                  <c:x val="0.14514731854694113"/>
                  <c:y val="-0.31104874915664504"/>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trendlineLbl>
          </c:trendline>
          <c:xVal>
            <c:numRef>
              <c:f>Rounded!$O$77:$O$81</c:f>
              <c:numCache>
                <c:formatCode>General</c:formatCode>
                <c:ptCount val="5"/>
                <c:pt idx="0">
                  <c:v>500</c:v>
                </c:pt>
                <c:pt idx="1">
                  <c:v>1000</c:v>
                </c:pt>
                <c:pt idx="2">
                  <c:v>1500</c:v>
                </c:pt>
                <c:pt idx="3">
                  <c:v>2000</c:v>
                </c:pt>
                <c:pt idx="4">
                  <c:v>2500</c:v>
                </c:pt>
              </c:numCache>
            </c:numRef>
          </c:xVal>
          <c:yVal>
            <c:numRef>
              <c:f>Rounded!$P$77:$P$81</c:f>
              <c:numCache>
                <c:formatCode>General</c:formatCode>
                <c:ptCount val="5"/>
                <c:pt idx="0">
                  <c:v>97.933333333333337</c:v>
                </c:pt>
                <c:pt idx="1">
                  <c:v>58.096774193548384</c:v>
                </c:pt>
                <c:pt idx="2">
                  <c:v>45.428571428571431</c:v>
                </c:pt>
                <c:pt idx="3">
                  <c:v>30.333333333333332</c:v>
                </c:pt>
                <c:pt idx="4">
                  <c:v>34.4</c:v>
                </c:pt>
              </c:numCache>
            </c:numRef>
          </c:yVal>
          <c:smooth val="0"/>
          <c:extLst>
            <c:ext xmlns:c16="http://schemas.microsoft.com/office/drawing/2014/chart" uri="{C3380CC4-5D6E-409C-BE32-E72D297353CC}">
              <c16:uniqueId val="{00000000-0512-4205-A352-CA6D458829A1}"/>
            </c:ext>
          </c:extLst>
        </c:ser>
        <c:dLbls>
          <c:showLegendKey val="0"/>
          <c:showVal val="0"/>
          <c:showCatName val="0"/>
          <c:showSerName val="0"/>
          <c:showPercent val="0"/>
          <c:showBubbleSize val="0"/>
        </c:dLbls>
        <c:axId val="1721748175"/>
        <c:axId val="1721748591"/>
      </c:scatterChart>
      <c:valAx>
        <c:axId val="172174817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dirty="0"/>
                  <a:t>Birth Weight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721748591"/>
        <c:crosses val="autoZero"/>
        <c:crossBetween val="midCat"/>
      </c:valAx>
      <c:valAx>
        <c:axId val="17217485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dirty="0"/>
                  <a:t>Duration</a:t>
                </a:r>
                <a:r>
                  <a:rPr lang="en-US" baseline="0" dirty="0"/>
                  <a:t> of HOT</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7217481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CGA Wean by Birth Weight (xRounded)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og"/>
            <c:dispRSqr val="1"/>
            <c:dispEq val="0"/>
            <c:trendlineLbl>
              <c:layout>
                <c:manualLayout>
                  <c:x val="0.14788833807659485"/>
                  <c:y val="-0.37595948357886461"/>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trendlineLbl>
          </c:trendline>
          <c:xVal>
            <c:numRef>
              <c:f>Rounded!$O$77:$O$81</c:f>
              <c:numCache>
                <c:formatCode>General</c:formatCode>
                <c:ptCount val="5"/>
                <c:pt idx="0">
                  <c:v>500</c:v>
                </c:pt>
                <c:pt idx="1">
                  <c:v>1000</c:v>
                </c:pt>
                <c:pt idx="2">
                  <c:v>1500</c:v>
                </c:pt>
                <c:pt idx="3">
                  <c:v>2000</c:v>
                </c:pt>
                <c:pt idx="4">
                  <c:v>2500</c:v>
                </c:pt>
              </c:numCache>
            </c:numRef>
          </c:xVal>
          <c:yVal>
            <c:numRef>
              <c:f>Rounded!$Q$77:$Q$81</c:f>
              <c:numCache>
                <c:formatCode>General</c:formatCode>
                <c:ptCount val="5"/>
                <c:pt idx="0">
                  <c:v>59.641269841269825</c:v>
                </c:pt>
                <c:pt idx="1">
                  <c:v>51.087557603686633</c:v>
                </c:pt>
                <c:pt idx="2">
                  <c:v>46.510204081632651</c:v>
                </c:pt>
                <c:pt idx="3">
                  <c:v>43.380952380952387</c:v>
                </c:pt>
                <c:pt idx="4">
                  <c:v>42.8</c:v>
                </c:pt>
              </c:numCache>
            </c:numRef>
          </c:yVal>
          <c:smooth val="0"/>
          <c:extLst>
            <c:ext xmlns:c16="http://schemas.microsoft.com/office/drawing/2014/chart" uri="{C3380CC4-5D6E-409C-BE32-E72D297353CC}">
              <c16:uniqueId val="{00000000-D672-406B-9094-9971CE3FEA23}"/>
            </c:ext>
          </c:extLst>
        </c:ser>
        <c:dLbls>
          <c:showLegendKey val="0"/>
          <c:showVal val="0"/>
          <c:showCatName val="0"/>
          <c:showSerName val="0"/>
          <c:showPercent val="0"/>
          <c:showBubbleSize val="0"/>
        </c:dLbls>
        <c:axId val="1722377279"/>
        <c:axId val="1722384767"/>
      </c:scatterChart>
      <c:valAx>
        <c:axId val="172237727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dirty="0"/>
                  <a:t>Birth Weight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722384767"/>
        <c:crosses val="autoZero"/>
        <c:crossBetween val="midCat"/>
      </c:valAx>
      <c:valAx>
        <c:axId val="1722384767"/>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dirty="0"/>
                  <a:t>CGA Wean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72237727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Duration of HOT by NICU LOS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'Raw Data'!$E$2:$E$92</c:f>
              <c:numCache>
                <c:formatCode>General</c:formatCode>
                <c:ptCount val="91"/>
                <c:pt idx="0">
                  <c:v>41</c:v>
                </c:pt>
                <c:pt idx="1">
                  <c:v>2</c:v>
                </c:pt>
                <c:pt idx="2">
                  <c:v>81</c:v>
                </c:pt>
                <c:pt idx="3">
                  <c:v>41</c:v>
                </c:pt>
                <c:pt idx="4">
                  <c:v>127</c:v>
                </c:pt>
                <c:pt idx="5">
                  <c:v>71</c:v>
                </c:pt>
                <c:pt idx="6">
                  <c:v>132</c:v>
                </c:pt>
                <c:pt idx="7">
                  <c:v>109</c:v>
                </c:pt>
                <c:pt idx="8">
                  <c:v>34</c:v>
                </c:pt>
                <c:pt idx="9">
                  <c:v>35</c:v>
                </c:pt>
                <c:pt idx="10">
                  <c:v>111</c:v>
                </c:pt>
                <c:pt idx="11">
                  <c:v>82</c:v>
                </c:pt>
                <c:pt idx="12">
                  <c:v>86</c:v>
                </c:pt>
                <c:pt idx="13">
                  <c:v>106</c:v>
                </c:pt>
                <c:pt idx="14">
                  <c:v>121</c:v>
                </c:pt>
                <c:pt idx="15">
                  <c:v>98</c:v>
                </c:pt>
                <c:pt idx="16">
                  <c:v>20</c:v>
                </c:pt>
                <c:pt idx="17">
                  <c:v>69</c:v>
                </c:pt>
                <c:pt idx="18">
                  <c:v>127</c:v>
                </c:pt>
                <c:pt idx="19">
                  <c:v>93</c:v>
                </c:pt>
                <c:pt idx="20">
                  <c:v>65</c:v>
                </c:pt>
                <c:pt idx="21">
                  <c:v>132</c:v>
                </c:pt>
                <c:pt idx="22">
                  <c:v>118</c:v>
                </c:pt>
                <c:pt idx="23">
                  <c:v>52</c:v>
                </c:pt>
                <c:pt idx="24">
                  <c:v>92</c:v>
                </c:pt>
                <c:pt idx="25">
                  <c:v>104</c:v>
                </c:pt>
                <c:pt idx="26">
                  <c:v>100</c:v>
                </c:pt>
                <c:pt idx="27">
                  <c:v>108</c:v>
                </c:pt>
                <c:pt idx="28">
                  <c:v>111</c:v>
                </c:pt>
                <c:pt idx="29">
                  <c:v>67</c:v>
                </c:pt>
                <c:pt idx="30">
                  <c:v>82</c:v>
                </c:pt>
                <c:pt idx="31">
                  <c:v>114</c:v>
                </c:pt>
                <c:pt idx="32">
                  <c:v>95</c:v>
                </c:pt>
                <c:pt idx="33">
                  <c:v>102</c:v>
                </c:pt>
                <c:pt idx="34">
                  <c:v>102</c:v>
                </c:pt>
                <c:pt idx="35">
                  <c:v>102</c:v>
                </c:pt>
                <c:pt idx="36">
                  <c:v>119</c:v>
                </c:pt>
                <c:pt idx="37">
                  <c:v>158</c:v>
                </c:pt>
                <c:pt idx="38">
                  <c:v>83</c:v>
                </c:pt>
                <c:pt idx="39">
                  <c:v>155</c:v>
                </c:pt>
                <c:pt idx="40">
                  <c:v>68</c:v>
                </c:pt>
                <c:pt idx="41">
                  <c:v>141</c:v>
                </c:pt>
                <c:pt idx="42">
                  <c:v>81</c:v>
                </c:pt>
                <c:pt idx="43">
                  <c:v>131</c:v>
                </c:pt>
                <c:pt idx="44">
                  <c:v>91</c:v>
                </c:pt>
                <c:pt idx="45">
                  <c:v>131</c:v>
                </c:pt>
                <c:pt idx="46">
                  <c:v>68</c:v>
                </c:pt>
                <c:pt idx="47">
                  <c:v>110</c:v>
                </c:pt>
                <c:pt idx="48">
                  <c:v>134</c:v>
                </c:pt>
                <c:pt idx="49">
                  <c:v>95</c:v>
                </c:pt>
                <c:pt idx="50">
                  <c:v>95</c:v>
                </c:pt>
                <c:pt idx="51">
                  <c:v>141</c:v>
                </c:pt>
                <c:pt idx="52">
                  <c:v>150</c:v>
                </c:pt>
                <c:pt idx="53">
                  <c:v>66</c:v>
                </c:pt>
                <c:pt idx="54">
                  <c:v>120</c:v>
                </c:pt>
                <c:pt idx="55">
                  <c:v>118</c:v>
                </c:pt>
                <c:pt idx="56">
                  <c:v>121</c:v>
                </c:pt>
                <c:pt idx="57">
                  <c:v>116</c:v>
                </c:pt>
                <c:pt idx="58">
                  <c:v>140</c:v>
                </c:pt>
                <c:pt idx="59">
                  <c:v>215</c:v>
                </c:pt>
                <c:pt idx="60">
                  <c:v>168</c:v>
                </c:pt>
                <c:pt idx="61">
                  <c:v>151</c:v>
                </c:pt>
                <c:pt idx="62">
                  <c:v>147</c:v>
                </c:pt>
                <c:pt idx="63">
                  <c:v>161</c:v>
                </c:pt>
                <c:pt idx="64">
                  <c:v>89</c:v>
                </c:pt>
                <c:pt idx="65">
                  <c:v>133</c:v>
                </c:pt>
                <c:pt idx="66">
                  <c:v>146</c:v>
                </c:pt>
                <c:pt idx="67">
                  <c:v>109</c:v>
                </c:pt>
                <c:pt idx="68">
                  <c:v>133</c:v>
                </c:pt>
                <c:pt idx="69">
                  <c:v>130</c:v>
                </c:pt>
                <c:pt idx="70">
                  <c:v>138</c:v>
                </c:pt>
                <c:pt idx="71">
                  <c:v>146</c:v>
                </c:pt>
                <c:pt idx="72">
                  <c:v>144</c:v>
                </c:pt>
                <c:pt idx="73">
                  <c:v>128</c:v>
                </c:pt>
                <c:pt idx="74">
                  <c:v>96</c:v>
                </c:pt>
                <c:pt idx="75">
                  <c:v>185</c:v>
                </c:pt>
                <c:pt idx="76">
                  <c:v>153</c:v>
                </c:pt>
                <c:pt idx="77">
                  <c:v>193</c:v>
                </c:pt>
                <c:pt idx="78">
                  <c:v>273</c:v>
                </c:pt>
                <c:pt idx="79">
                  <c:v>166</c:v>
                </c:pt>
                <c:pt idx="80">
                  <c:v>183</c:v>
                </c:pt>
                <c:pt idx="81">
                  <c:v>208</c:v>
                </c:pt>
                <c:pt idx="82">
                  <c:v>22</c:v>
                </c:pt>
                <c:pt idx="83">
                  <c:v>200</c:v>
                </c:pt>
                <c:pt idx="84">
                  <c:v>192</c:v>
                </c:pt>
                <c:pt idx="85">
                  <c:v>231</c:v>
                </c:pt>
                <c:pt idx="86">
                  <c:v>178</c:v>
                </c:pt>
                <c:pt idx="87">
                  <c:v>257</c:v>
                </c:pt>
                <c:pt idx="88">
                  <c:v>15</c:v>
                </c:pt>
                <c:pt idx="89">
                  <c:v>10</c:v>
                </c:pt>
                <c:pt idx="90">
                  <c:v>113</c:v>
                </c:pt>
              </c:numCache>
            </c:numRef>
          </c:xVal>
          <c:yVal>
            <c:numRef>
              <c:f>'Raw Data'!$G$2:$G$92</c:f>
              <c:numCache>
                <c:formatCode>General</c:formatCode>
                <c:ptCount val="91"/>
                <c:pt idx="0">
                  <c:v>7</c:v>
                </c:pt>
                <c:pt idx="1">
                  <c:v>9</c:v>
                </c:pt>
                <c:pt idx="2">
                  <c:v>10</c:v>
                </c:pt>
                <c:pt idx="3">
                  <c:v>17</c:v>
                </c:pt>
                <c:pt idx="4">
                  <c:v>27</c:v>
                </c:pt>
                <c:pt idx="5">
                  <c:v>28</c:v>
                </c:pt>
                <c:pt idx="6">
                  <c:v>28</c:v>
                </c:pt>
                <c:pt idx="7">
                  <c:v>30</c:v>
                </c:pt>
                <c:pt idx="8">
                  <c:v>32</c:v>
                </c:pt>
                <c:pt idx="9">
                  <c:v>33</c:v>
                </c:pt>
                <c:pt idx="10">
                  <c:v>38</c:v>
                </c:pt>
                <c:pt idx="11">
                  <c:v>38</c:v>
                </c:pt>
                <c:pt idx="12">
                  <c:v>42</c:v>
                </c:pt>
                <c:pt idx="13">
                  <c:v>42</c:v>
                </c:pt>
                <c:pt idx="14">
                  <c:v>52</c:v>
                </c:pt>
                <c:pt idx="15">
                  <c:v>60</c:v>
                </c:pt>
                <c:pt idx="16">
                  <c:v>77</c:v>
                </c:pt>
                <c:pt idx="17">
                  <c:v>152</c:v>
                </c:pt>
                <c:pt idx="18">
                  <c:v>169</c:v>
                </c:pt>
                <c:pt idx="19">
                  <c:v>16</c:v>
                </c:pt>
                <c:pt idx="20">
                  <c:v>25</c:v>
                </c:pt>
                <c:pt idx="21">
                  <c:v>83</c:v>
                </c:pt>
                <c:pt idx="22">
                  <c:v>51</c:v>
                </c:pt>
                <c:pt idx="23">
                  <c:v>77</c:v>
                </c:pt>
                <c:pt idx="24">
                  <c:v>112</c:v>
                </c:pt>
                <c:pt idx="25">
                  <c:v>119</c:v>
                </c:pt>
                <c:pt idx="26">
                  <c:v>155</c:v>
                </c:pt>
                <c:pt idx="27">
                  <c:v>5</c:v>
                </c:pt>
                <c:pt idx="28">
                  <c:v>23</c:v>
                </c:pt>
                <c:pt idx="29">
                  <c:v>24</c:v>
                </c:pt>
                <c:pt idx="30">
                  <c:v>27</c:v>
                </c:pt>
                <c:pt idx="31">
                  <c:v>42</c:v>
                </c:pt>
                <c:pt idx="32">
                  <c:v>53</c:v>
                </c:pt>
                <c:pt idx="33">
                  <c:v>70</c:v>
                </c:pt>
                <c:pt idx="34">
                  <c:v>77</c:v>
                </c:pt>
                <c:pt idx="35">
                  <c:v>78</c:v>
                </c:pt>
                <c:pt idx="36">
                  <c:v>90</c:v>
                </c:pt>
                <c:pt idx="37">
                  <c:v>116</c:v>
                </c:pt>
                <c:pt idx="38">
                  <c:v>25</c:v>
                </c:pt>
                <c:pt idx="39">
                  <c:v>52</c:v>
                </c:pt>
                <c:pt idx="40">
                  <c:v>154</c:v>
                </c:pt>
                <c:pt idx="41">
                  <c:v>8</c:v>
                </c:pt>
                <c:pt idx="42">
                  <c:v>17</c:v>
                </c:pt>
                <c:pt idx="43">
                  <c:v>19</c:v>
                </c:pt>
                <c:pt idx="44">
                  <c:v>24</c:v>
                </c:pt>
                <c:pt idx="45">
                  <c:v>25</c:v>
                </c:pt>
                <c:pt idx="46">
                  <c:v>28</c:v>
                </c:pt>
                <c:pt idx="47">
                  <c:v>28</c:v>
                </c:pt>
                <c:pt idx="48">
                  <c:v>31</c:v>
                </c:pt>
                <c:pt idx="49">
                  <c:v>36</c:v>
                </c:pt>
                <c:pt idx="50">
                  <c:v>39</c:v>
                </c:pt>
                <c:pt idx="51">
                  <c:v>39</c:v>
                </c:pt>
                <c:pt idx="52">
                  <c:v>44</c:v>
                </c:pt>
                <c:pt idx="53">
                  <c:v>52</c:v>
                </c:pt>
                <c:pt idx="54">
                  <c:v>67</c:v>
                </c:pt>
                <c:pt idx="55">
                  <c:v>68</c:v>
                </c:pt>
                <c:pt idx="56">
                  <c:v>77</c:v>
                </c:pt>
                <c:pt idx="57">
                  <c:v>79</c:v>
                </c:pt>
                <c:pt idx="58">
                  <c:v>85</c:v>
                </c:pt>
                <c:pt idx="59">
                  <c:v>130</c:v>
                </c:pt>
                <c:pt idx="60">
                  <c:v>190</c:v>
                </c:pt>
                <c:pt idx="61">
                  <c:v>219</c:v>
                </c:pt>
                <c:pt idx="62">
                  <c:v>237</c:v>
                </c:pt>
                <c:pt idx="63">
                  <c:v>42</c:v>
                </c:pt>
                <c:pt idx="64">
                  <c:v>62</c:v>
                </c:pt>
                <c:pt idx="65">
                  <c:v>67</c:v>
                </c:pt>
                <c:pt idx="66">
                  <c:v>67</c:v>
                </c:pt>
                <c:pt idx="67">
                  <c:v>69</c:v>
                </c:pt>
                <c:pt idx="68">
                  <c:v>70</c:v>
                </c:pt>
                <c:pt idx="69">
                  <c:v>84</c:v>
                </c:pt>
                <c:pt idx="70">
                  <c:v>97</c:v>
                </c:pt>
                <c:pt idx="71">
                  <c:v>97</c:v>
                </c:pt>
                <c:pt idx="72">
                  <c:v>112</c:v>
                </c:pt>
                <c:pt idx="73">
                  <c:v>127</c:v>
                </c:pt>
                <c:pt idx="74">
                  <c:v>145</c:v>
                </c:pt>
                <c:pt idx="75">
                  <c:v>120</c:v>
                </c:pt>
                <c:pt idx="76">
                  <c:v>301</c:v>
                </c:pt>
                <c:pt idx="77">
                  <c:v>100</c:v>
                </c:pt>
                <c:pt idx="78">
                  <c:v>217</c:v>
                </c:pt>
                <c:pt idx="79">
                  <c:v>30</c:v>
                </c:pt>
                <c:pt idx="80">
                  <c:v>35</c:v>
                </c:pt>
                <c:pt idx="81">
                  <c:v>60</c:v>
                </c:pt>
                <c:pt idx="82">
                  <c:v>22</c:v>
                </c:pt>
                <c:pt idx="83">
                  <c:v>25</c:v>
                </c:pt>
                <c:pt idx="84">
                  <c:v>96</c:v>
                </c:pt>
                <c:pt idx="85">
                  <c:v>130</c:v>
                </c:pt>
                <c:pt idx="86">
                  <c:v>245</c:v>
                </c:pt>
                <c:pt idx="87">
                  <c:v>279</c:v>
                </c:pt>
                <c:pt idx="88">
                  <c:v>28</c:v>
                </c:pt>
                <c:pt idx="89">
                  <c:v>17</c:v>
                </c:pt>
                <c:pt idx="90">
                  <c:v>138</c:v>
                </c:pt>
              </c:numCache>
            </c:numRef>
          </c:yVal>
          <c:smooth val="0"/>
          <c:extLst>
            <c:ext xmlns:c16="http://schemas.microsoft.com/office/drawing/2014/chart" uri="{C3380CC4-5D6E-409C-BE32-E72D297353CC}">
              <c16:uniqueId val="{00000000-78CA-4298-B347-4F2A1EAE3B48}"/>
            </c:ext>
          </c:extLst>
        </c:ser>
        <c:dLbls>
          <c:showLegendKey val="0"/>
          <c:showVal val="0"/>
          <c:showCatName val="0"/>
          <c:showSerName val="0"/>
          <c:showPercent val="0"/>
          <c:showBubbleSize val="0"/>
        </c:dLbls>
        <c:axId val="281720431"/>
        <c:axId val="281708367"/>
      </c:scatterChart>
      <c:valAx>
        <c:axId val="28172043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dirty="0"/>
                  <a:t>NICU LOS (days)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81708367"/>
        <c:crosses val="autoZero"/>
        <c:crossBetween val="midCat"/>
      </c:valAx>
      <c:valAx>
        <c:axId val="2817083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Duration of HOT (days)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8172043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CGA Wean by NICU LOS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'Raw Data'!$E$2:$E$92</c:f>
              <c:numCache>
                <c:formatCode>General</c:formatCode>
                <c:ptCount val="91"/>
                <c:pt idx="0">
                  <c:v>41</c:v>
                </c:pt>
                <c:pt idx="1">
                  <c:v>2</c:v>
                </c:pt>
                <c:pt idx="2">
                  <c:v>81</c:v>
                </c:pt>
                <c:pt idx="3">
                  <c:v>41</c:v>
                </c:pt>
                <c:pt idx="4">
                  <c:v>127</c:v>
                </c:pt>
                <c:pt idx="5">
                  <c:v>71</c:v>
                </c:pt>
                <c:pt idx="6">
                  <c:v>132</c:v>
                </c:pt>
                <c:pt idx="7">
                  <c:v>109</c:v>
                </c:pt>
                <c:pt idx="8">
                  <c:v>34</c:v>
                </c:pt>
                <c:pt idx="9">
                  <c:v>35</c:v>
                </c:pt>
                <c:pt idx="10">
                  <c:v>111</c:v>
                </c:pt>
                <c:pt idx="11">
                  <c:v>82</c:v>
                </c:pt>
                <c:pt idx="12">
                  <c:v>86</c:v>
                </c:pt>
                <c:pt idx="13">
                  <c:v>106</c:v>
                </c:pt>
                <c:pt idx="14">
                  <c:v>121</c:v>
                </c:pt>
                <c:pt idx="15">
                  <c:v>98</c:v>
                </c:pt>
                <c:pt idx="16">
                  <c:v>20</c:v>
                </c:pt>
                <c:pt idx="17">
                  <c:v>69</c:v>
                </c:pt>
                <c:pt idx="18">
                  <c:v>127</c:v>
                </c:pt>
                <c:pt idx="19">
                  <c:v>93</c:v>
                </c:pt>
                <c:pt idx="20">
                  <c:v>65</c:v>
                </c:pt>
                <c:pt idx="21">
                  <c:v>132</c:v>
                </c:pt>
                <c:pt idx="22">
                  <c:v>118</c:v>
                </c:pt>
                <c:pt idx="23">
                  <c:v>52</c:v>
                </c:pt>
                <c:pt idx="24">
                  <c:v>92</c:v>
                </c:pt>
                <c:pt idx="25">
                  <c:v>104</c:v>
                </c:pt>
                <c:pt idx="26">
                  <c:v>100</c:v>
                </c:pt>
                <c:pt idx="27">
                  <c:v>108</c:v>
                </c:pt>
                <c:pt idx="28">
                  <c:v>111</c:v>
                </c:pt>
                <c:pt idx="29">
                  <c:v>67</c:v>
                </c:pt>
                <c:pt idx="30">
                  <c:v>82</c:v>
                </c:pt>
                <c:pt idx="31">
                  <c:v>114</c:v>
                </c:pt>
                <c:pt idx="32">
                  <c:v>95</c:v>
                </c:pt>
                <c:pt idx="33">
                  <c:v>102</c:v>
                </c:pt>
                <c:pt idx="34">
                  <c:v>102</c:v>
                </c:pt>
                <c:pt idx="35">
                  <c:v>102</c:v>
                </c:pt>
                <c:pt idx="36">
                  <c:v>119</c:v>
                </c:pt>
                <c:pt idx="37">
                  <c:v>158</c:v>
                </c:pt>
                <c:pt idx="38">
                  <c:v>83</c:v>
                </c:pt>
                <c:pt idx="39">
                  <c:v>155</c:v>
                </c:pt>
                <c:pt idx="40">
                  <c:v>68</c:v>
                </c:pt>
                <c:pt idx="41">
                  <c:v>141</c:v>
                </c:pt>
                <c:pt idx="42">
                  <c:v>81</c:v>
                </c:pt>
                <c:pt idx="43">
                  <c:v>131</c:v>
                </c:pt>
                <c:pt idx="44">
                  <c:v>91</c:v>
                </c:pt>
                <c:pt idx="45">
                  <c:v>131</c:v>
                </c:pt>
                <c:pt idx="46">
                  <c:v>68</c:v>
                </c:pt>
                <c:pt idx="47">
                  <c:v>110</c:v>
                </c:pt>
                <c:pt idx="48">
                  <c:v>134</c:v>
                </c:pt>
                <c:pt idx="49">
                  <c:v>95</c:v>
                </c:pt>
                <c:pt idx="50">
                  <c:v>95</c:v>
                </c:pt>
                <c:pt idx="51">
                  <c:v>141</c:v>
                </c:pt>
                <c:pt idx="52">
                  <c:v>150</c:v>
                </c:pt>
                <c:pt idx="53">
                  <c:v>66</c:v>
                </c:pt>
                <c:pt idx="54">
                  <c:v>120</c:v>
                </c:pt>
                <c:pt idx="55">
                  <c:v>118</c:v>
                </c:pt>
                <c:pt idx="56">
                  <c:v>121</c:v>
                </c:pt>
                <c:pt idx="57">
                  <c:v>116</c:v>
                </c:pt>
                <c:pt idx="58">
                  <c:v>140</c:v>
                </c:pt>
                <c:pt idx="59">
                  <c:v>215</c:v>
                </c:pt>
                <c:pt idx="60">
                  <c:v>168</c:v>
                </c:pt>
                <c:pt idx="61">
                  <c:v>151</c:v>
                </c:pt>
                <c:pt idx="62">
                  <c:v>147</c:v>
                </c:pt>
                <c:pt idx="63">
                  <c:v>161</c:v>
                </c:pt>
                <c:pt idx="64">
                  <c:v>89</c:v>
                </c:pt>
                <c:pt idx="65">
                  <c:v>133</c:v>
                </c:pt>
                <c:pt idx="66">
                  <c:v>146</c:v>
                </c:pt>
                <c:pt idx="67">
                  <c:v>109</c:v>
                </c:pt>
                <c:pt idx="68">
                  <c:v>133</c:v>
                </c:pt>
                <c:pt idx="69">
                  <c:v>130</c:v>
                </c:pt>
                <c:pt idx="70">
                  <c:v>138</c:v>
                </c:pt>
                <c:pt idx="71">
                  <c:v>146</c:v>
                </c:pt>
                <c:pt idx="72">
                  <c:v>144</c:v>
                </c:pt>
                <c:pt idx="73">
                  <c:v>128</c:v>
                </c:pt>
                <c:pt idx="74">
                  <c:v>96</c:v>
                </c:pt>
                <c:pt idx="75">
                  <c:v>185</c:v>
                </c:pt>
                <c:pt idx="76">
                  <c:v>153</c:v>
                </c:pt>
                <c:pt idx="77">
                  <c:v>193</c:v>
                </c:pt>
                <c:pt idx="78">
                  <c:v>273</c:v>
                </c:pt>
                <c:pt idx="79">
                  <c:v>166</c:v>
                </c:pt>
                <c:pt idx="80">
                  <c:v>183</c:v>
                </c:pt>
                <c:pt idx="81">
                  <c:v>208</c:v>
                </c:pt>
                <c:pt idx="82">
                  <c:v>22</c:v>
                </c:pt>
                <c:pt idx="83">
                  <c:v>200</c:v>
                </c:pt>
                <c:pt idx="84">
                  <c:v>192</c:v>
                </c:pt>
                <c:pt idx="85">
                  <c:v>231</c:v>
                </c:pt>
                <c:pt idx="86">
                  <c:v>178</c:v>
                </c:pt>
                <c:pt idx="87">
                  <c:v>257</c:v>
                </c:pt>
                <c:pt idx="88">
                  <c:v>15</c:v>
                </c:pt>
                <c:pt idx="89">
                  <c:v>10</c:v>
                </c:pt>
                <c:pt idx="90">
                  <c:v>113</c:v>
                </c:pt>
              </c:numCache>
            </c:numRef>
          </c:xVal>
          <c:yVal>
            <c:numRef>
              <c:f>'Raw Data'!$H$2:$H$92</c:f>
              <c:numCache>
                <c:formatCode>#\ ?/?</c:formatCode>
                <c:ptCount val="91"/>
                <c:pt idx="0">
                  <c:v>38.857142857142854</c:v>
                </c:pt>
                <c:pt idx="1">
                  <c:v>36.428571428571423</c:v>
                </c:pt>
                <c:pt idx="2">
                  <c:v>40</c:v>
                </c:pt>
                <c:pt idx="3">
                  <c:v>40.285714285714285</c:v>
                </c:pt>
                <c:pt idx="4">
                  <c:v>46.571428571428569</c:v>
                </c:pt>
                <c:pt idx="5">
                  <c:v>44.714285714285715</c:v>
                </c:pt>
                <c:pt idx="6">
                  <c:v>49.857142857142861</c:v>
                </c:pt>
                <c:pt idx="7">
                  <c:v>46.285714285714285</c:v>
                </c:pt>
                <c:pt idx="8">
                  <c:v>41.285714285714285</c:v>
                </c:pt>
                <c:pt idx="9">
                  <c:v>46</c:v>
                </c:pt>
                <c:pt idx="10">
                  <c:v>44.142857142857146</c:v>
                </c:pt>
                <c:pt idx="11">
                  <c:v>44.428571428571431</c:v>
                </c:pt>
                <c:pt idx="12">
                  <c:v>46.571428571428569</c:v>
                </c:pt>
                <c:pt idx="13">
                  <c:v>47.714285714285715</c:v>
                </c:pt>
                <c:pt idx="14">
                  <c:v>53.142857142857139</c:v>
                </c:pt>
                <c:pt idx="15">
                  <c:v>49.714285714285708</c:v>
                </c:pt>
                <c:pt idx="16">
                  <c:v>48.142857142857139</c:v>
                </c:pt>
                <c:pt idx="17">
                  <c:v>59.571428571428577</c:v>
                </c:pt>
                <c:pt idx="18">
                  <c:v>66.857142857142861</c:v>
                </c:pt>
                <c:pt idx="19">
                  <c:v>42.571428571428569</c:v>
                </c:pt>
                <c:pt idx="20">
                  <c:v>44</c:v>
                </c:pt>
                <c:pt idx="21">
                  <c:v>53.142857142857139</c:v>
                </c:pt>
                <c:pt idx="22">
                  <c:v>53.714285714285715</c:v>
                </c:pt>
                <c:pt idx="23">
                  <c:v>51.571428571428577</c:v>
                </c:pt>
                <c:pt idx="24">
                  <c:v>54.857142857142861</c:v>
                </c:pt>
                <c:pt idx="25">
                  <c:v>58.285714285714285</c:v>
                </c:pt>
                <c:pt idx="26">
                  <c:v>62.142857142857139</c:v>
                </c:pt>
                <c:pt idx="27">
                  <c:v>42.285714285714285</c:v>
                </c:pt>
                <c:pt idx="28">
                  <c:v>43.714285714285715</c:v>
                </c:pt>
                <c:pt idx="29">
                  <c:v>40</c:v>
                </c:pt>
                <c:pt idx="30">
                  <c:v>42.857142857142854</c:v>
                </c:pt>
                <c:pt idx="31">
                  <c:v>49.285714285714285</c:v>
                </c:pt>
                <c:pt idx="32">
                  <c:v>45.857142857142854</c:v>
                </c:pt>
                <c:pt idx="33">
                  <c:v>48.571428571428569</c:v>
                </c:pt>
                <c:pt idx="34">
                  <c:v>49.571428571428569</c:v>
                </c:pt>
                <c:pt idx="35">
                  <c:v>51</c:v>
                </c:pt>
                <c:pt idx="36">
                  <c:v>53.285714285714292</c:v>
                </c:pt>
                <c:pt idx="37">
                  <c:v>64.714285714285722</c:v>
                </c:pt>
                <c:pt idx="38">
                  <c:v>42.857142857142854</c:v>
                </c:pt>
                <c:pt idx="39">
                  <c:v>59.857142857142861</c:v>
                </c:pt>
                <c:pt idx="40">
                  <c:v>56.714285714285715</c:v>
                </c:pt>
                <c:pt idx="41">
                  <c:v>48.714285714285715</c:v>
                </c:pt>
                <c:pt idx="42">
                  <c:v>44.714285714285715</c:v>
                </c:pt>
                <c:pt idx="43">
                  <c:v>47.000000000000007</c:v>
                </c:pt>
                <c:pt idx="44">
                  <c:v>43.857142857142861</c:v>
                </c:pt>
                <c:pt idx="45">
                  <c:v>47.285714285714285</c:v>
                </c:pt>
                <c:pt idx="46">
                  <c:v>41.714285714285715</c:v>
                </c:pt>
                <c:pt idx="47">
                  <c:v>44.285714285714285</c:v>
                </c:pt>
                <c:pt idx="48">
                  <c:v>47.428571428571431</c:v>
                </c:pt>
                <c:pt idx="49">
                  <c:v>48.285714285714292</c:v>
                </c:pt>
                <c:pt idx="50">
                  <c:v>46.285714285714285</c:v>
                </c:pt>
                <c:pt idx="51">
                  <c:v>50.571428571428569</c:v>
                </c:pt>
                <c:pt idx="52">
                  <c:v>51.571428571428569</c:v>
                </c:pt>
                <c:pt idx="53">
                  <c:v>48.571428571428577</c:v>
                </c:pt>
                <c:pt idx="54">
                  <c:v>55.428571428571431</c:v>
                </c:pt>
                <c:pt idx="55">
                  <c:v>50.714285714285715</c:v>
                </c:pt>
                <c:pt idx="56">
                  <c:v>58.285714285714285</c:v>
                </c:pt>
                <c:pt idx="57">
                  <c:v>52.428571428571431</c:v>
                </c:pt>
                <c:pt idx="58">
                  <c:v>59.142857142857139</c:v>
                </c:pt>
                <c:pt idx="59">
                  <c:v>73.428571428571431</c:v>
                </c:pt>
                <c:pt idx="60">
                  <c:v>74.857142857142861</c:v>
                </c:pt>
                <c:pt idx="61">
                  <c:v>81.428571428571431</c:v>
                </c:pt>
                <c:pt idx="62">
                  <c:v>79.571428571428569</c:v>
                </c:pt>
                <c:pt idx="63">
                  <c:v>52.571428571428569</c:v>
                </c:pt>
                <c:pt idx="64">
                  <c:v>51</c:v>
                </c:pt>
                <c:pt idx="65">
                  <c:v>53.428571428571431</c:v>
                </c:pt>
                <c:pt idx="66">
                  <c:v>55.857142857142854</c:v>
                </c:pt>
                <c:pt idx="67">
                  <c:v>53</c:v>
                </c:pt>
                <c:pt idx="68">
                  <c:v>53.857142857142861</c:v>
                </c:pt>
                <c:pt idx="69">
                  <c:v>55</c:v>
                </c:pt>
                <c:pt idx="70">
                  <c:v>59.142857142857153</c:v>
                </c:pt>
                <c:pt idx="71">
                  <c:v>60.857142857142861</c:v>
                </c:pt>
                <c:pt idx="72">
                  <c:v>60</c:v>
                </c:pt>
                <c:pt idx="73">
                  <c:v>63.857142857142847</c:v>
                </c:pt>
                <c:pt idx="74">
                  <c:v>60.428571428571431</c:v>
                </c:pt>
                <c:pt idx="75">
                  <c:v>68.142857142857139</c:v>
                </c:pt>
                <c:pt idx="76">
                  <c:v>91.571428571428569</c:v>
                </c:pt>
                <c:pt idx="77">
                  <c:v>66.857142857142861</c:v>
                </c:pt>
                <c:pt idx="78">
                  <c:v>94</c:v>
                </c:pt>
                <c:pt idx="79">
                  <c:v>50.571428571428577</c:v>
                </c:pt>
                <c:pt idx="80">
                  <c:v>56.428571428571431</c:v>
                </c:pt>
                <c:pt idx="81">
                  <c:v>62.714285714285708</c:v>
                </c:pt>
                <c:pt idx="82">
                  <c:v>41.285714285714292</c:v>
                </c:pt>
                <c:pt idx="83">
                  <c:v>58.857142857142861</c:v>
                </c:pt>
                <c:pt idx="84">
                  <c:v>65.857142857142847</c:v>
                </c:pt>
                <c:pt idx="85">
                  <c:v>75.571428571428569</c:v>
                </c:pt>
                <c:pt idx="86">
                  <c:v>84</c:v>
                </c:pt>
                <c:pt idx="87">
                  <c:v>101.85714285714286</c:v>
                </c:pt>
                <c:pt idx="88">
                  <c:v>39.428571428571431</c:v>
                </c:pt>
                <c:pt idx="89">
                  <c:v>40.285714285714292</c:v>
                </c:pt>
                <c:pt idx="90">
                  <c:v>63.857142857142854</c:v>
                </c:pt>
              </c:numCache>
            </c:numRef>
          </c:yVal>
          <c:smooth val="0"/>
          <c:extLst>
            <c:ext xmlns:c16="http://schemas.microsoft.com/office/drawing/2014/chart" uri="{C3380CC4-5D6E-409C-BE32-E72D297353CC}">
              <c16:uniqueId val="{00000000-B92C-45C1-BFE0-D36E390F1988}"/>
            </c:ext>
          </c:extLst>
        </c:ser>
        <c:dLbls>
          <c:showLegendKey val="0"/>
          <c:showVal val="0"/>
          <c:showCatName val="0"/>
          <c:showSerName val="0"/>
          <c:showPercent val="0"/>
          <c:showBubbleSize val="0"/>
        </c:dLbls>
        <c:axId val="125703727"/>
        <c:axId val="125700815"/>
      </c:scatterChart>
      <c:valAx>
        <c:axId val="12570372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dirty="0"/>
                  <a:t>NICU LOS (days)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25700815"/>
        <c:crosses val="autoZero"/>
        <c:crossBetween val="midCat"/>
      </c:valAx>
      <c:valAx>
        <c:axId val="1257008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CGA Wean (weeks)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2570372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Duration of HOT by NICU LoS (rounded)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Rounded!$O$36:$O$61</c:f>
              <c:numCache>
                <c:formatCode>General</c:formatCode>
                <c:ptCount val="26"/>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260</c:v>
                </c:pt>
                <c:pt idx="25">
                  <c:v>270</c:v>
                </c:pt>
              </c:numCache>
            </c:numRef>
          </c:xVal>
          <c:yVal>
            <c:numRef>
              <c:f>Rounded!$P$36:$P$61</c:f>
              <c:numCache>
                <c:formatCode>General</c:formatCode>
                <c:ptCount val="26"/>
                <c:pt idx="0">
                  <c:v>9</c:v>
                </c:pt>
                <c:pt idx="1">
                  <c:v>17</c:v>
                </c:pt>
                <c:pt idx="2">
                  <c:v>42.333333333333336</c:v>
                </c:pt>
                <c:pt idx="3">
                  <c:v>32</c:v>
                </c:pt>
                <c:pt idx="4">
                  <c:v>19</c:v>
                </c:pt>
                <c:pt idx="5">
                  <c:v>77</c:v>
                </c:pt>
                <c:pt idx="6">
                  <c:v>25</c:v>
                </c:pt>
                <c:pt idx="7">
                  <c:v>73</c:v>
                </c:pt>
                <c:pt idx="8">
                  <c:v>23.4</c:v>
                </c:pt>
                <c:pt idx="9">
                  <c:v>51.2</c:v>
                </c:pt>
                <c:pt idx="10">
                  <c:v>83.2</c:v>
                </c:pt>
                <c:pt idx="11">
                  <c:v>46.111111111111114</c:v>
                </c:pt>
                <c:pt idx="12">
                  <c:v>69.142857142857139</c:v>
                </c:pt>
                <c:pt idx="13">
                  <c:v>66.36363636363636</c:v>
                </c:pt>
                <c:pt idx="14">
                  <c:v>68.2</c:v>
                </c:pt>
                <c:pt idx="15">
                  <c:v>160.83333333333334</c:v>
                </c:pt>
                <c:pt idx="16">
                  <c:v>70</c:v>
                </c:pt>
                <c:pt idx="17">
                  <c:v>110</c:v>
                </c:pt>
                <c:pt idx="18">
                  <c:v>133.33333333333334</c:v>
                </c:pt>
                <c:pt idx="19">
                  <c:v>98</c:v>
                </c:pt>
                <c:pt idx="20">
                  <c:v>25</c:v>
                </c:pt>
                <c:pt idx="21">
                  <c:v>60</c:v>
                </c:pt>
                <c:pt idx="22">
                  <c:v>130</c:v>
                </c:pt>
                <c:pt idx="23">
                  <c:v>130</c:v>
                </c:pt>
                <c:pt idx="24">
                  <c:v>279</c:v>
                </c:pt>
                <c:pt idx="25">
                  <c:v>217</c:v>
                </c:pt>
              </c:numCache>
            </c:numRef>
          </c:yVal>
          <c:smooth val="0"/>
          <c:extLst>
            <c:ext xmlns:c16="http://schemas.microsoft.com/office/drawing/2014/chart" uri="{C3380CC4-5D6E-409C-BE32-E72D297353CC}">
              <c16:uniqueId val="{00000000-2DB5-45EC-9FF0-E0FF379E535E}"/>
            </c:ext>
          </c:extLst>
        </c:ser>
        <c:dLbls>
          <c:showLegendKey val="0"/>
          <c:showVal val="0"/>
          <c:showCatName val="0"/>
          <c:showSerName val="0"/>
          <c:showPercent val="0"/>
          <c:showBubbleSize val="0"/>
        </c:dLbls>
        <c:axId val="35390383"/>
        <c:axId val="35399951"/>
      </c:scatterChart>
      <c:valAx>
        <c:axId val="3539038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NICU LoS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35399951"/>
        <c:crosses val="autoZero"/>
        <c:crossBetween val="midCat"/>
      </c:valAx>
      <c:valAx>
        <c:axId val="353999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Duration of HOT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3539038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CGA Wean by NICU LoS (rounded)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Rounded!$O$36:$O$61</c:f>
              <c:numCache>
                <c:formatCode>General</c:formatCode>
                <c:ptCount val="26"/>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260</c:v>
                </c:pt>
                <c:pt idx="25">
                  <c:v>270</c:v>
                </c:pt>
              </c:numCache>
            </c:numRef>
          </c:xVal>
          <c:yVal>
            <c:numRef>
              <c:f>Rounded!$Q$36:$Q$61</c:f>
              <c:numCache>
                <c:formatCode>General</c:formatCode>
                <c:ptCount val="26"/>
                <c:pt idx="0">
                  <c:v>36.428571428571423</c:v>
                </c:pt>
                <c:pt idx="1">
                  <c:v>40.285714285714292</c:v>
                </c:pt>
                <c:pt idx="2">
                  <c:v>42.952380952380956</c:v>
                </c:pt>
                <c:pt idx="3">
                  <c:v>41.285714285714285</c:v>
                </c:pt>
                <c:pt idx="4">
                  <c:v>41.714285714285715</c:v>
                </c:pt>
                <c:pt idx="5">
                  <c:v>51.571428571428577</c:v>
                </c:pt>
                <c:pt idx="6">
                  <c:v>44</c:v>
                </c:pt>
                <c:pt idx="7">
                  <c:v>48.547619047619058</c:v>
                </c:pt>
                <c:pt idx="8">
                  <c:v>42.971428571428575</c:v>
                </c:pt>
                <c:pt idx="9">
                  <c:v>47.771428571428565</c:v>
                </c:pt>
                <c:pt idx="10">
                  <c:v>52.01428571428572</c:v>
                </c:pt>
                <c:pt idx="11">
                  <c:v>48.285714285714278</c:v>
                </c:pt>
                <c:pt idx="12">
                  <c:v>53.857142857142854</c:v>
                </c:pt>
                <c:pt idx="13">
                  <c:v>53.116883116883123</c:v>
                </c:pt>
                <c:pt idx="14">
                  <c:v>55.514285714285712</c:v>
                </c:pt>
                <c:pt idx="15">
                  <c:v>70.142857142857153</c:v>
                </c:pt>
                <c:pt idx="16">
                  <c:v>59.047619047619058</c:v>
                </c:pt>
                <c:pt idx="17">
                  <c:v>62.714285714285722</c:v>
                </c:pt>
                <c:pt idx="18">
                  <c:v>69.523809523809518</c:v>
                </c:pt>
                <c:pt idx="19">
                  <c:v>66.357142857142861</c:v>
                </c:pt>
                <c:pt idx="20">
                  <c:v>58.857142857142861</c:v>
                </c:pt>
                <c:pt idx="21">
                  <c:v>62.714285714285708</c:v>
                </c:pt>
                <c:pt idx="22">
                  <c:v>73.428571428571431</c:v>
                </c:pt>
                <c:pt idx="23">
                  <c:v>75.571428571428569</c:v>
                </c:pt>
                <c:pt idx="24">
                  <c:v>101.85714285714286</c:v>
                </c:pt>
                <c:pt idx="25">
                  <c:v>94</c:v>
                </c:pt>
              </c:numCache>
            </c:numRef>
          </c:yVal>
          <c:smooth val="0"/>
          <c:extLst>
            <c:ext xmlns:c16="http://schemas.microsoft.com/office/drawing/2014/chart" uri="{C3380CC4-5D6E-409C-BE32-E72D297353CC}">
              <c16:uniqueId val="{00000000-3BC2-4193-85C4-3ACFDC3EE5E6}"/>
            </c:ext>
          </c:extLst>
        </c:ser>
        <c:dLbls>
          <c:showLegendKey val="0"/>
          <c:showVal val="0"/>
          <c:showCatName val="0"/>
          <c:showSerName val="0"/>
          <c:showPercent val="0"/>
          <c:showBubbleSize val="0"/>
        </c:dLbls>
        <c:axId val="444804703"/>
        <c:axId val="444807615"/>
      </c:scatterChart>
      <c:valAx>
        <c:axId val="44480470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NICU LoS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44807615"/>
        <c:crosses val="autoZero"/>
        <c:crossBetween val="midCat"/>
      </c:valAx>
      <c:valAx>
        <c:axId val="4448076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CGA Wean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4480470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Duration of HOT by NICU LoS (xRounded)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0"/>
            <c:trendlineLbl>
              <c:layout>
                <c:manualLayout>
                  <c:x val="9.5771361913094197E-2"/>
                  <c:y val="0.34760348583877998"/>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trendlineLbl>
          </c:trendline>
          <c:xVal>
            <c:numRef>
              <c:f>Rounded!$O$66:$O$70</c:f>
              <c:numCache>
                <c:formatCode>General</c:formatCode>
                <c:ptCount val="5"/>
                <c:pt idx="0">
                  <c:v>25</c:v>
                </c:pt>
                <c:pt idx="1">
                  <c:v>75</c:v>
                </c:pt>
                <c:pt idx="2">
                  <c:v>125</c:v>
                </c:pt>
                <c:pt idx="3">
                  <c:v>175</c:v>
                </c:pt>
                <c:pt idx="4">
                  <c:v>225</c:v>
                </c:pt>
              </c:numCache>
            </c:numRef>
          </c:xVal>
          <c:yVal>
            <c:numRef>
              <c:f>Rounded!$P$66:$P$70</c:f>
              <c:numCache>
                <c:formatCode>General</c:formatCode>
                <c:ptCount val="5"/>
                <c:pt idx="0">
                  <c:v>26.888888888888889</c:v>
                </c:pt>
                <c:pt idx="1">
                  <c:v>50.722222222222221</c:v>
                </c:pt>
                <c:pt idx="2">
                  <c:v>66.714285714285708</c:v>
                </c:pt>
                <c:pt idx="3">
                  <c:v>124.4375</c:v>
                </c:pt>
                <c:pt idx="4">
                  <c:v>140.16666666666666</c:v>
                </c:pt>
              </c:numCache>
            </c:numRef>
          </c:yVal>
          <c:smooth val="0"/>
          <c:extLst>
            <c:ext xmlns:c16="http://schemas.microsoft.com/office/drawing/2014/chart" uri="{C3380CC4-5D6E-409C-BE32-E72D297353CC}">
              <c16:uniqueId val="{00000001-0F09-4D60-B912-421F9E94A8AB}"/>
            </c:ext>
          </c:extLst>
        </c:ser>
        <c:dLbls>
          <c:showLegendKey val="0"/>
          <c:showVal val="0"/>
          <c:showCatName val="0"/>
          <c:showSerName val="0"/>
          <c:showPercent val="0"/>
          <c:showBubbleSize val="0"/>
        </c:dLbls>
        <c:axId val="1710944559"/>
        <c:axId val="1710943727"/>
      </c:scatterChart>
      <c:valAx>
        <c:axId val="171094455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dirty="0"/>
                  <a:t>NICU </a:t>
                </a:r>
                <a:r>
                  <a:rPr lang="en-US" dirty="0" err="1"/>
                  <a:t>LoS</a:t>
                </a:r>
                <a:endParaRPr 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710943727"/>
        <c:crosses val="autoZero"/>
        <c:crossBetween val="midCat"/>
      </c:valAx>
      <c:valAx>
        <c:axId val="17109437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dirty="0"/>
                  <a:t>Duration of HOT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71094455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CGA Wean by NICU LoS (xRounded)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0"/>
            <c:trendlineLbl>
              <c:layout>
                <c:manualLayout>
                  <c:x val="9.5771361913094197E-2"/>
                  <c:y val="0.37486233338479746"/>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trendlineLbl>
          </c:trendline>
          <c:xVal>
            <c:numRef>
              <c:f>Rounded!$O$66:$O$70</c:f>
              <c:numCache>
                <c:formatCode>General</c:formatCode>
                <c:ptCount val="5"/>
                <c:pt idx="0">
                  <c:v>25</c:v>
                </c:pt>
                <c:pt idx="1">
                  <c:v>75</c:v>
                </c:pt>
                <c:pt idx="2">
                  <c:v>125</c:v>
                </c:pt>
                <c:pt idx="3">
                  <c:v>175</c:v>
                </c:pt>
                <c:pt idx="4">
                  <c:v>225</c:v>
                </c:pt>
              </c:numCache>
            </c:numRef>
          </c:xVal>
          <c:yVal>
            <c:numRef>
              <c:f>Rounded!$Q$66:$Q$70</c:f>
              <c:numCache>
                <c:formatCode>General</c:formatCode>
                <c:ptCount val="5"/>
                <c:pt idx="0">
                  <c:v>41.333333333333336</c:v>
                </c:pt>
                <c:pt idx="1">
                  <c:v>46.698412698412689</c:v>
                </c:pt>
                <c:pt idx="2">
                  <c:v>52.227891156462583</c:v>
                </c:pt>
                <c:pt idx="3">
                  <c:v>66.544642857142847</c:v>
                </c:pt>
                <c:pt idx="4">
                  <c:v>77.738095238095241</c:v>
                </c:pt>
              </c:numCache>
            </c:numRef>
          </c:yVal>
          <c:smooth val="0"/>
          <c:extLst>
            <c:ext xmlns:c16="http://schemas.microsoft.com/office/drawing/2014/chart" uri="{C3380CC4-5D6E-409C-BE32-E72D297353CC}">
              <c16:uniqueId val="{00000001-97CA-405E-AD7B-F14EEE036112}"/>
            </c:ext>
          </c:extLst>
        </c:ser>
        <c:dLbls>
          <c:showLegendKey val="0"/>
          <c:showVal val="0"/>
          <c:showCatName val="0"/>
          <c:showSerName val="0"/>
          <c:showPercent val="0"/>
          <c:showBubbleSize val="0"/>
        </c:dLbls>
        <c:axId val="1645362047"/>
        <c:axId val="1645362463"/>
      </c:scatterChart>
      <c:valAx>
        <c:axId val="164536204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dirty="0"/>
                  <a:t>NIUC </a:t>
                </a:r>
                <a:r>
                  <a:rPr lang="en-US" dirty="0" err="1"/>
                  <a:t>LoS</a:t>
                </a:r>
                <a:endParaRPr 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645362463"/>
        <c:crosses val="autoZero"/>
        <c:crossBetween val="midCat"/>
      </c:valAx>
      <c:valAx>
        <c:axId val="16453624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dirty="0"/>
                  <a:t>CGA Wean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64536204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Duration of HOT by Birth GA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'Raw Data'!$C$2:$C$92</c:f>
              <c:numCache>
                <c:formatCode>#\ ?/?</c:formatCode>
                <c:ptCount val="91"/>
                <c:pt idx="0" formatCode="General">
                  <c:v>32</c:v>
                </c:pt>
                <c:pt idx="1">
                  <c:v>34.857142857142854</c:v>
                </c:pt>
                <c:pt idx="2" formatCode="General">
                  <c:v>27</c:v>
                </c:pt>
                <c:pt idx="3" formatCode="General">
                  <c:v>32</c:v>
                </c:pt>
                <c:pt idx="4">
                  <c:v>24.571428571428573</c:v>
                </c:pt>
                <c:pt idx="5">
                  <c:v>30.571428571428573</c:v>
                </c:pt>
                <c:pt idx="6">
                  <c:v>27</c:v>
                </c:pt>
                <c:pt idx="7">
                  <c:v>26.428571428571427</c:v>
                </c:pt>
                <c:pt idx="8">
                  <c:v>31.857142857142858</c:v>
                </c:pt>
                <c:pt idx="9">
                  <c:v>36.285714285714285</c:v>
                </c:pt>
                <c:pt idx="10">
                  <c:v>22.857142857142858</c:v>
                </c:pt>
                <c:pt idx="11">
                  <c:v>27.285714285714285</c:v>
                </c:pt>
                <c:pt idx="12">
                  <c:v>28.285714285714285</c:v>
                </c:pt>
                <c:pt idx="13">
                  <c:v>26.571428571428573</c:v>
                </c:pt>
                <c:pt idx="14">
                  <c:v>28.428571428571427</c:v>
                </c:pt>
                <c:pt idx="15">
                  <c:v>27.142857142857142</c:v>
                </c:pt>
                <c:pt idx="16">
                  <c:v>34.285714285714285</c:v>
                </c:pt>
                <c:pt idx="17" formatCode="General">
                  <c:v>28</c:v>
                </c:pt>
                <c:pt idx="18">
                  <c:v>24.571428571428573</c:v>
                </c:pt>
                <c:pt idx="19" formatCode="General">
                  <c:v>27</c:v>
                </c:pt>
                <c:pt idx="20">
                  <c:v>31.142857142857142</c:v>
                </c:pt>
                <c:pt idx="21">
                  <c:v>22.428571428571427</c:v>
                </c:pt>
                <c:pt idx="22">
                  <c:v>29.571428571428573</c:v>
                </c:pt>
                <c:pt idx="23">
                  <c:v>33.142857142857146</c:v>
                </c:pt>
                <c:pt idx="24">
                  <c:v>25.714285714285715</c:v>
                </c:pt>
                <c:pt idx="25">
                  <c:v>26.428571428571427</c:v>
                </c:pt>
                <c:pt idx="26">
                  <c:v>25.714285714285715</c:v>
                </c:pt>
                <c:pt idx="27">
                  <c:v>26.142857142857142</c:v>
                </c:pt>
                <c:pt idx="28">
                  <c:v>24.571428571428573</c:v>
                </c:pt>
                <c:pt idx="29" formatCode="General">
                  <c:v>27</c:v>
                </c:pt>
                <c:pt idx="30">
                  <c:v>27.285714285714285</c:v>
                </c:pt>
                <c:pt idx="31" formatCode="General">
                  <c:v>27</c:v>
                </c:pt>
                <c:pt idx="32">
                  <c:v>24.714285714285715</c:v>
                </c:pt>
                <c:pt idx="33" formatCode="General">
                  <c:v>24</c:v>
                </c:pt>
                <c:pt idx="34" formatCode="General">
                  <c:v>24</c:v>
                </c:pt>
                <c:pt idx="35">
                  <c:v>25.285714285714285</c:v>
                </c:pt>
                <c:pt idx="36">
                  <c:v>23.428571428571427</c:v>
                </c:pt>
                <c:pt idx="37">
                  <c:v>25.571428571428573</c:v>
                </c:pt>
                <c:pt idx="38">
                  <c:v>27.428571428571427</c:v>
                </c:pt>
                <c:pt idx="39">
                  <c:v>30.285714285714285</c:v>
                </c:pt>
                <c:pt idx="40" formatCode="General">
                  <c:v>25</c:v>
                </c:pt>
                <c:pt idx="41">
                  <c:v>27.428571428571427</c:v>
                </c:pt>
                <c:pt idx="42">
                  <c:v>30.714285714285715</c:v>
                </c:pt>
                <c:pt idx="43">
                  <c:v>25.571428571428573</c:v>
                </c:pt>
                <c:pt idx="44">
                  <c:v>27.428571428571427</c:v>
                </c:pt>
                <c:pt idx="45" formatCode="General">
                  <c:v>25</c:v>
                </c:pt>
                <c:pt idx="46" formatCode="General">
                  <c:v>28</c:v>
                </c:pt>
                <c:pt idx="47">
                  <c:v>24.571428571428573</c:v>
                </c:pt>
                <c:pt idx="48">
                  <c:v>23.857142857142858</c:v>
                </c:pt>
                <c:pt idx="49">
                  <c:v>29.571428571428573</c:v>
                </c:pt>
                <c:pt idx="50">
                  <c:v>27.142857142857142</c:v>
                </c:pt>
                <c:pt idx="51">
                  <c:v>24.857142857142858</c:v>
                </c:pt>
                <c:pt idx="52">
                  <c:v>23.857142857142858</c:v>
                </c:pt>
                <c:pt idx="53">
                  <c:v>31.714285714285715</c:v>
                </c:pt>
                <c:pt idx="54">
                  <c:v>28.714285714285715</c:v>
                </c:pt>
                <c:pt idx="55">
                  <c:v>24.142857142857142</c:v>
                </c:pt>
                <c:pt idx="56" formatCode="General">
                  <c:v>30</c:v>
                </c:pt>
                <c:pt idx="57">
                  <c:v>24.571428571428573</c:v>
                </c:pt>
                <c:pt idx="58" formatCode="General">
                  <c:v>27</c:v>
                </c:pt>
                <c:pt idx="59">
                  <c:v>24.142857142857142</c:v>
                </c:pt>
                <c:pt idx="60">
                  <c:v>23.714285714285715</c:v>
                </c:pt>
                <c:pt idx="61">
                  <c:v>28.571428571428573</c:v>
                </c:pt>
                <c:pt idx="62">
                  <c:v>24.714285714285715</c:v>
                </c:pt>
                <c:pt idx="63">
                  <c:v>23.571428571428573</c:v>
                </c:pt>
                <c:pt idx="64">
                  <c:v>29.428571428571427</c:v>
                </c:pt>
                <c:pt idx="65">
                  <c:v>24.857142857142858</c:v>
                </c:pt>
                <c:pt idx="66">
                  <c:v>25.428571428571427</c:v>
                </c:pt>
                <c:pt idx="67">
                  <c:v>27.571428571428573</c:v>
                </c:pt>
                <c:pt idx="68">
                  <c:v>24.857142857142858</c:v>
                </c:pt>
                <c:pt idx="69">
                  <c:v>24.428571428571427</c:v>
                </c:pt>
                <c:pt idx="70">
                  <c:v>25.571428571428573</c:v>
                </c:pt>
                <c:pt idx="71">
                  <c:v>26.142857142857142</c:v>
                </c:pt>
                <c:pt idx="72">
                  <c:v>23.428571428571427</c:v>
                </c:pt>
                <c:pt idx="73">
                  <c:v>27.428571428571427</c:v>
                </c:pt>
                <c:pt idx="74" formatCode="General">
                  <c:v>26</c:v>
                </c:pt>
                <c:pt idx="75">
                  <c:v>24.571428571428573</c:v>
                </c:pt>
                <c:pt idx="76">
                  <c:v>26.714285714285715</c:v>
                </c:pt>
                <c:pt idx="77" formatCode="General">
                  <c:v>25</c:v>
                </c:pt>
                <c:pt idx="78" formatCode="General">
                  <c:v>24</c:v>
                </c:pt>
                <c:pt idx="79">
                  <c:v>22.571428571428573</c:v>
                </c:pt>
                <c:pt idx="80">
                  <c:v>25.285714285714285</c:v>
                </c:pt>
                <c:pt idx="81">
                  <c:v>24.428571428571427</c:v>
                </c:pt>
                <c:pt idx="82" formatCode="General">
                  <c:v>35</c:v>
                </c:pt>
                <c:pt idx="83">
                  <c:v>26.714285714285715</c:v>
                </c:pt>
                <c:pt idx="84">
                  <c:v>24.714285714285715</c:v>
                </c:pt>
                <c:pt idx="85" formatCode="General">
                  <c:v>24</c:v>
                </c:pt>
                <c:pt idx="86">
                  <c:v>23.571428571428573</c:v>
                </c:pt>
                <c:pt idx="87">
                  <c:v>25.285714285714285</c:v>
                </c:pt>
                <c:pt idx="88">
                  <c:v>33.285714285714285</c:v>
                </c:pt>
                <c:pt idx="89">
                  <c:v>36.428571428571431</c:v>
                </c:pt>
                <c:pt idx="90" formatCode="General">
                  <c:v>28</c:v>
                </c:pt>
              </c:numCache>
            </c:numRef>
          </c:xVal>
          <c:yVal>
            <c:numRef>
              <c:f>'Raw Data'!$G$2:$G$92</c:f>
              <c:numCache>
                <c:formatCode>General</c:formatCode>
                <c:ptCount val="91"/>
                <c:pt idx="0">
                  <c:v>7</c:v>
                </c:pt>
                <c:pt idx="1">
                  <c:v>9</c:v>
                </c:pt>
                <c:pt idx="2">
                  <c:v>10</c:v>
                </c:pt>
                <c:pt idx="3">
                  <c:v>17</c:v>
                </c:pt>
                <c:pt idx="4">
                  <c:v>27</c:v>
                </c:pt>
                <c:pt idx="5">
                  <c:v>28</c:v>
                </c:pt>
                <c:pt idx="6">
                  <c:v>28</c:v>
                </c:pt>
                <c:pt idx="7">
                  <c:v>30</c:v>
                </c:pt>
                <c:pt idx="8">
                  <c:v>32</c:v>
                </c:pt>
                <c:pt idx="9">
                  <c:v>33</c:v>
                </c:pt>
                <c:pt idx="10">
                  <c:v>38</c:v>
                </c:pt>
                <c:pt idx="11">
                  <c:v>38</c:v>
                </c:pt>
                <c:pt idx="12">
                  <c:v>42</c:v>
                </c:pt>
                <c:pt idx="13">
                  <c:v>42</c:v>
                </c:pt>
                <c:pt idx="14">
                  <c:v>52</c:v>
                </c:pt>
                <c:pt idx="15">
                  <c:v>60</c:v>
                </c:pt>
                <c:pt idx="16">
                  <c:v>77</c:v>
                </c:pt>
                <c:pt idx="17">
                  <c:v>152</c:v>
                </c:pt>
                <c:pt idx="18">
                  <c:v>169</c:v>
                </c:pt>
                <c:pt idx="19">
                  <c:v>16</c:v>
                </c:pt>
                <c:pt idx="20">
                  <c:v>25</c:v>
                </c:pt>
                <c:pt idx="21">
                  <c:v>83</c:v>
                </c:pt>
                <c:pt idx="22">
                  <c:v>51</c:v>
                </c:pt>
                <c:pt idx="23">
                  <c:v>77</c:v>
                </c:pt>
                <c:pt idx="24">
                  <c:v>112</c:v>
                </c:pt>
                <c:pt idx="25">
                  <c:v>119</c:v>
                </c:pt>
                <c:pt idx="26">
                  <c:v>155</c:v>
                </c:pt>
                <c:pt idx="27">
                  <c:v>5</c:v>
                </c:pt>
                <c:pt idx="28">
                  <c:v>23</c:v>
                </c:pt>
                <c:pt idx="29">
                  <c:v>24</c:v>
                </c:pt>
                <c:pt idx="30">
                  <c:v>27</c:v>
                </c:pt>
                <c:pt idx="31">
                  <c:v>42</c:v>
                </c:pt>
                <c:pt idx="32">
                  <c:v>53</c:v>
                </c:pt>
                <c:pt idx="33">
                  <c:v>70</c:v>
                </c:pt>
                <c:pt idx="34">
                  <c:v>77</c:v>
                </c:pt>
                <c:pt idx="35">
                  <c:v>78</c:v>
                </c:pt>
                <c:pt idx="36">
                  <c:v>90</c:v>
                </c:pt>
                <c:pt idx="37">
                  <c:v>116</c:v>
                </c:pt>
                <c:pt idx="38">
                  <c:v>25</c:v>
                </c:pt>
                <c:pt idx="39">
                  <c:v>52</c:v>
                </c:pt>
                <c:pt idx="40">
                  <c:v>154</c:v>
                </c:pt>
                <c:pt idx="41">
                  <c:v>8</c:v>
                </c:pt>
                <c:pt idx="42">
                  <c:v>17</c:v>
                </c:pt>
                <c:pt idx="43">
                  <c:v>19</c:v>
                </c:pt>
                <c:pt idx="44">
                  <c:v>24</c:v>
                </c:pt>
                <c:pt idx="45">
                  <c:v>25</c:v>
                </c:pt>
                <c:pt idx="46">
                  <c:v>28</c:v>
                </c:pt>
                <c:pt idx="47">
                  <c:v>28</c:v>
                </c:pt>
                <c:pt idx="48">
                  <c:v>31</c:v>
                </c:pt>
                <c:pt idx="49">
                  <c:v>36</c:v>
                </c:pt>
                <c:pt idx="50">
                  <c:v>39</c:v>
                </c:pt>
                <c:pt idx="51">
                  <c:v>39</c:v>
                </c:pt>
                <c:pt idx="52">
                  <c:v>44</c:v>
                </c:pt>
                <c:pt idx="53">
                  <c:v>52</c:v>
                </c:pt>
                <c:pt idx="54">
                  <c:v>67</c:v>
                </c:pt>
                <c:pt idx="55">
                  <c:v>68</c:v>
                </c:pt>
                <c:pt idx="56">
                  <c:v>77</c:v>
                </c:pt>
                <c:pt idx="57">
                  <c:v>79</c:v>
                </c:pt>
                <c:pt idx="58">
                  <c:v>85</c:v>
                </c:pt>
                <c:pt idx="59">
                  <c:v>130</c:v>
                </c:pt>
                <c:pt idx="60">
                  <c:v>190</c:v>
                </c:pt>
                <c:pt idx="61">
                  <c:v>219</c:v>
                </c:pt>
                <c:pt idx="62">
                  <c:v>237</c:v>
                </c:pt>
                <c:pt idx="63">
                  <c:v>42</c:v>
                </c:pt>
                <c:pt idx="64">
                  <c:v>62</c:v>
                </c:pt>
                <c:pt idx="65">
                  <c:v>67</c:v>
                </c:pt>
                <c:pt idx="66">
                  <c:v>67</c:v>
                </c:pt>
                <c:pt idx="67">
                  <c:v>69</c:v>
                </c:pt>
                <c:pt idx="68">
                  <c:v>70</c:v>
                </c:pt>
                <c:pt idx="69">
                  <c:v>84</c:v>
                </c:pt>
                <c:pt idx="70">
                  <c:v>97</c:v>
                </c:pt>
                <c:pt idx="71">
                  <c:v>97</c:v>
                </c:pt>
                <c:pt idx="72">
                  <c:v>112</c:v>
                </c:pt>
                <c:pt idx="73">
                  <c:v>127</c:v>
                </c:pt>
                <c:pt idx="74">
                  <c:v>145</c:v>
                </c:pt>
                <c:pt idx="75">
                  <c:v>120</c:v>
                </c:pt>
                <c:pt idx="76">
                  <c:v>301</c:v>
                </c:pt>
                <c:pt idx="77">
                  <c:v>100</c:v>
                </c:pt>
                <c:pt idx="78">
                  <c:v>217</c:v>
                </c:pt>
                <c:pt idx="79">
                  <c:v>30</c:v>
                </c:pt>
                <c:pt idx="80">
                  <c:v>35</c:v>
                </c:pt>
                <c:pt idx="81">
                  <c:v>60</c:v>
                </c:pt>
                <c:pt idx="82">
                  <c:v>22</c:v>
                </c:pt>
                <c:pt idx="83">
                  <c:v>25</c:v>
                </c:pt>
                <c:pt idx="84">
                  <c:v>96</c:v>
                </c:pt>
                <c:pt idx="85">
                  <c:v>130</c:v>
                </c:pt>
                <c:pt idx="86">
                  <c:v>245</c:v>
                </c:pt>
                <c:pt idx="87">
                  <c:v>279</c:v>
                </c:pt>
                <c:pt idx="88">
                  <c:v>28</c:v>
                </c:pt>
                <c:pt idx="89">
                  <c:v>17</c:v>
                </c:pt>
                <c:pt idx="90">
                  <c:v>138</c:v>
                </c:pt>
              </c:numCache>
            </c:numRef>
          </c:yVal>
          <c:smooth val="0"/>
          <c:extLst>
            <c:ext xmlns:c16="http://schemas.microsoft.com/office/drawing/2014/chart" uri="{C3380CC4-5D6E-409C-BE32-E72D297353CC}">
              <c16:uniqueId val="{00000000-653E-4260-87C4-784752581E13}"/>
            </c:ext>
          </c:extLst>
        </c:ser>
        <c:dLbls>
          <c:showLegendKey val="0"/>
          <c:showVal val="0"/>
          <c:showCatName val="0"/>
          <c:showSerName val="0"/>
          <c:showPercent val="0"/>
          <c:showBubbleSize val="0"/>
        </c:dLbls>
        <c:axId val="2022616959"/>
        <c:axId val="2022632351"/>
      </c:scatterChart>
      <c:valAx>
        <c:axId val="2022616959"/>
        <c:scaling>
          <c:orientation val="minMax"/>
          <c:max val="37"/>
          <c:min val="2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GA (weeks)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022632351"/>
        <c:crosses val="autoZero"/>
        <c:crossBetween val="midCat"/>
      </c:valAx>
      <c:valAx>
        <c:axId val="20226323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Duration of HOT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02261695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CGA Wean by Birth GA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'Raw Data'!$C$2:$C$92</c:f>
              <c:numCache>
                <c:formatCode>#\ ?/?</c:formatCode>
                <c:ptCount val="91"/>
                <c:pt idx="0" formatCode="General">
                  <c:v>32</c:v>
                </c:pt>
                <c:pt idx="1">
                  <c:v>34.857142857142854</c:v>
                </c:pt>
                <c:pt idx="2" formatCode="General">
                  <c:v>27</c:v>
                </c:pt>
                <c:pt idx="3" formatCode="General">
                  <c:v>32</c:v>
                </c:pt>
                <c:pt idx="4">
                  <c:v>24.571428571428573</c:v>
                </c:pt>
                <c:pt idx="5">
                  <c:v>30.571428571428573</c:v>
                </c:pt>
                <c:pt idx="6">
                  <c:v>27</c:v>
                </c:pt>
                <c:pt idx="7">
                  <c:v>26.428571428571427</c:v>
                </c:pt>
                <c:pt idx="8">
                  <c:v>31.857142857142858</c:v>
                </c:pt>
                <c:pt idx="9">
                  <c:v>36.285714285714285</c:v>
                </c:pt>
                <c:pt idx="10">
                  <c:v>22.857142857142858</c:v>
                </c:pt>
                <c:pt idx="11">
                  <c:v>27.285714285714285</c:v>
                </c:pt>
                <c:pt idx="12">
                  <c:v>28.285714285714285</c:v>
                </c:pt>
                <c:pt idx="13">
                  <c:v>26.571428571428573</c:v>
                </c:pt>
                <c:pt idx="14">
                  <c:v>28.428571428571427</c:v>
                </c:pt>
                <c:pt idx="15">
                  <c:v>27.142857142857142</c:v>
                </c:pt>
                <c:pt idx="16">
                  <c:v>34.285714285714285</c:v>
                </c:pt>
                <c:pt idx="17" formatCode="General">
                  <c:v>28</c:v>
                </c:pt>
                <c:pt idx="18">
                  <c:v>24.571428571428573</c:v>
                </c:pt>
                <c:pt idx="19" formatCode="General">
                  <c:v>27</c:v>
                </c:pt>
                <c:pt idx="20">
                  <c:v>31.142857142857142</c:v>
                </c:pt>
                <c:pt idx="21">
                  <c:v>22.428571428571427</c:v>
                </c:pt>
                <c:pt idx="22">
                  <c:v>29.571428571428573</c:v>
                </c:pt>
                <c:pt idx="23">
                  <c:v>33.142857142857146</c:v>
                </c:pt>
                <c:pt idx="24">
                  <c:v>25.714285714285715</c:v>
                </c:pt>
                <c:pt idx="25">
                  <c:v>26.428571428571427</c:v>
                </c:pt>
                <c:pt idx="26">
                  <c:v>25.714285714285715</c:v>
                </c:pt>
                <c:pt idx="27">
                  <c:v>26.142857142857142</c:v>
                </c:pt>
                <c:pt idx="28">
                  <c:v>24.571428571428573</c:v>
                </c:pt>
                <c:pt idx="29" formatCode="General">
                  <c:v>27</c:v>
                </c:pt>
                <c:pt idx="30">
                  <c:v>27.285714285714285</c:v>
                </c:pt>
                <c:pt idx="31" formatCode="General">
                  <c:v>27</c:v>
                </c:pt>
                <c:pt idx="32">
                  <c:v>24.714285714285715</c:v>
                </c:pt>
                <c:pt idx="33" formatCode="General">
                  <c:v>24</c:v>
                </c:pt>
                <c:pt idx="34" formatCode="General">
                  <c:v>24</c:v>
                </c:pt>
                <c:pt idx="35">
                  <c:v>25.285714285714285</c:v>
                </c:pt>
                <c:pt idx="36">
                  <c:v>23.428571428571427</c:v>
                </c:pt>
                <c:pt idx="37">
                  <c:v>25.571428571428573</c:v>
                </c:pt>
                <c:pt idx="38">
                  <c:v>27.428571428571427</c:v>
                </c:pt>
                <c:pt idx="39">
                  <c:v>30.285714285714285</c:v>
                </c:pt>
                <c:pt idx="40" formatCode="General">
                  <c:v>25</c:v>
                </c:pt>
                <c:pt idx="41">
                  <c:v>27.428571428571427</c:v>
                </c:pt>
                <c:pt idx="42">
                  <c:v>30.714285714285715</c:v>
                </c:pt>
                <c:pt idx="43">
                  <c:v>25.571428571428573</c:v>
                </c:pt>
                <c:pt idx="44">
                  <c:v>27.428571428571427</c:v>
                </c:pt>
                <c:pt idx="45" formatCode="General">
                  <c:v>25</c:v>
                </c:pt>
                <c:pt idx="46" formatCode="General">
                  <c:v>28</c:v>
                </c:pt>
                <c:pt idx="47">
                  <c:v>24.571428571428573</c:v>
                </c:pt>
                <c:pt idx="48">
                  <c:v>23.857142857142858</c:v>
                </c:pt>
                <c:pt idx="49">
                  <c:v>29.571428571428573</c:v>
                </c:pt>
                <c:pt idx="50">
                  <c:v>27.142857142857142</c:v>
                </c:pt>
                <c:pt idx="51">
                  <c:v>24.857142857142858</c:v>
                </c:pt>
                <c:pt idx="52">
                  <c:v>23.857142857142858</c:v>
                </c:pt>
                <c:pt idx="53">
                  <c:v>31.714285714285715</c:v>
                </c:pt>
                <c:pt idx="54">
                  <c:v>28.714285714285715</c:v>
                </c:pt>
                <c:pt idx="55">
                  <c:v>24.142857142857142</c:v>
                </c:pt>
                <c:pt idx="56" formatCode="General">
                  <c:v>30</c:v>
                </c:pt>
                <c:pt idx="57">
                  <c:v>24.571428571428573</c:v>
                </c:pt>
                <c:pt idx="58" formatCode="General">
                  <c:v>27</c:v>
                </c:pt>
                <c:pt idx="59">
                  <c:v>24.142857142857142</c:v>
                </c:pt>
                <c:pt idx="60">
                  <c:v>23.714285714285715</c:v>
                </c:pt>
                <c:pt idx="61">
                  <c:v>28.571428571428573</c:v>
                </c:pt>
                <c:pt idx="62">
                  <c:v>24.714285714285715</c:v>
                </c:pt>
                <c:pt idx="63">
                  <c:v>23.571428571428573</c:v>
                </c:pt>
                <c:pt idx="64">
                  <c:v>29.428571428571427</c:v>
                </c:pt>
                <c:pt idx="65">
                  <c:v>24.857142857142858</c:v>
                </c:pt>
                <c:pt idx="66">
                  <c:v>25.428571428571427</c:v>
                </c:pt>
                <c:pt idx="67">
                  <c:v>27.571428571428573</c:v>
                </c:pt>
                <c:pt idx="68">
                  <c:v>24.857142857142858</c:v>
                </c:pt>
                <c:pt idx="69">
                  <c:v>24.428571428571427</c:v>
                </c:pt>
                <c:pt idx="70">
                  <c:v>25.571428571428573</c:v>
                </c:pt>
                <c:pt idx="71">
                  <c:v>26.142857142857142</c:v>
                </c:pt>
                <c:pt idx="72">
                  <c:v>23.428571428571427</c:v>
                </c:pt>
                <c:pt idx="73">
                  <c:v>27.428571428571427</c:v>
                </c:pt>
                <c:pt idx="74" formatCode="General">
                  <c:v>26</c:v>
                </c:pt>
                <c:pt idx="75">
                  <c:v>24.571428571428573</c:v>
                </c:pt>
                <c:pt idx="76">
                  <c:v>26.714285714285715</c:v>
                </c:pt>
                <c:pt idx="77" formatCode="General">
                  <c:v>25</c:v>
                </c:pt>
                <c:pt idx="78" formatCode="General">
                  <c:v>24</c:v>
                </c:pt>
                <c:pt idx="79">
                  <c:v>22.571428571428573</c:v>
                </c:pt>
                <c:pt idx="80">
                  <c:v>25.285714285714285</c:v>
                </c:pt>
                <c:pt idx="81">
                  <c:v>24.428571428571427</c:v>
                </c:pt>
                <c:pt idx="82" formatCode="General">
                  <c:v>35</c:v>
                </c:pt>
                <c:pt idx="83">
                  <c:v>26.714285714285715</c:v>
                </c:pt>
                <c:pt idx="84">
                  <c:v>24.714285714285715</c:v>
                </c:pt>
                <c:pt idx="85" formatCode="General">
                  <c:v>24</c:v>
                </c:pt>
                <c:pt idx="86">
                  <c:v>23.571428571428573</c:v>
                </c:pt>
                <c:pt idx="87">
                  <c:v>25.285714285714285</c:v>
                </c:pt>
                <c:pt idx="88">
                  <c:v>33.285714285714285</c:v>
                </c:pt>
                <c:pt idx="89">
                  <c:v>36.428571428571431</c:v>
                </c:pt>
                <c:pt idx="90" formatCode="General">
                  <c:v>28</c:v>
                </c:pt>
              </c:numCache>
            </c:numRef>
          </c:xVal>
          <c:yVal>
            <c:numRef>
              <c:f>'Raw Data'!$H$2:$H$92</c:f>
              <c:numCache>
                <c:formatCode>#\ ?/?</c:formatCode>
                <c:ptCount val="91"/>
                <c:pt idx="0">
                  <c:v>38.857142857142854</c:v>
                </c:pt>
                <c:pt idx="1">
                  <c:v>36.428571428571423</c:v>
                </c:pt>
                <c:pt idx="2">
                  <c:v>40</c:v>
                </c:pt>
                <c:pt idx="3">
                  <c:v>40.285714285714285</c:v>
                </c:pt>
                <c:pt idx="4">
                  <c:v>46.571428571428569</c:v>
                </c:pt>
                <c:pt idx="5">
                  <c:v>44.714285714285715</c:v>
                </c:pt>
                <c:pt idx="6">
                  <c:v>49.857142857142861</c:v>
                </c:pt>
                <c:pt idx="7">
                  <c:v>46.285714285714285</c:v>
                </c:pt>
                <c:pt idx="8">
                  <c:v>41.285714285714285</c:v>
                </c:pt>
                <c:pt idx="9">
                  <c:v>46</c:v>
                </c:pt>
                <c:pt idx="10">
                  <c:v>44.142857142857146</c:v>
                </c:pt>
                <c:pt idx="11">
                  <c:v>44.428571428571431</c:v>
                </c:pt>
                <c:pt idx="12">
                  <c:v>46.571428571428569</c:v>
                </c:pt>
                <c:pt idx="13">
                  <c:v>47.714285714285715</c:v>
                </c:pt>
                <c:pt idx="14">
                  <c:v>53.142857142857139</c:v>
                </c:pt>
                <c:pt idx="15">
                  <c:v>49.714285714285708</c:v>
                </c:pt>
                <c:pt idx="16">
                  <c:v>48.142857142857139</c:v>
                </c:pt>
                <c:pt idx="17">
                  <c:v>59.571428571428577</c:v>
                </c:pt>
                <c:pt idx="18">
                  <c:v>66.857142857142861</c:v>
                </c:pt>
                <c:pt idx="19">
                  <c:v>42.571428571428569</c:v>
                </c:pt>
                <c:pt idx="20">
                  <c:v>44</c:v>
                </c:pt>
                <c:pt idx="21">
                  <c:v>53.142857142857139</c:v>
                </c:pt>
                <c:pt idx="22">
                  <c:v>53.714285714285715</c:v>
                </c:pt>
                <c:pt idx="23">
                  <c:v>51.571428571428577</c:v>
                </c:pt>
                <c:pt idx="24">
                  <c:v>54.857142857142861</c:v>
                </c:pt>
                <c:pt idx="25">
                  <c:v>58.285714285714285</c:v>
                </c:pt>
                <c:pt idx="26">
                  <c:v>62.142857142857139</c:v>
                </c:pt>
                <c:pt idx="27">
                  <c:v>42.285714285714285</c:v>
                </c:pt>
                <c:pt idx="28">
                  <c:v>43.714285714285715</c:v>
                </c:pt>
                <c:pt idx="29">
                  <c:v>40</c:v>
                </c:pt>
                <c:pt idx="30">
                  <c:v>42.857142857142854</c:v>
                </c:pt>
                <c:pt idx="31">
                  <c:v>49.285714285714285</c:v>
                </c:pt>
                <c:pt idx="32">
                  <c:v>45.857142857142854</c:v>
                </c:pt>
                <c:pt idx="33">
                  <c:v>48.571428571428569</c:v>
                </c:pt>
                <c:pt idx="34">
                  <c:v>49.571428571428569</c:v>
                </c:pt>
                <c:pt idx="35">
                  <c:v>51</c:v>
                </c:pt>
                <c:pt idx="36">
                  <c:v>53.285714285714292</c:v>
                </c:pt>
                <c:pt idx="37">
                  <c:v>64.714285714285722</c:v>
                </c:pt>
                <c:pt idx="38">
                  <c:v>42.857142857142854</c:v>
                </c:pt>
                <c:pt idx="39">
                  <c:v>59.857142857142861</c:v>
                </c:pt>
                <c:pt idx="40">
                  <c:v>56.714285714285715</c:v>
                </c:pt>
                <c:pt idx="41">
                  <c:v>48.714285714285715</c:v>
                </c:pt>
                <c:pt idx="42">
                  <c:v>44.714285714285715</c:v>
                </c:pt>
                <c:pt idx="43">
                  <c:v>47.000000000000007</c:v>
                </c:pt>
                <c:pt idx="44">
                  <c:v>43.857142857142861</c:v>
                </c:pt>
                <c:pt idx="45">
                  <c:v>47.285714285714285</c:v>
                </c:pt>
                <c:pt idx="46">
                  <c:v>41.714285714285715</c:v>
                </c:pt>
                <c:pt idx="47">
                  <c:v>44.285714285714285</c:v>
                </c:pt>
                <c:pt idx="48">
                  <c:v>47.428571428571431</c:v>
                </c:pt>
                <c:pt idx="49">
                  <c:v>48.285714285714292</c:v>
                </c:pt>
                <c:pt idx="50">
                  <c:v>46.285714285714285</c:v>
                </c:pt>
                <c:pt idx="51">
                  <c:v>50.571428571428569</c:v>
                </c:pt>
                <c:pt idx="52">
                  <c:v>51.571428571428569</c:v>
                </c:pt>
                <c:pt idx="53">
                  <c:v>48.571428571428577</c:v>
                </c:pt>
                <c:pt idx="54">
                  <c:v>55.428571428571431</c:v>
                </c:pt>
                <c:pt idx="55">
                  <c:v>50.714285714285715</c:v>
                </c:pt>
                <c:pt idx="56">
                  <c:v>58.285714285714285</c:v>
                </c:pt>
                <c:pt idx="57">
                  <c:v>52.428571428571431</c:v>
                </c:pt>
                <c:pt idx="58">
                  <c:v>59.142857142857139</c:v>
                </c:pt>
                <c:pt idx="59">
                  <c:v>73.428571428571431</c:v>
                </c:pt>
                <c:pt idx="60">
                  <c:v>74.857142857142861</c:v>
                </c:pt>
                <c:pt idx="61">
                  <c:v>81.428571428571431</c:v>
                </c:pt>
                <c:pt idx="62">
                  <c:v>79.571428571428569</c:v>
                </c:pt>
                <c:pt idx="63">
                  <c:v>52.571428571428569</c:v>
                </c:pt>
                <c:pt idx="64">
                  <c:v>51</c:v>
                </c:pt>
                <c:pt idx="65">
                  <c:v>53.428571428571431</c:v>
                </c:pt>
                <c:pt idx="66">
                  <c:v>55.857142857142854</c:v>
                </c:pt>
                <c:pt idx="67">
                  <c:v>53</c:v>
                </c:pt>
                <c:pt idx="68">
                  <c:v>53.857142857142861</c:v>
                </c:pt>
                <c:pt idx="69">
                  <c:v>55</c:v>
                </c:pt>
                <c:pt idx="70">
                  <c:v>59.142857142857153</c:v>
                </c:pt>
                <c:pt idx="71">
                  <c:v>60.857142857142861</c:v>
                </c:pt>
                <c:pt idx="72">
                  <c:v>60</c:v>
                </c:pt>
                <c:pt idx="73">
                  <c:v>63.857142857142847</c:v>
                </c:pt>
                <c:pt idx="74">
                  <c:v>60.428571428571431</c:v>
                </c:pt>
                <c:pt idx="75">
                  <c:v>68.142857142857139</c:v>
                </c:pt>
                <c:pt idx="76">
                  <c:v>91.571428571428569</c:v>
                </c:pt>
                <c:pt idx="77">
                  <c:v>66.857142857142861</c:v>
                </c:pt>
                <c:pt idx="78">
                  <c:v>94</c:v>
                </c:pt>
                <c:pt idx="79">
                  <c:v>50.571428571428577</c:v>
                </c:pt>
                <c:pt idx="80">
                  <c:v>56.428571428571431</c:v>
                </c:pt>
                <c:pt idx="81">
                  <c:v>62.714285714285708</c:v>
                </c:pt>
                <c:pt idx="82">
                  <c:v>41.285714285714292</c:v>
                </c:pt>
                <c:pt idx="83">
                  <c:v>58.857142857142861</c:v>
                </c:pt>
                <c:pt idx="84">
                  <c:v>65.857142857142847</c:v>
                </c:pt>
                <c:pt idx="85">
                  <c:v>75.571428571428569</c:v>
                </c:pt>
                <c:pt idx="86">
                  <c:v>84</c:v>
                </c:pt>
                <c:pt idx="87">
                  <c:v>101.85714285714286</c:v>
                </c:pt>
                <c:pt idx="88">
                  <c:v>39.428571428571431</c:v>
                </c:pt>
                <c:pt idx="89">
                  <c:v>40.285714285714292</c:v>
                </c:pt>
                <c:pt idx="90">
                  <c:v>63.857142857142854</c:v>
                </c:pt>
              </c:numCache>
            </c:numRef>
          </c:yVal>
          <c:smooth val="0"/>
          <c:extLst>
            <c:ext xmlns:c16="http://schemas.microsoft.com/office/drawing/2014/chart" uri="{C3380CC4-5D6E-409C-BE32-E72D297353CC}">
              <c16:uniqueId val="{00000000-EDA1-4BA0-9792-5FFE3A5B3C7D}"/>
            </c:ext>
          </c:extLst>
        </c:ser>
        <c:dLbls>
          <c:showLegendKey val="0"/>
          <c:showVal val="0"/>
          <c:showCatName val="0"/>
          <c:showSerName val="0"/>
          <c:showPercent val="0"/>
          <c:showBubbleSize val="0"/>
        </c:dLbls>
        <c:axId val="1899166975"/>
        <c:axId val="1899170719"/>
      </c:scatterChart>
      <c:valAx>
        <c:axId val="1899166975"/>
        <c:scaling>
          <c:orientation val="minMax"/>
          <c:max val="37"/>
          <c:min val="2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GA (weeks)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899170719"/>
        <c:crosses val="autoZero"/>
        <c:crossBetween val="midCat"/>
      </c:valAx>
      <c:valAx>
        <c:axId val="18991707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CGA Wean (weeks)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8991669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2000" dirty="0"/>
              <a:t>Implementation: Average Duration of Home Oxygen Therapy for Infants Followed by the RHO</a:t>
            </a:r>
            <a:r>
              <a:rPr lang="en-US" sz="2000" baseline="0" dirty="0"/>
              <a:t> Program Across All Implementation Sites</a:t>
            </a:r>
            <a:endParaRPr lang="en-US" sz="2000" dirty="0"/>
          </a:p>
        </c:rich>
      </c:tx>
      <c:overlay val="0"/>
    </c:title>
    <c:autoTitleDeleted val="0"/>
    <c:plotArea>
      <c:layout/>
      <c:lineChart>
        <c:grouping val="standard"/>
        <c:varyColors val="0"/>
        <c:ser>
          <c:idx val="0"/>
          <c:order val="0"/>
          <c:tx>
            <c:strRef>
              <c:f>'Avg HOT Duration'!$B$1</c:f>
              <c:strCache>
                <c:ptCount val="1"/>
                <c:pt idx="0">
                  <c:v>Avg HOT Duration</c:v>
                </c:pt>
              </c:strCache>
            </c:strRef>
          </c:tx>
          <c:spPr>
            <a:ln w="38100">
              <a:solidFill>
                <a:schemeClr val="accent5"/>
              </a:solidFill>
              <a:prstDash val="solid"/>
            </a:ln>
            <a:effectLst/>
          </c:spPr>
          <c:marker>
            <c:symbol val="diamond"/>
            <c:size val="9"/>
            <c:spPr>
              <a:solidFill>
                <a:schemeClr val="accent5"/>
              </a:solidFill>
              <a:ln>
                <a:solidFill>
                  <a:schemeClr val="accent5"/>
                </a:solidFill>
              </a:ln>
            </c:spPr>
          </c:marker>
          <c:cat>
            <c:strRef>
              <c:f>'Avg HOT Duration'!$A$2:$A$9</c:f>
              <c:strCache>
                <c:ptCount val="8"/>
                <c:pt idx="0">
                  <c:v>Q2 2021 (n=2)</c:v>
                </c:pt>
                <c:pt idx="1">
                  <c:v>Q3 2021 (n=5)</c:v>
                </c:pt>
                <c:pt idx="2">
                  <c:v>Q4 2021 (n=8)</c:v>
                </c:pt>
                <c:pt idx="3">
                  <c:v>Q1 2022 (n=11)</c:v>
                </c:pt>
                <c:pt idx="4">
                  <c:v>Q2 2022 (n=16)</c:v>
                </c:pt>
                <c:pt idx="5">
                  <c:v>Q3 2022 (n=25)</c:v>
                </c:pt>
                <c:pt idx="6">
                  <c:v>Q4 2022 (n=22)</c:v>
                </c:pt>
                <c:pt idx="7">
                  <c:v>Q1 2023 (n=6)</c:v>
                </c:pt>
              </c:strCache>
            </c:strRef>
          </c:cat>
          <c:val>
            <c:numRef>
              <c:f>'Avg HOT Duration'!$B$2:$B$9</c:f>
              <c:numCache>
                <c:formatCode>0.0</c:formatCode>
                <c:ptCount val="8"/>
                <c:pt idx="0">
                  <c:v>102</c:v>
                </c:pt>
                <c:pt idx="1">
                  <c:v>121.4</c:v>
                </c:pt>
                <c:pt idx="2">
                  <c:v>79.3</c:v>
                </c:pt>
                <c:pt idx="3">
                  <c:v>103</c:v>
                </c:pt>
                <c:pt idx="4">
                  <c:v>103.625</c:v>
                </c:pt>
                <c:pt idx="5">
                  <c:v>62.48</c:v>
                </c:pt>
                <c:pt idx="6">
                  <c:v>62</c:v>
                </c:pt>
                <c:pt idx="7">
                  <c:v>40.333333333333336</c:v>
                </c:pt>
              </c:numCache>
            </c:numRef>
          </c:val>
          <c:smooth val="0"/>
          <c:extLst>
            <c:ext xmlns:c16="http://schemas.microsoft.com/office/drawing/2014/chart" uri="{C3380CC4-5D6E-409C-BE32-E72D297353CC}">
              <c16:uniqueId val="{00000000-7682-4AB3-BAFA-890E632B9C2D}"/>
            </c:ext>
          </c:extLst>
        </c:ser>
        <c:ser>
          <c:idx val="1"/>
          <c:order val="1"/>
          <c:tx>
            <c:strRef>
              <c:f>'Avg HOT Duration'!$C$1</c:f>
              <c:strCache>
                <c:ptCount val="1"/>
                <c:pt idx="0">
                  <c:v>UCL</c:v>
                </c:pt>
              </c:strCache>
            </c:strRef>
          </c:tx>
          <c:spPr>
            <a:ln w="12700">
              <a:solidFill>
                <a:schemeClr val="accent1">
                  <a:lumMod val="40000"/>
                  <a:lumOff val="60000"/>
                </a:schemeClr>
              </a:solidFill>
              <a:prstDash val="lgDash"/>
            </a:ln>
            <a:effectLst/>
          </c:spPr>
          <c:marker>
            <c:symbol val="none"/>
          </c:marker>
          <c:dLbls>
            <c:dLbl>
              <c:idx val="1"/>
              <c:layout>
                <c:manualLayout>
                  <c:x val="-1.4654002838953432E-2"/>
                  <c:y val="-2.0186914937109019E-2"/>
                </c:manualLayout>
              </c:layout>
              <c:tx>
                <c:rich>
                  <a:bodyPr wrap="square" lIns="38100" tIns="19050" rIns="38100" bIns="19050" anchor="ctr">
                    <a:spAutoFit/>
                  </a:bodyPr>
                  <a:lstStyle/>
                  <a:p>
                    <a:pPr>
                      <a:defRPr sz="1200">
                        <a:latin typeface="Century Gothic" panose="020B0502020202020204" pitchFamily="34" charset="0"/>
                      </a:defRPr>
                    </a:pPr>
                    <a:r>
                      <a:rPr lang="en-US" sz="1200">
                        <a:latin typeface="Century Gothic" panose="020B0502020202020204" pitchFamily="34" charset="0"/>
                      </a:rPr>
                      <a:t>UCL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682-4AB3-BAFA-890E632B9C2D}"/>
                </c:ext>
              </c:extLst>
            </c:dLbl>
            <c:dLbl>
              <c:idx val="3"/>
              <c:layout>
                <c:manualLayout>
                  <c:x val="-2.9090045198977423E-2"/>
                  <c:y val="-2.0186851376234369E-2"/>
                </c:manualLayout>
              </c:layout>
              <c:numFmt formatCode="0.00" sourceLinked="0"/>
              <c:spPr>
                <a:noFill/>
                <a:ln>
                  <a:noFill/>
                </a:ln>
                <a:effectLst/>
              </c:spPr>
              <c:txPr>
                <a:bodyPr wrap="square" lIns="38100" tIns="19050" rIns="38100" bIns="19050" anchor="ctr">
                  <a:spAutoFit/>
                </a:bodyPr>
                <a:lstStyle/>
                <a:p>
                  <a:pPr>
                    <a:defRPr sz="12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82-4AB3-BAFA-890E632B9C2D}"/>
                </c:ext>
              </c:extLst>
            </c:dLbl>
            <c:spPr>
              <a:noFill/>
              <a:ln>
                <a:noFill/>
              </a:ln>
              <a:effectLst/>
            </c:spPr>
            <c:txPr>
              <a:bodyPr wrap="square" lIns="38100" tIns="19050" rIns="38100" bIns="19050" anchor="ctr">
                <a:spAutoFit/>
              </a:bodyPr>
              <a:lstStyle/>
              <a:p>
                <a:pPr>
                  <a:defRPr sz="12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Duration'!$A$2:$A$9</c:f>
              <c:strCache>
                <c:ptCount val="8"/>
                <c:pt idx="0">
                  <c:v>Q2 2021 (n=2)</c:v>
                </c:pt>
                <c:pt idx="1">
                  <c:v>Q3 2021 (n=5)</c:v>
                </c:pt>
                <c:pt idx="2">
                  <c:v>Q4 2021 (n=8)</c:v>
                </c:pt>
                <c:pt idx="3">
                  <c:v>Q1 2022 (n=11)</c:v>
                </c:pt>
                <c:pt idx="4">
                  <c:v>Q2 2022 (n=16)</c:v>
                </c:pt>
                <c:pt idx="5">
                  <c:v>Q3 2022 (n=25)</c:v>
                </c:pt>
                <c:pt idx="6">
                  <c:v>Q4 2022 (n=22)</c:v>
                </c:pt>
                <c:pt idx="7">
                  <c:v>Q1 2023 (n=6)</c:v>
                </c:pt>
              </c:strCache>
            </c:strRef>
          </c:cat>
          <c:val>
            <c:numRef>
              <c:f>'Avg HOT Duration'!$C$2:$C$9</c:f>
              <c:numCache>
                <c:formatCode>0.0</c:formatCode>
                <c:ptCount val="8"/>
                <c:pt idx="0">
                  <c:v>169.14166666666665</c:v>
                </c:pt>
                <c:pt idx="1">
                  <c:v>169.14166666666665</c:v>
                </c:pt>
                <c:pt idx="2">
                  <c:v>169.14166666666665</c:v>
                </c:pt>
                <c:pt idx="3">
                  <c:v>169.14166666666665</c:v>
                </c:pt>
                <c:pt idx="4">
                  <c:v>169.14166666666665</c:v>
                </c:pt>
                <c:pt idx="5">
                  <c:v>169.14166666666665</c:v>
                </c:pt>
                <c:pt idx="6">
                  <c:v>169.14166666666665</c:v>
                </c:pt>
                <c:pt idx="7">
                  <c:v>169.14166666666665</c:v>
                </c:pt>
              </c:numCache>
            </c:numRef>
          </c:val>
          <c:smooth val="0"/>
          <c:extLst>
            <c:ext xmlns:c16="http://schemas.microsoft.com/office/drawing/2014/chart" uri="{C3380CC4-5D6E-409C-BE32-E72D297353CC}">
              <c16:uniqueId val="{00000003-7682-4AB3-BAFA-890E632B9C2D}"/>
            </c:ext>
          </c:extLst>
        </c:ser>
        <c:ser>
          <c:idx val="2"/>
          <c:order val="2"/>
          <c:tx>
            <c:strRef>
              <c:f>'Avg HOT Duration'!$D$1</c:f>
              <c:strCache>
                <c:ptCount val="1"/>
                <c:pt idx="0">
                  <c:v> +2 Sigma</c:v>
                </c:pt>
              </c:strCache>
            </c:strRef>
          </c:tx>
          <c:spPr>
            <a:ln w="25400">
              <a:noFill/>
            </a:ln>
            <a:effectLst/>
          </c:spPr>
          <c:marker>
            <c:symbol val="none"/>
          </c:marker>
          <c:cat>
            <c:strRef>
              <c:f>'Avg HOT Duration'!$A$2:$A$9</c:f>
              <c:strCache>
                <c:ptCount val="8"/>
                <c:pt idx="0">
                  <c:v>Q2 2021 (n=2)</c:v>
                </c:pt>
                <c:pt idx="1">
                  <c:v>Q3 2021 (n=5)</c:v>
                </c:pt>
                <c:pt idx="2">
                  <c:v>Q4 2021 (n=8)</c:v>
                </c:pt>
                <c:pt idx="3">
                  <c:v>Q1 2022 (n=11)</c:v>
                </c:pt>
                <c:pt idx="4">
                  <c:v>Q2 2022 (n=16)</c:v>
                </c:pt>
                <c:pt idx="5">
                  <c:v>Q3 2022 (n=25)</c:v>
                </c:pt>
                <c:pt idx="6">
                  <c:v>Q4 2022 (n=22)</c:v>
                </c:pt>
                <c:pt idx="7">
                  <c:v>Q1 2023 (n=6)</c:v>
                </c:pt>
              </c:strCache>
            </c:strRef>
          </c:cat>
          <c:val>
            <c:numRef>
              <c:f>'Avg HOT Duration'!$D$2:$D$8</c:f>
              <c:numCache>
                <c:formatCode>0.0</c:formatCode>
                <c:ptCount val="7"/>
                <c:pt idx="0">
                  <c:v>146.42777777777778</c:v>
                </c:pt>
                <c:pt idx="1">
                  <c:v>146.42777777777778</c:v>
                </c:pt>
                <c:pt idx="2">
                  <c:v>146.42777777777778</c:v>
                </c:pt>
                <c:pt idx="3">
                  <c:v>146.42777777777778</c:v>
                </c:pt>
                <c:pt idx="4">
                  <c:v>146.42777777777778</c:v>
                </c:pt>
                <c:pt idx="5">
                  <c:v>146.42777777777778</c:v>
                </c:pt>
                <c:pt idx="6">
                  <c:v>146.42777777777778</c:v>
                </c:pt>
              </c:numCache>
            </c:numRef>
          </c:val>
          <c:smooth val="0"/>
          <c:extLst>
            <c:ext xmlns:c16="http://schemas.microsoft.com/office/drawing/2014/chart" uri="{C3380CC4-5D6E-409C-BE32-E72D297353CC}">
              <c16:uniqueId val="{00000004-7682-4AB3-BAFA-890E632B9C2D}"/>
            </c:ext>
          </c:extLst>
        </c:ser>
        <c:ser>
          <c:idx val="3"/>
          <c:order val="3"/>
          <c:tx>
            <c:strRef>
              <c:f>'Avg HOT Duration'!$E$1</c:f>
              <c:strCache>
                <c:ptCount val="1"/>
                <c:pt idx="0">
                  <c:v> +1 Sigma</c:v>
                </c:pt>
              </c:strCache>
            </c:strRef>
          </c:tx>
          <c:spPr>
            <a:ln w="25400">
              <a:noFill/>
            </a:ln>
            <a:effectLst/>
          </c:spPr>
          <c:marker>
            <c:symbol val="none"/>
          </c:marker>
          <c:cat>
            <c:strRef>
              <c:f>'Avg HOT Duration'!$A$2:$A$9</c:f>
              <c:strCache>
                <c:ptCount val="8"/>
                <c:pt idx="0">
                  <c:v>Q2 2021 (n=2)</c:v>
                </c:pt>
                <c:pt idx="1">
                  <c:v>Q3 2021 (n=5)</c:v>
                </c:pt>
                <c:pt idx="2">
                  <c:v>Q4 2021 (n=8)</c:v>
                </c:pt>
                <c:pt idx="3">
                  <c:v>Q1 2022 (n=11)</c:v>
                </c:pt>
                <c:pt idx="4">
                  <c:v>Q2 2022 (n=16)</c:v>
                </c:pt>
                <c:pt idx="5">
                  <c:v>Q3 2022 (n=25)</c:v>
                </c:pt>
                <c:pt idx="6">
                  <c:v>Q4 2022 (n=22)</c:v>
                </c:pt>
                <c:pt idx="7">
                  <c:v>Q1 2023 (n=6)</c:v>
                </c:pt>
              </c:strCache>
            </c:strRef>
          </c:cat>
          <c:val>
            <c:numRef>
              <c:f>'Avg HOT Duration'!$E$2:$E$8</c:f>
              <c:numCache>
                <c:formatCode>0.0</c:formatCode>
                <c:ptCount val="7"/>
                <c:pt idx="0">
                  <c:v>123.71388888888889</c:v>
                </c:pt>
                <c:pt idx="1">
                  <c:v>123.71388888888889</c:v>
                </c:pt>
                <c:pt idx="2">
                  <c:v>123.71388888888889</c:v>
                </c:pt>
                <c:pt idx="3">
                  <c:v>123.71388888888889</c:v>
                </c:pt>
                <c:pt idx="4">
                  <c:v>123.71388888888889</c:v>
                </c:pt>
                <c:pt idx="5">
                  <c:v>123.71388888888889</c:v>
                </c:pt>
                <c:pt idx="6">
                  <c:v>123.71388888888889</c:v>
                </c:pt>
              </c:numCache>
            </c:numRef>
          </c:val>
          <c:smooth val="0"/>
          <c:extLst>
            <c:ext xmlns:c16="http://schemas.microsoft.com/office/drawing/2014/chart" uri="{C3380CC4-5D6E-409C-BE32-E72D297353CC}">
              <c16:uniqueId val="{00000005-7682-4AB3-BAFA-890E632B9C2D}"/>
            </c:ext>
          </c:extLst>
        </c:ser>
        <c:ser>
          <c:idx val="4"/>
          <c:order val="4"/>
          <c:tx>
            <c:strRef>
              <c:f>'Avg HOT Duration'!$F$1</c:f>
              <c:strCache>
                <c:ptCount val="1"/>
                <c:pt idx="0">
                  <c:v>Average</c:v>
                </c:pt>
              </c:strCache>
            </c:strRef>
          </c:tx>
          <c:spPr>
            <a:ln w="38100">
              <a:solidFill>
                <a:schemeClr val="tx2">
                  <a:lumMod val="20000"/>
                  <a:lumOff val="80000"/>
                </a:schemeClr>
              </a:solidFill>
              <a:prstDash val="dash"/>
            </a:ln>
            <a:effectLst/>
          </c:spPr>
          <c:marker>
            <c:symbol val="none"/>
          </c:marker>
          <c:dLbls>
            <c:dLbl>
              <c:idx val="1"/>
              <c:layout>
                <c:manualLayout>
                  <c:x val="-1.4654002838953432E-2"/>
                  <c:y val="-2.0186914937109019E-2"/>
                </c:manualLayout>
              </c:layout>
              <c:tx>
                <c:rich>
                  <a:bodyPr wrap="square" lIns="38100" tIns="19050" rIns="38100" bIns="19050" anchor="ctr">
                    <a:spAutoFit/>
                  </a:bodyPr>
                  <a:lstStyle/>
                  <a:p>
                    <a:pPr>
                      <a:defRPr sz="1200">
                        <a:latin typeface="Century Gothic" panose="020B0502020202020204" pitchFamily="34" charset="0"/>
                      </a:defRPr>
                    </a:pPr>
                    <a:r>
                      <a:rPr lang="en-US" sz="1200">
                        <a:latin typeface="Century Gothic" panose="020B0502020202020204" pitchFamily="34" charset="0"/>
                      </a:rPr>
                      <a:t>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682-4AB3-BAFA-890E632B9C2D}"/>
                </c:ext>
              </c:extLst>
            </c:dLbl>
            <c:dLbl>
              <c:idx val="3"/>
              <c:layout>
                <c:manualLayout>
                  <c:x val="0.32860415650741132"/>
                  <c:y val="-2.6015630306713101E-2"/>
                </c:manualLayout>
              </c:layout>
              <c:numFmt formatCode="0.00" sourceLinked="0"/>
              <c:spPr>
                <a:noFill/>
                <a:ln>
                  <a:noFill/>
                </a:ln>
                <a:effectLst/>
              </c:spPr>
              <c:txPr>
                <a:bodyPr wrap="square" lIns="38100" tIns="19050" rIns="38100" bIns="19050" anchor="ctr">
                  <a:spAutoFit/>
                </a:bodyPr>
                <a:lstStyle/>
                <a:p>
                  <a:pPr>
                    <a:defRPr sz="12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682-4AB3-BAFA-890E632B9C2D}"/>
                </c:ext>
              </c:extLst>
            </c:dLbl>
            <c:spPr>
              <a:noFill/>
              <a:ln>
                <a:noFill/>
              </a:ln>
              <a:effectLst/>
            </c:spPr>
            <c:txPr>
              <a:bodyPr wrap="square" lIns="38100" tIns="19050" rIns="38100" bIns="19050" anchor="ctr">
                <a:spAutoFit/>
              </a:bodyPr>
              <a:lstStyle/>
              <a:p>
                <a:pPr>
                  <a:defRPr sz="12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Duration'!$A$2:$A$9</c:f>
              <c:strCache>
                <c:ptCount val="8"/>
                <c:pt idx="0">
                  <c:v>Q2 2021 (n=2)</c:v>
                </c:pt>
                <c:pt idx="1">
                  <c:v>Q3 2021 (n=5)</c:v>
                </c:pt>
                <c:pt idx="2">
                  <c:v>Q4 2021 (n=8)</c:v>
                </c:pt>
                <c:pt idx="3">
                  <c:v>Q1 2022 (n=11)</c:v>
                </c:pt>
                <c:pt idx="4">
                  <c:v>Q2 2022 (n=16)</c:v>
                </c:pt>
                <c:pt idx="5">
                  <c:v>Q3 2022 (n=25)</c:v>
                </c:pt>
                <c:pt idx="6">
                  <c:v>Q4 2022 (n=22)</c:v>
                </c:pt>
                <c:pt idx="7">
                  <c:v>Q1 2023 (n=6)</c:v>
                </c:pt>
              </c:strCache>
            </c:strRef>
          </c:cat>
          <c:val>
            <c:numRef>
              <c:f>'Avg HOT Duration'!$F$2:$F$9</c:f>
              <c:numCache>
                <c:formatCode>0.0</c:formatCode>
                <c:ptCount val="8"/>
                <c:pt idx="0">
                  <c:v>101</c:v>
                </c:pt>
                <c:pt idx="1">
                  <c:v>101</c:v>
                </c:pt>
                <c:pt idx="2">
                  <c:v>101</c:v>
                </c:pt>
                <c:pt idx="3">
                  <c:v>101</c:v>
                </c:pt>
                <c:pt idx="4">
                  <c:v>101</c:v>
                </c:pt>
                <c:pt idx="5">
                  <c:v>101</c:v>
                </c:pt>
                <c:pt idx="6">
                  <c:v>101</c:v>
                </c:pt>
                <c:pt idx="7">
                  <c:v>101</c:v>
                </c:pt>
              </c:numCache>
            </c:numRef>
          </c:val>
          <c:smooth val="0"/>
          <c:extLst>
            <c:ext xmlns:c16="http://schemas.microsoft.com/office/drawing/2014/chart" uri="{C3380CC4-5D6E-409C-BE32-E72D297353CC}">
              <c16:uniqueId val="{00000008-7682-4AB3-BAFA-890E632B9C2D}"/>
            </c:ext>
          </c:extLst>
        </c:ser>
        <c:ser>
          <c:idx val="5"/>
          <c:order val="5"/>
          <c:tx>
            <c:strRef>
              <c:f>'Avg HOT Duration'!$G$1</c:f>
              <c:strCache>
                <c:ptCount val="1"/>
                <c:pt idx="0">
                  <c:v> -1 Sigma</c:v>
                </c:pt>
              </c:strCache>
            </c:strRef>
          </c:tx>
          <c:spPr>
            <a:ln w="25400">
              <a:noFill/>
            </a:ln>
            <a:effectLst/>
          </c:spPr>
          <c:marker>
            <c:symbol val="none"/>
          </c:marker>
          <c:cat>
            <c:strRef>
              <c:f>'Avg HOT Duration'!$A$2:$A$9</c:f>
              <c:strCache>
                <c:ptCount val="8"/>
                <c:pt idx="0">
                  <c:v>Q2 2021 (n=2)</c:v>
                </c:pt>
                <c:pt idx="1">
                  <c:v>Q3 2021 (n=5)</c:v>
                </c:pt>
                <c:pt idx="2">
                  <c:v>Q4 2021 (n=8)</c:v>
                </c:pt>
                <c:pt idx="3">
                  <c:v>Q1 2022 (n=11)</c:v>
                </c:pt>
                <c:pt idx="4">
                  <c:v>Q2 2022 (n=16)</c:v>
                </c:pt>
                <c:pt idx="5">
                  <c:v>Q3 2022 (n=25)</c:v>
                </c:pt>
                <c:pt idx="6">
                  <c:v>Q4 2022 (n=22)</c:v>
                </c:pt>
                <c:pt idx="7">
                  <c:v>Q1 2023 (n=6)</c:v>
                </c:pt>
              </c:strCache>
            </c:strRef>
          </c:cat>
          <c:val>
            <c:numRef>
              <c:f>'Avg HOT Duration'!$G$2:$G$8</c:f>
              <c:numCache>
                <c:formatCode>0.0</c:formatCode>
                <c:ptCount val="7"/>
                <c:pt idx="0">
                  <c:v>78.286111111111111</c:v>
                </c:pt>
                <c:pt idx="1">
                  <c:v>78.286111111111111</c:v>
                </c:pt>
                <c:pt idx="2">
                  <c:v>78.286111111111111</c:v>
                </c:pt>
                <c:pt idx="3">
                  <c:v>78.286111111111111</c:v>
                </c:pt>
                <c:pt idx="4">
                  <c:v>78.286111111111111</c:v>
                </c:pt>
                <c:pt idx="5">
                  <c:v>78.286111111111111</c:v>
                </c:pt>
                <c:pt idx="6">
                  <c:v>78.286111111111111</c:v>
                </c:pt>
              </c:numCache>
            </c:numRef>
          </c:val>
          <c:smooth val="0"/>
          <c:extLst>
            <c:ext xmlns:c16="http://schemas.microsoft.com/office/drawing/2014/chart" uri="{C3380CC4-5D6E-409C-BE32-E72D297353CC}">
              <c16:uniqueId val="{00000009-7682-4AB3-BAFA-890E632B9C2D}"/>
            </c:ext>
          </c:extLst>
        </c:ser>
        <c:ser>
          <c:idx val="6"/>
          <c:order val="6"/>
          <c:tx>
            <c:strRef>
              <c:f>'Avg HOT Duration'!$H$1</c:f>
              <c:strCache>
                <c:ptCount val="1"/>
                <c:pt idx="0">
                  <c:v> -2 Sigma</c:v>
                </c:pt>
              </c:strCache>
            </c:strRef>
          </c:tx>
          <c:spPr>
            <a:ln w="25400">
              <a:noFill/>
            </a:ln>
            <a:effectLst/>
          </c:spPr>
          <c:marker>
            <c:symbol val="none"/>
          </c:marker>
          <c:cat>
            <c:strRef>
              <c:f>'Avg HOT Duration'!$A$2:$A$9</c:f>
              <c:strCache>
                <c:ptCount val="8"/>
                <c:pt idx="0">
                  <c:v>Q2 2021 (n=2)</c:v>
                </c:pt>
                <c:pt idx="1">
                  <c:v>Q3 2021 (n=5)</c:v>
                </c:pt>
                <c:pt idx="2">
                  <c:v>Q4 2021 (n=8)</c:v>
                </c:pt>
                <c:pt idx="3">
                  <c:v>Q1 2022 (n=11)</c:v>
                </c:pt>
                <c:pt idx="4">
                  <c:v>Q2 2022 (n=16)</c:v>
                </c:pt>
                <c:pt idx="5">
                  <c:v>Q3 2022 (n=25)</c:v>
                </c:pt>
                <c:pt idx="6">
                  <c:v>Q4 2022 (n=22)</c:v>
                </c:pt>
                <c:pt idx="7">
                  <c:v>Q1 2023 (n=6)</c:v>
                </c:pt>
              </c:strCache>
            </c:strRef>
          </c:cat>
          <c:val>
            <c:numRef>
              <c:f>'Avg HOT Duration'!$H$2:$H$8</c:f>
              <c:numCache>
                <c:formatCode>0.0</c:formatCode>
                <c:ptCount val="7"/>
                <c:pt idx="0">
                  <c:v>55.57222222222223</c:v>
                </c:pt>
                <c:pt idx="1">
                  <c:v>55.57222222222223</c:v>
                </c:pt>
                <c:pt idx="2">
                  <c:v>55.57222222222223</c:v>
                </c:pt>
                <c:pt idx="3">
                  <c:v>55.57222222222223</c:v>
                </c:pt>
                <c:pt idx="4">
                  <c:v>55.57222222222223</c:v>
                </c:pt>
                <c:pt idx="5">
                  <c:v>55.57222222222223</c:v>
                </c:pt>
                <c:pt idx="6">
                  <c:v>55.57222222222223</c:v>
                </c:pt>
              </c:numCache>
            </c:numRef>
          </c:val>
          <c:smooth val="0"/>
          <c:extLst>
            <c:ext xmlns:c16="http://schemas.microsoft.com/office/drawing/2014/chart" uri="{C3380CC4-5D6E-409C-BE32-E72D297353CC}">
              <c16:uniqueId val="{0000000A-7682-4AB3-BAFA-890E632B9C2D}"/>
            </c:ext>
          </c:extLst>
        </c:ser>
        <c:ser>
          <c:idx val="7"/>
          <c:order val="7"/>
          <c:tx>
            <c:strRef>
              <c:f>'Avg HOT Duration'!$I$1</c:f>
              <c:strCache>
                <c:ptCount val="1"/>
                <c:pt idx="0">
                  <c:v>LCL</c:v>
                </c:pt>
              </c:strCache>
            </c:strRef>
          </c:tx>
          <c:spPr>
            <a:ln w="12700">
              <a:solidFill>
                <a:schemeClr val="accent1">
                  <a:lumMod val="40000"/>
                  <a:lumOff val="60000"/>
                </a:schemeClr>
              </a:solidFill>
              <a:prstDash val="lgDash"/>
            </a:ln>
            <a:effectLst/>
          </c:spPr>
          <c:marker>
            <c:symbol val="none"/>
          </c:marker>
          <c:dLbls>
            <c:dLbl>
              <c:idx val="1"/>
              <c:layout>
                <c:manualLayout>
                  <c:x val="-1.4654002838953432E-2"/>
                  <c:y val="-2.0186914937109019E-2"/>
                </c:manualLayout>
              </c:layout>
              <c:tx>
                <c:rich>
                  <a:bodyPr wrap="square" lIns="38100" tIns="19050" rIns="38100" bIns="19050" anchor="ctr">
                    <a:spAutoFit/>
                  </a:bodyPr>
                  <a:lstStyle/>
                  <a:p>
                    <a:pPr>
                      <a:defRPr sz="1200">
                        <a:latin typeface="Century Gothic" panose="020B0502020202020204" pitchFamily="34" charset="0"/>
                      </a:defRPr>
                    </a:pPr>
                    <a:r>
                      <a:rPr lang="en-US" sz="1200">
                        <a:latin typeface="Century Gothic" panose="020B0502020202020204" pitchFamily="34" charset="0"/>
                      </a:rPr>
                      <a:t>LCL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7682-4AB3-BAFA-890E632B9C2D}"/>
                </c:ext>
              </c:extLst>
            </c:dLbl>
            <c:dLbl>
              <c:idx val="3"/>
              <c:layout>
                <c:manualLayout>
                  <c:x val="-2.9090045198977423E-2"/>
                  <c:y val="-2.0186851376234476E-2"/>
                </c:manualLayout>
              </c:layout>
              <c:numFmt formatCode="0.00" sourceLinked="0"/>
              <c:spPr>
                <a:noFill/>
                <a:ln>
                  <a:noFill/>
                </a:ln>
                <a:effectLst/>
              </c:spPr>
              <c:txPr>
                <a:bodyPr wrap="square" lIns="38100" tIns="19050" rIns="38100" bIns="19050" anchor="ctr">
                  <a:spAutoFit/>
                </a:bodyPr>
                <a:lstStyle/>
                <a:p>
                  <a:pPr>
                    <a:defRPr sz="12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682-4AB3-BAFA-890E632B9C2D}"/>
                </c:ext>
              </c:extLst>
            </c:dLbl>
            <c:spPr>
              <a:noFill/>
              <a:ln>
                <a:noFill/>
              </a:ln>
              <a:effectLst/>
            </c:spPr>
            <c:txPr>
              <a:bodyPr wrap="square" lIns="38100" tIns="19050" rIns="38100" bIns="19050" anchor="ctr">
                <a:spAutoFit/>
              </a:bodyPr>
              <a:lstStyle/>
              <a:p>
                <a:pPr>
                  <a:defRPr sz="12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Duration'!$A$2:$A$9</c:f>
              <c:strCache>
                <c:ptCount val="8"/>
                <c:pt idx="0">
                  <c:v>Q2 2021 (n=2)</c:v>
                </c:pt>
                <c:pt idx="1">
                  <c:v>Q3 2021 (n=5)</c:v>
                </c:pt>
                <c:pt idx="2">
                  <c:v>Q4 2021 (n=8)</c:v>
                </c:pt>
                <c:pt idx="3">
                  <c:v>Q1 2022 (n=11)</c:v>
                </c:pt>
                <c:pt idx="4">
                  <c:v>Q2 2022 (n=16)</c:v>
                </c:pt>
                <c:pt idx="5">
                  <c:v>Q3 2022 (n=25)</c:v>
                </c:pt>
                <c:pt idx="6">
                  <c:v>Q4 2022 (n=22)</c:v>
                </c:pt>
                <c:pt idx="7">
                  <c:v>Q1 2023 (n=6)</c:v>
                </c:pt>
              </c:strCache>
            </c:strRef>
          </c:cat>
          <c:val>
            <c:numRef>
              <c:f>'Avg HOT Duration'!$I$2:$I$9</c:f>
              <c:numCache>
                <c:formatCode>0.0</c:formatCode>
                <c:ptCount val="8"/>
                <c:pt idx="0">
                  <c:v>32.858333333333334</c:v>
                </c:pt>
                <c:pt idx="1">
                  <c:v>32.858333333333334</c:v>
                </c:pt>
                <c:pt idx="2">
                  <c:v>32.858333333333334</c:v>
                </c:pt>
                <c:pt idx="3">
                  <c:v>32.858333333333334</c:v>
                </c:pt>
                <c:pt idx="4">
                  <c:v>32.858333333333334</c:v>
                </c:pt>
                <c:pt idx="5">
                  <c:v>32.858333333333334</c:v>
                </c:pt>
                <c:pt idx="6">
                  <c:v>32.858333333333334</c:v>
                </c:pt>
                <c:pt idx="7">
                  <c:v>32.858333333333334</c:v>
                </c:pt>
              </c:numCache>
            </c:numRef>
          </c:val>
          <c:smooth val="0"/>
          <c:extLst>
            <c:ext xmlns:c16="http://schemas.microsoft.com/office/drawing/2014/chart" uri="{C3380CC4-5D6E-409C-BE32-E72D297353CC}">
              <c16:uniqueId val="{0000000D-7682-4AB3-BAFA-890E632B9C2D}"/>
            </c:ext>
          </c:extLst>
        </c:ser>
        <c:dLbls>
          <c:showLegendKey val="0"/>
          <c:showVal val="0"/>
          <c:showCatName val="0"/>
          <c:showSerName val="0"/>
          <c:showPercent val="0"/>
          <c:showBubbleSize val="0"/>
        </c:dLbls>
        <c:marker val="1"/>
        <c:smooth val="0"/>
        <c:axId val="1191349584"/>
        <c:axId val="1191350416"/>
      </c:lineChart>
      <c:catAx>
        <c:axId val="1191349584"/>
        <c:scaling>
          <c:orientation val="minMax"/>
        </c:scaling>
        <c:delete val="0"/>
        <c:axPos val="b"/>
        <c:title>
          <c:tx>
            <c:rich>
              <a:bodyPr/>
              <a:lstStyle/>
              <a:p>
                <a:pPr>
                  <a:defRPr sz="1600"/>
                </a:pPr>
                <a:r>
                  <a:rPr lang="en-US" sz="1600"/>
                  <a:t>Discharge Quarter, (N=Total</a:t>
                </a:r>
                <a:r>
                  <a:rPr lang="en-US" sz="1600" baseline="0"/>
                  <a:t> patients discharged in a quarter with known duration of HOT)</a:t>
                </a:r>
                <a:endParaRPr lang="en-US" sz="1600"/>
              </a:p>
            </c:rich>
          </c:tx>
          <c:overlay val="0"/>
        </c:title>
        <c:numFmt formatCode="General" sourceLinked="1"/>
        <c:majorTickMark val="out"/>
        <c:minorTickMark val="none"/>
        <c:tickLblPos val="nextTo"/>
        <c:txPr>
          <a:bodyPr/>
          <a:lstStyle/>
          <a:p>
            <a:pPr>
              <a:defRPr sz="1600"/>
            </a:pPr>
            <a:endParaRPr lang="en-US"/>
          </a:p>
        </c:txPr>
        <c:crossAx val="1191350416"/>
        <c:crosses val="autoZero"/>
        <c:auto val="0"/>
        <c:lblAlgn val="ctr"/>
        <c:lblOffset val="100"/>
        <c:noMultiLvlLbl val="0"/>
      </c:catAx>
      <c:valAx>
        <c:axId val="1191350416"/>
        <c:scaling>
          <c:orientation val="minMax"/>
          <c:min val="0"/>
        </c:scaling>
        <c:delete val="0"/>
        <c:axPos val="l"/>
        <c:title>
          <c:tx>
            <c:rich>
              <a:bodyPr/>
              <a:lstStyle/>
              <a:p>
                <a:pPr>
                  <a:defRPr sz="1600"/>
                </a:pPr>
                <a:r>
                  <a:rPr lang="en-US" sz="1600"/>
                  <a:t> Average Home Oxygen Duration (days)</a:t>
                </a:r>
              </a:p>
            </c:rich>
          </c:tx>
          <c:overlay val="0"/>
        </c:title>
        <c:numFmt formatCode="0.0" sourceLinked="1"/>
        <c:majorTickMark val="out"/>
        <c:minorTickMark val="none"/>
        <c:tickLblPos val="nextTo"/>
        <c:txPr>
          <a:bodyPr/>
          <a:lstStyle/>
          <a:p>
            <a:pPr>
              <a:defRPr sz="1600"/>
            </a:pPr>
            <a:endParaRPr lang="en-US"/>
          </a:p>
        </c:txPr>
        <c:crossAx val="1191349584"/>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Duration of HOT by Birth GA (rounded)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Rounded!$O$21:$O$35</c:f>
              <c:numCache>
                <c:formatCode>General</c:formatCode>
                <c:ptCount val="15"/>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numCache>
            </c:numRef>
          </c:xVal>
          <c:yVal>
            <c:numRef>
              <c:f>Rounded!$P$21:$P$35</c:f>
              <c:numCache>
                <c:formatCode>General</c:formatCode>
                <c:ptCount val="15"/>
                <c:pt idx="0">
                  <c:v>83</c:v>
                </c:pt>
                <c:pt idx="1">
                  <c:v>67.5</c:v>
                </c:pt>
                <c:pt idx="2">
                  <c:v>106.76923076923077</c:v>
                </c:pt>
                <c:pt idx="3">
                  <c:v>91.89473684210526</c:v>
                </c:pt>
                <c:pt idx="4">
                  <c:v>82.909090909090907</c:v>
                </c:pt>
                <c:pt idx="5">
                  <c:v>54.176470588235297</c:v>
                </c:pt>
                <c:pt idx="6">
                  <c:v>80.166666666666671</c:v>
                </c:pt>
                <c:pt idx="7">
                  <c:v>116</c:v>
                </c:pt>
                <c:pt idx="8">
                  <c:v>54</c:v>
                </c:pt>
                <c:pt idx="9">
                  <c:v>23.333333333333332</c:v>
                </c:pt>
                <c:pt idx="10">
                  <c:v>27</c:v>
                </c:pt>
                <c:pt idx="11">
                  <c:v>52.5</c:v>
                </c:pt>
                <c:pt idx="12">
                  <c:v>77</c:v>
                </c:pt>
                <c:pt idx="13">
                  <c:v>15.5</c:v>
                </c:pt>
                <c:pt idx="14">
                  <c:v>33</c:v>
                </c:pt>
              </c:numCache>
            </c:numRef>
          </c:yVal>
          <c:smooth val="0"/>
          <c:extLst>
            <c:ext xmlns:c16="http://schemas.microsoft.com/office/drawing/2014/chart" uri="{C3380CC4-5D6E-409C-BE32-E72D297353CC}">
              <c16:uniqueId val="{00000000-08D1-4E72-814D-8589E81B3844}"/>
            </c:ext>
          </c:extLst>
        </c:ser>
        <c:dLbls>
          <c:showLegendKey val="0"/>
          <c:showVal val="0"/>
          <c:showCatName val="0"/>
          <c:showSerName val="0"/>
          <c:showPercent val="0"/>
          <c:showBubbleSize val="0"/>
        </c:dLbls>
        <c:axId val="122300559"/>
        <c:axId val="122301807"/>
      </c:scatterChart>
      <c:valAx>
        <c:axId val="122300559"/>
        <c:scaling>
          <c:orientation val="minMax"/>
          <c:min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Birth CGA (weeks)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22301807"/>
        <c:crosses val="autoZero"/>
        <c:crossBetween val="midCat"/>
      </c:valAx>
      <c:valAx>
        <c:axId val="1223018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Duratin of HOT (days)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2230055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CGA Wean by Birth GA (rounded)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Rounded!$O$21:$O$35</c:f>
              <c:numCache>
                <c:formatCode>General</c:formatCode>
                <c:ptCount val="15"/>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numCache>
            </c:numRef>
          </c:xVal>
          <c:yVal>
            <c:numRef>
              <c:f>Rounded!$Q$21:$Q$35</c:f>
              <c:numCache>
                <c:formatCode>General</c:formatCode>
                <c:ptCount val="15"/>
                <c:pt idx="0">
                  <c:v>53.142857142857139</c:v>
                </c:pt>
                <c:pt idx="1">
                  <c:v>52</c:v>
                </c:pt>
                <c:pt idx="2">
                  <c:v>63.076923076923066</c:v>
                </c:pt>
                <c:pt idx="3">
                  <c:v>58.270676691729321</c:v>
                </c:pt>
                <c:pt idx="4">
                  <c:v>54.207792207792224</c:v>
                </c:pt>
                <c:pt idx="5">
                  <c:v>50.680672268907564</c:v>
                </c:pt>
                <c:pt idx="6">
                  <c:v>52.976190476190482</c:v>
                </c:pt>
                <c:pt idx="7">
                  <c:v>62.61904761904762</c:v>
                </c:pt>
                <c:pt idx="8">
                  <c:v>55.035714285714292</c:v>
                </c:pt>
                <c:pt idx="9">
                  <c:v>44.476190476190482</c:v>
                </c:pt>
                <c:pt idx="10">
                  <c:v>42.25</c:v>
                </c:pt>
                <c:pt idx="11">
                  <c:v>45.5</c:v>
                </c:pt>
                <c:pt idx="12">
                  <c:v>48.142857142857139</c:v>
                </c:pt>
                <c:pt idx="13">
                  <c:v>38.857142857142861</c:v>
                </c:pt>
                <c:pt idx="14">
                  <c:v>46</c:v>
                </c:pt>
              </c:numCache>
            </c:numRef>
          </c:yVal>
          <c:smooth val="0"/>
          <c:extLst>
            <c:ext xmlns:c16="http://schemas.microsoft.com/office/drawing/2014/chart" uri="{C3380CC4-5D6E-409C-BE32-E72D297353CC}">
              <c16:uniqueId val="{00000000-44DA-4F41-84C8-2DD80EDBABF6}"/>
            </c:ext>
          </c:extLst>
        </c:ser>
        <c:dLbls>
          <c:showLegendKey val="0"/>
          <c:showVal val="0"/>
          <c:showCatName val="0"/>
          <c:showSerName val="0"/>
          <c:showPercent val="0"/>
          <c:showBubbleSize val="0"/>
        </c:dLbls>
        <c:axId val="284218943"/>
        <c:axId val="284209791"/>
      </c:scatterChart>
      <c:valAx>
        <c:axId val="284218943"/>
        <c:scaling>
          <c:orientation val="minMax"/>
          <c:min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Birth CGA (weeks)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84209791"/>
        <c:crosses val="autoZero"/>
        <c:crossBetween val="midCat"/>
      </c:valAx>
      <c:valAx>
        <c:axId val="284209791"/>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CGA Wean (weeks)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842189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dirty="0"/>
              <a:t>Duration of HOT by Birth GA (</a:t>
            </a:r>
            <a:r>
              <a:rPr lang="en-US" dirty="0" err="1"/>
              <a:t>xRounded</a:t>
            </a:r>
            <a:r>
              <a:rPr lang="en-US"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0"/>
            <c:trendlineLbl>
              <c:layout>
                <c:manualLayout>
                  <c:x val="0.11833400632613231"/>
                  <c:y val="-0.3465150189559638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trendlineLbl>
          </c:trendline>
          <c:xVal>
            <c:numRef>
              <c:f>Rounded!$O$62:$O$65</c:f>
              <c:numCache>
                <c:formatCode>General</c:formatCode>
                <c:ptCount val="4"/>
                <c:pt idx="0">
                  <c:v>22.5</c:v>
                </c:pt>
                <c:pt idx="1">
                  <c:v>27.5</c:v>
                </c:pt>
                <c:pt idx="2">
                  <c:v>32.5</c:v>
                </c:pt>
                <c:pt idx="3">
                  <c:v>37.5</c:v>
                </c:pt>
              </c:numCache>
            </c:numRef>
          </c:xVal>
          <c:yVal>
            <c:numRef>
              <c:f>Rounded!$P$62:$P$65</c:f>
              <c:numCache>
                <c:formatCode>General</c:formatCode>
                <c:ptCount val="4"/>
                <c:pt idx="0">
                  <c:v>96.722222222222229</c:v>
                </c:pt>
                <c:pt idx="1">
                  <c:v>78.714285714285708</c:v>
                </c:pt>
                <c:pt idx="2">
                  <c:v>39.866666666666667</c:v>
                </c:pt>
                <c:pt idx="3">
                  <c:v>21</c:v>
                </c:pt>
              </c:numCache>
            </c:numRef>
          </c:yVal>
          <c:smooth val="0"/>
          <c:extLst>
            <c:ext xmlns:c16="http://schemas.microsoft.com/office/drawing/2014/chart" uri="{C3380CC4-5D6E-409C-BE32-E72D297353CC}">
              <c16:uniqueId val="{00000000-44B9-42E1-9C3E-71604AD5C229}"/>
            </c:ext>
          </c:extLst>
        </c:ser>
        <c:dLbls>
          <c:showLegendKey val="0"/>
          <c:showVal val="0"/>
          <c:showCatName val="0"/>
          <c:showSerName val="0"/>
          <c:showPercent val="0"/>
          <c:showBubbleSize val="0"/>
        </c:dLbls>
        <c:axId val="280190143"/>
        <c:axId val="280191807"/>
      </c:scatterChart>
      <c:valAx>
        <c:axId val="280190143"/>
        <c:scaling>
          <c:orientation val="minMax"/>
          <c:min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Birth CGA (weeks)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80191807"/>
        <c:crosses val="autoZero"/>
        <c:crossBetween val="midCat"/>
      </c:valAx>
      <c:valAx>
        <c:axId val="2801918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Duratiion of HOT (days)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801901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dirty="0"/>
              <a:t>CGA Wean by Birth GA</a:t>
            </a:r>
            <a:r>
              <a:rPr lang="en-US" baseline="0" dirty="0"/>
              <a:t> </a:t>
            </a:r>
            <a:r>
              <a:rPr lang="en-US" dirty="0"/>
              <a:t>(</a:t>
            </a:r>
            <a:r>
              <a:rPr lang="en-US" dirty="0" err="1"/>
              <a:t>xRounded</a:t>
            </a:r>
            <a:r>
              <a:rPr lang="en-US"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0"/>
            <c:trendlineLbl>
              <c:layout>
                <c:manualLayout>
                  <c:x val="0.11680266729479329"/>
                  <c:y val="-0.3878630367282521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trendlineLbl>
          </c:trendline>
          <c:xVal>
            <c:numRef>
              <c:f>Rounded!$O$62:$O$65</c:f>
              <c:numCache>
                <c:formatCode>General</c:formatCode>
                <c:ptCount val="4"/>
                <c:pt idx="0">
                  <c:v>22.5</c:v>
                </c:pt>
                <c:pt idx="1">
                  <c:v>27.5</c:v>
                </c:pt>
                <c:pt idx="2">
                  <c:v>32.5</c:v>
                </c:pt>
                <c:pt idx="3">
                  <c:v>37.5</c:v>
                </c:pt>
              </c:numCache>
            </c:numRef>
          </c:xVal>
          <c:yVal>
            <c:numRef>
              <c:f>Rounded!$Q$62:$Q$65</c:f>
              <c:numCache>
                <c:formatCode>General</c:formatCode>
                <c:ptCount val="4"/>
                <c:pt idx="0">
                  <c:v>60.063492063492063</c:v>
                </c:pt>
                <c:pt idx="1">
                  <c:v>54.834183673469376</c:v>
                </c:pt>
                <c:pt idx="2">
                  <c:v>46.866666666666667</c:v>
                </c:pt>
                <c:pt idx="3">
                  <c:v>41.214285714285708</c:v>
                </c:pt>
              </c:numCache>
            </c:numRef>
          </c:yVal>
          <c:smooth val="0"/>
          <c:extLst>
            <c:ext xmlns:c16="http://schemas.microsoft.com/office/drawing/2014/chart" uri="{C3380CC4-5D6E-409C-BE32-E72D297353CC}">
              <c16:uniqueId val="{00000000-E551-4ED3-A2BA-B569D556DA86}"/>
            </c:ext>
          </c:extLst>
        </c:ser>
        <c:dLbls>
          <c:showLegendKey val="0"/>
          <c:showVal val="0"/>
          <c:showCatName val="0"/>
          <c:showSerName val="0"/>
          <c:showPercent val="0"/>
          <c:showBubbleSize val="0"/>
        </c:dLbls>
        <c:axId val="433326239"/>
        <c:axId val="433329151"/>
      </c:scatterChart>
      <c:valAx>
        <c:axId val="433326239"/>
        <c:scaling>
          <c:orientation val="minMax"/>
          <c:min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Birth CGA (weeks)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33329151"/>
        <c:crosses val="autoZero"/>
        <c:crossBetween val="midCat"/>
      </c:valAx>
      <c:valAx>
        <c:axId val="433329151"/>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CGA Wean (weeks)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333262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Duration of HOT by CGA Discharge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'Raw Data'!$F$2:$F$92</c:f>
              <c:numCache>
                <c:formatCode>#\ ?/?</c:formatCode>
                <c:ptCount val="91"/>
                <c:pt idx="0">
                  <c:v>37.857142857142854</c:v>
                </c:pt>
                <c:pt idx="1">
                  <c:v>35.142857142857139</c:v>
                </c:pt>
                <c:pt idx="2">
                  <c:v>38.571428571428569</c:v>
                </c:pt>
                <c:pt idx="3">
                  <c:v>37.857142857142854</c:v>
                </c:pt>
                <c:pt idx="4">
                  <c:v>42.714285714285715</c:v>
                </c:pt>
                <c:pt idx="5">
                  <c:v>40.714285714285715</c:v>
                </c:pt>
                <c:pt idx="6">
                  <c:v>45.857142857142861</c:v>
                </c:pt>
                <c:pt idx="7">
                  <c:v>42</c:v>
                </c:pt>
                <c:pt idx="8">
                  <c:v>36.714285714285715</c:v>
                </c:pt>
                <c:pt idx="9">
                  <c:v>41.285714285714285</c:v>
                </c:pt>
                <c:pt idx="10">
                  <c:v>38.714285714285715</c:v>
                </c:pt>
                <c:pt idx="11">
                  <c:v>39</c:v>
                </c:pt>
                <c:pt idx="12">
                  <c:v>40.571428571428569</c:v>
                </c:pt>
                <c:pt idx="13">
                  <c:v>41.714285714285715</c:v>
                </c:pt>
                <c:pt idx="14">
                  <c:v>45.714285714285708</c:v>
                </c:pt>
                <c:pt idx="15">
                  <c:v>41.142857142857139</c:v>
                </c:pt>
                <c:pt idx="16">
                  <c:v>37.142857142857139</c:v>
                </c:pt>
                <c:pt idx="17">
                  <c:v>37.857142857142861</c:v>
                </c:pt>
                <c:pt idx="18">
                  <c:v>42.714285714285715</c:v>
                </c:pt>
                <c:pt idx="19">
                  <c:v>40.285714285714285</c:v>
                </c:pt>
                <c:pt idx="20">
                  <c:v>40.428571428571431</c:v>
                </c:pt>
                <c:pt idx="21">
                  <c:v>41.285714285714285</c:v>
                </c:pt>
                <c:pt idx="22">
                  <c:v>46.428571428571431</c:v>
                </c:pt>
                <c:pt idx="23">
                  <c:v>40.571428571428577</c:v>
                </c:pt>
                <c:pt idx="24">
                  <c:v>38.857142857142861</c:v>
                </c:pt>
                <c:pt idx="25">
                  <c:v>41.285714285714285</c:v>
                </c:pt>
                <c:pt idx="26">
                  <c:v>40</c:v>
                </c:pt>
                <c:pt idx="27">
                  <c:v>41.571428571428569</c:v>
                </c:pt>
                <c:pt idx="28">
                  <c:v>40.428571428571431</c:v>
                </c:pt>
                <c:pt idx="29">
                  <c:v>36.571428571428569</c:v>
                </c:pt>
                <c:pt idx="30">
                  <c:v>39</c:v>
                </c:pt>
                <c:pt idx="31">
                  <c:v>43.285714285714285</c:v>
                </c:pt>
                <c:pt idx="32">
                  <c:v>38.285714285714285</c:v>
                </c:pt>
                <c:pt idx="33">
                  <c:v>38.571428571428569</c:v>
                </c:pt>
                <c:pt idx="34">
                  <c:v>38.571428571428569</c:v>
                </c:pt>
                <c:pt idx="35">
                  <c:v>39.857142857142854</c:v>
                </c:pt>
                <c:pt idx="36">
                  <c:v>40.428571428571431</c:v>
                </c:pt>
                <c:pt idx="37">
                  <c:v>48.142857142857146</c:v>
                </c:pt>
                <c:pt idx="38">
                  <c:v>39.285714285714285</c:v>
                </c:pt>
                <c:pt idx="39">
                  <c:v>52.428571428571431</c:v>
                </c:pt>
                <c:pt idx="40">
                  <c:v>34.714285714285715</c:v>
                </c:pt>
                <c:pt idx="41">
                  <c:v>47.571428571428569</c:v>
                </c:pt>
                <c:pt idx="42">
                  <c:v>42.285714285714285</c:v>
                </c:pt>
                <c:pt idx="43">
                  <c:v>44.285714285714292</c:v>
                </c:pt>
                <c:pt idx="44">
                  <c:v>40.428571428571431</c:v>
                </c:pt>
                <c:pt idx="45">
                  <c:v>43.714285714285715</c:v>
                </c:pt>
                <c:pt idx="46">
                  <c:v>37.714285714285715</c:v>
                </c:pt>
                <c:pt idx="47">
                  <c:v>40.285714285714285</c:v>
                </c:pt>
                <c:pt idx="48">
                  <c:v>43</c:v>
                </c:pt>
                <c:pt idx="49">
                  <c:v>43.142857142857146</c:v>
                </c:pt>
                <c:pt idx="50">
                  <c:v>40.714285714285715</c:v>
                </c:pt>
                <c:pt idx="51">
                  <c:v>45</c:v>
                </c:pt>
                <c:pt idx="52">
                  <c:v>45.285714285714285</c:v>
                </c:pt>
                <c:pt idx="53">
                  <c:v>41.142857142857146</c:v>
                </c:pt>
                <c:pt idx="54">
                  <c:v>45.857142857142861</c:v>
                </c:pt>
                <c:pt idx="55">
                  <c:v>41</c:v>
                </c:pt>
                <c:pt idx="56">
                  <c:v>47.285714285714285</c:v>
                </c:pt>
                <c:pt idx="57">
                  <c:v>41.142857142857146</c:v>
                </c:pt>
                <c:pt idx="58">
                  <c:v>47</c:v>
                </c:pt>
                <c:pt idx="59">
                  <c:v>54.857142857142861</c:v>
                </c:pt>
                <c:pt idx="60">
                  <c:v>47.714285714285715</c:v>
                </c:pt>
                <c:pt idx="61">
                  <c:v>50.142857142857146</c:v>
                </c:pt>
                <c:pt idx="62">
                  <c:v>45.714285714285715</c:v>
                </c:pt>
                <c:pt idx="63">
                  <c:v>46.571428571428569</c:v>
                </c:pt>
                <c:pt idx="64">
                  <c:v>42.142857142857139</c:v>
                </c:pt>
                <c:pt idx="65">
                  <c:v>43.857142857142861</c:v>
                </c:pt>
                <c:pt idx="66">
                  <c:v>46.285714285714285</c:v>
                </c:pt>
                <c:pt idx="67">
                  <c:v>43.142857142857146</c:v>
                </c:pt>
                <c:pt idx="68">
                  <c:v>43.857142857142861</c:v>
                </c:pt>
                <c:pt idx="69">
                  <c:v>43</c:v>
                </c:pt>
                <c:pt idx="70">
                  <c:v>45.285714285714292</c:v>
                </c:pt>
                <c:pt idx="71">
                  <c:v>47</c:v>
                </c:pt>
                <c:pt idx="72">
                  <c:v>44</c:v>
                </c:pt>
                <c:pt idx="73">
                  <c:v>45.714285714285708</c:v>
                </c:pt>
                <c:pt idx="74">
                  <c:v>39.714285714285715</c:v>
                </c:pt>
                <c:pt idx="75">
                  <c:v>51</c:v>
                </c:pt>
                <c:pt idx="76">
                  <c:v>48.571428571428569</c:v>
                </c:pt>
                <c:pt idx="77">
                  <c:v>52.571428571428569</c:v>
                </c:pt>
                <c:pt idx="78">
                  <c:v>63</c:v>
                </c:pt>
                <c:pt idx="79">
                  <c:v>46.285714285714292</c:v>
                </c:pt>
                <c:pt idx="80">
                  <c:v>51.428571428571431</c:v>
                </c:pt>
                <c:pt idx="81">
                  <c:v>54.142857142857139</c:v>
                </c:pt>
                <c:pt idx="82">
                  <c:v>38.142857142857146</c:v>
                </c:pt>
                <c:pt idx="83">
                  <c:v>55.285714285714292</c:v>
                </c:pt>
                <c:pt idx="84">
                  <c:v>52.142857142857139</c:v>
                </c:pt>
                <c:pt idx="85">
                  <c:v>57</c:v>
                </c:pt>
                <c:pt idx="86">
                  <c:v>49</c:v>
                </c:pt>
                <c:pt idx="87">
                  <c:v>62</c:v>
                </c:pt>
                <c:pt idx="88">
                  <c:v>35.428571428571431</c:v>
                </c:pt>
                <c:pt idx="89">
                  <c:v>37.857142857142861</c:v>
                </c:pt>
                <c:pt idx="90">
                  <c:v>44.142857142857139</c:v>
                </c:pt>
              </c:numCache>
            </c:numRef>
          </c:xVal>
          <c:yVal>
            <c:numRef>
              <c:f>'Raw Data'!$G$2:$G$92</c:f>
              <c:numCache>
                <c:formatCode>General</c:formatCode>
                <c:ptCount val="91"/>
                <c:pt idx="0">
                  <c:v>7</c:v>
                </c:pt>
                <c:pt idx="1">
                  <c:v>9</c:v>
                </c:pt>
                <c:pt idx="2">
                  <c:v>10</c:v>
                </c:pt>
                <c:pt idx="3">
                  <c:v>17</c:v>
                </c:pt>
                <c:pt idx="4">
                  <c:v>27</c:v>
                </c:pt>
                <c:pt idx="5">
                  <c:v>28</c:v>
                </c:pt>
                <c:pt idx="6">
                  <c:v>28</c:v>
                </c:pt>
                <c:pt idx="7">
                  <c:v>30</c:v>
                </c:pt>
                <c:pt idx="8">
                  <c:v>32</c:v>
                </c:pt>
                <c:pt idx="9">
                  <c:v>33</c:v>
                </c:pt>
                <c:pt idx="10">
                  <c:v>38</c:v>
                </c:pt>
                <c:pt idx="11">
                  <c:v>38</c:v>
                </c:pt>
                <c:pt idx="12">
                  <c:v>42</c:v>
                </c:pt>
                <c:pt idx="13">
                  <c:v>42</c:v>
                </c:pt>
                <c:pt idx="14">
                  <c:v>52</c:v>
                </c:pt>
                <c:pt idx="15">
                  <c:v>60</c:v>
                </c:pt>
                <c:pt idx="16">
                  <c:v>77</c:v>
                </c:pt>
                <c:pt idx="17">
                  <c:v>152</c:v>
                </c:pt>
                <c:pt idx="18">
                  <c:v>169</c:v>
                </c:pt>
                <c:pt idx="19">
                  <c:v>16</c:v>
                </c:pt>
                <c:pt idx="20">
                  <c:v>25</c:v>
                </c:pt>
                <c:pt idx="21">
                  <c:v>83</c:v>
                </c:pt>
                <c:pt idx="22">
                  <c:v>51</c:v>
                </c:pt>
                <c:pt idx="23">
                  <c:v>77</c:v>
                </c:pt>
                <c:pt idx="24">
                  <c:v>112</c:v>
                </c:pt>
                <c:pt idx="25">
                  <c:v>119</c:v>
                </c:pt>
                <c:pt idx="26">
                  <c:v>155</c:v>
                </c:pt>
                <c:pt idx="27">
                  <c:v>5</c:v>
                </c:pt>
                <c:pt idx="28">
                  <c:v>23</c:v>
                </c:pt>
                <c:pt idx="29">
                  <c:v>24</c:v>
                </c:pt>
                <c:pt idx="30">
                  <c:v>27</c:v>
                </c:pt>
                <c:pt idx="31">
                  <c:v>42</c:v>
                </c:pt>
                <c:pt idx="32">
                  <c:v>53</c:v>
                </c:pt>
                <c:pt idx="33">
                  <c:v>70</c:v>
                </c:pt>
                <c:pt idx="34">
                  <c:v>77</c:v>
                </c:pt>
                <c:pt idx="35">
                  <c:v>78</c:v>
                </c:pt>
                <c:pt idx="36">
                  <c:v>90</c:v>
                </c:pt>
                <c:pt idx="37">
                  <c:v>116</c:v>
                </c:pt>
                <c:pt idx="38">
                  <c:v>25</c:v>
                </c:pt>
                <c:pt idx="39">
                  <c:v>52</c:v>
                </c:pt>
                <c:pt idx="40">
                  <c:v>154</c:v>
                </c:pt>
                <c:pt idx="41">
                  <c:v>8</c:v>
                </c:pt>
                <c:pt idx="42">
                  <c:v>17</c:v>
                </c:pt>
                <c:pt idx="43">
                  <c:v>19</c:v>
                </c:pt>
                <c:pt idx="44">
                  <c:v>24</c:v>
                </c:pt>
                <c:pt idx="45">
                  <c:v>25</c:v>
                </c:pt>
                <c:pt idx="46">
                  <c:v>28</c:v>
                </c:pt>
                <c:pt idx="47">
                  <c:v>28</c:v>
                </c:pt>
                <c:pt idx="48">
                  <c:v>31</c:v>
                </c:pt>
                <c:pt idx="49">
                  <c:v>36</c:v>
                </c:pt>
                <c:pt idx="50">
                  <c:v>39</c:v>
                </c:pt>
                <c:pt idx="51">
                  <c:v>39</c:v>
                </c:pt>
                <c:pt idx="52">
                  <c:v>44</c:v>
                </c:pt>
                <c:pt idx="53">
                  <c:v>52</c:v>
                </c:pt>
                <c:pt idx="54">
                  <c:v>67</c:v>
                </c:pt>
                <c:pt idx="55">
                  <c:v>68</c:v>
                </c:pt>
                <c:pt idx="56">
                  <c:v>77</c:v>
                </c:pt>
                <c:pt idx="57">
                  <c:v>79</c:v>
                </c:pt>
                <c:pt idx="58">
                  <c:v>85</c:v>
                </c:pt>
                <c:pt idx="59">
                  <c:v>130</c:v>
                </c:pt>
                <c:pt idx="60">
                  <c:v>190</c:v>
                </c:pt>
                <c:pt idx="61">
                  <c:v>219</c:v>
                </c:pt>
                <c:pt idx="62">
                  <c:v>237</c:v>
                </c:pt>
                <c:pt idx="63">
                  <c:v>42</c:v>
                </c:pt>
                <c:pt idx="64">
                  <c:v>62</c:v>
                </c:pt>
                <c:pt idx="65">
                  <c:v>67</c:v>
                </c:pt>
                <c:pt idx="66">
                  <c:v>67</c:v>
                </c:pt>
                <c:pt idx="67">
                  <c:v>69</c:v>
                </c:pt>
                <c:pt idx="68">
                  <c:v>70</c:v>
                </c:pt>
                <c:pt idx="69">
                  <c:v>84</c:v>
                </c:pt>
                <c:pt idx="70">
                  <c:v>97</c:v>
                </c:pt>
                <c:pt idx="71">
                  <c:v>97</c:v>
                </c:pt>
                <c:pt idx="72">
                  <c:v>112</c:v>
                </c:pt>
                <c:pt idx="73">
                  <c:v>127</c:v>
                </c:pt>
                <c:pt idx="74">
                  <c:v>145</c:v>
                </c:pt>
                <c:pt idx="75">
                  <c:v>120</c:v>
                </c:pt>
                <c:pt idx="76">
                  <c:v>301</c:v>
                </c:pt>
                <c:pt idx="77">
                  <c:v>100</c:v>
                </c:pt>
                <c:pt idx="78">
                  <c:v>217</c:v>
                </c:pt>
                <c:pt idx="79">
                  <c:v>30</c:v>
                </c:pt>
                <c:pt idx="80">
                  <c:v>35</c:v>
                </c:pt>
                <c:pt idx="81">
                  <c:v>60</c:v>
                </c:pt>
                <c:pt idx="82">
                  <c:v>22</c:v>
                </c:pt>
                <c:pt idx="83">
                  <c:v>25</c:v>
                </c:pt>
                <c:pt idx="84">
                  <c:v>96</c:v>
                </c:pt>
                <c:pt idx="85">
                  <c:v>130</c:v>
                </c:pt>
                <c:pt idx="86">
                  <c:v>245</c:v>
                </c:pt>
                <c:pt idx="87">
                  <c:v>279</c:v>
                </c:pt>
                <c:pt idx="88">
                  <c:v>28</c:v>
                </c:pt>
                <c:pt idx="89">
                  <c:v>17</c:v>
                </c:pt>
                <c:pt idx="90">
                  <c:v>138</c:v>
                </c:pt>
              </c:numCache>
            </c:numRef>
          </c:yVal>
          <c:smooth val="0"/>
          <c:extLst>
            <c:ext xmlns:c16="http://schemas.microsoft.com/office/drawing/2014/chart" uri="{C3380CC4-5D6E-409C-BE32-E72D297353CC}">
              <c16:uniqueId val="{00000000-B37B-4051-903F-2B5296DA5BBE}"/>
            </c:ext>
          </c:extLst>
        </c:ser>
        <c:dLbls>
          <c:showLegendKey val="0"/>
          <c:showVal val="0"/>
          <c:showCatName val="0"/>
          <c:showSerName val="0"/>
          <c:showPercent val="0"/>
          <c:showBubbleSize val="0"/>
        </c:dLbls>
        <c:axId val="291045455"/>
        <c:axId val="291025071"/>
      </c:scatterChart>
      <c:valAx>
        <c:axId val="291045455"/>
        <c:scaling>
          <c:orientation val="minMax"/>
          <c:min val="33"/>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CGA Discharge (weeks)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91025071"/>
        <c:crosses val="autoZero"/>
        <c:crossBetween val="midCat"/>
      </c:valAx>
      <c:valAx>
        <c:axId val="2910250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Duratin of HOT (days)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9104545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CGA Wean by CGA Discharge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'Raw Data'!$F$2:$F$92</c:f>
              <c:numCache>
                <c:formatCode>#\ ?/?</c:formatCode>
                <c:ptCount val="91"/>
                <c:pt idx="0">
                  <c:v>37.857142857142854</c:v>
                </c:pt>
                <c:pt idx="1">
                  <c:v>35.142857142857139</c:v>
                </c:pt>
                <c:pt idx="2">
                  <c:v>38.571428571428569</c:v>
                </c:pt>
                <c:pt idx="3">
                  <c:v>37.857142857142854</c:v>
                </c:pt>
                <c:pt idx="4">
                  <c:v>42.714285714285715</c:v>
                </c:pt>
                <c:pt idx="5">
                  <c:v>40.714285714285715</c:v>
                </c:pt>
                <c:pt idx="6">
                  <c:v>45.857142857142861</c:v>
                </c:pt>
                <c:pt idx="7">
                  <c:v>42</c:v>
                </c:pt>
                <c:pt idx="8">
                  <c:v>36.714285714285715</c:v>
                </c:pt>
                <c:pt idx="9">
                  <c:v>41.285714285714285</c:v>
                </c:pt>
                <c:pt idx="10">
                  <c:v>38.714285714285715</c:v>
                </c:pt>
                <c:pt idx="11">
                  <c:v>39</c:v>
                </c:pt>
                <c:pt idx="12">
                  <c:v>40.571428571428569</c:v>
                </c:pt>
                <c:pt idx="13">
                  <c:v>41.714285714285715</c:v>
                </c:pt>
                <c:pt idx="14">
                  <c:v>45.714285714285708</c:v>
                </c:pt>
                <c:pt idx="15">
                  <c:v>41.142857142857139</c:v>
                </c:pt>
                <c:pt idx="16">
                  <c:v>37.142857142857139</c:v>
                </c:pt>
                <c:pt idx="17">
                  <c:v>37.857142857142861</c:v>
                </c:pt>
                <c:pt idx="18">
                  <c:v>42.714285714285715</c:v>
                </c:pt>
                <c:pt idx="19">
                  <c:v>40.285714285714285</c:v>
                </c:pt>
                <c:pt idx="20">
                  <c:v>40.428571428571431</c:v>
                </c:pt>
                <c:pt idx="21">
                  <c:v>41.285714285714285</c:v>
                </c:pt>
                <c:pt idx="22">
                  <c:v>46.428571428571431</c:v>
                </c:pt>
                <c:pt idx="23">
                  <c:v>40.571428571428577</c:v>
                </c:pt>
                <c:pt idx="24">
                  <c:v>38.857142857142861</c:v>
                </c:pt>
                <c:pt idx="25">
                  <c:v>41.285714285714285</c:v>
                </c:pt>
                <c:pt idx="26">
                  <c:v>40</c:v>
                </c:pt>
                <c:pt idx="27">
                  <c:v>41.571428571428569</c:v>
                </c:pt>
                <c:pt idx="28">
                  <c:v>40.428571428571431</c:v>
                </c:pt>
                <c:pt idx="29">
                  <c:v>36.571428571428569</c:v>
                </c:pt>
                <c:pt idx="30">
                  <c:v>39</c:v>
                </c:pt>
                <c:pt idx="31">
                  <c:v>43.285714285714285</c:v>
                </c:pt>
                <c:pt idx="32">
                  <c:v>38.285714285714285</c:v>
                </c:pt>
                <c:pt idx="33">
                  <c:v>38.571428571428569</c:v>
                </c:pt>
                <c:pt idx="34">
                  <c:v>38.571428571428569</c:v>
                </c:pt>
                <c:pt idx="35">
                  <c:v>39.857142857142854</c:v>
                </c:pt>
                <c:pt idx="36">
                  <c:v>40.428571428571431</c:v>
                </c:pt>
                <c:pt idx="37">
                  <c:v>48.142857142857146</c:v>
                </c:pt>
                <c:pt idx="38">
                  <c:v>39.285714285714285</c:v>
                </c:pt>
                <c:pt idx="39">
                  <c:v>52.428571428571431</c:v>
                </c:pt>
                <c:pt idx="40">
                  <c:v>34.714285714285715</c:v>
                </c:pt>
                <c:pt idx="41">
                  <c:v>47.571428571428569</c:v>
                </c:pt>
                <c:pt idx="42">
                  <c:v>42.285714285714285</c:v>
                </c:pt>
                <c:pt idx="43">
                  <c:v>44.285714285714292</c:v>
                </c:pt>
                <c:pt idx="44">
                  <c:v>40.428571428571431</c:v>
                </c:pt>
                <c:pt idx="45">
                  <c:v>43.714285714285715</c:v>
                </c:pt>
                <c:pt idx="46">
                  <c:v>37.714285714285715</c:v>
                </c:pt>
                <c:pt idx="47">
                  <c:v>40.285714285714285</c:v>
                </c:pt>
                <c:pt idx="48">
                  <c:v>43</c:v>
                </c:pt>
                <c:pt idx="49">
                  <c:v>43.142857142857146</c:v>
                </c:pt>
                <c:pt idx="50">
                  <c:v>40.714285714285715</c:v>
                </c:pt>
                <c:pt idx="51">
                  <c:v>45</c:v>
                </c:pt>
                <c:pt idx="52">
                  <c:v>45.285714285714285</c:v>
                </c:pt>
                <c:pt idx="53">
                  <c:v>41.142857142857146</c:v>
                </c:pt>
                <c:pt idx="54">
                  <c:v>45.857142857142861</c:v>
                </c:pt>
                <c:pt idx="55">
                  <c:v>41</c:v>
                </c:pt>
                <c:pt idx="56">
                  <c:v>47.285714285714285</c:v>
                </c:pt>
                <c:pt idx="57">
                  <c:v>41.142857142857146</c:v>
                </c:pt>
                <c:pt idx="58">
                  <c:v>47</c:v>
                </c:pt>
                <c:pt idx="59">
                  <c:v>54.857142857142861</c:v>
                </c:pt>
                <c:pt idx="60">
                  <c:v>47.714285714285715</c:v>
                </c:pt>
                <c:pt idx="61">
                  <c:v>50.142857142857146</c:v>
                </c:pt>
                <c:pt idx="62">
                  <c:v>45.714285714285715</c:v>
                </c:pt>
                <c:pt idx="63">
                  <c:v>46.571428571428569</c:v>
                </c:pt>
                <c:pt idx="64">
                  <c:v>42.142857142857139</c:v>
                </c:pt>
                <c:pt idx="65">
                  <c:v>43.857142857142861</c:v>
                </c:pt>
                <c:pt idx="66">
                  <c:v>46.285714285714285</c:v>
                </c:pt>
                <c:pt idx="67">
                  <c:v>43.142857142857146</c:v>
                </c:pt>
                <c:pt idx="68">
                  <c:v>43.857142857142861</c:v>
                </c:pt>
                <c:pt idx="69">
                  <c:v>43</c:v>
                </c:pt>
                <c:pt idx="70">
                  <c:v>45.285714285714292</c:v>
                </c:pt>
                <c:pt idx="71">
                  <c:v>47</c:v>
                </c:pt>
                <c:pt idx="72">
                  <c:v>44</c:v>
                </c:pt>
                <c:pt idx="73">
                  <c:v>45.714285714285708</c:v>
                </c:pt>
                <c:pt idx="74">
                  <c:v>39.714285714285715</c:v>
                </c:pt>
                <c:pt idx="75">
                  <c:v>51</c:v>
                </c:pt>
                <c:pt idx="76">
                  <c:v>48.571428571428569</c:v>
                </c:pt>
                <c:pt idx="77">
                  <c:v>52.571428571428569</c:v>
                </c:pt>
                <c:pt idx="78">
                  <c:v>63</c:v>
                </c:pt>
                <c:pt idx="79">
                  <c:v>46.285714285714292</c:v>
                </c:pt>
                <c:pt idx="80">
                  <c:v>51.428571428571431</c:v>
                </c:pt>
                <c:pt idx="81">
                  <c:v>54.142857142857139</c:v>
                </c:pt>
                <c:pt idx="82">
                  <c:v>38.142857142857146</c:v>
                </c:pt>
                <c:pt idx="83">
                  <c:v>55.285714285714292</c:v>
                </c:pt>
                <c:pt idx="84">
                  <c:v>52.142857142857139</c:v>
                </c:pt>
                <c:pt idx="85">
                  <c:v>57</c:v>
                </c:pt>
                <c:pt idx="86">
                  <c:v>49</c:v>
                </c:pt>
                <c:pt idx="87">
                  <c:v>62</c:v>
                </c:pt>
                <c:pt idx="88">
                  <c:v>35.428571428571431</c:v>
                </c:pt>
                <c:pt idx="89">
                  <c:v>37.857142857142861</c:v>
                </c:pt>
                <c:pt idx="90">
                  <c:v>44.142857142857139</c:v>
                </c:pt>
              </c:numCache>
            </c:numRef>
          </c:xVal>
          <c:yVal>
            <c:numRef>
              <c:f>'Raw Data'!$H$2:$H$92</c:f>
              <c:numCache>
                <c:formatCode>#\ ?/?</c:formatCode>
                <c:ptCount val="91"/>
                <c:pt idx="0">
                  <c:v>38.857142857142854</c:v>
                </c:pt>
                <c:pt idx="1">
                  <c:v>36.428571428571423</c:v>
                </c:pt>
                <c:pt idx="2">
                  <c:v>40</c:v>
                </c:pt>
                <c:pt idx="3">
                  <c:v>40.285714285714285</c:v>
                </c:pt>
                <c:pt idx="4">
                  <c:v>46.571428571428569</c:v>
                </c:pt>
                <c:pt idx="5">
                  <c:v>44.714285714285715</c:v>
                </c:pt>
                <c:pt idx="6">
                  <c:v>49.857142857142861</c:v>
                </c:pt>
                <c:pt idx="7">
                  <c:v>46.285714285714285</c:v>
                </c:pt>
                <c:pt idx="8">
                  <c:v>41.285714285714285</c:v>
                </c:pt>
                <c:pt idx="9">
                  <c:v>46</c:v>
                </c:pt>
                <c:pt idx="10">
                  <c:v>44.142857142857146</c:v>
                </c:pt>
                <c:pt idx="11">
                  <c:v>44.428571428571431</c:v>
                </c:pt>
                <c:pt idx="12">
                  <c:v>46.571428571428569</c:v>
                </c:pt>
                <c:pt idx="13">
                  <c:v>47.714285714285715</c:v>
                </c:pt>
                <c:pt idx="14">
                  <c:v>53.142857142857139</c:v>
                </c:pt>
                <c:pt idx="15">
                  <c:v>49.714285714285708</c:v>
                </c:pt>
                <c:pt idx="16">
                  <c:v>48.142857142857139</c:v>
                </c:pt>
                <c:pt idx="17">
                  <c:v>59.571428571428577</c:v>
                </c:pt>
                <c:pt idx="18">
                  <c:v>66.857142857142861</c:v>
                </c:pt>
                <c:pt idx="19">
                  <c:v>42.571428571428569</c:v>
                </c:pt>
                <c:pt idx="20">
                  <c:v>44</c:v>
                </c:pt>
                <c:pt idx="21">
                  <c:v>53.142857142857139</c:v>
                </c:pt>
                <c:pt idx="22">
                  <c:v>53.714285714285715</c:v>
                </c:pt>
                <c:pt idx="23">
                  <c:v>51.571428571428577</c:v>
                </c:pt>
                <c:pt idx="24">
                  <c:v>54.857142857142861</c:v>
                </c:pt>
                <c:pt idx="25">
                  <c:v>58.285714285714285</c:v>
                </c:pt>
                <c:pt idx="26">
                  <c:v>62.142857142857139</c:v>
                </c:pt>
                <c:pt idx="27">
                  <c:v>42.285714285714285</c:v>
                </c:pt>
                <c:pt idx="28">
                  <c:v>43.714285714285715</c:v>
                </c:pt>
                <c:pt idx="29">
                  <c:v>40</c:v>
                </c:pt>
                <c:pt idx="30">
                  <c:v>42.857142857142854</c:v>
                </c:pt>
                <c:pt idx="31">
                  <c:v>49.285714285714285</c:v>
                </c:pt>
                <c:pt idx="32">
                  <c:v>45.857142857142854</c:v>
                </c:pt>
                <c:pt idx="33">
                  <c:v>48.571428571428569</c:v>
                </c:pt>
                <c:pt idx="34">
                  <c:v>49.571428571428569</c:v>
                </c:pt>
                <c:pt idx="35">
                  <c:v>51</c:v>
                </c:pt>
                <c:pt idx="36">
                  <c:v>53.285714285714292</c:v>
                </c:pt>
                <c:pt idx="37">
                  <c:v>64.714285714285722</c:v>
                </c:pt>
                <c:pt idx="38">
                  <c:v>42.857142857142854</c:v>
                </c:pt>
                <c:pt idx="39">
                  <c:v>59.857142857142861</c:v>
                </c:pt>
                <c:pt idx="40">
                  <c:v>56.714285714285715</c:v>
                </c:pt>
                <c:pt idx="41">
                  <c:v>48.714285714285715</c:v>
                </c:pt>
                <c:pt idx="42">
                  <c:v>44.714285714285715</c:v>
                </c:pt>
                <c:pt idx="43">
                  <c:v>47.000000000000007</c:v>
                </c:pt>
                <c:pt idx="44">
                  <c:v>43.857142857142861</c:v>
                </c:pt>
                <c:pt idx="45">
                  <c:v>47.285714285714285</c:v>
                </c:pt>
                <c:pt idx="46">
                  <c:v>41.714285714285715</c:v>
                </c:pt>
                <c:pt idx="47">
                  <c:v>44.285714285714285</c:v>
                </c:pt>
                <c:pt idx="48">
                  <c:v>47.428571428571431</c:v>
                </c:pt>
                <c:pt idx="49">
                  <c:v>48.285714285714292</c:v>
                </c:pt>
                <c:pt idx="50">
                  <c:v>46.285714285714285</c:v>
                </c:pt>
                <c:pt idx="51">
                  <c:v>50.571428571428569</c:v>
                </c:pt>
                <c:pt idx="52">
                  <c:v>51.571428571428569</c:v>
                </c:pt>
                <c:pt idx="53">
                  <c:v>48.571428571428577</c:v>
                </c:pt>
                <c:pt idx="54">
                  <c:v>55.428571428571431</c:v>
                </c:pt>
                <c:pt idx="55">
                  <c:v>50.714285714285715</c:v>
                </c:pt>
                <c:pt idx="56">
                  <c:v>58.285714285714285</c:v>
                </c:pt>
                <c:pt idx="57">
                  <c:v>52.428571428571431</c:v>
                </c:pt>
                <c:pt idx="58">
                  <c:v>59.142857142857139</c:v>
                </c:pt>
                <c:pt idx="59">
                  <c:v>73.428571428571431</c:v>
                </c:pt>
                <c:pt idx="60">
                  <c:v>74.857142857142861</c:v>
                </c:pt>
                <c:pt idx="61">
                  <c:v>81.428571428571431</c:v>
                </c:pt>
                <c:pt idx="62">
                  <c:v>79.571428571428569</c:v>
                </c:pt>
                <c:pt idx="63">
                  <c:v>52.571428571428569</c:v>
                </c:pt>
                <c:pt idx="64">
                  <c:v>51</c:v>
                </c:pt>
                <c:pt idx="65">
                  <c:v>53.428571428571431</c:v>
                </c:pt>
                <c:pt idx="66">
                  <c:v>55.857142857142854</c:v>
                </c:pt>
                <c:pt idx="67">
                  <c:v>53</c:v>
                </c:pt>
                <c:pt idx="68">
                  <c:v>53.857142857142861</c:v>
                </c:pt>
                <c:pt idx="69">
                  <c:v>55</c:v>
                </c:pt>
                <c:pt idx="70">
                  <c:v>59.142857142857153</c:v>
                </c:pt>
                <c:pt idx="71">
                  <c:v>60.857142857142861</c:v>
                </c:pt>
                <c:pt idx="72">
                  <c:v>60</c:v>
                </c:pt>
                <c:pt idx="73">
                  <c:v>63.857142857142847</c:v>
                </c:pt>
                <c:pt idx="74">
                  <c:v>60.428571428571431</c:v>
                </c:pt>
                <c:pt idx="75">
                  <c:v>68.142857142857139</c:v>
                </c:pt>
                <c:pt idx="76">
                  <c:v>91.571428571428569</c:v>
                </c:pt>
                <c:pt idx="77">
                  <c:v>66.857142857142861</c:v>
                </c:pt>
                <c:pt idx="78">
                  <c:v>94</c:v>
                </c:pt>
                <c:pt idx="79">
                  <c:v>50.571428571428577</c:v>
                </c:pt>
                <c:pt idx="80">
                  <c:v>56.428571428571431</c:v>
                </c:pt>
                <c:pt idx="81">
                  <c:v>62.714285714285708</c:v>
                </c:pt>
                <c:pt idx="82">
                  <c:v>41.285714285714292</c:v>
                </c:pt>
                <c:pt idx="83">
                  <c:v>58.857142857142861</c:v>
                </c:pt>
                <c:pt idx="84">
                  <c:v>65.857142857142847</c:v>
                </c:pt>
                <c:pt idx="85">
                  <c:v>75.571428571428569</c:v>
                </c:pt>
                <c:pt idx="86">
                  <c:v>84</c:v>
                </c:pt>
                <c:pt idx="87">
                  <c:v>101.85714285714286</c:v>
                </c:pt>
                <c:pt idx="88">
                  <c:v>39.428571428571431</c:v>
                </c:pt>
                <c:pt idx="89">
                  <c:v>40.285714285714292</c:v>
                </c:pt>
                <c:pt idx="90">
                  <c:v>63.857142857142854</c:v>
                </c:pt>
              </c:numCache>
            </c:numRef>
          </c:yVal>
          <c:smooth val="0"/>
          <c:extLst>
            <c:ext xmlns:c16="http://schemas.microsoft.com/office/drawing/2014/chart" uri="{C3380CC4-5D6E-409C-BE32-E72D297353CC}">
              <c16:uniqueId val="{00000002-A283-4172-8118-A846D1AA2515}"/>
            </c:ext>
          </c:extLst>
        </c:ser>
        <c:dLbls>
          <c:showLegendKey val="0"/>
          <c:showVal val="0"/>
          <c:showCatName val="0"/>
          <c:showSerName val="0"/>
          <c:showPercent val="0"/>
          <c:showBubbleSize val="0"/>
        </c:dLbls>
        <c:axId val="436817007"/>
        <c:axId val="436801615"/>
      </c:scatterChart>
      <c:valAx>
        <c:axId val="436817007"/>
        <c:scaling>
          <c:orientation val="minMax"/>
          <c:min val="33"/>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CGA Discharge (weeks)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36801615"/>
        <c:crosses val="autoZero"/>
        <c:crossBetween val="midCat"/>
      </c:valAx>
      <c:valAx>
        <c:axId val="4368016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CGA Wean (weeks)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3681700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Duration of HOT by Discharge CGA (rounded)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Sheet1!$F$2:$F$24</c:f>
              <c:numCache>
                <c:formatCode>General</c:formatCode>
                <c:ptCount val="23"/>
                <c:pt idx="0">
                  <c:v>35</c:v>
                </c:pt>
                <c:pt idx="1">
                  <c:v>37</c:v>
                </c:pt>
                <c:pt idx="2">
                  <c:v>38</c:v>
                </c:pt>
                <c:pt idx="3">
                  <c:v>39</c:v>
                </c:pt>
                <c:pt idx="4">
                  <c:v>40</c:v>
                </c:pt>
                <c:pt idx="5">
                  <c:v>41</c:v>
                </c:pt>
                <c:pt idx="6">
                  <c:v>42</c:v>
                </c:pt>
                <c:pt idx="7">
                  <c:v>43</c:v>
                </c:pt>
                <c:pt idx="8">
                  <c:v>44</c:v>
                </c:pt>
                <c:pt idx="9">
                  <c:v>45</c:v>
                </c:pt>
                <c:pt idx="10">
                  <c:v>46</c:v>
                </c:pt>
                <c:pt idx="11">
                  <c:v>47</c:v>
                </c:pt>
                <c:pt idx="12">
                  <c:v>48</c:v>
                </c:pt>
                <c:pt idx="13">
                  <c:v>49</c:v>
                </c:pt>
                <c:pt idx="14">
                  <c:v>50</c:v>
                </c:pt>
                <c:pt idx="15">
                  <c:v>51</c:v>
                </c:pt>
                <c:pt idx="16">
                  <c:v>52</c:v>
                </c:pt>
                <c:pt idx="17">
                  <c:v>53</c:v>
                </c:pt>
                <c:pt idx="18">
                  <c:v>54</c:v>
                </c:pt>
                <c:pt idx="19">
                  <c:v>55</c:v>
                </c:pt>
                <c:pt idx="20">
                  <c:v>57</c:v>
                </c:pt>
                <c:pt idx="21">
                  <c:v>62</c:v>
                </c:pt>
                <c:pt idx="22">
                  <c:v>63</c:v>
                </c:pt>
              </c:numCache>
            </c:numRef>
          </c:xVal>
          <c:yVal>
            <c:numRef>
              <c:f>Sheet1!$G$2:$G$24</c:f>
              <c:numCache>
                <c:formatCode>General</c:formatCode>
                <c:ptCount val="23"/>
                <c:pt idx="0">
                  <c:v>63.666666666666664</c:v>
                </c:pt>
                <c:pt idx="1">
                  <c:v>44.333333333333336</c:v>
                </c:pt>
                <c:pt idx="2">
                  <c:v>42.285714285714285</c:v>
                </c:pt>
                <c:pt idx="3">
                  <c:v>49.625</c:v>
                </c:pt>
                <c:pt idx="4">
                  <c:v>64.888888888888886</c:v>
                </c:pt>
                <c:pt idx="5">
                  <c:v>61.81818181818182</c:v>
                </c:pt>
                <c:pt idx="6">
                  <c:v>31.2</c:v>
                </c:pt>
                <c:pt idx="7">
                  <c:v>65.428571428571431</c:v>
                </c:pt>
                <c:pt idx="8">
                  <c:v>71.833333333333329</c:v>
                </c:pt>
                <c:pt idx="9">
                  <c:v>60</c:v>
                </c:pt>
                <c:pt idx="10">
                  <c:v>82.375</c:v>
                </c:pt>
                <c:pt idx="11">
                  <c:v>75.25</c:v>
                </c:pt>
                <c:pt idx="12">
                  <c:v>104.66666666666667</c:v>
                </c:pt>
                <c:pt idx="13">
                  <c:v>273</c:v>
                </c:pt>
                <c:pt idx="14">
                  <c:v>219</c:v>
                </c:pt>
                <c:pt idx="15">
                  <c:v>77.5</c:v>
                </c:pt>
                <c:pt idx="16">
                  <c:v>74</c:v>
                </c:pt>
                <c:pt idx="17">
                  <c:v>100</c:v>
                </c:pt>
                <c:pt idx="18">
                  <c:v>60</c:v>
                </c:pt>
                <c:pt idx="19">
                  <c:v>77.5</c:v>
                </c:pt>
                <c:pt idx="20">
                  <c:v>130</c:v>
                </c:pt>
                <c:pt idx="21">
                  <c:v>279</c:v>
                </c:pt>
                <c:pt idx="22">
                  <c:v>217</c:v>
                </c:pt>
              </c:numCache>
            </c:numRef>
          </c:yVal>
          <c:smooth val="0"/>
          <c:extLst>
            <c:ext xmlns:c16="http://schemas.microsoft.com/office/drawing/2014/chart" uri="{C3380CC4-5D6E-409C-BE32-E72D297353CC}">
              <c16:uniqueId val="{00000000-D502-4711-8B73-C8688422D457}"/>
            </c:ext>
          </c:extLst>
        </c:ser>
        <c:dLbls>
          <c:showLegendKey val="0"/>
          <c:showVal val="0"/>
          <c:showCatName val="0"/>
          <c:showSerName val="0"/>
          <c:showPercent val="0"/>
          <c:showBubbleSize val="0"/>
        </c:dLbls>
        <c:axId val="1045578272"/>
        <c:axId val="1045581184"/>
      </c:scatterChart>
      <c:valAx>
        <c:axId val="1045578272"/>
        <c:scaling>
          <c:orientation val="minMax"/>
          <c:min val="3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CGA Discharge (weeks)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045581184"/>
        <c:crosses val="autoZero"/>
        <c:crossBetween val="midCat"/>
      </c:valAx>
      <c:valAx>
        <c:axId val="1045581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Duration of HOT (days)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0455782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CGA Wean by Discharge CGA (rounded)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Sheet1!$F$2:$F$24</c:f>
              <c:numCache>
                <c:formatCode>General</c:formatCode>
                <c:ptCount val="23"/>
                <c:pt idx="0">
                  <c:v>35</c:v>
                </c:pt>
                <c:pt idx="1">
                  <c:v>37</c:v>
                </c:pt>
                <c:pt idx="2">
                  <c:v>38</c:v>
                </c:pt>
                <c:pt idx="3">
                  <c:v>39</c:v>
                </c:pt>
                <c:pt idx="4">
                  <c:v>40</c:v>
                </c:pt>
                <c:pt idx="5">
                  <c:v>41</c:v>
                </c:pt>
                <c:pt idx="6">
                  <c:v>42</c:v>
                </c:pt>
                <c:pt idx="7">
                  <c:v>43</c:v>
                </c:pt>
                <c:pt idx="8">
                  <c:v>44</c:v>
                </c:pt>
                <c:pt idx="9">
                  <c:v>45</c:v>
                </c:pt>
                <c:pt idx="10">
                  <c:v>46</c:v>
                </c:pt>
                <c:pt idx="11">
                  <c:v>47</c:v>
                </c:pt>
                <c:pt idx="12">
                  <c:v>48</c:v>
                </c:pt>
                <c:pt idx="13">
                  <c:v>49</c:v>
                </c:pt>
                <c:pt idx="14">
                  <c:v>50</c:v>
                </c:pt>
                <c:pt idx="15">
                  <c:v>51</c:v>
                </c:pt>
                <c:pt idx="16">
                  <c:v>52</c:v>
                </c:pt>
                <c:pt idx="17">
                  <c:v>53</c:v>
                </c:pt>
                <c:pt idx="18">
                  <c:v>54</c:v>
                </c:pt>
                <c:pt idx="19">
                  <c:v>55</c:v>
                </c:pt>
                <c:pt idx="20">
                  <c:v>57</c:v>
                </c:pt>
                <c:pt idx="21">
                  <c:v>62</c:v>
                </c:pt>
                <c:pt idx="22">
                  <c:v>63</c:v>
                </c:pt>
              </c:numCache>
            </c:numRef>
          </c:xVal>
          <c:yVal>
            <c:numRef>
              <c:f>Sheet1!$H$2:$H$24</c:f>
              <c:numCache>
                <c:formatCode>General</c:formatCode>
                <c:ptCount val="23"/>
                <c:pt idx="0">
                  <c:v>44.190476190476183</c:v>
                </c:pt>
                <c:pt idx="1">
                  <c:v>43.142857142857139</c:v>
                </c:pt>
                <c:pt idx="2">
                  <c:v>43.979591836734691</c:v>
                </c:pt>
                <c:pt idx="3">
                  <c:v>45.910714285714278</c:v>
                </c:pt>
                <c:pt idx="4">
                  <c:v>49.476190476190467</c:v>
                </c:pt>
                <c:pt idx="5">
                  <c:v>49.81818181818182</c:v>
                </c:pt>
                <c:pt idx="6">
                  <c:v>46.4</c:v>
                </c:pt>
                <c:pt idx="7">
                  <c:v>52.346938775510203</c:v>
                </c:pt>
                <c:pt idx="8">
                  <c:v>54.238095238095241</c:v>
                </c:pt>
                <c:pt idx="9">
                  <c:v>53.761904761904759</c:v>
                </c:pt>
                <c:pt idx="10">
                  <c:v>57.749999999999993</c:v>
                </c:pt>
                <c:pt idx="11">
                  <c:v>57.714285714285708</c:v>
                </c:pt>
                <c:pt idx="12">
                  <c:v>62.761904761904766</c:v>
                </c:pt>
                <c:pt idx="13">
                  <c:v>87.785714285714278</c:v>
                </c:pt>
                <c:pt idx="14">
                  <c:v>81.428571428571431</c:v>
                </c:pt>
                <c:pt idx="15">
                  <c:v>62.285714285714285</c:v>
                </c:pt>
                <c:pt idx="16">
                  <c:v>62.857142857142854</c:v>
                </c:pt>
                <c:pt idx="17">
                  <c:v>66.857142857142861</c:v>
                </c:pt>
                <c:pt idx="18">
                  <c:v>62.714285714285708</c:v>
                </c:pt>
                <c:pt idx="19">
                  <c:v>66.142857142857139</c:v>
                </c:pt>
                <c:pt idx="20">
                  <c:v>75.571428571428569</c:v>
                </c:pt>
                <c:pt idx="21">
                  <c:v>101.85714285714286</c:v>
                </c:pt>
                <c:pt idx="22">
                  <c:v>94</c:v>
                </c:pt>
              </c:numCache>
            </c:numRef>
          </c:yVal>
          <c:smooth val="0"/>
          <c:extLst>
            <c:ext xmlns:c16="http://schemas.microsoft.com/office/drawing/2014/chart" uri="{C3380CC4-5D6E-409C-BE32-E72D297353CC}">
              <c16:uniqueId val="{00000000-0C2D-4D07-8F9D-08BE5BC0CDE1}"/>
            </c:ext>
          </c:extLst>
        </c:ser>
        <c:dLbls>
          <c:showLegendKey val="0"/>
          <c:showVal val="0"/>
          <c:showCatName val="0"/>
          <c:showSerName val="0"/>
          <c:showPercent val="0"/>
          <c:showBubbleSize val="0"/>
        </c:dLbls>
        <c:axId val="1209574016"/>
        <c:axId val="1209593152"/>
      </c:scatterChart>
      <c:valAx>
        <c:axId val="1209574016"/>
        <c:scaling>
          <c:orientation val="minMax"/>
          <c:min val="3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CGA Discharge (weeks)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209593152"/>
        <c:crosses val="autoZero"/>
        <c:crossBetween val="midCat"/>
      </c:valAx>
      <c:valAx>
        <c:axId val="1209593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CGA Wean (weeks)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20957401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Duration of HOT by Discharge CGA (xRounded)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0"/>
            <c:trendlineLbl>
              <c:layout>
                <c:manualLayout>
                  <c:x val="6.6535993898198628E-2"/>
                  <c:y val="0.256992263221999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trendlineLbl>
          </c:trendline>
          <c:xVal>
            <c:numRef>
              <c:f>Rounded!$O$71:$O$76</c:f>
              <c:numCache>
                <c:formatCode>General</c:formatCode>
                <c:ptCount val="6"/>
                <c:pt idx="0">
                  <c:v>37.5</c:v>
                </c:pt>
                <c:pt idx="1">
                  <c:v>42.5</c:v>
                </c:pt>
                <c:pt idx="2">
                  <c:v>47.5</c:v>
                </c:pt>
                <c:pt idx="3">
                  <c:v>52.5</c:v>
                </c:pt>
                <c:pt idx="4">
                  <c:v>57.5</c:v>
                </c:pt>
                <c:pt idx="5">
                  <c:v>62.5</c:v>
                </c:pt>
              </c:numCache>
            </c:numRef>
          </c:xVal>
          <c:yVal>
            <c:numRef>
              <c:f>Rounded!$P$71:$P$76</c:f>
              <c:numCache>
                <c:formatCode>General</c:formatCode>
                <c:ptCount val="6"/>
                <c:pt idx="0">
                  <c:v>48.428571428571431</c:v>
                </c:pt>
                <c:pt idx="1">
                  <c:v>60.763157894736842</c:v>
                </c:pt>
                <c:pt idx="2">
                  <c:v>100</c:v>
                </c:pt>
                <c:pt idx="3">
                  <c:v>93</c:v>
                </c:pt>
                <c:pt idx="4">
                  <c:v>130</c:v>
                </c:pt>
                <c:pt idx="5">
                  <c:v>248</c:v>
                </c:pt>
              </c:numCache>
            </c:numRef>
          </c:yVal>
          <c:smooth val="0"/>
          <c:extLst>
            <c:ext xmlns:c16="http://schemas.microsoft.com/office/drawing/2014/chart" uri="{C3380CC4-5D6E-409C-BE32-E72D297353CC}">
              <c16:uniqueId val="{00000000-1FA6-48B1-BB4B-8E261F2EEFD7}"/>
            </c:ext>
          </c:extLst>
        </c:ser>
        <c:dLbls>
          <c:showLegendKey val="0"/>
          <c:showVal val="0"/>
          <c:showCatName val="0"/>
          <c:showSerName val="0"/>
          <c:showPercent val="0"/>
          <c:showBubbleSize val="0"/>
        </c:dLbls>
        <c:axId val="1721670639"/>
        <c:axId val="1721665647"/>
      </c:scatterChart>
      <c:valAx>
        <c:axId val="1721670639"/>
        <c:scaling>
          <c:orientation val="minMax"/>
          <c:min val="3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CGA Discharge (weeks)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721665647"/>
        <c:crosses val="autoZero"/>
        <c:crossBetween val="midCat"/>
      </c:valAx>
      <c:valAx>
        <c:axId val="17216656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Duration of HOT (days)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7216706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CGA Wean by Discharge CGA (xRounded)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0"/>
            <c:trendlineLbl>
              <c:layout>
                <c:manualLayout>
                  <c:x val="7.3658501020705744E-2"/>
                  <c:y val="0.3161434477553051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trendlineLbl>
          </c:trendline>
          <c:xVal>
            <c:numRef>
              <c:f>Rounded!$O$71:$O$76</c:f>
              <c:numCache>
                <c:formatCode>General</c:formatCode>
                <c:ptCount val="6"/>
                <c:pt idx="0">
                  <c:v>37.5</c:v>
                </c:pt>
                <c:pt idx="1">
                  <c:v>42.5</c:v>
                </c:pt>
                <c:pt idx="2">
                  <c:v>47.5</c:v>
                </c:pt>
                <c:pt idx="3">
                  <c:v>52.5</c:v>
                </c:pt>
                <c:pt idx="4">
                  <c:v>57.5</c:v>
                </c:pt>
                <c:pt idx="5">
                  <c:v>62.5</c:v>
                </c:pt>
              </c:numCache>
            </c:numRef>
          </c:xVal>
          <c:yVal>
            <c:numRef>
              <c:f>Rounded!$Q$71:$Q$76</c:f>
              <c:numCache>
                <c:formatCode>General</c:formatCode>
                <c:ptCount val="6"/>
                <c:pt idx="0">
                  <c:v>44.625850340136047</c:v>
                </c:pt>
                <c:pt idx="1">
                  <c:v>50.451127819548873</c:v>
                </c:pt>
                <c:pt idx="2">
                  <c:v>60.900000000000013</c:v>
                </c:pt>
                <c:pt idx="3">
                  <c:v>65.952380952380949</c:v>
                </c:pt>
                <c:pt idx="4">
                  <c:v>75.571428571428569</c:v>
                </c:pt>
                <c:pt idx="5">
                  <c:v>97.928571428571431</c:v>
                </c:pt>
              </c:numCache>
            </c:numRef>
          </c:yVal>
          <c:smooth val="0"/>
          <c:extLst>
            <c:ext xmlns:c16="http://schemas.microsoft.com/office/drawing/2014/chart" uri="{C3380CC4-5D6E-409C-BE32-E72D297353CC}">
              <c16:uniqueId val="{00000000-BE15-4A9B-93A4-BD6BBE36EB3D}"/>
            </c:ext>
          </c:extLst>
        </c:ser>
        <c:dLbls>
          <c:showLegendKey val="0"/>
          <c:showVal val="0"/>
          <c:showCatName val="0"/>
          <c:showSerName val="0"/>
          <c:showPercent val="0"/>
          <c:showBubbleSize val="0"/>
        </c:dLbls>
        <c:axId val="1532044143"/>
        <c:axId val="1532040399"/>
      </c:scatterChart>
      <c:valAx>
        <c:axId val="1532044143"/>
        <c:scaling>
          <c:orientation val="minMax"/>
          <c:min val="3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CGA Discharge (weeks)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532040399"/>
        <c:crosses val="autoZero"/>
        <c:crossBetween val="midCat"/>
      </c:valAx>
      <c:valAx>
        <c:axId val="15320403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CGA Wean (weeks)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5320441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Control: Average Duration of Home Oxygen Therapy for Infants Not Followed by the RHO Program Across All Implementation Sites</a:t>
            </a:r>
          </a:p>
        </c:rich>
      </c:tx>
      <c:overlay val="0"/>
    </c:title>
    <c:autoTitleDeleted val="0"/>
    <c:plotArea>
      <c:layout/>
      <c:lineChart>
        <c:grouping val="standard"/>
        <c:varyColors val="0"/>
        <c:ser>
          <c:idx val="0"/>
          <c:order val="0"/>
          <c:tx>
            <c:strRef>
              <c:f>'Average HOT Duration '!$B$1</c:f>
              <c:strCache>
                <c:ptCount val="1"/>
                <c:pt idx="0">
                  <c:v>Average HOT Duration </c:v>
                </c:pt>
              </c:strCache>
            </c:strRef>
          </c:tx>
          <c:spPr>
            <a:ln w="38100">
              <a:solidFill>
                <a:srgbClr val="33CCCC"/>
              </a:solidFill>
              <a:prstDash val="solid"/>
            </a:ln>
            <a:effectLst/>
          </c:spPr>
          <c:marker>
            <c:symbol val="square"/>
            <c:size val="6"/>
            <c:spPr>
              <a:solidFill>
                <a:srgbClr val="000080"/>
              </a:solidFill>
              <a:ln w="38100">
                <a:solidFill>
                  <a:srgbClr val="33CCCC"/>
                </a:solidFill>
                <a:prstDash val="solid"/>
              </a:ln>
            </c:spPr>
          </c:marker>
          <c:cat>
            <c:strRef>
              <c:f>'Average HOT Duration '!$A$2:$A$5</c:f>
              <c:strCache>
                <c:ptCount val="4"/>
                <c:pt idx="0">
                  <c:v>Q3 2021 (n=1)</c:v>
                </c:pt>
                <c:pt idx="1">
                  <c:v>Q1 2022 (n=2)</c:v>
                </c:pt>
                <c:pt idx="2">
                  <c:v>Q2 2022 (n=9)</c:v>
                </c:pt>
                <c:pt idx="3">
                  <c:v>Q3 2022 (n=1)</c:v>
                </c:pt>
              </c:strCache>
            </c:strRef>
          </c:cat>
          <c:val>
            <c:numRef>
              <c:f>'Average HOT Duration '!$B$2:$B$5</c:f>
              <c:numCache>
                <c:formatCode>0.0</c:formatCode>
                <c:ptCount val="4"/>
                <c:pt idx="0">
                  <c:v>184</c:v>
                </c:pt>
                <c:pt idx="1">
                  <c:v>46.5</c:v>
                </c:pt>
                <c:pt idx="2">
                  <c:v>94.333333333333329</c:v>
                </c:pt>
                <c:pt idx="3">
                  <c:v>101</c:v>
                </c:pt>
              </c:numCache>
            </c:numRef>
          </c:val>
          <c:smooth val="0"/>
          <c:extLst>
            <c:ext xmlns:c16="http://schemas.microsoft.com/office/drawing/2014/chart" uri="{C3380CC4-5D6E-409C-BE32-E72D297353CC}">
              <c16:uniqueId val="{00000000-3144-4515-A5AF-2439817E130C}"/>
            </c:ext>
          </c:extLst>
        </c:ser>
        <c:ser>
          <c:idx val="1"/>
          <c:order val="1"/>
          <c:tx>
            <c:strRef>
              <c:f>'Average HOT Duration '!$C$1</c:f>
              <c:strCache>
                <c:ptCount val="1"/>
                <c:pt idx="0">
                  <c:v>UCL</c:v>
                </c:pt>
              </c:strCache>
            </c:strRef>
          </c:tx>
          <c:spPr>
            <a:ln w="12700">
              <a:solidFill>
                <a:srgbClr val="006699"/>
              </a:solidFill>
              <a:prstDash val="lgDash"/>
            </a:ln>
            <a:effectLst/>
          </c:spPr>
          <c:marker>
            <c:symbol val="none"/>
          </c:marker>
          <c:dLbls>
            <c:dLbl>
              <c:idx val="1"/>
              <c:layout>
                <c:manualLayout>
                  <c:x val="0.45327034665838112"/>
                  <c:y val="-2.4943694151234191E-2"/>
                </c:manualLayout>
              </c:layout>
              <c:tx>
                <c:rich>
                  <a:bodyPr/>
                  <a:lstStyle/>
                  <a:p>
                    <a:pPr>
                      <a:defRPr/>
                    </a:pPr>
                    <a:r>
                      <a:rPr lang="en-US" dirty="0"/>
                      <a:t>UCL 276.7</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144-4515-A5AF-2439817E130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'Average HOT Duration '!$A$2:$A$5</c:f>
              <c:strCache>
                <c:ptCount val="4"/>
                <c:pt idx="0">
                  <c:v>Q3 2021 (n=1)</c:v>
                </c:pt>
                <c:pt idx="1">
                  <c:v>Q1 2022 (n=2)</c:v>
                </c:pt>
                <c:pt idx="2">
                  <c:v>Q2 2022 (n=9)</c:v>
                </c:pt>
                <c:pt idx="3">
                  <c:v>Q3 2022 (n=1)</c:v>
                </c:pt>
              </c:strCache>
            </c:strRef>
          </c:cat>
          <c:val>
            <c:numRef>
              <c:f>'Average HOT Duration '!$C$2:$C$5</c:f>
              <c:numCache>
                <c:formatCode>0.0</c:formatCode>
                <c:ptCount val="4"/>
                <c:pt idx="0">
                  <c:v>276.69833333333332</c:v>
                </c:pt>
                <c:pt idx="1">
                  <c:v>276.69833333333332</c:v>
                </c:pt>
                <c:pt idx="2">
                  <c:v>276.69833333333332</c:v>
                </c:pt>
                <c:pt idx="3">
                  <c:v>276.69833333333332</c:v>
                </c:pt>
              </c:numCache>
            </c:numRef>
          </c:val>
          <c:smooth val="0"/>
          <c:extLst>
            <c:ext xmlns:c16="http://schemas.microsoft.com/office/drawing/2014/chart" uri="{C3380CC4-5D6E-409C-BE32-E72D297353CC}">
              <c16:uniqueId val="{00000002-3144-4515-A5AF-2439817E130C}"/>
            </c:ext>
          </c:extLst>
        </c:ser>
        <c:ser>
          <c:idx val="2"/>
          <c:order val="2"/>
          <c:tx>
            <c:strRef>
              <c:f>'Average HOT Duration '!$D$1</c:f>
              <c:strCache>
                <c:ptCount val="1"/>
                <c:pt idx="0">
                  <c:v> +2 Sigma</c:v>
                </c:pt>
              </c:strCache>
            </c:strRef>
          </c:tx>
          <c:spPr>
            <a:ln w="25400">
              <a:noFill/>
            </a:ln>
            <a:effectLst/>
          </c:spPr>
          <c:marker>
            <c:symbol val="none"/>
          </c:marker>
          <c:cat>
            <c:strRef>
              <c:f>'Average HOT Duration '!$A$2:$A$5</c:f>
              <c:strCache>
                <c:ptCount val="4"/>
                <c:pt idx="0">
                  <c:v>Q3 2021 (n=1)</c:v>
                </c:pt>
                <c:pt idx="1">
                  <c:v>Q1 2022 (n=2)</c:v>
                </c:pt>
                <c:pt idx="2">
                  <c:v>Q2 2022 (n=9)</c:v>
                </c:pt>
                <c:pt idx="3">
                  <c:v>Q3 2022 (n=1)</c:v>
                </c:pt>
              </c:strCache>
            </c:strRef>
          </c:cat>
          <c:val>
            <c:numRef>
              <c:f>'Average HOT Duration '!$D$2:$D$4</c:f>
              <c:numCache>
                <c:formatCode>0.0</c:formatCode>
                <c:ptCount val="3"/>
                <c:pt idx="0">
                  <c:v>219.95166666666665</c:v>
                </c:pt>
                <c:pt idx="1">
                  <c:v>219.95166666666665</c:v>
                </c:pt>
                <c:pt idx="2">
                  <c:v>219.95166666666665</c:v>
                </c:pt>
              </c:numCache>
            </c:numRef>
          </c:val>
          <c:smooth val="0"/>
          <c:extLst>
            <c:ext xmlns:c16="http://schemas.microsoft.com/office/drawing/2014/chart" uri="{C3380CC4-5D6E-409C-BE32-E72D297353CC}">
              <c16:uniqueId val="{00000003-3144-4515-A5AF-2439817E130C}"/>
            </c:ext>
          </c:extLst>
        </c:ser>
        <c:ser>
          <c:idx val="3"/>
          <c:order val="3"/>
          <c:tx>
            <c:strRef>
              <c:f>'Average HOT Duration '!$E$1</c:f>
              <c:strCache>
                <c:ptCount val="1"/>
                <c:pt idx="0">
                  <c:v> +1 Sigma</c:v>
                </c:pt>
              </c:strCache>
            </c:strRef>
          </c:tx>
          <c:spPr>
            <a:ln w="25400">
              <a:noFill/>
            </a:ln>
            <a:effectLst/>
          </c:spPr>
          <c:marker>
            <c:symbol val="none"/>
          </c:marker>
          <c:cat>
            <c:strRef>
              <c:f>'Average HOT Duration '!$A$2:$A$5</c:f>
              <c:strCache>
                <c:ptCount val="4"/>
                <c:pt idx="0">
                  <c:v>Q3 2021 (n=1)</c:v>
                </c:pt>
                <c:pt idx="1">
                  <c:v>Q1 2022 (n=2)</c:v>
                </c:pt>
                <c:pt idx="2">
                  <c:v>Q2 2022 (n=9)</c:v>
                </c:pt>
                <c:pt idx="3">
                  <c:v>Q3 2022 (n=1)</c:v>
                </c:pt>
              </c:strCache>
            </c:strRef>
          </c:cat>
          <c:val>
            <c:numRef>
              <c:f>'Average HOT Duration '!$E$2:$E$4</c:f>
              <c:numCache>
                <c:formatCode>0.0</c:formatCode>
                <c:ptCount val="3"/>
                <c:pt idx="0">
                  <c:v>163.20499999999998</c:v>
                </c:pt>
                <c:pt idx="1">
                  <c:v>163.20499999999998</c:v>
                </c:pt>
                <c:pt idx="2">
                  <c:v>163.20499999999998</c:v>
                </c:pt>
              </c:numCache>
            </c:numRef>
          </c:val>
          <c:smooth val="0"/>
          <c:extLst>
            <c:ext xmlns:c16="http://schemas.microsoft.com/office/drawing/2014/chart" uri="{C3380CC4-5D6E-409C-BE32-E72D297353CC}">
              <c16:uniqueId val="{00000004-3144-4515-A5AF-2439817E130C}"/>
            </c:ext>
          </c:extLst>
        </c:ser>
        <c:ser>
          <c:idx val="4"/>
          <c:order val="4"/>
          <c:tx>
            <c:strRef>
              <c:f>'Average HOT Duration '!$F$1</c:f>
              <c:strCache>
                <c:ptCount val="1"/>
                <c:pt idx="0">
                  <c:v>Average</c:v>
                </c:pt>
              </c:strCache>
            </c:strRef>
          </c:tx>
          <c:spPr>
            <a:ln w="38100">
              <a:solidFill>
                <a:srgbClr val="CCCCFF"/>
              </a:solidFill>
              <a:prstDash val="sysDash"/>
            </a:ln>
            <a:effectLst/>
          </c:spPr>
          <c:marker>
            <c:symbol val="none"/>
          </c:marker>
          <c:dLbls>
            <c:dLbl>
              <c:idx val="1"/>
              <c:layout>
                <c:manualLayout>
                  <c:x val="0.44772427645510021"/>
                  <c:y val="-2.9243670935687149E-2"/>
                </c:manualLayout>
              </c:layout>
              <c:tx>
                <c:rich>
                  <a:bodyPr/>
                  <a:lstStyle/>
                  <a:p>
                    <a:pPr>
                      <a:defRPr/>
                    </a:pPr>
                    <a:r>
                      <a:rPr lang="en-US" dirty="0"/>
                      <a:t>CL  106.5</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144-4515-A5AF-2439817E130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'Average HOT Duration '!$A$2:$A$5</c:f>
              <c:strCache>
                <c:ptCount val="4"/>
                <c:pt idx="0">
                  <c:v>Q3 2021 (n=1)</c:v>
                </c:pt>
                <c:pt idx="1">
                  <c:v>Q1 2022 (n=2)</c:v>
                </c:pt>
                <c:pt idx="2">
                  <c:v>Q2 2022 (n=9)</c:v>
                </c:pt>
                <c:pt idx="3">
                  <c:v>Q3 2022 (n=1)</c:v>
                </c:pt>
              </c:strCache>
            </c:strRef>
          </c:cat>
          <c:val>
            <c:numRef>
              <c:f>'Average HOT Duration '!$F$2:$F$5</c:f>
              <c:numCache>
                <c:formatCode>0.0</c:formatCode>
                <c:ptCount val="4"/>
                <c:pt idx="0">
                  <c:v>106.45833333333333</c:v>
                </c:pt>
                <c:pt idx="1">
                  <c:v>106.45833333333333</c:v>
                </c:pt>
                <c:pt idx="2">
                  <c:v>106.45833333333333</c:v>
                </c:pt>
                <c:pt idx="3">
                  <c:v>106.45833333333333</c:v>
                </c:pt>
              </c:numCache>
            </c:numRef>
          </c:val>
          <c:smooth val="0"/>
          <c:extLst>
            <c:ext xmlns:c16="http://schemas.microsoft.com/office/drawing/2014/chart" uri="{C3380CC4-5D6E-409C-BE32-E72D297353CC}">
              <c16:uniqueId val="{00000006-3144-4515-A5AF-2439817E130C}"/>
            </c:ext>
          </c:extLst>
        </c:ser>
        <c:ser>
          <c:idx val="5"/>
          <c:order val="5"/>
          <c:tx>
            <c:strRef>
              <c:f>'Average HOT Duration '!$G$1</c:f>
              <c:strCache>
                <c:ptCount val="1"/>
                <c:pt idx="0">
                  <c:v> -1 Sigma</c:v>
                </c:pt>
              </c:strCache>
            </c:strRef>
          </c:tx>
          <c:spPr>
            <a:ln w="25400">
              <a:noFill/>
            </a:ln>
            <a:effectLst/>
          </c:spPr>
          <c:marker>
            <c:symbol val="none"/>
          </c:marker>
          <c:cat>
            <c:strRef>
              <c:f>'Average HOT Duration '!$A$2:$A$5</c:f>
              <c:strCache>
                <c:ptCount val="4"/>
                <c:pt idx="0">
                  <c:v>Q3 2021 (n=1)</c:v>
                </c:pt>
                <c:pt idx="1">
                  <c:v>Q1 2022 (n=2)</c:v>
                </c:pt>
                <c:pt idx="2">
                  <c:v>Q2 2022 (n=9)</c:v>
                </c:pt>
                <c:pt idx="3">
                  <c:v>Q3 2022 (n=1)</c:v>
                </c:pt>
              </c:strCache>
            </c:strRef>
          </c:cat>
          <c:val>
            <c:numRef>
              <c:f>'Average HOT Duration '!$G$2:$G$4</c:f>
              <c:numCache>
                <c:formatCode>0.0</c:formatCode>
                <c:ptCount val="3"/>
                <c:pt idx="0">
                  <c:v>49.711666666666659</c:v>
                </c:pt>
                <c:pt idx="1">
                  <c:v>49.711666666666659</c:v>
                </c:pt>
                <c:pt idx="2">
                  <c:v>49.711666666666659</c:v>
                </c:pt>
              </c:numCache>
            </c:numRef>
          </c:val>
          <c:smooth val="0"/>
          <c:extLst>
            <c:ext xmlns:c16="http://schemas.microsoft.com/office/drawing/2014/chart" uri="{C3380CC4-5D6E-409C-BE32-E72D297353CC}">
              <c16:uniqueId val="{00000007-3144-4515-A5AF-2439817E130C}"/>
            </c:ext>
          </c:extLst>
        </c:ser>
        <c:ser>
          <c:idx val="6"/>
          <c:order val="6"/>
          <c:tx>
            <c:strRef>
              <c:f>'Average HOT Duration '!$H$1</c:f>
              <c:strCache>
                <c:ptCount val="1"/>
                <c:pt idx="0">
                  <c:v> -2 Sigma</c:v>
                </c:pt>
              </c:strCache>
            </c:strRef>
          </c:tx>
          <c:spPr>
            <a:ln w="25400">
              <a:noFill/>
            </a:ln>
            <a:effectLst/>
          </c:spPr>
          <c:marker>
            <c:symbol val="none"/>
          </c:marker>
          <c:cat>
            <c:strRef>
              <c:f>'Average HOT Duration '!$A$2:$A$5</c:f>
              <c:strCache>
                <c:ptCount val="4"/>
                <c:pt idx="0">
                  <c:v>Q3 2021 (n=1)</c:v>
                </c:pt>
                <c:pt idx="1">
                  <c:v>Q1 2022 (n=2)</c:v>
                </c:pt>
                <c:pt idx="2">
                  <c:v>Q2 2022 (n=9)</c:v>
                </c:pt>
                <c:pt idx="3">
                  <c:v>Q3 2022 (n=1)</c:v>
                </c:pt>
              </c:strCache>
            </c:strRef>
          </c:cat>
          <c:val>
            <c:numRef>
              <c:f>'Average HOT Duration '!$H$2:$H$4</c:f>
              <c:numCache>
                <c:formatCode>0.0</c:formatCode>
                <c:ptCount val="3"/>
                <c:pt idx="0">
                  <c:v>-7.0350000000000108</c:v>
                </c:pt>
                <c:pt idx="1">
                  <c:v>-7.0350000000000108</c:v>
                </c:pt>
                <c:pt idx="2">
                  <c:v>-7.0350000000000108</c:v>
                </c:pt>
              </c:numCache>
            </c:numRef>
          </c:val>
          <c:smooth val="0"/>
          <c:extLst>
            <c:ext xmlns:c16="http://schemas.microsoft.com/office/drawing/2014/chart" uri="{C3380CC4-5D6E-409C-BE32-E72D297353CC}">
              <c16:uniqueId val="{00000008-3144-4515-A5AF-2439817E130C}"/>
            </c:ext>
          </c:extLst>
        </c:ser>
        <c:ser>
          <c:idx val="7"/>
          <c:order val="7"/>
          <c:tx>
            <c:strRef>
              <c:f>'Average HOT Duration '!$I$1</c:f>
              <c:strCache>
                <c:ptCount val="1"/>
                <c:pt idx="0">
                  <c:v>LCL</c:v>
                </c:pt>
              </c:strCache>
            </c:strRef>
          </c:tx>
          <c:spPr>
            <a:ln w="12700">
              <a:solidFill>
                <a:srgbClr val="FF0000"/>
              </a:solidFill>
              <a:prstDash val="lgDash"/>
            </a:ln>
            <a:effectLst/>
          </c:spPr>
          <c:marker>
            <c:symbol val="none"/>
          </c:marker>
          <c:dLbls>
            <c:dLbl>
              <c:idx val="1"/>
              <c:layout>
                <c:manualLayout>
                  <c:x val="-2.9289059959548919E-2"/>
                  <c:y val="-4.0304626812478442E-2"/>
                </c:manualLayout>
              </c:layout>
              <c:numFmt formatCode="0.00" sourceLinked="0"/>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144-4515-A5AF-2439817E130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'Average HOT Duration '!$A$2:$A$5</c:f>
              <c:strCache>
                <c:ptCount val="4"/>
                <c:pt idx="0">
                  <c:v>Q3 2021 (n=1)</c:v>
                </c:pt>
                <c:pt idx="1">
                  <c:v>Q1 2022 (n=2)</c:v>
                </c:pt>
                <c:pt idx="2">
                  <c:v>Q2 2022 (n=9)</c:v>
                </c:pt>
                <c:pt idx="3">
                  <c:v>Q3 2022 (n=1)</c:v>
                </c:pt>
              </c:strCache>
            </c:strRef>
          </c:cat>
          <c:val>
            <c:numRef>
              <c:f>'Average HOT Duration '!$I$2:$I$4</c:f>
              <c:numCache>
                <c:formatCode>0.0</c:formatCode>
                <c:ptCount val="3"/>
                <c:pt idx="0">
                  <c:v>-63.78166666666668</c:v>
                </c:pt>
                <c:pt idx="1">
                  <c:v>-63.78166666666668</c:v>
                </c:pt>
                <c:pt idx="2">
                  <c:v>-63.78166666666668</c:v>
                </c:pt>
              </c:numCache>
            </c:numRef>
          </c:val>
          <c:smooth val="0"/>
          <c:extLst>
            <c:ext xmlns:c16="http://schemas.microsoft.com/office/drawing/2014/chart" uri="{C3380CC4-5D6E-409C-BE32-E72D297353CC}">
              <c16:uniqueId val="{0000000A-3144-4515-A5AF-2439817E130C}"/>
            </c:ext>
          </c:extLst>
        </c:ser>
        <c:dLbls>
          <c:showLegendKey val="0"/>
          <c:showVal val="0"/>
          <c:showCatName val="0"/>
          <c:showSerName val="0"/>
          <c:showPercent val="0"/>
          <c:showBubbleSize val="0"/>
        </c:dLbls>
        <c:marker val="1"/>
        <c:smooth val="0"/>
        <c:axId val="1542110160"/>
        <c:axId val="1542110576"/>
      </c:lineChart>
      <c:catAx>
        <c:axId val="1542110160"/>
        <c:scaling>
          <c:orientation val="minMax"/>
        </c:scaling>
        <c:delete val="0"/>
        <c:axPos val="b"/>
        <c:title>
          <c:tx>
            <c:rich>
              <a:bodyPr/>
              <a:lstStyle/>
              <a:p>
                <a:pPr>
                  <a:defRPr/>
                </a:pPr>
                <a:r>
                  <a:rPr lang="en-US"/>
                  <a:t>Discharge Quarter, (N=Total patients discharged in a quarter with known duration of HOT)</a:t>
                </a:r>
              </a:p>
            </c:rich>
          </c:tx>
          <c:overlay val="0"/>
        </c:title>
        <c:numFmt formatCode="General" sourceLinked="1"/>
        <c:majorTickMark val="out"/>
        <c:minorTickMark val="none"/>
        <c:tickLblPos val="nextTo"/>
        <c:crossAx val="1542110576"/>
        <c:crossesAt val="-150"/>
        <c:auto val="0"/>
        <c:lblAlgn val="ctr"/>
        <c:lblOffset val="100"/>
        <c:noMultiLvlLbl val="0"/>
      </c:catAx>
      <c:valAx>
        <c:axId val="1542110576"/>
        <c:scaling>
          <c:orientation val="minMax"/>
          <c:min val="0"/>
        </c:scaling>
        <c:delete val="0"/>
        <c:axPos val="l"/>
        <c:title>
          <c:tx>
            <c:rich>
              <a:bodyPr/>
              <a:lstStyle/>
              <a:p>
                <a:pPr>
                  <a:defRPr/>
                </a:pPr>
                <a:r>
                  <a:rPr lang="en-US"/>
                  <a:t>Average HOT Duration  (days) </a:t>
                </a:r>
              </a:p>
            </c:rich>
          </c:tx>
          <c:overlay val="0"/>
        </c:title>
        <c:numFmt formatCode="0.0" sourceLinked="1"/>
        <c:majorTickMark val="out"/>
        <c:minorTickMark val="none"/>
        <c:tickLblPos val="nextTo"/>
        <c:crossAx val="1542110160"/>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a:t>Recorded Home Oximetry Implementation Trial</a:t>
            </a:r>
            <a:r>
              <a:rPr lang="en-US" sz="2800" baseline="0"/>
              <a:t> Related Barriers and Problems</a:t>
            </a:r>
            <a:endParaRPr lang="en-US" sz="2800"/>
          </a:p>
        </c:rich>
      </c:tx>
      <c:layout>
        <c:manualLayout>
          <c:xMode val="edge"/>
          <c:yMode val="edge"/>
          <c:x val="0.14585262286100817"/>
          <c:y val="2.2576966121909296E-2"/>
        </c:manualLayout>
      </c:layout>
      <c:overlay val="0"/>
    </c:title>
    <c:autoTitleDeleted val="0"/>
    <c:plotArea>
      <c:layout>
        <c:manualLayout>
          <c:layoutTarget val="inner"/>
          <c:xMode val="edge"/>
          <c:yMode val="edge"/>
          <c:x val="9.6147393784928564E-2"/>
          <c:y val="0.17426642456469524"/>
          <c:w val="0.8550535237584459"/>
          <c:h val="0.680155696131023"/>
        </c:manualLayout>
      </c:layout>
      <c:lineChart>
        <c:grouping val="standard"/>
        <c:varyColors val="0"/>
        <c:ser>
          <c:idx val="0"/>
          <c:order val="0"/>
          <c:tx>
            <c:strRef>
              <c:f>'Problem Count c Chart'!$B$1</c:f>
              <c:strCache>
                <c:ptCount val="1"/>
                <c:pt idx="0">
                  <c:v>Problem Count</c:v>
                </c:pt>
              </c:strCache>
            </c:strRef>
          </c:tx>
          <c:spPr>
            <a:ln w="31750">
              <a:solidFill>
                <a:srgbClr val="864DAD"/>
              </a:solidFill>
              <a:prstDash val="solid"/>
            </a:ln>
            <a:effectLst/>
          </c:spPr>
          <c:marker>
            <c:symbol val="circle"/>
            <c:size val="6"/>
            <c:spPr>
              <a:solidFill>
                <a:srgbClr val="864DAD"/>
              </a:solidFill>
              <a:ln w="25400">
                <a:solidFill>
                  <a:srgbClr val="864DAD"/>
                </a:solidFill>
                <a:prstDash val="solid"/>
              </a:ln>
            </c:spPr>
          </c:marker>
          <c:cat>
            <c:numRef>
              <c:f>'Problem Count c Chart'!$A$2:$A$22</c:f>
              <c:numCache>
                <c:formatCode>mmm\-yy</c:formatCode>
                <c:ptCount val="21"/>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numCache>
            </c:numRef>
          </c:cat>
          <c:val>
            <c:numRef>
              <c:f>'Problem Count c Chart'!$B$2:$B$22</c:f>
              <c:numCache>
                <c:formatCode>General</c:formatCode>
                <c:ptCount val="21"/>
                <c:pt idx="0">
                  <c:v>1</c:v>
                </c:pt>
                <c:pt idx="1">
                  <c:v>6</c:v>
                </c:pt>
                <c:pt idx="2">
                  <c:v>2</c:v>
                </c:pt>
                <c:pt idx="3">
                  <c:v>1</c:v>
                </c:pt>
                <c:pt idx="4">
                  <c:v>6</c:v>
                </c:pt>
                <c:pt idx="5">
                  <c:v>4</c:v>
                </c:pt>
                <c:pt idx="6">
                  <c:v>5</c:v>
                </c:pt>
                <c:pt idx="7">
                  <c:v>8</c:v>
                </c:pt>
                <c:pt idx="8">
                  <c:v>5</c:v>
                </c:pt>
                <c:pt idx="9">
                  <c:v>6</c:v>
                </c:pt>
                <c:pt idx="10">
                  <c:v>9</c:v>
                </c:pt>
                <c:pt idx="11">
                  <c:v>13</c:v>
                </c:pt>
                <c:pt idx="12">
                  <c:v>3</c:v>
                </c:pt>
                <c:pt idx="13">
                  <c:v>4</c:v>
                </c:pt>
                <c:pt idx="14">
                  <c:v>6</c:v>
                </c:pt>
                <c:pt idx="15">
                  <c:v>13</c:v>
                </c:pt>
                <c:pt idx="16">
                  <c:v>3</c:v>
                </c:pt>
                <c:pt idx="17">
                  <c:v>3</c:v>
                </c:pt>
                <c:pt idx="18">
                  <c:v>7</c:v>
                </c:pt>
                <c:pt idx="19">
                  <c:v>6</c:v>
                </c:pt>
                <c:pt idx="20">
                  <c:v>6</c:v>
                </c:pt>
              </c:numCache>
            </c:numRef>
          </c:val>
          <c:smooth val="0"/>
          <c:extLst>
            <c:ext xmlns:c16="http://schemas.microsoft.com/office/drawing/2014/chart" uri="{C3380CC4-5D6E-409C-BE32-E72D297353CC}">
              <c16:uniqueId val="{00000000-06ED-42FB-AA4D-476D2C77309E}"/>
            </c:ext>
          </c:extLst>
        </c:ser>
        <c:ser>
          <c:idx val="1"/>
          <c:order val="1"/>
          <c:tx>
            <c:strRef>
              <c:f>'Problem Count c Chart'!$C$1</c:f>
              <c:strCache>
                <c:ptCount val="1"/>
                <c:pt idx="0">
                  <c:v>UCL</c:v>
                </c:pt>
              </c:strCache>
            </c:strRef>
          </c:tx>
          <c:spPr>
            <a:ln w="19050">
              <a:solidFill>
                <a:srgbClr val="7F8FA9"/>
              </a:solidFill>
              <a:prstDash val="solid"/>
            </a:ln>
            <a:effectLst/>
          </c:spPr>
          <c:marker>
            <c:symbol val="none"/>
          </c:marker>
          <c:dLbls>
            <c:dLbl>
              <c:idx val="1"/>
              <c:layout>
                <c:manualLayout>
                  <c:x val="0.47157020645427439"/>
                  <c:y val="-2.5461435901231639E-2"/>
                </c:manualLayout>
              </c:layout>
              <c:tx>
                <c:rich>
                  <a:bodyPr/>
                  <a:lstStyle/>
                  <a:p>
                    <a:pPr>
                      <a:defRPr sz="1600"/>
                    </a:pPr>
                    <a:r>
                      <a:rPr lang="en-US" sz="1600"/>
                      <a:t>UCL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6ED-42FB-AA4D-476D2C77309E}"/>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'Problem Count c Chart'!$A$2:$A$22</c:f>
              <c:numCache>
                <c:formatCode>mmm\-yy</c:formatCode>
                <c:ptCount val="21"/>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numCache>
            </c:numRef>
          </c:cat>
          <c:val>
            <c:numRef>
              <c:f>'Problem Count c Chart'!$C$2:$C$22</c:f>
              <c:numCache>
                <c:formatCode>0.00</c:formatCode>
                <c:ptCount val="21"/>
                <c:pt idx="0">
                  <c:v>12.652590703653559</c:v>
                </c:pt>
                <c:pt idx="1">
                  <c:v>12.652590703653559</c:v>
                </c:pt>
                <c:pt idx="2">
                  <c:v>12.652590703653559</c:v>
                </c:pt>
                <c:pt idx="3">
                  <c:v>12.652590703653559</c:v>
                </c:pt>
                <c:pt idx="4">
                  <c:v>12.652590703653559</c:v>
                </c:pt>
                <c:pt idx="5">
                  <c:v>12.652590703653559</c:v>
                </c:pt>
                <c:pt idx="6">
                  <c:v>12.652590703653559</c:v>
                </c:pt>
                <c:pt idx="7">
                  <c:v>12.652590703653559</c:v>
                </c:pt>
                <c:pt idx="8">
                  <c:v>12.652590703653559</c:v>
                </c:pt>
                <c:pt idx="9">
                  <c:v>12.652590703653559</c:v>
                </c:pt>
                <c:pt idx="10">
                  <c:v>12.652590703653559</c:v>
                </c:pt>
                <c:pt idx="11">
                  <c:v>12.652590703653559</c:v>
                </c:pt>
                <c:pt idx="12">
                  <c:v>12.652590703653559</c:v>
                </c:pt>
                <c:pt idx="13">
                  <c:v>12.652590703653559</c:v>
                </c:pt>
                <c:pt idx="14">
                  <c:v>12.652590703653559</c:v>
                </c:pt>
                <c:pt idx="15">
                  <c:v>12.652590703653559</c:v>
                </c:pt>
                <c:pt idx="16">
                  <c:v>12.652590703653559</c:v>
                </c:pt>
                <c:pt idx="17">
                  <c:v>12.652590703653559</c:v>
                </c:pt>
                <c:pt idx="18">
                  <c:v>12.652590703653559</c:v>
                </c:pt>
                <c:pt idx="19">
                  <c:v>12.652590703653559</c:v>
                </c:pt>
                <c:pt idx="20">
                  <c:v>12.652590703653559</c:v>
                </c:pt>
              </c:numCache>
            </c:numRef>
          </c:val>
          <c:smooth val="0"/>
          <c:extLst>
            <c:ext xmlns:c16="http://schemas.microsoft.com/office/drawing/2014/chart" uri="{C3380CC4-5D6E-409C-BE32-E72D297353CC}">
              <c16:uniqueId val="{00000002-06ED-42FB-AA4D-476D2C77309E}"/>
            </c:ext>
          </c:extLst>
        </c:ser>
        <c:ser>
          <c:idx val="2"/>
          <c:order val="2"/>
          <c:tx>
            <c:strRef>
              <c:f>'Problem Count c Chart'!$D$1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numRef>
              <c:f>'Problem Count c Chart'!$A$2:$A$22</c:f>
              <c:numCache>
                <c:formatCode>mmm\-yy</c:formatCode>
                <c:ptCount val="21"/>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numCache>
            </c:numRef>
          </c:cat>
          <c:val>
            <c:numRef>
              <c:f>'Problem Count c Chart'!$D$2:$D$16</c:f>
              <c:numCache>
                <c:formatCode>0.00</c:formatCode>
                <c:ptCount val="15"/>
                <c:pt idx="0">
                  <c:v>10.292203326245229</c:v>
                </c:pt>
                <c:pt idx="1">
                  <c:v>10.292203326245229</c:v>
                </c:pt>
                <c:pt idx="2">
                  <c:v>10.292203326245229</c:v>
                </c:pt>
                <c:pt idx="3">
                  <c:v>10.292203326245229</c:v>
                </c:pt>
                <c:pt idx="4" formatCode="General">
                  <c:v>10.292203326245229</c:v>
                </c:pt>
                <c:pt idx="5" formatCode="General">
                  <c:v>10.292203326245229</c:v>
                </c:pt>
                <c:pt idx="6" formatCode="General">
                  <c:v>10.292203326245229</c:v>
                </c:pt>
                <c:pt idx="7" formatCode="General">
                  <c:v>10.292203326245229</c:v>
                </c:pt>
                <c:pt idx="8" formatCode="General">
                  <c:v>10.292203326245229</c:v>
                </c:pt>
                <c:pt idx="9" formatCode="General">
                  <c:v>10.292203326245229</c:v>
                </c:pt>
                <c:pt idx="10" formatCode="General">
                  <c:v>8.5952400000000004</c:v>
                </c:pt>
                <c:pt idx="11" formatCode="General">
                  <c:v>10.292203326245229</c:v>
                </c:pt>
                <c:pt idx="12" formatCode="General">
                  <c:v>10.292203326245229</c:v>
                </c:pt>
                <c:pt idx="13" formatCode="General">
                  <c:v>10.292203326245229</c:v>
                </c:pt>
                <c:pt idx="14" formatCode="General">
                  <c:v>10.292203326245229</c:v>
                </c:pt>
              </c:numCache>
            </c:numRef>
          </c:val>
          <c:smooth val="0"/>
          <c:extLst>
            <c:ext xmlns:c16="http://schemas.microsoft.com/office/drawing/2014/chart" uri="{C3380CC4-5D6E-409C-BE32-E72D297353CC}">
              <c16:uniqueId val="{00000003-06ED-42FB-AA4D-476D2C77309E}"/>
            </c:ext>
          </c:extLst>
        </c:ser>
        <c:ser>
          <c:idx val="3"/>
          <c:order val="3"/>
          <c:tx>
            <c:strRef>
              <c:f>'Problem Count c Chart'!$E$1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numRef>
              <c:f>'Problem Count c Chart'!$A$2:$A$22</c:f>
              <c:numCache>
                <c:formatCode>mmm\-yy</c:formatCode>
                <c:ptCount val="21"/>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numCache>
            </c:numRef>
          </c:cat>
          <c:val>
            <c:numRef>
              <c:f>'Problem Count c Chart'!$E$2:$E$16</c:f>
              <c:numCache>
                <c:formatCode>0.00</c:formatCode>
                <c:ptCount val="15"/>
                <c:pt idx="0">
                  <c:v>7.9318159488369009</c:v>
                </c:pt>
                <c:pt idx="1">
                  <c:v>7.9318159488369009</c:v>
                </c:pt>
                <c:pt idx="2">
                  <c:v>7.9318159488369009</c:v>
                </c:pt>
                <c:pt idx="3">
                  <c:v>7.9318159488369009</c:v>
                </c:pt>
                <c:pt idx="4" formatCode="General">
                  <c:v>7.9318159488369009</c:v>
                </c:pt>
                <c:pt idx="5" formatCode="General">
                  <c:v>7.9318159488369009</c:v>
                </c:pt>
                <c:pt idx="6" formatCode="General">
                  <c:v>7.9318159488369009</c:v>
                </c:pt>
                <c:pt idx="7" formatCode="General">
                  <c:v>7.9318159488369009</c:v>
                </c:pt>
                <c:pt idx="8" formatCode="General">
                  <c:v>7.9318159488369009</c:v>
                </c:pt>
                <c:pt idx="9" formatCode="General">
                  <c:v>7.9318159488369009</c:v>
                </c:pt>
                <c:pt idx="10" formatCode="General">
                  <c:v>6.4976200000000004</c:v>
                </c:pt>
                <c:pt idx="11" formatCode="General">
                  <c:v>7.9318159488369009</c:v>
                </c:pt>
                <c:pt idx="12" formatCode="General">
                  <c:v>7.9318159488369009</c:v>
                </c:pt>
                <c:pt idx="13" formatCode="General">
                  <c:v>7.9318159488369009</c:v>
                </c:pt>
                <c:pt idx="14" formatCode="General">
                  <c:v>7.9318159488369009</c:v>
                </c:pt>
              </c:numCache>
            </c:numRef>
          </c:val>
          <c:smooth val="0"/>
          <c:extLst>
            <c:ext xmlns:c16="http://schemas.microsoft.com/office/drawing/2014/chart" uri="{C3380CC4-5D6E-409C-BE32-E72D297353CC}">
              <c16:uniqueId val="{00000004-06ED-42FB-AA4D-476D2C77309E}"/>
            </c:ext>
          </c:extLst>
        </c:ser>
        <c:ser>
          <c:idx val="4"/>
          <c:order val="4"/>
          <c:tx>
            <c:strRef>
              <c:f>'Problem Count c Chart'!$F$1</c:f>
              <c:strCache>
                <c:ptCount val="1"/>
                <c:pt idx="0">
                  <c:v>Average</c:v>
                </c:pt>
              </c:strCache>
            </c:strRef>
          </c:tx>
          <c:spPr>
            <a:ln w="34925">
              <a:solidFill>
                <a:srgbClr val="5AA2AE"/>
              </a:solidFill>
              <a:prstDash val="sysDash"/>
            </a:ln>
            <a:effectLst/>
          </c:spPr>
          <c:marker>
            <c:symbol val="none"/>
          </c:marker>
          <c:dLbls>
            <c:dLbl>
              <c:idx val="1"/>
              <c:layout>
                <c:manualLayout>
                  <c:x val="0.47091681920177664"/>
                  <c:y val="-2.5461435901231639E-2"/>
                </c:manualLayout>
              </c:layout>
              <c:tx>
                <c:rich>
                  <a:bodyPr/>
                  <a:lstStyle/>
                  <a:p>
                    <a:pPr>
                      <a:defRPr sz="1600"/>
                    </a:pPr>
                    <a:r>
                      <a:rPr lang="en-US" sz="1600"/>
                      <a:t>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6ED-42FB-AA4D-476D2C77309E}"/>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'Problem Count c Chart'!$A$2:$A$22</c:f>
              <c:numCache>
                <c:formatCode>mmm\-yy</c:formatCode>
                <c:ptCount val="21"/>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numCache>
            </c:numRef>
          </c:cat>
          <c:val>
            <c:numRef>
              <c:f>'Problem Count c Chart'!$F$2:$F$22</c:f>
              <c:numCache>
                <c:formatCode>0.00</c:formatCode>
                <c:ptCount val="21"/>
                <c:pt idx="0">
                  <c:v>5.5714285714285712</c:v>
                </c:pt>
                <c:pt idx="1">
                  <c:v>5.5714285714285712</c:v>
                </c:pt>
                <c:pt idx="2">
                  <c:v>5.5714285714285712</c:v>
                </c:pt>
                <c:pt idx="3">
                  <c:v>5.5714285714285712</c:v>
                </c:pt>
                <c:pt idx="4">
                  <c:v>5.5714285714285712</c:v>
                </c:pt>
                <c:pt idx="5">
                  <c:v>5.5714285714285712</c:v>
                </c:pt>
                <c:pt idx="6">
                  <c:v>5.5714285714285712</c:v>
                </c:pt>
                <c:pt idx="7">
                  <c:v>5.5714285714285712</c:v>
                </c:pt>
                <c:pt idx="8">
                  <c:v>5.5714285714285712</c:v>
                </c:pt>
                <c:pt idx="9">
                  <c:v>5.5714285714285712</c:v>
                </c:pt>
                <c:pt idx="10">
                  <c:v>5.5714285714285712</c:v>
                </c:pt>
                <c:pt idx="11">
                  <c:v>5.5714285714285712</c:v>
                </c:pt>
                <c:pt idx="12">
                  <c:v>5.5714285714285712</c:v>
                </c:pt>
                <c:pt idx="13">
                  <c:v>5.5714285714285712</c:v>
                </c:pt>
                <c:pt idx="14">
                  <c:v>5.5714285714285712</c:v>
                </c:pt>
                <c:pt idx="15">
                  <c:v>5.5714285714285712</c:v>
                </c:pt>
                <c:pt idx="16">
                  <c:v>5.5714285714285712</c:v>
                </c:pt>
                <c:pt idx="17">
                  <c:v>5.5714285714285712</c:v>
                </c:pt>
                <c:pt idx="18">
                  <c:v>5.5714285714285712</c:v>
                </c:pt>
                <c:pt idx="19">
                  <c:v>5.5714285714285712</c:v>
                </c:pt>
                <c:pt idx="20">
                  <c:v>5.5714285714285712</c:v>
                </c:pt>
              </c:numCache>
            </c:numRef>
          </c:val>
          <c:smooth val="0"/>
          <c:extLst>
            <c:ext xmlns:c16="http://schemas.microsoft.com/office/drawing/2014/chart" uri="{C3380CC4-5D6E-409C-BE32-E72D297353CC}">
              <c16:uniqueId val="{00000006-06ED-42FB-AA4D-476D2C77309E}"/>
            </c:ext>
          </c:extLst>
        </c:ser>
        <c:ser>
          <c:idx val="5"/>
          <c:order val="5"/>
          <c:tx>
            <c:strRef>
              <c:f>'Problem Count c Chart'!$G$1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numRef>
              <c:f>'Problem Count c Chart'!$A$2:$A$22</c:f>
              <c:numCache>
                <c:formatCode>mmm\-yy</c:formatCode>
                <c:ptCount val="21"/>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numCache>
            </c:numRef>
          </c:cat>
          <c:val>
            <c:numRef>
              <c:f>'Problem Count c Chart'!$G$2:$G$16</c:f>
              <c:numCache>
                <c:formatCode>0.00</c:formatCode>
                <c:ptCount val="15"/>
                <c:pt idx="0">
                  <c:v>3.2110411940202419</c:v>
                </c:pt>
                <c:pt idx="1">
                  <c:v>3.2110411940202419</c:v>
                </c:pt>
                <c:pt idx="2">
                  <c:v>3.2110411940202419</c:v>
                </c:pt>
                <c:pt idx="3">
                  <c:v>3.2110411940202419</c:v>
                </c:pt>
                <c:pt idx="4" formatCode="General">
                  <c:v>3.2110411940202419</c:v>
                </c:pt>
                <c:pt idx="5" formatCode="General">
                  <c:v>3.2110411940202419</c:v>
                </c:pt>
                <c:pt idx="6" formatCode="General">
                  <c:v>3.2110411940202419</c:v>
                </c:pt>
                <c:pt idx="7" formatCode="General">
                  <c:v>3.2110411940202419</c:v>
                </c:pt>
                <c:pt idx="8" formatCode="General">
                  <c:v>3.2110411940202419</c:v>
                </c:pt>
                <c:pt idx="9" formatCode="General">
                  <c:v>3.2110411940202419</c:v>
                </c:pt>
                <c:pt idx="10" formatCode="General">
                  <c:v>3.2110411940202419</c:v>
                </c:pt>
                <c:pt idx="11" formatCode="General">
                  <c:v>3.2110411940202419</c:v>
                </c:pt>
                <c:pt idx="12" formatCode="General">
                  <c:v>3.2110411940202419</c:v>
                </c:pt>
                <c:pt idx="13" formatCode="General">
                  <c:v>3.2110411940202419</c:v>
                </c:pt>
                <c:pt idx="14" formatCode="General">
                  <c:v>3.2110411940202419</c:v>
                </c:pt>
              </c:numCache>
            </c:numRef>
          </c:val>
          <c:smooth val="0"/>
          <c:extLst>
            <c:ext xmlns:c16="http://schemas.microsoft.com/office/drawing/2014/chart" uri="{C3380CC4-5D6E-409C-BE32-E72D297353CC}">
              <c16:uniqueId val="{00000007-06ED-42FB-AA4D-476D2C77309E}"/>
            </c:ext>
          </c:extLst>
        </c:ser>
        <c:ser>
          <c:idx val="6"/>
          <c:order val="6"/>
          <c:tx>
            <c:strRef>
              <c:f>'Problem Count c Chart'!$H$1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numRef>
              <c:f>'Problem Count c Chart'!$A$2:$A$22</c:f>
              <c:numCache>
                <c:formatCode>mmm\-yy</c:formatCode>
                <c:ptCount val="21"/>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numCache>
            </c:numRef>
          </c:cat>
          <c:val>
            <c:numRef>
              <c:f>'Problem Count c Chart'!$H$2:$H$16</c:f>
              <c:numCache>
                <c:formatCode>0.00</c:formatCode>
                <c:ptCount val="15"/>
                <c:pt idx="0">
                  <c:v>0.85065381661191264</c:v>
                </c:pt>
                <c:pt idx="1">
                  <c:v>0.85065381661191264</c:v>
                </c:pt>
                <c:pt idx="2">
                  <c:v>0.85065381661191264</c:v>
                </c:pt>
                <c:pt idx="3">
                  <c:v>0.85065381661191264</c:v>
                </c:pt>
                <c:pt idx="4" formatCode="General">
                  <c:v>0.85065381661191264</c:v>
                </c:pt>
                <c:pt idx="5" formatCode="General">
                  <c:v>0.85065381661191264</c:v>
                </c:pt>
                <c:pt idx="6" formatCode="General">
                  <c:v>0.85065381661191264</c:v>
                </c:pt>
                <c:pt idx="7" formatCode="General">
                  <c:v>0.85065381661191264</c:v>
                </c:pt>
                <c:pt idx="8" formatCode="General">
                  <c:v>0.85065381661191264</c:v>
                </c:pt>
                <c:pt idx="9" formatCode="General">
                  <c:v>0.85065381661191264</c:v>
                </c:pt>
                <c:pt idx="10" formatCode="General">
                  <c:v>0.85065381661191264</c:v>
                </c:pt>
                <c:pt idx="11" formatCode="General">
                  <c:v>0.85065381661191264</c:v>
                </c:pt>
                <c:pt idx="12" formatCode="General">
                  <c:v>0.85065381661191264</c:v>
                </c:pt>
                <c:pt idx="13" formatCode="General">
                  <c:v>0.85065381661191264</c:v>
                </c:pt>
                <c:pt idx="14" formatCode="General">
                  <c:v>0.85065381661191264</c:v>
                </c:pt>
              </c:numCache>
            </c:numRef>
          </c:val>
          <c:smooth val="0"/>
          <c:extLst>
            <c:ext xmlns:c16="http://schemas.microsoft.com/office/drawing/2014/chart" uri="{C3380CC4-5D6E-409C-BE32-E72D297353CC}">
              <c16:uniqueId val="{00000008-06ED-42FB-AA4D-476D2C77309E}"/>
            </c:ext>
          </c:extLst>
        </c:ser>
        <c:ser>
          <c:idx val="7"/>
          <c:order val="7"/>
          <c:tx>
            <c:strRef>
              <c:f>'Problem Count c Chart'!$I$1</c:f>
              <c:strCache>
                <c:ptCount val="1"/>
                <c:pt idx="0">
                  <c:v>LCL</c:v>
                </c:pt>
              </c:strCache>
            </c:strRef>
          </c:tx>
          <c:spPr>
            <a:ln w="25400">
              <a:solidFill>
                <a:srgbClr val="7F8FA9"/>
              </a:solidFill>
              <a:prstDash val="sysDash"/>
            </a:ln>
            <a:effectLst/>
          </c:spPr>
          <c:marker>
            <c:symbol val="none"/>
          </c:marker>
          <c:cat>
            <c:numRef>
              <c:f>'Problem Count c Chart'!$A$2:$A$22</c:f>
              <c:numCache>
                <c:formatCode>mmm\-yy</c:formatCode>
                <c:ptCount val="21"/>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numCache>
            </c:numRef>
          </c:cat>
          <c:val>
            <c:numRef>
              <c:f>'Problem Count c Chart'!$I$2:$I$16</c:f>
              <c:numCache>
                <c:formatCode>0.00</c:formatCode>
                <c:ptCount val="15"/>
                <c:pt idx="0">
                  <c:v>0</c:v>
                </c:pt>
                <c:pt idx="1">
                  <c:v>0</c:v>
                </c:pt>
                <c:pt idx="2">
                  <c:v>0</c:v>
                </c:pt>
                <c:pt idx="3">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numCache>
            </c:numRef>
          </c:val>
          <c:smooth val="0"/>
          <c:extLst>
            <c:ext xmlns:c16="http://schemas.microsoft.com/office/drawing/2014/chart" uri="{C3380CC4-5D6E-409C-BE32-E72D297353CC}">
              <c16:uniqueId val="{00000009-06ED-42FB-AA4D-476D2C77309E}"/>
            </c:ext>
          </c:extLst>
        </c:ser>
        <c:dLbls>
          <c:showLegendKey val="0"/>
          <c:showVal val="0"/>
          <c:showCatName val="0"/>
          <c:showSerName val="0"/>
          <c:showPercent val="0"/>
          <c:showBubbleSize val="0"/>
        </c:dLbls>
        <c:marker val="1"/>
        <c:smooth val="0"/>
        <c:axId val="1611156495"/>
        <c:axId val="1611154415"/>
      </c:lineChart>
      <c:catAx>
        <c:axId val="1611156495"/>
        <c:scaling>
          <c:orientation val="minMax"/>
        </c:scaling>
        <c:delete val="0"/>
        <c:axPos val="b"/>
        <c:title>
          <c:tx>
            <c:rich>
              <a:bodyPr/>
              <a:lstStyle/>
              <a:p>
                <a:pPr>
                  <a:defRPr sz="1600"/>
                </a:pPr>
                <a:r>
                  <a:rPr lang="en-US" sz="1600"/>
                  <a:t>Implementation</a:t>
                </a:r>
                <a:r>
                  <a:rPr lang="en-US" sz="1600" baseline="0"/>
                  <a:t> </a:t>
                </a:r>
                <a:r>
                  <a:rPr lang="en-US" sz="1600"/>
                  <a:t>Month-Year</a:t>
                </a:r>
              </a:p>
            </c:rich>
          </c:tx>
          <c:overlay val="0"/>
        </c:title>
        <c:numFmt formatCode="mmm\-yy" sourceLinked="1"/>
        <c:majorTickMark val="out"/>
        <c:minorTickMark val="none"/>
        <c:tickLblPos val="nextTo"/>
        <c:txPr>
          <a:bodyPr/>
          <a:lstStyle/>
          <a:p>
            <a:pPr>
              <a:defRPr sz="1400"/>
            </a:pPr>
            <a:endParaRPr lang="en-US"/>
          </a:p>
        </c:txPr>
        <c:crossAx val="1611154415"/>
        <c:crosses val="autoZero"/>
        <c:auto val="0"/>
        <c:lblAlgn val="ctr"/>
        <c:lblOffset val="100"/>
        <c:noMultiLvlLbl val="0"/>
      </c:catAx>
      <c:valAx>
        <c:axId val="1611154415"/>
        <c:scaling>
          <c:orientation val="minMax"/>
        </c:scaling>
        <c:delete val="0"/>
        <c:axPos val="l"/>
        <c:title>
          <c:tx>
            <c:rich>
              <a:bodyPr/>
              <a:lstStyle/>
              <a:p>
                <a:pPr>
                  <a:defRPr sz="1600"/>
                </a:pPr>
                <a:r>
                  <a:rPr lang="en-US" sz="1600"/>
                  <a:t>Barrier or Problem Count</a:t>
                </a:r>
              </a:p>
            </c:rich>
          </c:tx>
          <c:overlay val="0"/>
        </c:title>
        <c:numFmt formatCode="General" sourceLinked="1"/>
        <c:majorTickMark val="out"/>
        <c:minorTickMark val="none"/>
        <c:tickLblPos val="nextTo"/>
        <c:txPr>
          <a:bodyPr/>
          <a:lstStyle/>
          <a:p>
            <a:pPr>
              <a:defRPr sz="1600"/>
            </a:pPr>
            <a:endParaRPr lang="en-US"/>
          </a:p>
        </c:txPr>
        <c:crossAx val="1611156495"/>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prstDash val="solid"/>
      <a:miter lim="800000"/>
    </a:ln>
    <a:effectLst/>
  </c:spPr>
  <c:txPr>
    <a:bodyPr/>
    <a:lstStyle/>
    <a:p>
      <a:pPr>
        <a:defRPr sz="1400">
          <a:solidFill>
            <a:schemeClr val="dk1"/>
          </a:solidFill>
          <a:latin typeface="+mn-lt"/>
          <a:ea typeface="+mn-ea"/>
          <a:cs typeface="+mn-cs"/>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a:solidFill>
                  <a:srgbClr val="000000"/>
                </a:solidFill>
                <a:latin typeface=" +mn-lt"/>
              </a:defRPr>
            </a:pPr>
            <a:r>
              <a:rPr lang="en-US" sz="2000" b="1" i="0">
                <a:solidFill>
                  <a:srgbClr val="000000"/>
                </a:solidFill>
                <a:latin typeface=" +mn-lt"/>
              </a:rPr>
              <a:t>Percent Compliance with</a:t>
            </a:r>
            <a:r>
              <a:rPr lang="en-US" sz="2000" b="1" i="0" baseline="0">
                <a:solidFill>
                  <a:srgbClr val="000000"/>
                </a:solidFill>
                <a:latin typeface=" +mn-lt"/>
              </a:rPr>
              <a:t> the RHO Algorithm Across All Implementation Sites</a:t>
            </a:r>
            <a:endParaRPr lang="en-US" sz="2000" b="1" i="0">
              <a:solidFill>
                <a:srgbClr val="000000"/>
              </a:solidFill>
              <a:latin typeface=" +mn-lt"/>
            </a:endParaRPr>
          </a:p>
        </c:rich>
      </c:tx>
      <c:overlay val="0"/>
    </c:title>
    <c:autoTitleDeleted val="0"/>
    <c:plotArea>
      <c:layout/>
      <c:lineChart>
        <c:grouping val="standard"/>
        <c:varyColors val="0"/>
        <c:ser>
          <c:idx val="0"/>
          <c:order val="0"/>
          <c:tx>
            <c:strRef>
              <c:f>'Overall Quarterly Perce XmR '!$B$1</c:f>
              <c:strCache>
                <c:ptCount val="1"/>
                <c:pt idx="0">
                  <c:v>Percent Compliance</c:v>
                </c:pt>
              </c:strCache>
            </c:strRef>
          </c:tx>
          <c:spPr>
            <a:ln w="38100">
              <a:solidFill>
                <a:schemeClr val="accent5">
                  <a:lumMod val="75000"/>
                </a:schemeClr>
              </a:solidFill>
              <a:prstDash val="solid"/>
            </a:ln>
            <a:effectLst/>
          </c:spPr>
          <c:marker>
            <c:symbol val="circle"/>
            <c:size val="6"/>
            <c:spPr>
              <a:solidFill>
                <a:schemeClr val="accent5">
                  <a:lumMod val="75000"/>
                </a:schemeClr>
              </a:solidFill>
              <a:ln w="38100">
                <a:solidFill>
                  <a:schemeClr val="accent5">
                    <a:lumMod val="75000"/>
                  </a:schemeClr>
                </a:solidFill>
                <a:prstDash val="solid"/>
              </a:ln>
            </c:spPr>
          </c:marker>
          <c:cat>
            <c:strRef>
              <c:f>'Overall Quarterly Perce XmR '!$A$2:$A$8</c:f>
              <c:strCache>
                <c:ptCount val="7"/>
                <c:pt idx="0">
                  <c:v>Q3 2021 (n=131)</c:v>
                </c:pt>
                <c:pt idx="1">
                  <c:v>Q4 2021 (n=229)</c:v>
                </c:pt>
                <c:pt idx="2">
                  <c:v>Q1 2022 (n=369)</c:v>
                </c:pt>
                <c:pt idx="3">
                  <c:v>Q2 2022 (n=486)</c:v>
                </c:pt>
                <c:pt idx="4">
                  <c:v>Q3 2022 (n=569)</c:v>
                </c:pt>
                <c:pt idx="5">
                  <c:v>Q4 2022 (n=921)</c:v>
                </c:pt>
                <c:pt idx="6">
                  <c:v>Q1 2023 (n=1180)</c:v>
                </c:pt>
              </c:strCache>
            </c:strRef>
          </c:cat>
          <c:val>
            <c:numRef>
              <c:f>'Overall Quarterly Perce XmR '!$B$2:$B$8</c:f>
              <c:numCache>
                <c:formatCode>0%</c:formatCode>
                <c:ptCount val="7"/>
                <c:pt idx="0">
                  <c:v>0.9007633587786259</c:v>
                </c:pt>
                <c:pt idx="1">
                  <c:v>0.92576419213973793</c:v>
                </c:pt>
                <c:pt idx="2">
                  <c:v>0.92140921409214094</c:v>
                </c:pt>
                <c:pt idx="3">
                  <c:v>0.84362139917695478</c:v>
                </c:pt>
                <c:pt idx="4">
                  <c:v>0.86467486818980666</c:v>
                </c:pt>
                <c:pt idx="5">
                  <c:v>0.90119435396308356</c:v>
                </c:pt>
                <c:pt idx="6">
                  <c:v>0.90847457627118644</c:v>
                </c:pt>
              </c:numCache>
            </c:numRef>
          </c:val>
          <c:smooth val="0"/>
          <c:extLst>
            <c:ext xmlns:c16="http://schemas.microsoft.com/office/drawing/2014/chart" uri="{C3380CC4-5D6E-409C-BE32-E72D297353CC}">
              <c16:uniqueId val="{00000000-10F2-4891-81C6-5D0B8E9E9C06}"/>
            </c:ext>
          </c:extLst>
        </c:ser>
        <c:ser>
          <c:idx val="1"/>
          <c:order val="1"/>
          <c:tx>
            <c:strRef>
              <c:f>'Overall Quarterly Perce XmR '!$C$1</c:f>
              <c:strCache>
                <c:ptCount val="1"/>
                <c:pt idx="0">
                  <c:v>UCL</c:v>
                </c:pt>
              </c:strCache>
            </c:strRef>
          </c:tx>
          <c:spPr>
            <a:ln w="19050">
              <a:solidFill>
                <a:schemeClr val="accent5">
                  <a:lumMod val="40000"/>
                  <a:lumOff val="60000"/>
                </a:schemeClr>
              </a:solidFill>
              <a:prstDash val="dash"/>
            </a:ln>
            <a:effectLst/>
          </c:spPr>
          <c:marker>
            <c:symbol val="none"/>
          </c:marker>
          <c:dLbls>
            <c:dLbl>
              <c:idx val="1"/>
              <c:layout>
                <c:manualLayout>
                  <c:x val="-1.4685990963837015E-2"/>
                  <c:y val="-2.0320855101582675E-2"/>
                </c:manualLayout>
              </c:layout>
              <c:tx>
                <c:rich>
                  <a:bodyPr wrap="square" lIns="38100" tIns="19050" rIns="38100" bIns="19050" anchor="ctr">
                    <a:spAutoFit/>
                  </a:bodyPr>
                  <a:lstStyle/>
                  <a:p>
                    <a:pPr>
                      <a:defRPr sz="1600"/>
                    </a:pPr>
                    <a:r>
                      <a:rPr lang="en-US" sz="1600"/>
                      <a:t>UCL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0F2-4891-81C6-5D0B8E9E9C06}"/>
                </c:ext>
              </c:extLst>
            </c:dLbl>
            <c:dLbl>
              <c:idx val="4"/>
              <c:layout>
                <c:manualLayout>
                  <c:x val="-1.4685990963836961E-2"/>
                  <c:y val="-2.0320855101582675E-2"/>
                </c:manualLayout>
              </c:layout>
              <c:tx>
                <c:rich>
                  <a:bodyPr wrap="square" lIns="38100" tIns="19050" rIns="38100" bIns="19050" anchor="ctr">
                    <a:spAutoFit/>
                  </a:bodyPr>
                  <a:lstStyle/>
                  <a:p>
                    <a:pPr>
                      <a:defRPr sz="1600"/>
                    </a:pPr>
                    <a:r>
                      <a:rPr lang="en-US" sz="1600"/>
                      <a:t>97.50%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0F2-4891-81C6-5D0B8E9E9C06}"/>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'!$A$2:$A$8</c:f>
              <c:strCache>
                <c:ptCount val="7"/>
                <c:pt idx="0">
                  <c:v>Q3 2021 (n=131)</c:v>
                </c:pt>
                <c:pt idx="1">
                  <c:v>Q4 2021 (n=229)</c:v>
                </c:pt>
                <c:pt idx="2">
                  <c:v>Q1 2022 (n=369)</c:v>
                </c:pt>
                <c:pt idx="3">
                  <c:v>Q2 2022 (n=486)</c:v>
                </c:pt>
                <c:pt idx="4">
                  <c:v>Q3 2022 (n=569)</c:v>
                </c:pt>
                <c:pt idx="5">
                  <c:v>Q4 2022 (n=921)</c:v>
                </c:pt>
                <c:pt idx="6">
                  <c:v>Q1 2023 (n=1180)</c:v>
                </c:pt>
              </c:strCache>
            </c:strRef>
          </c:cat>
          <c:val>
            <c:numRef>
              <c:f>'Overall Quarterly Perce XmR '!$C$2:$C$8</c:f>
              <c:numCache>
                <c:formatCode>0.0%</c:formatCode>
                <c:ptCount val="7"/>
                <c:pt idx="0">
                  <c:v>0.98053378554059101</c:v>
                </c:pt>
                <c:pt idx="1">
                  <c:v>0.98053378554059101</c:v>
                </c:pt>
                <c:pt idx="2">
                  <c:v>0.98053378554059101</c:v>
                </c:pt>
                <c:pt idx="3">
                  <c:v>0.98053378554059101</c:v>
                </c:pt>
                <c:pt idx="4">
                  <c:v>0.98053378554059101</c:v>
                </c:pt>
                <c:pt idx="5">
                  <c:v>0.98053378554059101</c:v>
                </c:pt>
                <c:pt idx="6">
                  <c:v>0.98053378554059101</c:v>
                </c:pt>
              </c:numCache>
            </c:numRef>
          </c:val>
          <c:smooth val="0"/>
          <c:extLst>
            <c:ext xmlns:c16="http://schemas.microsoft.com/office/drawing/2014/chart" uri="{C3380CC4-5D6E-409C-BE32-E72D297353CC}">
              <c16:uniqueId val="{00000003-10F2-4891-81C6-5D0B8E9E9C06}"/>
            </c:ext>
          </c:extLst>
        </c:ser>
        <c:ser>
          <c:idx val="2"/>
          <c:order val="2"/>
          <c:tx>
            <c:strRef>
              <c:f>'Overall Quarterly Perce XmR '!$D$1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f>'Overall Quarterly Perce XmR '!$A$2:$A$8</c:f>
              <c:strCache>
                <c:ptCount val="7"/>
                <c:pt idx="0">
                  <c:v>Q3 2021 (n=131)</c:v>
                </c:pt>
                <c:pt idx="1">
                  <c:v>Q4 2021 (n=229)</c:v>
                </c:pt>
                <c:pt idx="2">
                  <c:v>Q1 2022 (n=369)</c:v>
                </c:pt>
                <c:pt idx="3">
                  <c:v>Q2 2022 (n=486)</c:v>
                </c:pt>
                <c:pt idx="4">
                  <c:v>Q3 2022 (n=569)</c:v>
                </c:pt>
                <c:pt idx="5">
                  <c:v>Q4 2022 (n=921)</c:v>
                </c:pt>
                <c:pt idx="6">
                  <c:v>Q1 2023 (n=1180)</c:v>
                </c:pt>
              </c:strCache>
            </c:strRef>
          </c:cat>
          <c:val>
            <c:numRef>
              <c:f>'Overall Quarterly Perce XmR '!$D$2:$D$7</c:f>
              <c:numCache>
                <c:formatCode>0.0000</c:formatCode>
                <c:ptCount val="6"/>
                <c:pt idx="0">
                  <c:v>0.95132404515708013</c:v>
                </c:pt>
                <c:pt idx="1">
                  <c:v>0.95132404515708013</c:v>
                </c:pt>
                <c:pt idx="2">
                  <c:v>0.95132404515708013</c:v>
                </c:pt>
                <c:pt idx="3">
                  <c:v>0.95132404515708013</c:v>
                </c:pt>
                <c:pt idx="4">
                  <c:v>0.95132404515708013</c:v>
                </c:pt>
                <c:pt idx="5">
                  <c:v>0.95132404515708013</c:v>
                </c:pt>
              </c:numCache>
            </c:numRef>
          </c:val>
          <c:smooth val="0"/>
          <c:extLst>
            <c:ext xmlns:c16="http://schemas.microsoft.com/office/drawing/2014/chart" uri="{C3380CC4-5D6E-409C-BE32-E72D297353CC}">
              <c16:uniqueId val="{00000004-10F2-4891-81C6-5D0B8E9E9C06}"/>
            </c:ext>
          </c:extLst>
        </c:ser>
        <c:ser>
          <c:idx val="3"/>
          <c:order val="3"/>
          <c:tx>
            <c:strRef>
              <c:f>'Overall Quarterly Perce XmR '!$E$1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f>'Overall Quarterly Perce XmR '!$A$2:$A$8</c:f>
              <c:strCache>
                <c:ptCount val="7"/>
                <c:pt idx="0">
                  <c:v>Q3 2021 (n=131)</c:v>
                </c:pt>
                <c:pt idx="1">
                  <c:v>Q4 2021 (n=229)</c:v>
                </c:pt>
                <c:pt idx="2">
                  <c:v>Q1 2022 (n=369)</c:v>
                </c:pt>
                <c:pt idx="3">
                  <c:v>Q2 2022 (n=486)</c:v>
                </c:pt>
                <c:pt idx="4">
                  <c:v>Q3 2022 (n=569)</c:v>
                </c:pt>
                <c:pt idx="5">
                  <c:v>Q4 2022 (n=921)</c:v>
                </c:pt>
                <c:pt idx="6">
                  <c:v>Q1 2023 (n=1180)</c:v>
                </c:pt>
              </c:strCache>
            </c:strRef>
          </c:cat>
          <c:val>
            <c:numRef>
              <c:f>'Overall Quarterly Perce XmR '!$E$2:$E$7</c:f>
              <c:numCache>
                <c:formatCode>0.0000</c:formatCode>
                <c:ptCount val="6"/>
                <c:pt idx="0">
                  <c:v>0.92211430477356915</c:v>
                </c:pt>
                <c:pt idx="1">
                  <c:v>0.92211430477356915</c:v>
                </c:pt>
                <c:pt idx="2">
                  <c:v>0.92211430477356915</c:v>
                </c:pt>
                <c:pt idx="3">
                  <c:v>0.92211430477356915</c:v>
                </c:pt>
                <c:pt idx="4">
                  <c:v>0.92211430477356915</c:v>
                </c:pt>
                <c:pt idx="5">
                  <c:v>0.92211430477356915</c:v>
                </c:pt>
              </c:numCache>
            </c:numRef>
          </c:val>
          <c:smooth val="0"/>
          <c:extLst>
            <c:ext xmlns:c16="http://schemas.microsoft.com/office/drawing/2014/chart" uri="{C3380CC4-5D6E-409C-BE32-E72D297353CC}">
              <c16:uniqueId val="{00000005-10F2-4891-81C6-5D0B8E9E9C06}"/>
            </c:ext>
          </c:extLst>
        </c:ser>
        <c:ser>
          <c:idx val="4"/>
          <c:order val="4"/>
          <c:tx>
            <c:strRef>
              <c:f>'Overall Quarterly Perce XmR '!$F$1</c:f>
              <c:strCache>
                <c:ptCount val="1"/>
                <c:pt idx="0">
                  <c:v>Average</c:v>
                </c:pt>
              </c:strCache>
            </c:strRef>
          </c:tx>
          <c:spPr>
            <a:ln w="19050">
              <a:solidFill>
                <a:schemeClr val="tx2">
                  <a:lumMod val="40000"/>
                  <a:lumOff val="60000"/>
                </a:schemeClr>
              </a:solidFill>
              <a:prstDash val="sysDash"/>
            </a:ln>
            <a:effectLst/>
          </c:spPr>
          <c:marker>
            <c:symbol val="none"/>
          </c:marker>
          <c:dLbls>
            <c:dLbl>
              <c:idx val="1"/>
              <c:layout>
                <c:manualLayout>
                  <c:x val="-1.4686049848248938E-2"/>
                  <c:y val="2.7827354913969087E-2"/>
                </c:manualLayout>
              </c:layout>
              <c:tx>
                <c:rich>
                  <a:bodyPr wrap="square" lIns="38100" tIns="19050" rIns="38100" bIns="19050" anchor="ctr">
                    <a:spAutoFit/>
                  </a:bodyPr>
                  <a:lstStyle/>
                  <a:p>
                    <a:pPr>
                      <a:defRPr sz="1600"/>
                    </a:pPr>
                    <a:r>
                      <a:rPr lang="en-US" sz="1600"/>
                      <a:t>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0F2-4891-81C6-5D0B8E9E9C06}"/>
                </c:ext>
              </c:extLst>
            </c:dLbl>
            <c:dLbl>
              <c:idx val="4"/>
              <c:layout>
                <c:manualLayout>
                  <c:x val="-1.6333544178014487E-2"/>
                  <c:y val="2.4123651210265384E-2"/>
                </c:manualLayout>
              </c:layout>
              <c:tx>
                <c:rich>
                  <a:bodyPr wrap="square" lIns="38100" tIns="19050" rIns="38100" bIns="19050" anchor="ctr">
                    <a:spAutoFit/>
                  </a:bodyPr>
                  <a:lstStyle/>
                  <a:p>
                    <a:pPr>
                      <a:defRPr sz="1600"/>
                    </a:pPr>
                    <a:r>
                      <a:rPr lang="en-US" sz="1600"/>
                      <a:t>89.00%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0F2-4891-81C6-5D0B8E9E9C06}"/>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'!$A$2:$A$8</c:f>
              <c:strCache>
                <c:ptCount val="7"/>
                <c:pt idx="0">
                  <c:v>Q3 2021 (n=131)</c:v>
                </c:pt>
                <c:pt idx="1">
                  <c:v>Q4 2021 (n=229)</c:v>
                </c:pt>
                <c:pt idx="2">
                  <c:v>Q1 2022 (n=369)</c:v>
                </c:pt>
                <c:pt idx="3">
                  <c:v>Q2 2022 (n=486)</c:v>
                </c:pt>
                <c:pt idx="4">
                  <c:v>Q3 2022 (n=569)</c:v>
                </c:pt>
                <c:pt idx="5">
                  <c:v>Q4 2022 (n=921)</c:v>
                </c:pt>
                <c:pt idx="6">
                  <c:v>Q1 2023 (n=1180)</c:v>
                </c:pt>
              </c:strCache>
            </c:strRef>
          </c:cat>
          <c:val>
            <c:numRef>
              <c:f>'Overall Quarterly Perce XmR '!$F$2:$F$8</c:f>
              <c:numCache>
                <c:formatCode>0.0%</c:formatCode>
                <c:ptCount val="7"/>
                <c:pt idx="0">
                  <c:v>0.89290456439005828</c:v>
                </c:pt>
                <c:pt idx="1">
                  <c:v>0.89290456439005828</c:v>
                </c:pt>
                <c:pt idx="2">
                  <c:v>0.89290456439005828</c:v>
                </c:pt>
                <c:pt idx="3">
                  <c:v>0.89290456439005828</c:v>
                </c:pt>
                <c:pt idx="4">
                  <c:v>0.89290456439005828</c:v>
                </c:pt>
                <c:pt idx="5">
                  <c:v>0.89290456439005828</c:v>
                </c:pt>
                <c:pt idx="6">
                  <c:v>0.89290456439005828</c:v>
                </c:pt>
              </c:numCache>
            </c:numRef>
          </c:val>
          <c:smooth val="0"/>
          <c:extLst>
            <c:ext xmlns:c16="http://schemas.microsoft.com/office/drawing/2014/chart" uri="{C3380CC4-5D6E-409C-BE32-E72D297353CC}">
              <c16:uniqueId val="{00000008-10F2-4891-81C6-5D0B8E9E9C06}"/>
            </c:ext>
          </c:extLst>
        </c:ser>
        <c:ser>
          <c:idx val="5"/>
          <c:order val="5"/>
          <c:tx>
            <c:strRef>
              <c:f>'Overall Quarterly Perce XmR '!$G$1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f>'Overall Quarterly Perce XmR '!$A$2:$A$8</c:f>
              <c:strCache>
                <c:ptCount val="7"/>
                <c:pt idx="0">
                  <c:v>Q3 2021 (n=131)</c:v>
                </c:pt>
                <c:pt idx="1">
                  <c:v>Q4 2021 (n=229)</c:v>
                </c:pt>
                <c:pt idx="2">
                  <c:v>Q1 2022 (n=369)</c:v>
                </c:pt>
                <c:pt idx="3">
                  <c:v>Q2 2022 (n=486)</c:v>
                </c:pt>
                <c:pt idx="4">
                  <c:v>Q3 2022 (n=569)</c:v>
                </c:pt>
                <c:pt idx="5">
                  <c:v>Q4 2022 (n=921)</c:v>
                </c:pt>
                <c:pt idx="6">
                  <c:v>Q1 2023 (n=1180)</c:v>
                </c:pt>
              </c:strCache>
            </c:strRef>
          </c:cat>
          <c:val>
            <c:numRef>
              <c:f>'Overall Quarterly Perce XmR '!$G$2:$G$7</c:f>
              <c:numCache>
                <c:formatCode>0.0000</c:formatCode>
                <c:ptCount val="6"/>
                <c:pt idx="0">
                  <c:v>0.8636948240065474</c:v>
                </c:pt>
                <c:pt idx="1">
                  <c:v>0.8636948240065474</c:v>
                </c:pt>
                <c:pt idx="2">
                  <c:v>0.8636948240065474</c:v>
                </c:pt>
                <c:pt idx="3">
                  <c:v>0.8636948240065474</c:v>
                </c:pt>
                <c:pt idx="4">
                  <c:v>0.8636948240065474</c:v>
                </c:pt>
                <c:pt idx="5">
                  <c:v>0.8636948240065474</c:v>
                </c:pt>
              </c:numCache>
            </c:numRef>
          </c:val>
          <c:smooth val="0"/>
          <c:extLst>
            <c:ext xmlns:c16="http://schemas.microsoft.com/office/drawing/2014/chart" uri="{C3380CC4-5D6E-409C-BE32-E72D297353CC}">
              <c16:uniqueId val="{00000009-10F2-4891-81C6-5D0B8E9E9C06}"/>
            </c:ext>
          </c:extLst>
        </c:ser>
        <c:ser>
          <c:idx val="6"/>
          <c:order val="6"/>
          <c:tx>
            <c:strRef>
              <c:f>'Overall Quarterly Perce XmR '!$H$1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f>'Overall Quarterly Perce XmR '!$A$2:$A$8</c:f>
              <c:strCache>
                <c:ptCount val="7"/>
                <c:pt idx="0">
                  <c:v>Q3 2021 (n=131)</c:v>
                </c:pt>
                <c:pt idx="1">
                  <c:v>Q4 2021 (n=229)</c:v>
                </c:pt>
                <c:pt idx="2">
                  <c:v>Q1 2022 (n=369)</c:v>
                </c:pt>
                <c:pt idx="3">
                  <c:v>Q2 2022 (n=486)</c:v>
                </c:pt>
                <c:pt idx="4">
                  <c:v>Q3 2022 (n=569)</c:v>
                </c:pt>
                <c:pt idx="5">
                  <c:v>Q4 2022 (n=921)</c:v>
                </c:pt>
                <c:pt idx="6">
                  <c:v>Q1 2023 (n=1180)</c:v>
                </c:pt>
              </c:strCache>
            </c:strRef>
          </c:cat>
          <c:val>
            <c:numRef>
              <c:f>'Overall Quarterly Perce XmR '!$H$2:$H$7</c:f>
              <c:numCache>
                <c:formatCode>0.0000</c:formatCode>
                <c:ptCount val="6"/>
                <c:pt idx="0">
                  <c:v>0.83448508362303642</c:v>
                </c:pt>
                <c:pt idx="1">
                  <c:v>0.83448508362303642</c:v>
                </c:pt>
                <c:pt idx="2">
                  <c:v>0.83448508362303642</c:v>
                </c:pt>
                <c:pt idx="3">
                  <c:v>0.83448508362303642</c:v>
                </c:pt>
                <c:pt idx="4">
                  <c:v>0.83448508362303642</c:v>
                </c:pt>
                <c:pt idx="5">
                  <c:v>0.83448508362303642</c:v>
                </c:pt>
              </c:numCache>
            </c:numRef>
          </c:val>
          <c:smooth val="0"/>
          <c:extLst>
            <c:ext xmlns:c16="http://schemas.microsoft.com/office/drawing/2014/chart" uri="{C3380CC4-5D6E-409C-BE32-E72D297353CC}">
              <c16:uniqueId val="{0000000A-10F2-4891-81C6-5D0B8E9E9C06}"/>
            </c:ext>
          </c:extLst>
        </c:ser>
        <c:ser>
          <c:idx val="7"/>
          <c:order val="7"/>
          <c:tx>
            <c:strRef>
              <c:f>'Overall Quarterly Perce XmR '!$I$1</c:f>
              <c:strCache>
                <c:ptCount val="1"/>
                <c:pt idx="0">
                  <c:v>LCL</c:v>
                </c:pt>
              </c:strCache>
            </c:strRef>
          </c:tx>
          <c:spPr>
            <a:ln w="19050">
              <a:solidFill>
                <a:schemeClr val="accent5">
                  <a:lumMod val="40000"/>
                  <a:lumOff val="60000"/>
                </a:schemeClr>
              </a:solidFill>
              <a:prstDash val="dash"/>
            </a:ln>
            <a:effectLst/>
          </c:spPr>
          <c:marker>
            <c:symbol val="none"/>
          </c:marker>
          <c:dLbls>
            <c:dLbl>
              <c:idx val="1"/>
              <c:layout>
                <c:manualLayout>
                  <c:x val="-1.4685990963837015E-2"/>
                  <c:y val="-2.0320855101582637E-2"/>
                </c:manualLayout>
              </c:layout>
              <c:tx>
                <c:rich>
                  <a:bodyPr wrap="square" lIns="38100" tIns="19050" rIns="38100" bIns="19050" anchor="ctr">
                    <a:spAutoFit/>
                  </a:bodyPr>
                  <a:lstStyle/>
                  <a:p>
                    <a:pPr>
                      <a:defRPr sz="1600"/>
                    </a:pPr>
                    <a:r>
                      <a:rPr lang="en-US" sz="1600"/>
                      <a:t>LCL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10F2-4891-81C6-5D0B8E9E9C06}"/>
                </c:ext>
              </c:extLst>
            </c:dLbl>
            <c:dLbl>
              <c:idx val="4"/>
              <c:layout>
                <c:manualLayout>
                  <c:x val="-1.4685990963836961E-2"/>
                  <c:y val="-2.0320855101582637E-2"/>
                </c:manualLayout>
              </c:layout>
              <c:tx>
                <c:rich>
                  <a:bodyPr wrap="square" lIns="38100" tIns="19050" rIns="38100" bIns="19050" anchor="ctr">
                    <a:spAutoFit/>
                  </a:bodyPr>
                  <a:lstStyle/>
                  <a:p>
                    <a:pPr>
                      <a:defRPr sz="1600"/>
                    </a:pPr>
                    <a:r>
                      <a:rPr lang="en-US" sz="1600"/>
                      <a:t>80.50%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10F2-4891-81C6-5D0B8E9E9C06}"/>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'!$A$2:$A$8</c:f>
              <c:strCache>
                <c:ptCount val="7"/>
                <c:pt idx="0">
                  <c:v>Q3 2021 (n=131)</c:v>
                </c:pt>
                <c:pt idx="1">
                  <c:v>Q4 2021 (n=229)</c:v>
                </c:pt>
                <c:pt idx="2">
                  <c:v>Q1 2022 (n=369)</c:v>
                </c:pt>
                <c:pt idx="3">
                  <c:v>Q2 2022 (n=486)</c:v>
                </c:pt>
                <c:pt idx="4">
                  <c:v>Q3 2022 (n=569)</c:v>
                </c:pt>
                <c:pt idx="5">
                  <c:v>Q4 2022 (n=921)</c:v>
                </c:pt>
                <c:pt idx="6">
                  <c:v>Q1 2023 (n=1180)</c:v>
                </c:pt>
              </c:strCache>
            </c:strRef>
          </c:cat>
          <c:val>
            <c:numRef>
              <c:f>'Overall Quarterly Perce XmR '!$I$2:$I$8</c:f>
              <c:numCache>
                <c:formatCode>0.0%</c:formatCode>
                <c:ptCount val="7"/>
                <c:pt idx="0">
                  <c:v>0.80527534323952554</c:v>
                </c:pt>
                <c:pt idx="1">
                  <c:v>0.80527534323952554</c:v>
                </c:pt>
                <c:pt idx="2">
                  <c:v>0.80527534323952554</c:v>
                </c:pt>
                <c:pt idx="3">
                  <c:v>0.80527534323952554</c:v>
                </c:pt>
                <c:pt idx="4">
                  <c:v>0.80527534323952554</c:v>
                </c:pt>
                <c:pt idx="5">
                  <c:v>0.80527534323952554</c:v>
                </c:pt>
                <c:pt idx="6">
                  <c:v>0.80527534323952554</c:v>
                </c:pt>
              </c:numCache>
            </c:numRef>
          </c:val>
          <c:smooth val="0"/>
          <c:extLst>
            <c:ext xmlns:c16="http://schemas.microsoft.com/office/drawing/2014/chart" uri="{C3380CC4-5D6E-409C-BE32-E72D297353CC}">
              <c16:uniqueId val="{0000000D-10F2-4891-81C6-5D0B8E9E9C06}"/>
            </c:ext>
          </c:extLst>
        </c:ser>
        <c:ser>
          <c:idx val="8"/>
          <c:order val="8"/>
          <c:spPr>
            <a:ln>
              <a:solidFill>
                <a:srgbClr val="7030A0"/>
              </a:solidFill>
            </a:ln>
          </c:spPr>
          <c:marker>
            <c:spPr>
              <a:solidFill>
                <a:srgbClr val="7030A0"/>
              </a:solidFill>
              <a:ln>
                <a:noFill/>
              </a:ln>
            </c:spPr>
          </c:marker>
          <c:cat>
            <c:strRef>
              <c:f>'Overall Quarterly Perce XmR '!$A$2:$A$8</c:f>
              <c:strCache>
                <c:ptCount val="7"/>
                <c:pt idx="0">
                  <c:v>Q3 2021 (n=131)</c:v>
                </c:pt>
                <c:pt idx="1">
                  <c:v>Q4 2021 (n=229)</c:v>
                </c:pt>
                <c:pt idx="2">
                  <c:v>Q1 2022 (n=369)</c:v>
                </c:pt>
                <c:pt idx="3">
                  <c:v>Q2 2022 (n=486)</c:v>
                </c:pt>
                <c:pt idx="4">
                  <c:v>Q3 2022 (n=569)</c:v>
                </c:pt>
                <c:pt idx="5">
                  <c:v>Q4 2022 (n=921)</c:v>
                </c:pt>
                <c:pt idx="6">
                  <c:v>Q1 2023 (n=1180)</c:v>
                </c:pt>
              </c:strCache>
            </c:strRef>
          </c:cat>
          <c:val>
            <c:numRef>
              <c:f>'Overall Quarterly Perce XmR '!$T$2:$T$8</c:f>
              <c:numCache>
                <c:formatCode>0%</c:formatCode>
                <c:ptCount val="7"/>
                <c:pt idx="0">
                  <c:v>0.9</c:v>
                </c:pt>
                <c:pt idx="1">
                  <c:v>0.9</c:v>
                </c:pt>
                <c:pt idx="2">
                  <c:v>0.9</c:v>
                </c:pt>
                <c:pt idx="3">
                  <c:v>0.9</c:v>
                </c:pt>
                <c:pt idx="4">
                  <c:v>0.9</c:v>
                </c:pt>
                <c:pt idx="5">
                  <c:v>0.9</c:v>
                </c:pt>
                <c:pt idx="6">
                  <c:v>0.9</c:v>
                </c:pt>
              </c:numCache>
            </c:numRef>
          </c:val>
          <c:smooth val="0"/>
          <c:extLst>
            <c:ext xmlns:c16="http://schemas.microsoft.com/office/drawing/2014/chart" uri="{C3380CC4-5D6E-409C-BE32-E72D297353CC}">
              <c16:uniqueId val="{0000000E-10F2-4891-81C6-5D0B8E9E9C06}"/>
            </c:ext>
          </c:extLst>
        </c:ser>
        <c:dLbls>
          <c:showLegendKey val="0"/>
          <c:showVal val="0"/>
          <c:showCatName val="0"/>
          <c:showSerName val="0"/>
          <c:showPercent val="0"/>
          <c:showBubbleSize val="0"/>
        </c:dLbls>
        <c:marker val="1"/>
        <c:smooth val="0"/>
        <c:axId val="131626303"/>
        <c:axId val="131626719"/>
      </c:lineChart>
      <c:catAx>
        <c:axId val="131626303"/>
        <c:scaling>
          <c:orientation val="minMax"/>
        </c:scaling>
        <c:delete val="0"/>
        <c:axPos val="b"/>
        <c:title>
          <c:tx>
            <c:rich>
              <a:bodyPr/>
              <a:lstStyle/>
              <a:p>
                <a:pPr>
                  <a:defRPr sz="1600" b="1" i="0">
                    <a:solidFill>
                      <a:srgbClr val="000000"/>
                    </a:solidFill>
                    <a:latin typeface=" +mn-lt"/>
                  </a:defRPr>
                </a:pPr>
                <a:r>
                  <a:rPr lang="en-US" sz="1600" b="1" i="0">
                    <a:solidFill>
                      <a:srgbClr val="000000"/>
                    </a:solidFill>
                    <a:latin typeface=" +mn-lt"/>
                  </a:rPr>
                  <a:t>Report Quarter (N = Total Number of</a:t>
                </a:r>
                <a:r>
                  <a:rPr lang="en-US" sz="1600" b="1" i="0" baseline="0">
                    <a:solidFill>
                      <a:srgbClr val="000000"/>
                    </a:solidFill>
                    <a:latin typeface=" +mn-lt"/>
                  </a:rPr>
                  <a:t> Reports That Quarter)</a:t>
                </a:r>
                <a:endParaRPr lang="en-US" sz="1600" b="1" i="0">
                  <a:solidFill>
                    <a:srgbClr val="000000"/>
                  </a:solidFill>
                  <a:latin typeface=" +mn-lt"/>
                </a:endParaRPr>
              </a:p>
            </c:rich>
          </c:tx>
          <c:overlay val="0"/>
        </c:title>
        <c:numFmt formatCode="General" sourceLinked="1"/>
        <c:majorTickMark val="out"/>
        <c:minorTickMark val="none"/>
        <c:tickLblPos val="nextTo"/>
        <c:txPr>
          <a:bodyPr/>
          <a:lstStyle/>
          <a:p>
            <a:pPr>
              <a:defRPr sz="1600"/>
            </a:pPr>
            <a:endParaRPr lang="en-US"/>
          </a:p>
        </c:txPr>
        <c:crossAx val="131626719"/>
        <c:crosses val="autoZero"/>
        <c:auto val="0"/>
        <c:lblAlgn val="ctr"/>
        <c:lblOffset val="100"/>
        <c:noMultiLvlLbl val="0"/>
      </c:catAx>
      <c:valAx>
        <c:axId val="131626719"/>
        <c:scaling>
          <c:orientation val="minMax"/>
          <c:min val="0.70000000000000007"/>
        </c:scaling>
        <c:delete val="0"/>
        <c:axPos val="l"/>
        <c:title>
          <c:tx>
            <c:rich>
              <a:bodyPr/>
              <a:lstStyle/>
              <a:p>
                <a:pPr>
                  <a:defRPr sz="1600" b="1" i="0">
                    <a:solidFill>
                      <a:srgbClr val="000000"/>
                    </a:solidFill>
                    <a:latin typeface=" +mn-lt"/>
                  </a:defRPr>
                </a:pPr>
                <a:r>
                  <a:rPr lang="en-US" sz="1600" b="1" i="0">
                    <a:solidFill>
                      <a:srgbClr val="000000"/>
                    </a:solidFill>
                    <a:latin typeface=" +mn-lt"/>
                  </a:rPr>
                  <a:t>Percent Compliance</a:t>
                </a:r>
              </a:p>
            </c:rich>
          </c:tx>
          <c:overlay val="0"/>
        </c:title>
        <c:numFmt formatCode="0%" sourceLinked="1"/>
        <c:majorTickMark val="out"/>
        <c:minorTickMark val="none"/>
        <c:tickLblPos val="nextTo"/>
        <c:txPr>
          <a:bodyPr/>
          <a:lstStyle/>
          <a:p>
            <a:pPr>
              <a:defRPr sz="1600"/>
            </a:pPr>
            <a:endParaRPr lang="en-US"/>
          </a:p>
        </c:txPr>
        <c:crossAx val="131626303"/>
        <c:crosses val="autoZero"/>
        <c:crossBetween val="midCat"/>
        <c:majorUnit val="5.000000000000001E-2"/>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Duration of HOT by Birthweight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'Raw Data'!$K$2:$K$92</c:f>
              <c:numCache>
                <c:formatCode>General</c:formatCode>
                <c:ptCount val="91"/>
                <c:pt idx="0">
                  <c:v>1350</c:v>
                </c:pt>
                <c:pt idx="1">
                  <c:v>2400</c:v>
                </c:pt>
                <c:pt idx="2">
                  <c:v>920</c:v>
                </c:pt>
                <c:pt idx="3">
                  <c:v>1590</c:v>
                </c:pt>
                <c:pt idx="4">
                  <c:v>535</c:v>
                </c:pt>
                <c:pt idx="5">
                  <c:v>1190</c:v>
                </c:pt>
                <c:pt idx="6">
                  <c:v>970</c:v>
                </c:pt>
                <c:pt idx="7">
                  <c:v>890</c:v>
                </c:pt>
                <c:pt idx="8">
                  <c:v>1510</c:v>
                </c:pt>
                <c:pt idx="9">
                  <c:v>2790</c:v>
                </c:pt>
                <c:pt idx="10">
                  <c:v>560</c:v>
                </c:pt>
                <c:pt idx="11">
                  <c:v>1160</c:v>
                </c:pt>
                <c:pt idx="12">
                  <c:v>1130</c:v>
                </c:pt>
                <c:pt idx="13">
                  <c:v>810</c:v>
                </c:pt>
                <c:pt idx="14">
                  <c:v>1160</c:v>
                </c:pt>
                <c:pt idx="15">
                  <c:v>710</c:v>
                </c:pt>
                <c:pt idx="16">
                  <c:v>2594</c:v>
                </c:pt>
                <c:pt idx="17">
                  <c:v>1300</c:v>
                </c:pt>
                <c:pt idx="18">
                  <c:v>790</c:v>
                </c:pt>
                <c:pt idx="19">
                  <c:v>1260</c:v>
                </c:pt>
                <c:pt idx="20">
                  <c:v>2530</c:v>
                </c:pt>
                <c:pt idx="21">
                  <c:v>645</c:v>
                </c:pt>
                <c:pt idx="22">
                  <c:v>610</c:v>
                </c:pt>
                <c:pt idx="23">
                  <c:v>1130</c:v>
                </c:pt>
                <c:pt idx="24">
                  <c:v>783</c:v>
                </c:pt>
                <c:pt idx="25">
                  <c:v>710</c:v>
                </c:pt>
                <c:pt idx="26">
                  <c:v>725</c:v>
                </c:pt>
                <c:pt idx="27">
                  <c:v>930</c:v>
                </c:pt>
                <c:pt idx="28">
                  <c:v>600</c:v>
                </c:pt>
                <c:pt idx="29">
                  <c:v>980</c:v>
                </c:pt>
                <c:pt idx="30">
                  <c:v>1105</c:v>
                </c:pt>
                <c:pt idx="31">
                  <c:v>815</c:v>
                </c:pt>
                <c:pt idx="32">
                  <c:v>750</c:v>
                </c:pt>
                <c:pt idx="33">
                  <c:v>700</c:v>
                </c:pt>
                <c:pt idx="34">
                  <c:v>700</c:v>
                </c:pt>
                <c:pt idx="35">
                  <c:v>830</c:v>
                </c:pt>
                <c:pt idx="36">
                  <c:v>630</c:v>
                </c:pt>
                <c:pt idx="37">
                  <c:v>780</c:v>
                </c:pt>
                <c:pt idx="38">
                  <c:v>845</c:v>
                </c:pt>
                <c:pt idx="39">
                  <c:v>980</c:v>
                </c:pt>
                <c:pt idx="40">
                  <c:v>560</c:v>
                </c:pt>
                <c:pt idx="41">
                  <c:v>1015</c:v>
                </c:pt>
                <c:pt idx="42">
                  <c:v>1690</c:v>
                </c:pt>
                <c:pt idx="43">
                  <c:v>570</c:v>
                </c:pt>
                <c:pt idx="44">
                  <c:v>930</c:v>
                </c:pt>
                <c:pt idx="45">
                  <c:v>720</c:v>
                </c:pt>
                <c:pt idx="46">
                  <c:v>795</c:v>
                </c:pt>
                <c:pt idx="47">
                  <c:v>540</c:v>
                </c:pt>
                <c:pt idx="48">
                  <c:v>650</c:v>
                </c:pt>
                <c:pt idx="49">
                  <c:v>1090</c:v>
                </c:pt>
                <c:pt idx="50">
                  <c:v>700</c:v>
                </c:pt>
                <c:pt idx="51">
                  <c:v>620</c:v>
                </c:pt>
                <c:pt idx="52">
                  <c:v>630</c:v>
                </c:pt>
                <c:pt idx="53">
                  <c:v>1930</c:v>
                </c:pt>
                <c:pt idx="54">
                  <c:v>895</c:v>
                </c:pt>
                <c:pt idx="55">
                  <c:v>700</c:v>
                </c:pt>
                <c:pt idx="56">
                  <c:v>1630</c:v>
                </c:pt>
                <c:pt idx="57">
                  <c:v>535</c:v>
                </c:pt>
                <c:pt idx="58">
                  <c:v>840</c:v>
                </c:pt>
                <c:pt idx="59">
                  <c:v>615</c:v>
                </c:pt>
                <c:pt idx="60">
                  <c:v>665</c:v>
                </c:pt>
                <c:pt idx="61">
                  <c:v>890</c:v>
                </c:pt>
                <c:pt idx="62">
                  <c:v>660</c:v>
                </c:pt>
                <c:pt idx="63">
                  <c:v>825</c:v>
                </c:pt>
                <c:pt idx="64">
                  <c:v>1225</c:v>
                </c:pt>
                <c:pt idx="65">
                  <c:v>661</c:v>
                </c:pt>
                <c:pt idx="66">
                  <c:v>525</c:v>
                </c:pt>
                <c:pt idx="67">
                  <c:v>660</c:v>
                </c:pt>
                <c:pt idx="68">
                  <c:v>590</c:v>
                </c:pt>
                <c:pt idx="69">
                  <c:v>725</c:v>
                </c:pt>
                <c:pt idx="70">
                  <c:v>450</c:v>
                </c:pt>
                <c:pt idx="71">
                  <c:v>450</c:v>
                </c:pt>
                <c:pt idx="72">
                  <c:v>384</c:v>
                </c:pt>
                <c:pt idx="73">
                  <c:v>430</c:v>
                </c:pt>
                <c:pt idx="74">
                  <c:v>785</c:v>
                </c:pt>
                <c:pt idx="75">
                  <c:v>705</c:v>
                </c:pt>
                <c:pt idx="76">
                  <c:v>736</c:v>
                </c:pt>
                <c:pt idx="77">
                  <c:v>410</c:v>
                </c:pt>
                <c:pt idx="78">
                  <c:v>480</c:v>
                </c:pt>
                <c:pt idx="79">
                  <c:v>530</c:v>
                </c:pt>
                <c:pt idx="80">
                  <c:v>845</c:v>
                </c:pt>
                <c:pt idx="81">
                  <c:v>661</c:v>
                </c:pt>
                <c:pt idx="82">
                  <c:v>1930</c:v>
                </c:pt>
                <c:pt idx="83">
                  <c:v>480</c:v>
                </c:pt>
                <c:pt idx="84">
                  <c:v>420</c:v>
                </c:pt>
                <c:pt idx="85">
                  <c:v>510</c:v>
                </c:pt>
                <c:pt idx="86">
                  <c:v>460</c:v>
                </c:pt>
                <c:pt idx="87">
                  <c:v>480</c:v>
                </c:pt>
                <c:pt idx="88">
                  <c:v>2440</c:v>
                </c:pt>
                <c:pt idx="89">
                  <c:v>1865</c:v>
                </c:pt>
                <c:pt idx="90">
                  <c:v>700</c:v>
                </c:pt>
              </c:numCache>
            </c:numRef>
          </c:xVal>
          <c:yVal>
            <c:numRef>
              <c:f>'Raw Data'!$G$2:$G$92</c:f>
              <c:numCache>
                <c:formatCode>General</c:formatCode>
                <c:ptCount val="91"/>
                <c:pt idx="0">
                  <c:v>7</c:v>
                </c:pt>
                <c:pt idx="1">
                  <c:v>9</c:v>
                </c:pt>
                <c:pt idx="2">
                  <c:v>10</c:v>
                </c:pt>
                <c:pt idx="3">
                  <c:v>17</c:v>
                </c:pt>
                <c:pt idx="4">
                  <c:v>27</c:v>
                </c:pt>
                <c:pt idx="5">
                  <c:v>28</c:v>
                </c:pt>
                <c:pt idx="6">
                  <c:v>28</c:v>
                </c:pt>
                <c:pt idx="7">
                  <c:v>30</c:v>
                </c:pt>
                <c:pt idx="8">
                  <c:v>32</c:v>
                </c:pt>
                <c:pt idx="9">
                  <c:v>33</c:v>
                </c:pt>
                <c:pt idx="10">
                  <c:v>38</c:v>
                </c:pt>
                <c:pt idx="11">
                  <c:v>38</c:v>
                </c:pt>
                <c:pt idx="12">
                  <c:v>42</c:v>
                </c:pt>
                <c:pt idx="13">
                  <c:v>42</c:v>
                </c:pt>
                <c:pt idx="14">
                  <c:v>52</c:v>
                </c:pt>
                <c:pt idx="15">
                  <c:v>60</c:v>
                </c:pt>
                <c:pt idx="16">
                  <c:v>77</c:v>
                </c:pt>
                <c:pt idx="17">
                  <c:v>152</c:v>
                </c:pt>
                <c:pt idx="18">
                  <c:v>169</c:v>
                </c:pt>
                <c:pt idx="19">
                  <c:v>16</c:v>
                </c:pt>
                <c:pt idx="20">
                  <c:v>25</c:v>
                </c:pt>
                <c:pt idx="21">
                  <c:v>83</c:v>
                </c:pt>
                <c:pt idx="22">
                  <c:v>51</c:v>
                </c:pt>
                <c:pt idx="23">
                  <c:v>77</c:v>
                </c:pt>
                <c:pt idx="24">
                  <c:v>112</c:v>
                </c:pt>
                <c:pt idx="25">
                  <c:v>119</c:v>
                </c:pt>
                <c:pt idx="26">
                  <c:v>155</c:v>
                </c:pt>
                <c:pt idx="27">
                  <c:v>5</c:v>
                </c:pt>
                <c:pt idx="28">
                  <c:v>23</c:v>
                </c:pt>
                <c:pt idx="29">
                  <c:v>24</c:v>
                </c:pt>
                <c:pt idx="30">
                  <c:v>27</c:v>
                </c:pt>
                <c:pt idx="31">
                  <c:v>42</c:v>
                </c:pt>
                <c:pt idx="32">
                  <c:v>53</c:v>
                </c:pt>
                <c:pt idx="33">
                  <c:v>70</c:v>
                </c:pt>
                <c:pt idx="34">
                  <c:v>77</c:v>
                </c:pt>
                <c:pt idx="35">
                  <c:v>78</c:v>
                </c:pt>
                <c:pt idx="36">
                  <c:v>90</c:v>
                </c:pt>
                <c:pt idx="37">
                  <c:v>116</c:v>
                </c:pt>
                <c:pt idx="38">
                  <c:v>25</c:v>
                </c:pt>
                <c:pt idx="39">
                  <c:v>52</c:v>
                </c:pt>
                <c:pt idx="40">
                  <c:v>154</c:v>
                </c:pt>
                <c:pt idx="41">
                  <c:v>8</c:v>
                </c:pt>
                <c:pt idx="42">
                  <c:v>17</c:v>
                </c:pt>
                <c:pt idx="43">
                  <c:v>19</c:v>
                </c:pt>
                <c:pt idx="44">
                  <c:v>24</c:v>
                </c:pt>
                <c:pt idx="45">
                  <c:v>25</c:v>
                </c:pt>
                <c:pt idx="46">
                  <c:v>28</c:v>
                </c:pt>
                <c:pt idx="47">
                  <c:v>28</c:v>
                </c:pt>
                <c:pt idx="48">
                  <c:v>31</c:v>
                </c:pt>
                <c:pt idx="49">
                  <c:v>36</c:v>
                </c:pt>
                <c:pt idx="50">
                  <c:v>39</c:v>
                </c:pt>
                <c:pt idx="51">
                  <c:v>39</c:v>
                </c:pt>
                <c:pt idx="52">
                  <c:v>44</c:v>
                </c:pt>
                <c:pt idx="53">
                  <c:v>52</c:v>
                </c:pt>
                <c:pt idx="54">
                  <c:v>67</c:v>
                </c:pt>
                <c:pt idx="55">
                  <c:v>68</c:v>
                </c:pt>
                <c:pt idx="56">
                  <c:v>77</c:v>
                </c:pt>
                <c:pt idx="57">
                  <c:v>79</c:v>
                </c:pt>
                <c:pt idx="58">
                  <c:v>85</c:v>
                </c:pt>
                <c:pt idx="59">
                  <c:v>130</c:v>
                </c:pt>
                <c:pt idx="60">
                  <c:v>190</c:v>
                </c:pt>
                <c:pt idx="61">
                  <c:v>219</c:v>
                </c:pt>
                <c:pt idx="62">
                  <c:v>237</c:v>
                </c:pt>
                <c:pt idx="63">
                  <c:v>42</c:v>
                </c:pt>
                <c:pt idx="64">
                  <c:v>62</c:v>
                </c:pt>
                <c:pt idx="65">
                  <c:v>67</c:v>
                </c:pt>
                <c:pt idx="66">
                  <c:v>67</c:v>
                </c:pt>
                <c:pt idx="67">
                  <c:v>69</c:v>
                </c:pt>
                <c:pt idx="68">
                  <c:v>70</c:v>
                </c:pt>
                <c:pt idx="69">
                  <c:v>84</c:v>
                </c:pt>
                <c:pt idx="70">
                  <c:v>97</c:v>
                </c:pt>
                <c:pt idx="71">
                  <c:v>97</c:v>
                </c:pt>
                <c:pt idx="72">
                  <c:v>112</c:v>
                </c:pt>
                <c:pt idx="73">
                  <c:v>127</c:v>
                </c:pt>
                <c:pt idx="74">
                  <c:v>145</c:v>
                </c:pt>
                <c:pt idx="75">
                  <c:v>120</c:v>
                </c:pt>
                <c:pt idx="76">
                  <c:v>301</c:v>
                </c:pt>
                <c:pt idx="77">
                  <c:v>100</c:v>
                </c:pt>
                <c:pt idx="78">
                  <c:v>217</c:v>
                </c:pt>
                <c:pt idx="79">
                  <c:v>30</c:v>
                </c:pt>
                <c:pt idx="80">
                  <c:v>35</c:v>
                </c:pt>
                <c:pt idx="81">
                  <c:v>60</c:v>
                </c:pt>
                <c:pt idx="82">
                  <c:v>22</c:v>
                </c:pt>
                <c:pt idx="83">
                  <c:v>25</c:v>
                </c:pt>
                <c:pt idx="84">
                  <c:v>96</c:v>
                </c:pt>
                <c:pt idx="85">
                  <c:v>130</c:v>
                </c:pt>
                <c:pt idx="86">
                  <c:v>245</c:v>
                </c:pt>
                <c:pt idx="87">
                  <c:v>279</c:v>
                </c:pt>
                <c:pt idx="88">
                  <c:v>28</c:v>
                </c:pt>
                <c:pt idx="89">
                  <c:v>17</c:v>
                </c:pt>
                <c:pt idx="90">
                  <c:v>138</c:v>
                </c:pt>
              </c:numCache>
            </c:numRef>
          </c:yVal>
          <c:smooth val="0"/>
          <c:extLst>
            <c:ext xmlns:c16="http://schemas.microsoft.com/office/drawing/2014/chart" uri="{C3380CC4-5D6E-409C-BE32-E72D297353CC}">
              <c16:uniqueId val="{00000000-2C53-419E-81F0-EA5FB0FFE880}"/>
            </c:ext>
          </c:extLst>
        </c:ser>
        <c:dLbls>
          <c:showLegendKey val="0"/>
          <c:showVal val="0"/>
          <c:showCatName val="0"/>
          <c:showSerName val="0"/>
          <c:showPercent val="0"/>
          <c:showBubbleSize val="0"/>
        </c:dLbls>
        <c:axId val="436139503"/>
        <c:axId val="436150735"/>
      </c:scatterChart>
      <c:valAx>
        <c:axId val="43613950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dirty="0"/>
                  <a:t>Birth Weight (g)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36150735"/>
        <c:crosses val="autoZero"/>
        <c:crossBetween val="midCat"/>
      </c:valAx>
      <c:valAx>
        <c:axId val="4361507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dirty="0"/>
                  <a:t>Duration of HOT (days)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3613950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CGA Wean by Birthweight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'Raw Data'!$K$2:$K$92</c:f>
              <c:numCache>
                <c:formatCode>General</c:formatCode>
                <c:ptCount val="91"/>
                <c:pt idx="0">
                  <c:v>1350</c:v>
                </c:pt>
                <c:pt idx="1">
                  <c:v>2400</c:v>
                </c:pt>
                <c:pt idx="2">
                  <c:v>920</c:v>
                </c:pt>
                <c:pt idx="3">
                  <c:v>1590</c:v>
                </c:pt>
                <c:pt idx="4">
                  <c:v>535</c:v>
                </c:pt>
                <c:pt idx="5">
                  <c:v>1190</c:v>
                </c:pt>
                <c:pt idx="6">
                  <c:v>970</c:v>
                </c:pt>
                <c:pt idx="7">
                  <c:v>890</c:v>
                </c:pt>
                <c:pt idx="8">
                  <c:v>1510</c:v>
                </c:pt>
                <c:pt idx="9">
                  <c:v>2790</c:v>
                </c:pt>
                <c:pt idx="10">
                  <c:v>560</c:v>
                </c:pt>
                <c:pt idx="11">
                  <c:v>1160</c:v>
                </c:pt>
                <c:pt idx="12">
                  <c:v>1130</c:v>
                </c:pt>
                <c:pt idx="13">
                  <c:v>810</c:v>
                </c:pt>
                <c:pt idx="14">
                  <c:v>1160</c:v>
                </c:pt>
                <c:pt idx="15">
                  <c:v>710</c:v>
                </c:pt>
                <c:pt idx="16">
                  <c:v>2594</c:v>
                </c:pt>
                <c:pt idx="17">
                  <c:v>1300</c:v>
                </c:pt>
                <c:pt idx="18">
                  <c:v>790</c:v>
                </c:pt>
                <c:pt idx="19">
                  <c:v>1260</c:v>
                </c:pt>
                <c:pt idx="20">
                  <c:v>2530</c:v>
                </c:pt>
                <c:pt idx="21">
                  <c:v>645</c:v>
                </c:pt>
                <c:pt idx="22">
                  <c:v>610</c:v>
                </c:pt>
                <c:pt idx="23">
                  <c:v>1130</c:v>
                </c:pt>
                <c:pt idx="24">
                  <c:v>783</c:v>
                </c:pt>
                <c:pt idx="25">
                  <c:v>710</c:v>
                </c:pt>
                <c:pt idx="26">
                  <c:v>725</c:v>
                </c:pt>
                <c:pt idx="27">
                  <c:v>930</c:v>
                </c:pt>
                <c:pt idx="28">
                  <c:v>600</c:v>
                </c:pt>
                <c:pt idx="29">
                  <c:v>980</c:v>
                </c:pt>
                <c:pt idx="30">
                  <c:v>1105</c:v>
                </c:pt>
                <c:pt idx="31">
                  <c:v>815</c:v>
                </c:pt>
                <c:pt idx="32">
                  <c:v>750</c:v>
                </c:pt>
                <c:pt idx="33">
                  <c:v>700</c:v>
                </c:pt>
                <c:pt idx="34">
                  <c:v>700</c:v>
                </c:pt>
                <c:pt idx="35">
                  <c:v>830</c:v>
                </c:pt>
                <c:pt idx="36">
                  <c:v>630</c:v>
                </c:pt>
                <c:pt idx="37">
                  <c:v>780</c:v>
                </c:pt>
                <c:pt idx="38">
                  <c:v>845</c:v>
                </c:pt>
                <c:pt idx="39">
                  <c:v>980</c:v>
                </c:pt>
                <c:pt idx="40">
                  <c:v>560</c:v>
                </c:pt>
                <c:pt idx="41">
                  <c:v>1015</c:v>
                </c:pt>
                <c:pt idx="42">
                  <c:v>1690</c:v>
                </c:pt>
                <c:pt idx="43">
                  <c:v>570</c:v>
                </c:pt>
                <c:pt idx="44">
                  <c:v>930</c:v>
                </c:pt>
                <c:pt idx="45">
                  <c:v>720</c:v>
                </c:pt>
                <c:pt idx="46">
                  <c:v>795</c:v>
                </c:pt>
                <c:pt idx="47">
                  <c:v>540</c:v>
                </c:pt>
                <c:pt idx="48">
                  <c:v>650</c:v>
                </c:pt>
                <c:pt idx="49">
                  <c:v>1090</c:v>
                </c:pt>
                <c:pt idx="50">
                  <c:v>700</c:v>
                </c:pt>
                <c:pt idx="51">
                  <c:v>620</c:v>
                </c:pt>
                <c:pt idx="52">
                  <c:v>630</c:v>
                </c:pt>
                <c:pt idx="53">
                  <c:v>1930</c:v>
                </c:pt>
                <c:pt idx="54">
                  <c:v>895</c:v>
                </c:pt>
                <c:pt idx="55">
                  <c:v>700</c:v>
                </c:pt>
                <c:pt idx="56">
                  <c:v>1630</c:v>
                </c:pt>
                <c:pt idx="57">
                  <c:v>535</c:v>
                </c:pt>
                <c:pt idx="58">
                  <c:v>840</c:v>
                </c:pt>
                <c:pt idx="59">
                  <c:v>615</c:v>
                </c:pt>
                <c:pt idx="60">
                  <c:v>665</c:v>
                </c:pt>
                <c:pt idx="61">
                  <c:v>890</c:v>
                </c:pt>
                <c:pt idx="62">
                  <c:v>660</c:v>
                </c:pt>
                <c:pt idx="63">
                  <c:v>825</c:v>
                </c:pt>
                <c:pt idx="64">
                  <c:v>1225</c:v>
                </c:pt>
                <c:pt idx="65">
                  <c:v>661</c:v>
                </c:pt>
                <c:pt idx="66">
                  <c:v>525</c:v>
                </c:pt>
                <c:pt idx="67">
                  <c:v>660</c:v>
                </c:pt>
                <c:pt idx="68">
                  <c:v>590</c:v>
                </c:pt>
                <c:pt idx="69">
                  <c:v>725</c:v>
                </c:pt>
                <c:pt idx="70">
                  <c:v>450</c:v>
                </c:pt>
                <c:pt idx="71">
                  <c:v>450</c:v>
                </c:pt>
                <c:pt idx="72">
                  <c:v>384</c:v>
                </c:pt>
                <c:pt idx="73">
                  <c:v>430</c:v>
                </c:pt>
                <c:pt idx="74">
                  <c:v>785</c:v>
                </c:pt>
                <c:pt idx="75">
                  <c:v>705</c:v>
                </c:pt>
                <c:pt idx="76">
                  <c:v>736</c:v>
                </c:pt>
                <c:pt idx="77">
                  <c:v>410</c:v>
                </c:pt>
                <c:pt idx="78">
                  <c:v>480</c:v>
                </c:pt>
                <c:pt idx="79">
                  <c:v>530</c:v>
                </c:pt>
                <c:pt idx="80">
                  <c:v>845</c:v>
                </c:pt>
                <c:pt idx="81">
                  <c:v>661</c:v>
                </c:pt>
                <c:pt idx="82">
                  <c:v>1930</c:v>
                </c:pt>
                <c:pt idx="83">
                  <c:v>480</c:v>
                </c:pt>
                <c:pt idx="84">
                  <c:v>420</c:v>
                </c:pt>
                <c:pt idx="85">
                  <c:v>510</c:v>
                </c:pt>
                <c:pt idx="86">
                  <c:v>460</c:v>
                </c:pt>
                <c:pt idx="87">
                  <c:v>480</c:v>
                </c:pt>
                <c:pt idx="88">
                  <c:v>2440</c:v>
                </c:pt>
                <c:pt idx="89">
                  <c:v>1865</c:v>
                </c:pt>
                <c:pt idx="90">
                  <c:v>700</c:v>
                </c:pt>
              </c:numCache>
            </c:numRef>
          </c:xVal>
          <c:yVal>
            <c:numRef>
              <c:f>'Raw Data'!$H$2:$H$92</c:f>
              <c:numCache>
                <c:formatCode>#\ ?/?</c:formatCode>
                <c:ptCount val="91"/>
                <c:pt idx="0">
                  <c:v>38.857142857142854</c:v>
                </c:pt>
                <c:pt idx="1">
                  <c:v>36.428571428571423</c:v>
                </c:pt>
                <c:pt idx="2">
                  <c:v>40</c:v>
                </c:pt>
                <c:pt idx="3">
                  <c:v>40.285714285714285</c:v>
                </c:pt>
                <c:pt idx="4">
                  <c:v>46.571428571428569</c:v>
                </c:pt>
                <c:pt idx="5">
                  <c:v>44.714285714285715</c:v>
                </c:pt>
                <c:pt idx="6">
                  <c:v>49.857142857142861</c:v>
                </c:pt>
                <c:pt idx="7">
                  <c:v>46.285714285714285</c:v>
                </c:pt>
                <c:pt idx="8">
                  <c:v>41.285714285714285</c:v>
                </c:pt>
                <c:pt idx="9">
                  <c:v>46</c:v>
                </c:pt>
                <c:pt idx="10">
                  <c:v>44.142857142857146</c:v>
                </c:pt>
                <c:pt idx="11">
                  <c:v>44.428571428571431</c:v>
                </c:pt>
                <c:pt idx="12">
                  <c:v>46.571428571428569</c:v>
                </c:pt>
                <c:pt idx="13">
                  <c:v>47.714285714285715</c:v>
                </c:pt>
                <c:pt idx="14">
                  <c:v>53.142857142857139</c:v>
                </c:pt>
                <c:pt idx="15">
                  <c:v>49.714285714285708</c:v>
                </c:pt>
                <c:pt idx="16">
                  <c:v>48.142857142857139</c:v>
                </c:pt>
                <c:pt idx="17">
                  <c:v>59.571428571428577</c:v>
                </c:pt>
                <c:pt idx="18">
                  <c:v>66.857142857142861</c:v>
                </c:pt>
                <c:pt idx="19">
                  <c:v>42.571428571428569</c:v>
                </c:pt>
                <c:pt idx="20">
                  <c:v>44</c:v>
                </c:pt>
                <c:pt idx="21">
                  <c:v>53.142857142857139</c:v>
                </c:pt>
                <c:pt idx="22">
                  <c:v>53.714285714285715</c:v>
                </c:pt>
                <c:pt idx="23">
                  <c:v>51.571428571428577</c:v>
                </c:pt>
                <c:pt idx="24">
                  <c:v>54.857142857142861</c:v>
                </c:pt>
                <c:pt idx="25">
                  <c:v>58.285714285714285</c:v>
                </c:pt>
                <c:pt idx="26">
                  <c:v>62.142857142857139</c:v>
                </c:pt>
                <c:pt idx="27">
                  <c:v>42.285714285714285</c:v>
                </c:pt>
                <c:pt idx="28">
                  <c:v>43.714285714285715</c:v>
                </c:pt>
                <c:pt idx="29">
                  <c:v>40</c:v>
                </c:pt>
                <c:pt idx="30">
                  <c:v>42.857142857142854</c:v>
                </c:pt>
                <c:pt idx="31">
                  <c:v>49.285714285714285</c:v>
                </c:pt>
                <c:pt idx="32">
                  <c:v>45.857142857142854</c:v>
                </c:pt>
                <c:pt idx="33">
                  <c:v>48.571428571428569</c:v>
                </c:pt>
                <c:pt idx="34">
                  <c:v>49.571428571428569</c:v>
                </c:pt>
                <c:pt idx="35">
                  <c:v>51</c:v>
                </c:pt>
                <c:pt idx="36">
                  <c:v>53.285714285714292</c:v>
                </c:pt>
                <c:pt idx="37">
                  <c:v>64.714285714285722</c:v>
                </c:pt>
                <c:pt idx="38">
                  <c:v>42.857142857142854</c:v>
                </c:pt>
                <c:pt idx="39">
                  <c:v>59.857142857142861</c:v>
                </c:pt>
                <c:pt idx="40">
                  <c:v>56.714285714285715</c:v>
                </c:pt>
                <c:pt idx="41">
                  <c:v>48.714285714285715</c:v>
                </c:pt>
                <c:pt idx="42">
                  <c:v>44.714285714285715</c:v>
                </c:pt>
                <c:pt idx="43">
                  <c:v>47.000000000000007</c:v>
                </c:pt>
                <c:pt idx="44">
                  <c:v>43.857142857142861</c:v>
                </c:pt>
                <c:pt idx="45">
                  <c:v>47.285714285714285</c:v>
                </c:pt>
                <c:pt idx="46">
                  <c:v>41.714285714285715</c:v>
                </c:pt>
                <c:pt idx="47">
                  <c:v>44.285714285714285</c:v>
                </c:pt>
                <c:pt idx="48">
                  <c:v>47.428571428571431</c:v>
                </c:pt>
                <c:pt idx="49">
                  <c:v>48.285714285714292</c:v>
                </c:pt>
                <c:pt idx="50">
                  <c:v>46.285714285714285</c:v>
                </c:pt>
                <c:pt idx="51">
                  <c:v>50.571428571428569</c:v>
                </c:pt>
                <c:pt idx="52">
                  <c:v>51.571428571428569</c:v>
                </c:pt>
                <c:pt idx="53">
                  <c:v>48.571428571428577</c:v>
                </c:pt>
                <c:pt idx="54">
                  <c:v>55.428571428571431</c:v>
                </c:pt>
                <c:pt idx="55">
                  <c:v>50.714285714285715</c:v>
                </c:pt>
                <c:pt idx="56">
                  <c:v>58.285714285714285</c:v>
                </c:pt>
                <c:pt idx="57">
                  <c:v>52.428571428571431</c:v>
                </c:pt>
                <c:pt idx="58">
                  <c:v>59.142857142857139</c:v>
                </c:pt>
                <c:pt idx="59">
                  <c:v>73.428571428571431</c:v>
                </c:pt>
                <c:pt idx="60">
                  <c:v>74.857142857142861</c:v>
                </c:pt>
                <c:pt idx="61">
                  <c:v>81.428571428571431</c:v>
                </c:pt>
                <c:pt idx="62">
                  <c:v>79.571428571428569</c:v>
                </c:pt>
                <c:pt idx="63">
                  <c:v>52.571428571428569</c:v>
                </c:pt>
                <c:pt idx="64">
                  <c:v>51</c:v>
                </c:pt>
                <c:pt idx="65">
                  <c:v>53.428571428571431</c:v>
                </c:pt>
                <c:pt idx="66">
                  <c:v>55.857142857142854</c:v>
                </c:pt>
                <c:pt idx="67">
                  <c:v>53</c:v>
                </c:pt>
                <c:pt idx="68">
                  <c:v>53.857142857142861</c:v>
                </c:pt>
                <c:pt idx="69">
                  <c:v>55</c:v>
                </c:pt>
                <c:pt idx="70">
                  <c:v>59.142857142857153</c:v>
                </c:pt>
                <c:pt idx="71">
                  <c:v>60.857142857142861</c:v>
                </c:pt>
                <c:pt idx="72">
                  <c:v>60</c:v>
                </c:pt>
                <c:pt idx="73">
                  <c:v>63.857142857142847</c:v>
                </c:pt>
                <c:pt idx="74">
                  <c:v>60.428571428571431</c:v>
                </c:pt>
                <c:pt idx="75">
                  <c:v>68.142857142857139</c:v>
                </c:pt>
                <c:pt idx="76">
                  <c:v>91.571428571428569</c:v>
                </c:pt>
                <c:pt idx="77">
                  <c:v>66.857142857142861</c:v>
                </c:pt>
                <c:pt idx="78">
                  <c:v>94</c:v>
                </c:pt>
                <c:pt idx="79">
                  <c:v>50.571428571428577</c:v>
                </c:pt>
                <c:pt idx="80">
                  <c:v>56.428571428571431</c:v>
                </c:pt>
                <c:pt idx="81">
                  <c:v>62.714285714285708</c:v>
                </c:pt>
                <c:pt idx="82">
                  <c:v>41.285714285714292</c:v>
                </c:pt>
                <c:pt idx="83">
                  <c:v>58.857142857142861</c:v>
                </c:pt>
                <c:pt idx="84">
                  <c:v>65.857142857142847</c:v>
                </c:pt>
                <c:pt idx="85">
                  <c:v>75.571428571428569</c:v>
                </c:pt>
                <c:pt idx="86">
                  <c:v>84</c:v>
                </c:pt>
                <c:pt idx="87">
                  <c:v>101.85714285714286</c:v>
                </c:pt>
                <c:pt idx="88">
                  <c:v>39.428571428571431</c:v>
                </c:pt>
                <c:pt idx="89">
                  <c:v>40.285714285714292</c:v>
                </c:pt>
                <c:pt idx="90">
                  <c:v>63.857142857142854</c:v>
                </c:pt>
              </c:numCache>
            </c:numRef>
          </c:yVal>
          <c:smooth val="0"/>
          <c:extLst>
            <c:ext xmlns:c16="http://schemas.microsoft.com/office/drawing/2014/chart" uri="{C3380CC4-5D6E-409C-BE32-E72D297353CC}">
              <c16:uniqueId val="{00000000-97C2-4F5B-B399-2A3092F94E5A}"/>
            </c:ext>
          </c:extLst>
        </c:ser>
        <c:dLbls>
          <c:showLegendKey val="0"/>
          <c:showVal val="0"/>
          <c:showCatName val="0"/>
          <c:showSerName val="0"/>
          <c:showPercent val="0"/>
          <c:showBubbleSize val="0"/>
        </c:dLbls>
        <c:axId val="436150319"/>
        <c:axId val="436153231"/>
      </c:scatterChart>
      <c:valAx>
        <c:axId val="43615031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dirty="0"/>
                  <a:t>Birth Weight (g)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36153231"/>
        <c:crosses val="autoZero"/>
        <c:crossBetween val="midCat"/>
      </c:valAx>
      <c:valAx>
        <c:axId val="436153231"/>
        <c:scaling>
          <c:orientation val="minMax"/>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CGA Wean (weeks)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3615031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Duration of HOT by Birth Weight (rounded)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Rounded!$O$2:$O$20</c:f>
              <c:numCache>
                <c:formatCode>General</c:formatCode>
                <c:ptCount val="19"/>
                <c:pt idx="0">
                  <c:v>400</c:v>
                </c:pt>
                <c:pt idx="1">
                  <c:v>500</c:v>
                </c:pt>
                <c:pt idx="2">
                  <c:v>600</c:v>
                </c:pt>
                <c:pt idx="3">
                  <c:v>700</c:v>
                </c:pt>
                <c:pt idx="4">
                  <c:v>800</c:v>
                </c:pt>
                <c:pt idx="5">
                  <c:v>900</c:v>
                </c:pt>
                <c:pt idx="6">
                  <c:v>1000</c:v>
                </c:pt>
                <c:pt idx="7">
                  <c:v>1100</c:v>
                </c:pt>
                <c:pt idx="8">
                  <c:v>1200</c:v>
                </c:pt>
                <c:pt idx="9">
                  <c:v>1300</c:v>
                </c:pt>
                <c:pt idx="10">
                  <c:v>1400</c:v>
                </c:pt>
                <c:pt idx="11">
                  <c:v>1500</c:v>
                </c:pt>
                <c:pt idx="12">
                  <c:v>1600</c:v>
                </c:pt>
                <c:pt idx="13">
                  <c:v>1700</c:v>
                </c:pt>
                <c:pt idx="14">
                  <c:v>1900</c:v>
                </c:pt>
                <c:pt idx="15">
                  <c:v>2400</c:v>
                </c:pt>
                <c:pt idx="16">
                  <c:v>2500</c:v>
                </c:pt>
                <c:pt idx="17">
                  <c:v>2600</c:v>
                </c:pt>
                <c:pt idx="18">
                  <c:v>2800</c:v>
                </c:pt>
              </c:numCache>
            </c:numRef>
          </c:xVal>
          <c:yVal>
            <c:numRef>
              <c:f>Rounded!$P$2:$P$20</c:f>
              <c:numCache>
                <c:formatCode>General</c:formatCode>
                <c:ptCount val="19"/>
                <c:pt idx="0">
                  <c:v>104.83333333333333</c:v>
                </c:pt>
                <c:pt idx="1">
                  <c:v>112.7</c:v>
                </c:pt>
                <c:pt idx="2">
                  <c:v>64.333333333333329</c:v>
                </c:pt>
                <c:pt idx="3">
                  <c:v>110.52941176470588</c:v>
                </c:pt>
                <c:pt idx="4">
                  <c:v>74.769230769230774</c:v>
                </c:pt>
                <c:pt idx="5">
                  <c:v>59.166666666666664</c:v>
                </c:pt>
                <c:pt idx="6">
                  <c:v>28</c:v>
                </c:pt>
                <c:pt idx="7">
                  <c:v>45.5</c:v>
                </c:pt>
                <c:pt idx="8">
                  <c:v>45</c:v>
                </c:pt>
                <c:pt idx="9">
                  <c:v>84</c:v>
                </c:pt>
                <c:pt idx="10">
                  <c:v>7</c:v>
                </c:pt>
                <c:pt idx="11">
                  <c:v>32</c:v>
                </c:pt>
                <c:pt idx="12">
                  <c:v>47</c:v>
                </c:pt>
                <c:pt idx="13">
                  <c:v>17</c:v>
                </c:pt>
                <c:pt idx="14">
                  <c:v>18.666666666666668</c:v>
                </c:pt>
                <c:pt idx="15">
                  <c:v>47</c:v>
                </c:pt>
                <c:pt idx="16">
                  <c:v>17</c:v>
                </c:pt>
                <c:pt idx="17">
                  <c:v>22</c:v>
                </c:pt>
                <c:pt idx="18">
                  <c:v>22</c:v>
                </c:pt>
              </c:numCache>
            </c:numRef>
          </c:yVal>
          <c:smooth val="0"/>
          <c:extLst>
            <c:ext xmlns:c16="http://schemas.microsoft.com/office/drawing/2014/chart" uri="{C3380CC4-5D6E-409C-BE32-E72D297353CC}">
              <c16:uniqueId val="{00000000-1E1B-42ED-A87B-2F74A01EA95E}"/>
            </c:ext>
          </c:extLst>
        </c:ser>
        <c:dLbls>
          <c:showLegendKey val="0"/>
          <c:showVal val="0"/>
          <c:showCatName val="0"/>
          <c:showSerName val="0"/>
          <c:showPercent val="0"/>
          <c:showBubbleSize val="0"/>
        </c:dLbls>
        <c:axId val="2017428175"/>
        <c:axId val="2017429007"/>
      </c:scatterChart>
      <c:valAx>
        <c:axId val="201742817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Birth Weight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017429007"/>
        <c:crosses val="autoZero"/>
        <c:crossBetween val="midCat"/>
      </c:valAx>
      <c:valAx>
        <c:axId val="20174290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Duration of HOT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0174281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CGA Wean by Birth Weight (rounded)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Rounded!$O$2:$O$20</c:f>
              <c:numCache>
                <c:formatCode>General</c:formatCode>
                <c:ptCount val="19"/>
                <c:pt idx="0">
                  <c:v>400</c:v>
                </c:pt>
                <c:pt idx="1">
                  <c:v>500</c:v>
                </c:pt>
                <c:pt idx="2">
                  <c:v>600</c:v>
                </c:pt>
                <c:pt idx="3">
                  <c:v>700</c:v>
                </c:pt>
                <c:pt idx="4">
                  <c:v>800</c:v>
                </c:pt>
                <c:pt idx="5">
                  <c:v>900</c:v>
                </c:pt>
                <c:pt idx="6">
                  <c:v>1000</c:v>
                </c:pt>
                <c:pt idx="7">
                  <c:v>1100</c:v>
                </c:pt>
                <c:pt idx="8">
                  <c:v>1200</c:v>
                </c:pt>
                <c:pt idx="9">
                  <c:v>1300</c:v>
                </c:pt>
                <c:pt idx="10">
                  <c:v>1400</c:v>
                </c:pt>
                <c:pt idx="11">
                  <c:v>1500</c:v>
                </c:pt>
                <c:pt idx="12">
                  <c:v>1600</c:v>
                </c:pt>
                <c:pt idx="13">
                  <c:v>1700</c:v>
                </c:pt>
                <c:pt idx="14">
                  <c:v>1900</c:v>
                </c:pt>
                <c:pt idx="15">
                  <c:v>2400</c:v>
                </c:pt>
                <c:pt idx="16">
                  <c:v>2500</c:v>
                </c:pt>
                <c:pt idx="17">
                  <c:v>2600</c:v>
                </c:pt>
                <c:pt idx="18">
                  <c:v>2800</c:v>
                </c:pt>
              </c:numCache>
            </c:numRef>
          </c:xVal>
          <c:yVal>
            <c:numRef>
              <c:f>Rounded!$Q$2:$Q$20</c:f>
              <c:numCache>
                <c:formatCode>#\ ?/?</c:formatCode>
                <c:ptCount val="19"/>
                <c:pt idx="0">
                  <c:v>62.761904761904759</c:v>
                </c:pt>
                <c:pt idx="1">
                  <c:v>66.400000000000006</c:v>
                </c:pt>
                <c:pt idx="2">
                  <c:v>52.38095238095238</c:v>
                </c:pt>
                <c:pt idx="3" formatCode="General">
                  <c:v>59.689075630252098</c:v>
                </c:pt>
                <c:pt idx="4" formatCode="General">
                  <c:v>53.340659340659343</c:v>
                </c:pt>
                <c:pt idx="5" formatCode="General">
                  <c:v>51.547619047619044</c:v>
                </c:pt>
                <c:pt idx="6" formatCode="General">
                  <c:v>49.607142857142861</c:v>
                </c:pt>
                <c:pt idx="7" formatCode="General">
                  <c:v>47.321428571428577</c:v>
                </c:pt>
                <c:pt idx="8" formatCode="General">
                  <c:v>48.321428571428569</c:v>
                </c:pt>
                <c:pt idx="9" formatCode="General">
                  <c:v>51.071428571428569</c:v>
                </c:pt>
                <c:pt idx="10" formatCode="General">
                  <c:v>38.857142857142854</c:v>
                </c:pt>
                <c:pt idx="11" formatCode="General">
                  <c:v>41.285714285714285</c:v>
                </c:pt>
                <c:pt idx="12" formatCode="General">
                  <c:v>49.285714285714285</c:v>
                </c:pt>
                <c:pt idx="13" formatCode="General">
                  <c:v>44.714285714285715</c:v>
                </c:pt>
                <c:pt idx="14" formatCode="General">
                  <c:v>42.095238095238095</c:v>
                </c:pt>
                <c:pt idx="15" formatCode="General">
                  <c:v>51.5</c:v>
                </c:pt>
                <c:pt idx="16" formatCode="General">
                  <c:v>40.285714285714292</c:v>
                </c:pt>
                <c:pt idx="17" formatCode="General">
                  <c:v>41.285714285714292</c:v>
                </c:pt>
                <c:pt idx="18" formatCode="General">
                  <c:v>41.285714285714292</c:v>
                </c:pt>
              </c:numCache>
            </c:numRef>
          </c:yVal>
          <c:smooth val="0"/>
          <c:extLst>
            <c:ext xmlns:c16="http://schemas.microsoft.com/office/drawing/2014/chart" uri="{C3380CC4-5D6E-409C-BE32-E72D297353CC}">
              <c16:uniqueId val="{00000000-67E1-4990-BB28-A33F71CBF8FB}"/>
            </c:ext>
          </c:extLst>
        </c:ser>
        <c:dLbls>
          <c:showLegendKey val="0"/>
          <c:showVal val="0"/>
          <c:showCatName val="0"/>
          <c:showSerName val="0"/>
          <c:showPercent val="0"/>
          <c:showBubbleSize val="0"/>
        </c:dLbls>
        <c:axId val="283788847"/>
        <c:axId val="442539279"/>
      </c:scatterChart>
      <c:valAx>
        <c:axId val="28378884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Birth Weight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42539279"/>
        <c:crosses val="autoZero"/>
        <c:crossBetween val="midCat"/>
      </c:valAx>
      <c:valAx>
        <c:axId val="442539279"/>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CGA Wean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8378884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'Raw Data'!$H$2:$H$92</cx:f>
        <cx:lvl ptCount="91" formatCode="#\ ?/?">
          <cx:pt idx="0">38.857142857142854</cx:pt>
          <cx:pt idx="1">36.428571428571423</cx:pt>
          <cx:pt idx="2">40</cx:pt>
          <cx:pt idx="3">40.285714285714285</cx:pt>
          <cx:pt idx="4">46.571428571428569</cx:pt>
          <cx:pt idx="5">44.714285714285715</cx:pt>
          <cx:pt idx="6">49.857142857142861</cx:pt>
          <cx:pt idx="7">46.285714285714285</cx:pt>
          <cx:pt idx="8">41.285714285714285</cx:pt>
          <cx:pt idx="9">46</cx:pt>
          <cx:pt idx="10">44.142857142857146</cx:pt>
          <cx:pt idx="11">44.428571428571431</cx:pt>
          <cx:pt idx="12">46.571428571428569</cx:pt>
          <cx:pt idx="13">47.714285714285715</cx:pt>
          <cx:pt idx="14">53.142857142857139</cx:pt>
          <cx:pt idx="15">49.714285714285708</cx:pt>
          <cx:pt idx="16">48.142857142857139</cx:pt>
          <cx:pt idx="17">59.571428571428577</cx:pt>
          <cx:pt idx="18">66.857142857142861</cx:pt>
          <cx:pt idx="19">42.571428571428569</cx:pt>
          <cx:pt idx="20">44</cx:pt>
          <cx:pt idx="21">53.142857142857139</cx:pt>
          <cx:pt idx="22">53.714285714285715</cx:pt>
          <cx:pt idx="23">51.571428571428577</cx:pt>
          <cx:pt idx="24">54.857142857142861</cx:pt>
          <cx:pt idx="25">58.285714285714285</cx:pt>
          <cx:pt idx="26">62.142857142857139</cx:pt>
          <cx:pt idx="27">42.285714285714285</cx:pt>
          <cx:pt idx="28">43.714285714285715</cx:pt>
          <cx:pt idx="29">40</cx:pt>
          <cx:pt idx="30">42.857142857142854</cx:pt>
          <cx:pt idx="31">49.285714285714285</cx:pt>
          <cx:pt idx="32">45.857142857142854</cx:pt>
          <cx:pt idx="33">48.571428571428569</cx:pt>
          <cx:pt idx="34">49.571428571428569</cx:pt>
          <cx:pt idx="35">51</cx:pt>
          <cx:pt idx="36">53.285714285714292</cx:pt>
          <cx:pt idx="37">64.714285714285722</cx:pt>
          <cx:pt idx="38">42.857142857142854</cx:pt>
          <cx:pt idx="39">59.857142857142861</cx:pt>
          <cx:pt idx="40">56.714285714285715</cx:pt>
          <cx:pt idx="41">48.714285714285715</cx:pt>
          <cx:pt idx="42">44.714285714285715</cx:pt>
          <cx:pt idx="43">47.000000000000007</cx:pt>
          <cx:pt idx="44">43.857142857142861</cx:pt>
          <cx:pt idx="45">47.285714285714285</cx:pt>
          <cx:pt idx="46">41.714285714285715</cx:pt>
          <cx:pt idx="47">44.285714285714285</cx:pt>
          <cx:pt idx="48">47.428571428571431</cx:pt>
          <cx:pt idx="49">48.285714285714292</cx:pt>
          <cx:pt idx="50">46.285714285714285</cx:pt>
          <cx:pt idx="51">50.571428571428569</cx:pt>
          <cx:pt idx="52">51.571428571428569</cx:pt>
          <cx:pt idx="53">48.571428571428577</cx:pt>
          <cx:pt idx="54">55.428571428571431</cx:pt>
          <cx:pt idx="55">50.714285714285715</cx:pt>
          <cx:pt idx="56">58.285714285714285</cx:pt>
          <cx:pt idx="57">52.428571428571431</cx:pt>
          <cx:pt idx="58">59.142857142857139</cx:pt>
          <cx:pt idx="59">73.428571428571431</cx:pt>
          <cx:pt idx="60">74.857142857142861</cx:pt>
          <cx:pt idx="61">81.428571428571431</cx:pt>
          <cx:pt idx="62">79.571428571428569</cx:pt>
          <cx:pt idx="63">52.571428571428569</cx:pt>
          <cx:pt idx="64">51</cx:pt>
          <cx:pt idx="65">53.428571428571431</cx:pt>
          <cx:pt idx="66">55.857142857142854</cx:pt>
          <cx:pt idx="67">53</cx:pt>
          <cx:pt idx="68">53.857142857142861</cx:pt>
          <cx:pt idx="69">55</cx:pt>
          <cx:pt idx="70">59.142857142857153</cx:pt>
          <cx:pt idx="71">60.857142857142861</cx:pt>
          <cx:pt idx="72">60</cx:pt>
          <cx:pt idx="73">63.857142857142847</cx:pt>
          <cx:pt idx="74">60.428571428571431</cx:pt>
          <cx:pt idx="75">68.142857142857139</cx:pt>
          <cx:pt idx="76">91.571428571428569</cx:pt>
          <cx:pt idx="77">66.857142857142861</cx:pt>
          <cx:pt idx="78">94</cx:pt>
          <cx:pt idx="79">50.571428571428577</cx:pt>
          <cx:pt idx="80">56.428571428571431</cx:pt>
          <cx:pt idx="81">62.714285714285708</cx:pt>
          <cx:pt idx="82">41.285714285714292</cx:pt>
          <cx:pt idx="83">58.857142857142861</cx:pt>
          <cx:pt idx="84">65.857142857142847</cx:pt>
          <cx:pt idx="85">75.571428571428569</cx:pt>
          <cx:pt idx="86">84</cx:pt>
          <cx:pt idx="87">101.85714285714286</cx:pt>
          <cx:pt idx="88">39.428571428571431</cx:pt>
          <cx:pt idx="89">40.285714285714292</cx:pt>
          <cx:pt idx="90">63.857142857142854</cx:pt>
        </cx:lvl>
      </cx:numDim>
    </cx:data>
  </cx:chartData>
  <cx:chart>
    <cx:title pos="t" align="ctr" overlay="0">
      <cx:tx>
        <cx:txData>
          <cx:v>CGA at Wean</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CGA at Wean</a:t>
          </a:r>
        </a:p>
      </cx:txPr>
    </cx:title>
    <cx:plotArea>
      <cx:plotAreaRegion>
        <cx:series layoutId="clusteredColumn" uniqueId="{00000001-E462-469D-AFAF-121B039799C6}">
          <cx:dataId val="0"/>
          <cx:layoutPr>
            <cx:binning intervalClosed="r"/>
          </cx:layoutPr>
        </cx:series>
      </cx:plotAreaRegion>
      <cx:axis id="0">
        <cx:catScaling gapWidth="0"/>
        <cx:title>
          <cx:tx>
            <cx:txData>
              <cx:v>CGA at Wean</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Calibri" panose="020F0502020204030204"/>
                </a:rPr>
                <a:t>CGA at Wean</a:t>
              </a:r>
            </a:p>
          </cx:txPr>
        </cx:title>
        <cx:tickLabels/>
        <cx:txPr>
          <a:bodyPr spcFirstLastPara="1" vertOverflow="ellipsis" horzOverflow="overflow" wrap="square" lIns="0" tIns="0" rIns="0" bIns="0" anchor="ctr" anchorCtr="1"/>
          <a:lstStyle/>
          <a:p>
            <a:pPr algn="ctr" rtl="0">
              <a:defRPr sz="800"/>
            </a:pPr>
            <a:endParaRPr lang="en-US" sz="800" b="0" i="0" u="none" strike="noStrike" baseline="0">
              <a:solidFill>
                <a:sysClr val="windowText" lastClr="000000">
                  <a:lumMod val="65000"/>
                  <a:lumOff val="35000"/>
                </a:sysClr>
              </a:solidFill>
              <a:latin typeface="Calibri" panose="020F0502020204030204"/>
            </a:endParaRPr>
          </a:p>
        </cx:txPr>
      </cx:axis>
      <cx:axis id="1">
        <cx:valScaling/>
        <cx:title>
          <cx:tx>
            <cx:txData>
              <cx:v>n</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Calibri" panose="020F0502020204030204"/>
                </a:rPr>
                <a:t>n</a:t>
              </a:r>
            </a:p>
          </cx:txPr>
        </cx:title>
        <cx:majorGridlines/>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'Raw Data'!$G$2:$G$92</cx:f>
        <cx:lvl ptCount="91" formatCode="General">
          <cx:pt idx="0">7</cx:pt>
          <cx:pt idx="1">9</cx:pt>
          <cx:pt idx="2">10</cx:pt>
          <cx:pt idx="3">17</cx:pt>
          <cx:pt idx="4">27</cx:pt>
          <cx:pt idx="5">28</cx:pt>
          <cx:pt idx="6">28</cx:pt>
          <cx:pt idx="7">30</cx:pt>
          <cx:pt idx="8">32</cx:pt>
          <cx:pt idx="9">33</cx:pt>
          <cx:pt idx="10">38</cx:pt>
          <cx:pt idx="11">38</cx:pt>
          <cx:pt idx="12">42</cx:pt>
          <cx:pt idx="13">42</cx:pt>
          <cx:pt idx="14">52</cx:pt>
          <cx:pt idx="15">60</cx:pt>
          <cx:pt idx="16">77</cx:pt>
          <cx:pt idx="17">152</cx:pt>
          <cx:pt idx="18">169</cx:pt>
          <cx:pt idx="19">16</cx:pt>
          <cx:pt idx="20">25</cx:pt>
          <cx:pt idx="21">83</cx:pt>
          <cx:pt idx="22">51</cx:pt>
          <cx:pt idx="23">77</cx:pt>
          <cx:pt idx="24">112</cx:pt>
          <cx:pt idx="25">119</cx:pt>
          <cx:pt idx="26">155</cx:pt>
          <cx:pt idx="27">5</cx:pt>
          <cx:pt idx="28">23</cx:pt>
          <cx:pt idx="29">24</cx:pt>
          <cx:pt idx="30">27</cx:pt>
          <cx:pt idx="31">42</cx:pt>
          <cx:pt idx="32">53</cx:pt>
          <cx:pt idx="33">70</cx:pt>
          <cx:pt idx="34">77</cx:pt>
          <cx:pt idx="35">78</cx:pt>
          <cx:pt idx="36">90</cx:pt>
          <cx:pt idx="37">116</cx:pt>
          <cx:pt idx="38">25</cx:pt>
          <cx:pt idx="39">52</cx:pt>
          <cx:pt idx="40">154</cx:pt>
          <cx:pt idx="41">8</cx:pt>
          <cx:pt idx="42">17</cx:pt>
          <cx:pt idx="43">19</cx:pt>
          <cx:pt idx="44">24</cx:pt>
          <cx:pt idx="45">25</cx:pt>
          <cx:pt idx="46">28</cx:pt>
          <cx:pt idx="47">28</cx:pt>
          <cx:pt idx="48">31</cx:pt>
          <cx:pt idx="49">36</cx:pt>
          <cx:pt idx="50">39</cx:pt>
          <cx:pt idx="51">39</cx:pt>
          <cx:pt idx="52">44</cx:pt>
          <cx:pt idx="53">52</cx:pt>
          <cx:pt idx="54">67</cx:pt>
          <cx:pt idx="55">68</cx:pt>
          <cx:pt idx="56">77</cx:pt>
          <cx:pt idx="57">79</cx:pt>
          <cx:pt idx="58">85</cx:pt>
          <cx:pt idx="59">130</cx:pt>
          <cx:pt idx="60">190</cx:pt>
          <cx:pt idx="61">219</cx:pt>
          <cx:pt idx="62">237</cx:pt>
          <cx:pt idx="63">42</cx:pt>
          <cx:pt idx="64">62</cx:pt>
          <cx:pt idx="65">67</cx:pt>
          <cx:pt idx="66">67</cx:pt>
          <cx:pt idx="67">69</cx:pt>
          <cx:pt idx="68">70</cx:pt>
          <cx:pt idx="69">84</cx:pt>
          <cx:pt idx="70">97</cx:pt>
          <cx:pt idx="71">97</cx:pt>
          <cx:pt idx="72">112</cx:pt>
          <cx:pt idx="73">127</cx:pt>
          <cx:pt idx="74">145</cx:pt>
          <cx:pt idx="75">120</cx:pt>
          <cx:pt idx="76">301</cx:pt>
          <cx:pt idx="77">100</cx:pt>
          <cx:pt idx="78">217</cx:pt>
          <cx:pt idx="79">30</cx:pt>
          <cx:pt idx="80">35</cx:pt>
          <cx:pt idx="81">60</cx:pt>
          <cx:pt idx="82">22</cx:pt>
          <cx:pt idx="83">25</cx:pt>
          <cx:pt idx="84">96</cx:pt>
          <cx:pt idx="85">130</cx:pt>
          <cx:pt idx="86">245</cx:pt>
          <cx:pt idx="87">279</cx:pt>
          <cx:pt idx="88">28</cx:pt>
          <cx:pt idx="89">17</cx:pt>
          <cx:pt idx="90">138</cx:pt>
        </cx:lvl>
      </cx:numDim>
    </cx:data>
  </cx:chartData>
  <cx:chart>
    <cx:title pos="t" align="ctr" overlay="0">
      <cx:tx>
        <cx:txData>
          <cx:v>Duration of HOT</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Duration of HOT</a:t>
          </a:r>
        </a:p>
      </cx:txPr>
    </cx:title>
    <cx:plotArea>
      <cx:plotAreaRegion>
        <cx:series layoutId="clusteredColumn" uniqueId="{2A946AE8-6921-4E62-8BAC-5E1A4AEB98B6}">
          <cx:tx>
            <cx:txData>
              <cx:f/>
              <cx:v>Duration of HOT</cx:v>
            </cx:txData>
          </cx:tx>
          <cx:dataId val="0"/>
          <cx:layoutPr>
            <cx:binning intervalClosed="r">
              <cx:binSize val="60"/>
            </cx:binning>
          </cx:layoutPr>
        </cx:series>
      </cx:plotAreaRegion>
      <cx:axis id="0">
        <cx:catScaling gapWidth="0"/>
        <cx:title>
          <cx:tx>
            <cx:txData>
              <cx:v>Duration of HOT (days)</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Calibri" panose="020F0502020204030204"/>
                </a:rPr>
                <a:t>Duration of HOT (days)</a:t>
              </a:r>
            </a:p>
          </cx:txPr>
        </cx:title>
        <cx:tickLabels/>
      </cx:axis>
      <cx:axis id="1">
        <cx:valScaling/>
        <cx:title>
          <cx:tx>
            <cx:txData>
              <cx:v>n</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Calibri" panose="020F0502020204030204"/>
                </a:rPr>
                <a:t>n</a:t>
              </a:r>
            </a:p>
          </cx:txPr>
        </cx:title>
        <cx:majorGridlines/>
        <cx:tickLabels/>
      </cx:axis>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'Raw Data'!$H$64:$H$92</cx:f>
        <cx:lvl ptCount="29" formatCode="#\ ?/?">
          <cx:pt idx="0">53.714285714285715</cx:pt>
          <cx:pt idx="1">51.571428571428577</cx:pt>
          <cx:pt idx="2">54.857142857142861</cx:pt>
          <cx:pt idx="3">58.285714285714285</cx:pt>
          <cx:pt idx="4">62.142857142857139</cx:pt>
          <cx:pt idx="5">42.857142857142854</cx:pt>
          <cx:pt idx="6">59.857142857142861</cx:pt>
          <cx:pt idx="7">56.714285714285715</cx:pt>
          <cx:pt idx="8">51</cx:pt>
          <cx:pt idx="9">53.428571428571431</cx:pt>
          <cx:pt idx="10">55.857142857142854</cx:pt>
          <cx:pt idx="11">53</cx:pt>
          <cx:pt idx="12">53.857142857142861</cx:pt>
          <cx:pt idx="13">55</cx:pt>
          <cx:pt idx="14">59.142857142857153</cx:pt>
          <cx:pt idx="15">60.857142857142861</cx:pt>
          <cx:pt idx="16">60</cx:pt>
          <cx:pt idx="17">63.857142857142847</cx:pt>
          <cx:pt idx="18">60.428571428571431</cx:pt>
          <cx:pt idx="19">66.857142857142861</cx:pt>
          <cx:pt idx="20">94</cx:pt>
          <cx:pt idx="21">41.285714285714292</cx:pt>
          <cx:pt idx="22">58.857142857142861</cx:pt>
          <cx:pt idx="23">65.857142857142847</cx:pt>
          <cx:pt idx="24">75.571428571428569</cx:pt>
          <cx:pt idx="25">84</cx:pt>
          <cx:pt idx="26">101.85714285714286</cx:pt>
          <cx:pt idx="27">40.285714285714292</cx:pt>
          <cx:pt idx="28">63.857142857142854</cx:pt>
        </cx:lvl>
      </cx:numDim>
    </cx:data>
    <cx:data id="1">
      <cx:numDim type="val">
        <cx:f>'Raw Data'!$H$2:$H$59</cx:f>
        <cx:lvl ptCount="58" formatCode="#\ ?/?">
          <cx:pt idx="0">38.857142857142854</cx:pt>
          <cx:pt idx="1">36.428571428571423</cx:pt>
          <cx:pt idx="2">40</cx:pt>
          <cx:pt idx="3">40.285714285714285</cx:pt>
          <cx:pt idx="4">46.571428571428569</cx:pt>
          <cx:pt idx="5">44.714285714285715</cx:pt>
          <cx:pt idx="6">49.857142857142861</cx:pt>
          <cx:pt idx="7">46.285714285714285</cx:pt>
          <cx:pt idx="8">41.285714285714285</cx:pt>
          <cx:pt idx="9">46</cx:pt>
          <cx:pt idx="10">44.142857142857146</cx:pt>
          <cx:pt idx="11">44.428571428571431</cx:pt>
          <cx:pt idx="12">46.571428571428569</cx:pt>
          <cx:pt idx="13">47.714285714285715</cx:pt>
          <cx:pt idx="14">53.142857142857139</cx:pt>
          <cx:pt idx="15">49.714285714285708</cx:pt>
          <cx:pt idx="16">48.142857142857139</cx:pt>
          <cx:pt idx="17">59.571428571428577</cx:pt>
          <cx:pt idx="18">66.857142857142861</cx:pt>
          <cx:pt idx="19">42.285714285714285</cx:pt>
          <cx:pt idx="20">43.714285714285715</cx:pt>
          <cx:pt idx="21">40</cx:pt>
          <cx:pt idx="22">42.857142857142854</cx:pt>
          <cx:pt idx="23">49.285714285714285</cx:pt>
          <cx:pt idx="24">45.857142857142854</cx:pt>
          <cx:pt idx="25">48.571428571428569</cx:pt>
          <cx:pt idx="26">49.571428571428569</cx:pt>
          <cx:pt idx="27">51</cx:pt>
          <cx:pt idx="28">53.285714285714292</cx:pt>
          <cx:pt idx="29">64.714285714285722</cx:pt>
          <cx:pt idx="30">48.714285714285715</cx:pt>
          <cx:pt idx="31">44.714285714285715</cx:pt>
          <cx:pt idx="32">47.000000000000007</cx:pt>
          <cx:pt idx="33">43.857142857142861</cx:pt>
          <cx:pt idx="34">47.285714285714285</cx:pt>
          <cx:pt idx="35">41.714285714285715</cx:pt>
          <cx:pt idx="36">44.285714285714285</cx:pt>
          <cx:pt idx="37">47.428571428571431</cx:pt>
          <cx:pt idx="38">48.285714285714292</cx:pt>
          <cx:pt idx="39">46.285714285714285</cx:pt>
          <cx:pt idx="40">50.571428571428569</cx:pt>
          <cx:pt idx="41">51.571428571428569</cx:pt>
          <cx:pt idx="42">48.571428571428577</cx:pt>
          <cx:pt idx="43">55.428571428571431</cx:pt>
          <cx:pt idx="44">50.714285714285715</cx:pt>
          <cx:pt idx="45">58.285714285714285</cx:pt>
          <cx:pt idx="46">52.428571428571431</cx:pt>
          <cx:pt idx="47">59.142857142857139</cx:pt>
          <cx:pt idx="48">73.428571428571431</cx:pt>
          <cx:pt idx="49">74.857142857142861</cx:pt>
          <cx:pt idx="50">81.428571428571431</cx:pt>
          <cx:pt idx="51">79.571428571428569</cx:pt>
          <cx:pt idx="52">68.142857142857139</cx:pt>
          <cx:pt idx="53">91.571428571428569</cx:pt>
          <cx:pt idx="54">50.571428571428577</cx:pt>
          <cx:pt idx="55">56.428571428571431</cx:pt>
          <cx:pt idx="56">62.714285714285708</cx:pt>
          <cx:pt idx="57">39.428571428571431</cx:pt>
        </cx:lvl>
      </cx:numDim>
    </cx:data>
    <cx:data id="2">
      <cx:numDim type="val">
        <cx:f>'Raw Data'!$H$60:$H$63</cx:f>
        <cx:lvl ptCount="4" formatCode="#\ ?/?">
          <cx:pt idx="0">42.571428571428569</cx:pt>
          <cx:pt idx="1">44</cx:pt>
          <cx:pt idx="2">53.142857142857139</cx:pt>
          <cx:pt idx="3">52.571428571428569</cx:pt>
        </cx:lvl>
      </cx:numDim>
    </cx:data>
  </cx:chartData>
  <cx:chart>
    <cx:title pos="t" align="ctr" overlay="0">
      <cx:tx>
        <cx:txData>
          <cx:v>CGA Wean by Birth Weight Classification</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CGA Wean by Birth Weight Classification</a:t>
          </a:r>
        </a:p>
      </cx:txPr>
    </cx:title>
    <cx:plotArea>
      <cx:plotAreaRegion>
        <cx:series layoutId="boxWhisker" uniqueId="{64933941-AE46-4604-8C68-7EC5E5F44822}">
          <cx:tx>
            <cx:txData>
              <cx:f/>
              <cx:v>SGA (n=29)</cx:v>
            </cx:txData>
          </cx:tx>
          <cx:dataId val="0"/>
          <cx:layoutPr>
            <cx:visibility meanLine="0" meanMarker="1" nonoutliers="0" outliers="1"/>
            <cx:statistics quartileMethod="exclusive"/>
          </cx:layoutPr>
        </cx:series>
        <cx:series layoutId="boxWhisker" uniqueId="{00000001-6560-45C2-B322-4DA9D9B76909}">
          <cx:tx>
            <cx:txData>
              <cx:f/>
              <cx:v>AGA (n=58)</cx:v>
            </cx:txData>
          </cx:tx>
          <cx:dataId val="1"/>
          <cx:layoutPr>
            <cx:statistics quartileMethod="exclusive"/>
          </cx:layoutPr>
        </cx:series>
        <cx:series layoutId="boxWhisker" uniqueId="{00000002-6560-45C2-B322-4DA9D9B76909}">
          <cx:tx>
            <cx:txData>
              <cx:f/>
              <cx:v>LGA (n=4)</cx:v>
            </cx:txData>
          </cx:tx>
          <cx:dataId val="2"/>
          <cx:layoutPr>
            <cx:statistics quartileMethod="exclusive"/>
          </cx:layoutPr>
        </cx:series>
      </cx:plotAreaRegion>
      <cx:axis id="0" hidden="1">
        <cx:catScaling gapWidth="1"/>
        <cx:tickLabels/>
      </cx:axis>
      <cx:axis id="1">
        <cx:valScaling/>
        <cx:title>
          <cx:tx>
            <cx:txData>
              <cx:v>CGA Weeks</cx:v>
            </cx:txData>
          </cx:tx>
        </cx:title>
        <cx:majorGridlines/>
        <cx:tickLabels/>
      </cx:axis>
    </cx:plotArea>
    <cx:legend pos="b" align="ctr" overlay="0"/>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'Raw Data'!$G$64:$G$92</cx:f>
        <cx:lvl ptCount="29" formatCode="General">
          <cx:pt idx="0">51</cx:pt>
          <cx:pt idx="1">77</cx:pt>
          <cx:pt idx="2">112</cx:pt>
          <cx:pt idx="3">119</cx:pt>
          <cx:pt idx="4">155</cx:pt>
          <cx:pt idx="5">25</cx:pt>
          <cx:pt idx="6">52</cx:pt>
          <cx:pt idx="7">154</cx:pt>
          <cx:pt idx="8">62</cx:pt>
          <cx:pt idx="9">67</cx:pt>
          <cx:pt idx="10">67</cx:pt>
          <cx:pt idx="11">69</cx:pt>
          <cx:pt idx="12">70</cx:pt>
          <cx:pt idx="13">84</cx:pt>
          <cx:pt idx="14">97</cx:pt>
          <cx:pt idx="15">97</cx:pt>
          <cx:pt idx="16">112</cx:pt>
          <cx:pt idx="17">127</cx:pt>
          <cx:pt idx="18">145</cx:pt>
          <cx:pt idx="19">100</cx:pt>
          <cx:pt idx="20">217</cx:pt>
          <cx:pt idx="21">22</cx:pt>
          <cx:pt idx="22">25</cx:pt>
          <cx:pt idx="23">96</cx:pt>
          <cx:pt idx="24">130</cx:pt>
          <cx:pt idx="25">245</cx:pt>
          <cx:pt idx="26">279</cx:pt>
          <cx:pt idx="27">17</cx:pt>
          <cx:pt idx="28">138</cx:pt>
        </cx:lvl>
      </cx:numDim>
    </cx:data>
    <cx:data id="1">
      <cx:numDim type="val">
        <cx:f>'Raw Data'!$G$2:$G$59</cx:f>
        <cx:lvl ptCount="58" formatCode="General">
          <cx:pt idx="0">7</cx:pt>
          <cx:pt idx="1">9</cx:pt>
          <cx:pt idx="2">10</cx:pt>
          <cx:pt idx="3">17</cx:pt>
          <cx:pt idx="4">27</cx:pt>
          <cx:pt idx="5">28</cx:pt>
          <cx:pt idx="6">28</cx:pt>
          <cx:pt idx="7">30</cx:pt>
          <cx:pt idx="8">32</cx:pt>
          <cx:pt idx="9">33</cx:pt>
          <cx:pt idx="10">38</cx:pt>
          <cx:pt idx="11">38</cx:pt>
          <cx:pt idx="12">42</cx:pt>
          <cx:pt idx="13">42</cx:pt>
          <cx:pt idx="14">52</cx:pt>
          <cx:pt idx="15">60</cx:pt>
          <cx:pt idx="16">77</cx:pt>
          <cx:pt idx="17">152</cx:pt>
          <cx:pt idx="18">169</cx:pt>
          <cx:pt idx="19">5</cx:pt>
          <cx:pt idx="20">23</cx:pt>
          <cx:pt idx="21">24</cx:pt>
          <cx:pt idx="22">27</cx:pt>
          <cx:pt idx="23">42</cx:pt>
          <cx:pt idx="24">53</cx:pt>
          <cx:pt idx="25">70</cx:pt>
          <cx:pt idx="26">77</cx:pt>
          <cx:pt idx="27">78</cx:pt>
          <cx:pt idx="28">90</cx:pt>
          <cx:pt idx="29">116</cx:pt>
          <cx:pt idx="30">8</cx:pt>
          <cx:pt idx="31">17</cx:pt>
          <cx:pt idx="32">19</cx:pt>
          <cx:pt idx="33">24</cx:pt>
          <cx:pt idx="34">25</cx:pt>
          <cx:pt idx="35">28</cx:pt>
          <cx:pt idx="36">28</cx:pt>
          <cx:pt idx="37">31</cx:pt>
          <cx:pt idx="38">36</cx:pt>
          <cx:pt idx="39">39</cx:pt>
          <cx:pt idx="40">39</cx:pt>
          <cx:pt idx="41">44</cx:pt>
          <cx:pt idx="42">52</cx:pt>
          <cx:pt idx="43">67</cx:pt>
          <cx:pt idx="44">68</cx:pt>
          <cx:pt idx="45">77</cx:pt>
          <cx:pt idx="46">79</cx:pt>
          <cx:pt idx="47">85</cx:pt>
          <cx:pt idx="48">130</cx:pt>
          <cx:pt idx="49">190</cx:pt>
          <cx:pt idx="50">219</cx:pt>
          <cx:pt idx="51">237</cx:pt>
          <cx:pt idx="52">120</cx:pt>
          <cx:pt idx="53">301</cx:pt>
          <cx:pt idx="54">30</cx:pt>
          <cx:pt idx="55">35</cx:pt>
          <cx:pt idx="56">60</cx:pt>
          <cx:pt idx="57">28</cx:pt>
        </cx:lvl>
      </cx:numDim>
    </cx:data>
    <cx:data id="2">
      <cx:numDim type="val">
        <cx:f>'Raw Data'!$G$60:$G$63</cx:f>
        <cx:lvl ptCount="4" formatCode="General">
          <cx:pt idx="0">16</cx:pt>
          <cx:pt idx="1">25</cx:pt>
          <cx:pt idx="2">83</cx:pt>
          <cx:pt idx="3">42</cx:pt>
        </cx:lvl>
      </cx:numDim>
    </cx:data>
  </cx:chartData>
  <cx:chart>
    <cx:title pos="t" align="ctr" overlay="0">
      <cx:tx>
        <cx:txData>
          <cx:v>Duration of HOT by Birth Weight Classification</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Duration of HOT by Birth Weight Classification</a:t>
          </a:r>
        </a:p>
      </cx:txPr>
    </cx:title>
    <cx:plotArea>
      <cx:plotAreaRegion>
        <cx:series layoutId="boxWhisker" uniqueId="{A15D1720-8D51-4ECB-B317-E2798F616430}">
          <cx:tx>
            <cx:txData>
              <cx:f/>
              <cx:v>SGA (n=29)</cx:v>
            </cx:txData>
          </cx:tx>
          <cx:dataId val="0"/>
          <cx:layoutPr>
            <cx:visibility meanLine="0" meanMarker="1" nonoutliers="0" outliers="1"/>
            <cx:statistics quartileMethod="exclusive"/>
          </cx:layoutPr>
        </cx:series>
        <cx:series layoutId="boxWhisker" uniqueId="{00000001-4C44-44E0-9FDA-BEED28E1BA16}">
          <cx:tx>
            <cx:txData>
              <cx:f/>
              <cx:v>AGA (n=58)</cx:v>
            </cx:txData>
          </cx:tx>
          <cx:dataId val="1"/>
          <cx:layoutPr>
            <cx:statistics quartileMethod="exclusive"/>
          </cx:layoutPr>
        </cx:series>
        <cx:series layoutId="boxWhisker" uniqueId="{00000002-4C44-44E0-9FDA-BEED28E1BA16}">
          <cx:tx>
            <cx:txData>
              <cx:f/>
              <cx:v>LGA (n=4)</cx:v>
            </cx:txData>
          </cx:tx>
          <cx:dataId val="2"/>
          <cx:layoutPr>
            <cx:statistics quartileMethod="exclusive"/>
          </cx:layoutPr>
        </cx:series>
      </cx:plotAreaRegion>
      <cx:axis id="0" hidden="1">
        <cx:catScaling gapWidth="1"/>
        <cx:tickLabels/>
      </cx:axis>
      <cx:axis id="1">
        <cx:valScaling/>
        <cx:title>
          <cx:tx>
            <cx:txData>
              <cx:v>Duration of HOT</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Calibri" panose="020F0502020204030204"/>
                </a:rPr>
                <a:t>Duration of HOT</a:t>
              </a:r>
            </a:p>
          </cx:txPr>
        </cx:title>
        <cx:majorGridlines/>
        <cx:tickLabels/>
      </cx:axis>
    </cx:plotArea>
    <cx:legend pos="b"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2CEED-0108-44FE-A671-AF753BDBF99E}" type="doc">
      <dgm:prSet loTypeId="urn:microsoft.com/office/officeart/2017/3/layout/DropPinTimeline" loCatId="process" qsTypeId="urn:microsoft.com/office/officeart/2005/8/quickstyle/simple1" qsCatId="simple" csTypeId="urn:microsoft.com/office/officeart/2005/8/colors/colorful5" csCatId="colorful" phldr="1"/>
      <dgm:spPr/>
      <dgm:t>
        <a:bodyPr/>
        <a:lstStyle/>
        <a:p>
          <a:endParaRPr lang="en-US"/>
        </a:p>
      </dgm:t>
    </dgm:pt>
    <dgm:pt modelId="{FF4209CF-897B-41C3-9C7B-36141C2F9FA7}">
      <dgm:prSet custT="1"/>
      <dgm:spPr/>
      <dgm:t>
        <a:bodyPr/>
        <a:lstStyle/>
        <a:p>
          <a:pPr>
            <a:defRPr b="1"/>
          </a:pPr>
          <a:r>
            <a:rPr lang="en-US" sz="2000" dirty="0">
              <a:latin typeface="Apple Braille"/>
            </a:rPr>
            <a:t>Feb - Mar 2021</a:t>
          </a:r>
        </a:p>
      </dgm:t>
    </dgm:pt>
    <dgm:pt modelId="{636887E1-4B45-43AF-992D-D3A9E50B9BB6}" type="parTrans" cxnId="{8B83B681-1F2A-450F-938E-CE5CD0C7EE1F}">
      <dgm:prSet/>
      <dgm:spPr/>
      <dgm:t>
        <a:bodyPr/>
        <a:lstStyle/>
        <a:p>
          <a:endParaRPr lang="en-US">
            <a:latin typeface="Apple Braille"/>
          </a:endParaRPr>
        </a:p>
      </dgm:t>
    </dgm:pt>
    <dgm:pt modelId="{A12BB6C7-6B24-460B-9D2A-B32840F59D97}" type="sibTrans" cxnId="{8B83B681-1F2A-450F-938E-CE5CD0C7EE1F}">
      <dgm:prSet/>
      <dgm:spPr/>
      <dgm:t>
        <a:bodyPr/>
        <a:lstStyle/>
        <a:p>
          <a:endParaRPr lang="en-US">
            <a:latin typeface="Apple Braille"/>
          </a:endParaRPr>
        </a:p>
      </dgm:t>
    </dgm:pt>
    <dgm:pt modelId="{C920E2F2-9D15-419D-A16B-B81FB13A2A72}">
      <dgm:prSet custT="1"/>
      <dgm:spPr/>
      <dgm:t>
        <a:bodyPr/>
        <a:lstStyle/>
        <a:p>
          <a:r>
            <a:rPr lang="en-US" sz="1600" dirty="0">
              <a:latin typeface="Apple Braille"/>
            </a:rPr>
            <a:t>Baseline data collection begins</a:t>
          </a:r>
        </a:p>
      </dgm:t>
    </dgm:pt>
    <dgm:pt modelId="{3A008A4E-28FE-4C14-BA26-D059283A3F70}" type="parTrans" cxnId="{0F24F962-F3ED-4C13-8D1C-BC7E0C36E19E}">
      <dgm:prSet/>
      <dgm:spPr/>
      <dgm:t>
        <a:bodyPr/>
        <a:lstStyle/>
        <a:p>
          <a:endParaRPr lang="en-US">
            <a:latin typeface="Apple Braille"/>
          </a:endParaRPr>
        </a:p>
      </dgm:t>
    </dgm:pt>
    <dgm:pt modelId="{73BBCCE6-CD57-46A2-B8DF-B73E20257120}" type="sibTrans" cxnId="{0F24F962-F3ED-4C13-8D1C-BC7E0C36E19E}">
      <dgm:prSet/>
      <dgm:spPr/>
      <dgm:t>
        <a:bodyPr/>
        <a:lstStyle/>
        <a:p>
          <a:endParaRPr lang="en-US">
            <a:latin typeface="Apple Braille"/>
          </a:endParaRPr>
        </a:p>
      </dgm:t>
    </dgm:pt>
    <dgm:pt modelId="{30F50C3E-E689-4749-B2DE-A380B36249A8}">
      <dgm:prSet/>
      <dgm:spPr/>
      <dgm:t>
        <a:bodyPr/>
        <a:lstStyle/>
        <a:p>
          <a:pPr>
            <a:defRPr b="1"/>
          </a:pPr>
          <a:r>
            <a:rPr lang="en-US" dirty="0">
              <a:latin typeface="Apple Braille"/>
            </a:rPr>
            <a:t>Mar - May 2021</a:t>
          </a:r>
        </a:p>
      </dgm:t>
    </dgm:pt>
    <dgm:pt modelId="{79677494-5720-431C-A698-ACF70BE9A8D5}" type="parTrans" cxnId="{A9192DD4-91A4-4241-AECC-05B1BA21FB2F}">
      <dgm:prSet/>
      <dgm:spPr/>
      <dgm:t>
        <a:bodyPr/>
        <a:lstStyle/>
        <a:p>
          <a:endParaRPr lang="en-US">
            <a:latin typeface="Apple Braille"/>
          </a:endParaRPr>
        </a:p>
      </dgm:t>
    </dgm:pt>
    <dgm:pt modelId="{73E9C396-E906-41ED-A398-EE101353F0BC}" type="sibTrans" cxnId="{A9192DD4-91A4-4241-AECC-05B1BA21FB2F}">
      <dgm:prSet/>
      <dgm:spPr/>
      <dgm:t>
        <a:bodyPr/>
        <a:lstStyle/>
        <a:p>
          <a:endParaRPr lang="en-US">
            <a:latin typeface="Apple Braille"/>
          </a:endParaRPr>
        </a:p>
      </dgm:t>
    </dgm:pt>
    <dgm:pt modelId="{DFA8BDC1-000A-475E-A75A-BD2BB9C56ACF}">
      <dgm:prSet custT="1"/>
      <dgm:spPr/>
      <dgm:t>
        <a:bodyPr/>
        <a:lstStyle/>
        <a:p>
          <a:r>
            <a:rPr lang="en-US" sz="1600" dirty="0">
              <a:latin typeface="Apple Braille"/>
            </a:rPr>
            <a:t>Initiate site training</a:t>
          </a:r>
        </a:p>
        <a:p>
          <a:r>
            <a:rPr lang="en-US" sz="1600" dirty="0">
              <a:latin typeface="Apple Braille"/>
            </a:rPr>
            <a:t>Initiate monthly phone calls</a:t>
          </a:r>
        </a:p>
      </dgm:t>
    </dgm:pt>
    <dgm:pt modelId="{19722879-946B-4D66-8A52-C6BEA38A9DA0}" type="parTrans" cxnId="{CCCCE647-ECF4-4654-B8E7-9FE60C1D51E7}">
      <dgm:prSet/>
      <dgm:spPr/>
      <dgm:t>
        <a:bodyPr/>
        <a:lstStyle/>
        <a:p>
          <a:endParaRPr lang="en-US">
            <a:latin typeface="Apple Braille"/>
          </a:endParaRPr>
        </a:p>
      </dgm:t>
    </dgm:pt>
    <dgm:pt modelId="{2C6A2DD0-ADFB-44FC-9705-00A34D924646}" type="sibTrans" cxnId="{CCCCE647-ECF4-4654-B8E7-9FE60C1D51E7}">
      <dgm:prSet/>
      <dgm:spPr/>
      <dgm:t>
        <a:bodyPr/>
        <a:lstStyle/>
        <a:p>
          <a:endParaRPr lang="en-US">
            <a:latin typeface="Apple Braille"/>
          </a:endParaRPr>
        </a:p>
      </dgm:t>
    </dgm:pt>
    <dgm:pt modelId="{6E58BA53-F355-4967-9B63-A00F41C48057}">
      <dgm:prSet custT="1"/>
      <dgm:spPr/>
      <dgm:t>
        <a:bodyPr/>
        <a:lstStyle/>
        <a:p>
          <a:pPr>
            <a:defRPr b="1"/>
          </a:pPr>
          <a:r>
            <a:rPr lang="en-US" sz="2000" dirty="0">
              <a:latin typeface="Apple Braille"/>
            </a:rPr>
            <a:t>May - Aug 2021</a:t>
          </a:r>
        </a:p>
      </dgm:t>
    </dgm:pt>
    <dgm:pt modelId="{866049F6-DEB5-4EF6-9589-E32CA661F227}" type="parTrans" cxnId="{7AB5F3E5-3E61-4F77-8C6B-8E185F6AEF2D}">
      <dgm:prSet/>
      <dgm:spPr/>
      <dgm:t>
        <a:bodyPr/>
        <a:lstStyle/>
        <a:p>
          <a:endParaRPr lang="en-US">
            <a:latin typeface="Apple Braille"/>
          </a:endParaRPr>
        </a:p>
      </dgm:t>
    </dgm:pt>
    <dgm:pt modelId="{99B84BCA-0ED4-4115-8CDC-E7F06D48D951}" type="sibTrans" cxnId="{7AB5F3E5-3E61-4F77-8C6B-8E185F6AEF2D}">
      <dgm:prSet/>
      <dgm:spPr/>
      <dgm:t>
        <a:bodyPr/>
        <a:lstStyle/>
        <a:p>
          <a:endParaRPr lang="en-US">
            <a:latin typeface="Apple Braille"/>
          </a:endParaRPr>
        </a:p>
      </dgm:t>
    </dgm:pt>
    <dgm:pt modelId="{72A1968C-76A3-4D00-9A42-590C912CFB47}">
      <dgm:prSet custT="1"/>
      <dgm:spPr/>
      <dgm:t>
        <a:bodyPr/>
        <a:lstStyle/>
        <a:p>
          <a:pPr>
            <a:defRPr b="1"/>
          </a:pPr>
          <a:r>
            <a:rPr lang="en-US" sz="2000" dirty="0">
              <a:latin typeface="Apple Braille"/>
            </a:rPr>
            <a:t>Jun 2021 - Feb 2022 </a:t>
          </a:r>
        </a:p>
      </dgm:t>
    </dgm:pt>
    <dgm:pt modelId="{D3D1D918-D5B7-4804-A86F-0DFC06837AD7}" type="parTrans" cxnId="{BC25D242-6587-43C8-9620-FDC1D78E985F}">
      <dgm:prSet/>
      <dgm:spPr/>
      <dgm:t>
        <a:bodyPr/>
        <a:lstStyle/>
        <a:p>
          <a:endParaRPr lang="en-US">
            <a:latin typeface="Apple Braille"/>
          </a:endParaRPr>
        </a:p>
      </dgm:t>
    </dgm:pt>
    <dgm:pt modelId="{EF672C74-B96C-4FED-B1A7-C0958A1B07F7}" type="sibTrans" cxnId="{BC25D242-6587-43C8-9620-FDC1D78E985F}">
      <dgm:prSet/>
      <dgm:spPr/>
      <dgm:t>
        <a:bodyPr/>
        <a:lstStyle/>
        <a:p>
          <a:endParaRPr lang="en-US">
            <a:latin typeface="Apple Braille"/>
          </a:endParaRPr>
        </a:p>
      </dgm:t>
    </dgm:pt>
    <dgm:pt modelId="{6E3D9C8D-B89D-40B2-9D51-EE76FF68D5EF}">
      <dgm:prSet/>
      <dgm:spPr/>
      <dgm:t>
        <a:bodyPr/>
        <a:lstStyle/>
        <a:p>
          <a:pPr>
            <a:defRPr b="1"/>
          </a:pPr>
          <a:r>
            <a:rPr lang="en-US" dirty="0">
              <a:latin typeface="Apple Braille"/>
            </a:rPr>
            <a:t>Feb - Aug 2022</a:t>
          </a:r>
        </a:p>
      </dgm:t>
    </dgm:pt>
    <dgm:pt modelId="{D975CEFD-F858-477E-A5E9-1830253CB0A9}" type="parTrans" cxnId="{435D5E81-2E9F-44F1-B776-8A74B850F8BA}">
      <dgm:prSet/>
      <dgm:spPr/>
      <dgm:t>
        <a:bodyPr/>
        <a:lstStyle/>
        <a:p>
          <a:endParaRPr lang="en-US">
            <a:latin typeface="Apple Braille"/>
          </a:endParaRPr>
        </a:p>
      </dgm:t>
    </dgm:pt>
    <dgm:pt modelId="{07B5105F-9A04-4A1C-8D22-027DFEBC5D20}" type="sibTrans" cxnId="{435D5E81-2E9F-44F1-B776-8A74B850F8BA}">
      <dgm:prSet/>
      <dgm:spPr/>
      <dgm:t>
        <a:bodyPr/>
        <a:lstStyle/>
        <a:p>
          <a:endParaRPr lang="en-US">
            <a:latin typeface="Apple Braille"/>
          </a:endParaRPr>
        </a:p>
      </dgm:t>
    </dgm:pt>
    <dgm:pt modelId="{004FD863-8742-4B7A-890B-410BB99E8CE2}">
      <dgm:prSet/>
      <dgm:spPr/>
      <dgm:t>
        <a:bodyPr/>
        <a:lstStyle/>
        <a:p>
          <a:pPr>
            <a:defRPr b="1"/>
          </a:pPr>
          <a:r>
            <a:rPr lang="en-US" dirty="0">
              <a:latin typeface="Apple Braille"/>
            </a:rPr>
            <a:t>Aug 2022 - Feb 2023</a:t>
          </a:r>
        </a:p>
      </dgm:t>
    </dgm:pt>
    <dgm:pt modelId="{98BDAC9A-0C9C-4B46-8C84-8B6D74D41F3D}" type="parTrans" cxnId="{980AC300-D7AF-4E11-A14D-1917E88142A5}">
      <dgm:prSet/>
      <dgm:spPr/>
      <dgm:t>
        <a:bodyPr/>
        <a:lstStyle/>
        <a:p>
          <a:endParaRPr lang="en-US">
            <a:latin typeface="Apple Braille"/>
          </a:endParaRPr>
        </a:p>
      </dgm:t>
    </dgm:pt>
    <dgm:pt modelId="{B922D27B-6E97-46EB-91E5-95FC8F215DC2}" type="sibTrans" cxnId="{980AC300-D7AF-4E11-A14D-1917E88142A5}">
      <dgm:prSet/>
      <dgm:spPr/>
      <dgm:t>
        <a:bodyPr/>
        <a:lstStyle/>
        <a:p>
          <a:endParaRPr lang="en-US">
            <a:latin typeface="Apple Braille"/>
          </a:endParaRPr>
        </a:p>
      </dgm:t>
    </dgm:pt>
    <dgm:pt modelId="{246EDE87-043A-4612-A7BF-7468786F88CF}">
      <dgm:prSet custT="1"/>
      <dgm:spPr/>
      <dgm:t>
        <a:bodyPr/>
        <a:lstStyle/>
        <a:p>
          <a:r>
            <a:rPr lang="en-US" sz="1600" dirty="0">
              <a:latin typeface="Apple Braille"/>
            </a:rPr>
            <a:t>Complete site training</a:t>
          </a:r>
        </a:p>
      </dgm:t>
    </dgm:pt>
    <dgm:pt modelId="{0B2E93BF-52C2-49D0-B34E-1DA10E75249E}" type="parTrans" cxnId="{A99B4531-0C72-44FE-A922-CC5805AA2821}">
      <dgm:prSet/>
      <dgm:spPr/>
      <dgm:t>
        <a:bodyPr/>
        <a:lstStyle/>
        <a:p>
          <a:endParaRPr lang="en-US">
            <a:latin typeface="Apple Braille"/>
          </a:endParaRPr>
        </a:p>
      </dgm:t>
    </dgm:pt>
    <dgm:pt modelId="{7C1D9968-3BAA-4DB2-B7B4-27016B64019A}" type="sibTrans" cxnId="{A99B4531-0C72-44FE-A922-CC5805AA2821}">
      <dgm:prSet/>
      <dgm:spPr/>
      <dgm:t>
        <a:bodyPr/>
        <a:lstStyle/>
        <a:p>
          <a:endParaRPr lang="en-US">
            <a:latin typeface="Apple Braille"/>
          </a:endParaRPr>
        </a:p>
      </dgm:t>
    </dgm:pt>
    <dgm:pt modelId="{8995A71E-D61A-4E56-9F91-86016F03DC78}">
      <dgm:prSet custT="1"/>
      <dgm:spPr/>
      <dgm:t>
        <a:bodyPr/>
        <a:lstStyle/>
        <a:p>
          <a:r>
            <a:rPr lang="en-US" sz="1600" dirty="0">
              <a:latin typeface="Apple Braille"/>
            </a:rPr>
            <a:t>Reach</a:t>
          </a:r>
          <a:r>
            <a:rPr lang="en-US" sz="1600" baseline="0" dirty="0">
              <a:latin typeface="Apple Braille"/>
            </a:rPr>
            <a:t> 33% of eligible families</a:t>
          </a:r>
          <a:endParaRPr lang="en-US" sz="1600" dirty="0">
            <a:latin typeface="Apple Braille"/>
          </a:endParaRPr>
        </a:p>
      </dgm:t>
    </dgm:pt>
    <dgm:pt modelId="{A2A6E964-6563-474D-9A1E-4F4E1BD30299}" type="parTrans" cxnId="{B38C9FA6-D46B-4595-8E97-4DC7CCB1E3D7}">
      <dgm:prSet/>
      <dgm:spPr/>
      <dgm:t>
        <a:bodyPr/>
        <a:lstStyle/>
        <a:p>
          <a:endParaRPr lang="en-US">
            <a:latin typeface="Apple Braille"/>
          </a:endParaRPr>
        </a:p>
      </dgm:t>
    </dgm:pt>
    <dgm:pt modelId="{79F147E7-CF3A-495B-9436-3A64FCE213B7}" type="sibTrans" cxnId="{B38C9FA6-D46B-4595-8E97-4DC7CCB1E3D7}">
      <dgm:prSet/>
      <dgm:spPr/>
      <dgm:t>
        <a:bodyPr/>
        <a:lstStyle/>
        <a:p>
          <a:endParaRPr lang="en-US">
            <a:latin typeface="Apple Braille"/>
          </a:endParaRPr>
        </a:p>
      </dgm:t>
    </dgm:pt>
    <dgm:pt modelId="{874EE52E-2A22-4545-94B0-B9726F8F119D}">
      <dgm:prSet custT="1"/>
      <dgm:spPr/>
      <dgm:t>
        <a:bodyPr/>
        <a:lstStyle/>
        <a:p>
          <a:r>
            <a:rPr lang="en-US" sz="1600" dirty="0">
              <a:latin typeface="Apple Braille"/>
            </a:rPr>
            <a:t>Reach 66% of eligible families</a:t>
          </a:r>
        </a:p>
      </dgm:t>
    </dgm:pt>
    <dgm:pt modelId="{7D8A8210-C524-4EDF-BCDC-906B5375CFDA}" type="parTrans" cxnId="{490F1B52-FCDC-45FB-8AA2-5E4266F3702F}">
      <dgm:prSet/>
      <dgm:spPr/>
      <dgm:t>
        <a:bodyPr/>
        <a:lstStyle/>
        <a:p>
          <a:endParaRPr lang="en-US">
            <a:latin typeface="Apple Braille"/>
          </a:endParaRPr>
        </a:p>
      </dgm:t>
    </dgm:pt>
    <dgm:pt modelId="{3F876D99-D3B7-4252-9AFF-BF92312051F1}" type="sibTrans" cxnId="{490F1B52-FCDC-45FB-8AA2-5E4266F3702F}">
      <dgm:prSet/>
      <dgm:spPr/>
      <dgm:t>
        <a:bodyPr/>
        <a:lstStyle/>
        <a:p>
          <a:endParaRPr lang="en-US">
            <a:latin typeface="Apple Braille"/>
          </a:endParaRPr>
        </a:p>
      </dgm:t>
    </dgm:pt>
    <dgm:pt modelId="{8B88D7A2-C2DF-4500-9143-4D039D03ACD8}">
      <dgm:prSet/>
      <dgm:spPr/>
      <dgm:t>
        <a:bodyPr/>
        <a:lstStyle/>
        <a:p>
          <a:pPr>
            <a:defRPr b="1"/>
          </a:pPr>
          <a:r>
            <a:rPr lang="en-US" dirty="0">
              <a:latin typeface="Apple Braille"/>
            </a:rPr>
            <a:t>Feb - Aug 2023</a:t>
          </a:r>
        </a:p>
      </dgm:t>
    </dgm:pt>
    <dgm:pt modelId="{70463623-B836-40AA-85C5-C907B74DA79B}" type="parTrans" cxnId="{225AB961-3C94-4D1B-8760-C3AFD6F1125F}">
      <dgm:prSet/>
      <dgm:spPr/>
      <dgm:t>
        <a:bodyPr/>
        <a:lstStyle/>
        <a:p>
          <a:endParaRPr lang="en-US">
            <a:latin typeface="Apple Braille"/>
          </a:endParaRPr>
        </a:p>
      </dgm:t>
    </dgm:pt>
    <dgm:pt modelId="{E5D10410-EEBD-4AA3-AC52-D766A374848D}" type="sibTrans" cxnId="{225AB961-3C94-4D1B-8760-C3AFD6F1125F}">
      <dgm:prSet/>
      <dgm:spPr/>
      <dgm:t>
        <a:bodyPr/>
        <a:lstStyle/>
        <a:p>
          <a:endParaRPr lang="en-US">
            <a:latin typeface="Apple Braille"/>
          </a:endParaRPr>
        </a:p>
      </dgm:t>
    </dgm:pt>
    <dgm:pt modelId="{8CF83719-CF7F-487D-BA2B-0B18F4CA5EEA}">
      <dgm:prSet custT="1"/>
      <dgm:spPr/>
      <dgm:t>
        <a:bodyPr/>
        <a:lstStyle/>
        <a:p>
          <a:r>
            <a:rPr lang="en-US" sz="1600" dirty="0">
              <a:latin typeface="Apple Braille"/>
            </a:rPr>
            <a:t>Reach 100% of eligible families</a:t>
          </a:r>
        </a:p>
      </dgm:t>
    </dgm:pt>
    <dgm:pt modelId="{AA5CF355-2155-4045-B7FC-181375FF2BCB}" type="parTrans" cxnId="{FDC9FD64-6255-41B1-9731-31CC90C3D369}">
      <dgm:prSet/>
      <dgm:spPr/>
      <dgm:t>
        <a:bodyPr/>
        <a:lstStyle/>
        <a:p>
          <a:endParaRPr lang="en-US">
            <a:latin typeface="Apple Braille"/>
          </a:endParaRPr>
        </a:p>
      </dgm:t>
    </dgm:pt>
    <dgm:pt modelId="{0FDC7EDB-1D88-447F-A13B-B8E18EFE23D6}" type="sibTrans" cxnId="{FDC9FD64-6255-41B1-9731-31CC90C3D369}">
      <dgm:prSet/>
      <dgm:spPr/>
      <dgm:t>
        <a:bodyPr/>
        <a:lstStyle/>
        <a:p>
          <a:endParaRPr lang="en-US">
            <a:latin typeface="Apple Braille"/>
          </a:endParaRPr>
        </a:p>
      </dgm:t>
    </dgm:pt>
    <dgm:pt modelId="{F5013EDC-A2F9-4FE9-B1F1-1403E2C6577A}">
      <dgm:prSet custT="1"/>
      <dgm:spPr/>
      <dgm:t>
        <a:bodyPr/>
        <a:lstStyle/>
        <a:p>
          <a:r>
            <a:rPr lang="en-US" sz="1600" dirty="0">
              <a:latin typeface="Apple Braille"/>
            </a:rPr>
            <a:t>Initiate 18-month implementation</a:t>
          </a:r>
        </a:p>
        <a:p>
          <a:r>
            <a:rPr lang="en-US" sz="1600" dirty="0">
              <a:latin typeface="Apple Braille"/>
            </a:rPr>
            <a:t>Begin providing monthly feedback reports</a:t>
          </a:r>
        </a:p>
      </dgm:t>
    </dgm:pt>
    <dgm:pt modelId="{1A0A09F8-A077-4064-9D2E-FA977CA984A2}" type="parTrans" cxnId="{F318267E-67DF-460C-99C2-50039D80D0E8}">
      <dgm:prSet/>
      <dgm:spPr/>
      <dgm:t>
        <a:bodyPr/>
        <a:lstStyle/>
        <a:p>
          <a:endParaRPr lang="en-US">
            <a:latin typeface="Apple Braille"/>
          </a:endParaRPr>
        </a:p>
      </dgm:t>
    </dgm:pt>
    <dgm:pt modelId="{768C02F2-2A16-464F-8B30-45A62CF5452C}" type="sibTrans" cxnId="{F318267E-67DF-460C-99C2-50039D80D0E8}">
      <dgm:prSet/>
      <dgm:spPr/>
      <dgm:t>
        <a:bodyPr/>
        <a:lstStyle/>
        <a:p>
          <a:endParaRPr lang="en-US">
            <a:latin typeface="Apple Braille"/>
          </a:endParaRPr>
        </a:p>
      </dgm:t>
    </dgm:pt>
    <dgm:pt modelId="{AA5AE18C-5131-48F0-939A-03E97B27110C}" type="pres">
      <dgm:prSet presAssocID="{0D02CEED-0108-44FE-A671-AF753BDBF99E}" presName="root" presStyleCnt="0">
        <dgm:presLayoutVars>
          <dgm:chMax/>
          <dgm:chPref/>
          <dgm:animLvl val="lvl"/>
        </dgm:presLayoutVars>
      </dgm:prSet>
      <dgm:spPr/>
    </dgm:pt>
    <dgm:pt modelId="{B8948FD1-18A7-45C2-A481-DD5E0A807A1E}" type="pres">
      <dgm:prSet presAssocID="{0D02CEED-0108-44FE-A671-AF753BDBF99E}" presName="divider" presStyleLbl="fgAcc1" presStyleIdx="0" presStyleCnt="8"/>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700938DD-F76A-4D50-868F-4C8D87440D46}" type="pres">
      <dgm:prSet presAssocID="{0D02CEED-0108-44FE-A671-AF753BDBF99E}" presName="nodes" presStyleCnt="0">
        <dgm:presLayoutVars>
          <dgm:chMax/>
          <dgm:chPref/>
          <dgm:animLvl val="lvl"/>
        </dgm:presLayoutVars>
      </dgm:prSet>
      <dgm:spPr/>
    </dgm:pt>
    <dgm:pt modelId="{A1F750BC-9994-45E0-A9CF-86B92D5F7F6C}" type="pres">
      <dgm:prSet presAssocID="{FF4209CF-897B-41C3-9C7B-36141C2F9FA7}" presName="composite" presStyleCnt="0"/>
      <dgm:spPr/>
    </dgm:pt>
    <dgm:pt modelId="{238F01CB-479C-41E3-8900-7314A786B78A}" type="pres">
      <dgm:prSet presAssocID="{FF4209CF-897B-41C3-9C7B-36141C2F9FA7}" presName="ConnectorPoint" presStyleLbl="lnNode1" presStyleIdx="0" presStyleCnt="7"/>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E6BDCE2-A162-4196-9BB7-9C1308772D59}" type="pres">
      <dgm:prSet presAssocID="{FF4209CF-897B-41C3-9C7B-36141C2F9FA7}" presName="DropPinPlaceHolder" presStyleCnt="0"/>
      <dgm:spPr/>
    </dgm:pt>
    <dgm:pt modelId="{167E3E17-B58C-41D1-8499-C06998BF2A76}" type="pres">
      <dgm:prSet presAssocID="{FF4209CF-897B-41C3-9C7B-36141C2F9FA7}" presName="DropPin" presStyleLbl="alignNode1" presStyleIdx="0" presStyleCnt="7"/>
      <dgm:spPr/>
    </dgm:pt>
    <dgm:pt modelId="{656C4663-7C4C-4A05-9B8E-FBE765EE6C51}" type="pres">
      <dgm:prSet presAssocID="{FF4209CF-897B-41C3-9C7B-36141C2F9FA7}" presName="Ellipse"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A668A97B-124A-45A1-8381-E3227BD85FE8}" type="pres">
      <dgm:prSet presAssocID="{FF4209CF-897B-41C3-9C7B-36141C2F9FA7}" presName="L2TextContainer" presStyleLbl="revTx" presStyleIdx="0" presStyleCnt="14">
        <dgm:presLayoutVars>
          <dgm:bulletEnabled val="1"/>
        </dgm:presLayoutVars>
      </dgm:prSet>
      <dgm:spPr/>
    </dgm:pt>
    <dgm:pt modelId="{8ACCE123-C989-46C1-B7FD-FA50ABEC947C}" type="pres">
      <dgm:prSet presAssocID="{FF4209CF-897B-41C3-9C7B-36141C2F9FA7}" presName="L1TextContainer" presStyleLbl="revTx" presStyleIdx="1" presStyleCnt="14">
        <dgm:presLayoutVars>
          <dgm:chMax val="1"/>
          <dgm:chPref val="1"/>
          <dgm:bulletEnabled val="1"/>
        </dgm:presLayoutVars>
      </dgm:prSet>
      <dgm:spPr/>
    </dgm:pt>
    <dgm:pt modelId="{6B04496D-97D5-4C4A-A362-7B46786429CD}" type="pres">
      <dgm:prSet presAssocID="{FF4209CF-897B-41C3-9C7B-36141C2F9FA7}" presName="ConnectLine" presStyleLbl="sibTrans1D1" presStyleIdx="0" presStyleCnt="7"/>
      <dgm:spPr>
        <a:noFill/>
        <a:ln w="12700" cap="flat" cmpd="sng" algn="ctr">
          <a:solidFill>
            <a:schemeClr val="accent5">
              <a:hueOff val="0"/>
              <a:satOff val="0"/>
              <a:lumOff val="0"/>
              <a:alphaOff val="0"/>
            </a:schemeClr>
          </a:solidFill>
          <a:prstDash val="dash"/>
          <a:miter lim="800000"/>
        </a:ln>
        <a:effectLst/>
      </dgm:spPr>
    </dgm:pt>
    <dgm:pt modelId="{DC265F4C-AB2A-4F80-98A7-82FC502E49D2}" type="pres">
      <dgm:prSet presAssocID="{FF4209CF-897B-41C3-9C7B-36141C2F9FA7}" presName="EmptyPlaceHolder" presStyleCnt="0"/>
      <dgm:spPr/>
    </dgm:pt>
    <dgm:pt modelId="{754E7C17-53C2-4829-8008-302721475D49}" type="pres">
      <dgm:prSet presAssocID="{A12BB6C7-6B24-460B-9D2A-B32840F59D97}" presName="spaceBetweenRectangles" presStyleCnt="0"/>
      <dgm:spPr/>
    </dgm:pt>
    <dgm:pt modelId="{D0F1C883-D090-4B68-9E55-4455ACC389A3}" type="pres">
      <dgm:prSet presAssocID="{30F50C3E-E689-4749-B2DE-A380B36249A8}" presName="composite" presStyleCnt="0"/>
      <dgm:spPr/>
    </dgm:pt>
    <dgm:pt modelId="{2B2928D1-331D-4A9F-A1F9-2C95098F0786}" type="pres">
      <dgm:prSet presAssocID="{30F50C3E-E689-4749-B2DE-A380B36249A8}" presName="ConnectorPoint" presStyleLbl="lnNode1" presStyleIdx="1" presStyleCnt="7"/>
      <dgm:spPr>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gm:spPr>
    </dgm:pt>
    <dgm:pt modelId="{DB44936C-DFAC-455D-B978-61D277C6C060}" type="pres">
      <dgm:prSet presAssocID="{30F50C3E-E689-4749-B2DE-A380B36249A8}" presName="DropPinPlaceHolder" presStyleCnt="0"/>
      <dgm:spPr/>
    </dgm:pt>
    <dgm:pt modelId="{5B4579F9-026B-48AE-A6CF-911AC4DA134A}" type="pres">
      <dgm:prSet presAssocID="{30F50C3E-E689-4749-B2DE-A380B36249A8}" presName="DropPin" presStyleLbl="alignNode1" presStyleIdx="1" presStyleCnt="7"/>
      <dgm:spPr/>
    </dgm:pt>
    <dgm:pt modelId="{24F66197-6C48-45AF-BAAB-2D8BE1C9A9BC}" type="pres">
      <dgm:prSet presAssocID="{30F50C3E-E689-4749-B2DE-A380B36249A8}" presName="Ellipse"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7BAC1B5F-7FCA-4765-AF5D-DD5BC6F6B2AA}" type="pres">
      <dgm:prSet presAssocID="{30F50C3E-E689-4749-B2DE-A380B36249A8}" presName="L2TextContainer" presStyleLbl="revTx" presStyleIdx="2" presStyleCnt="14">
        <dgm:presLayoutVars>
          <dgm:bulletEnabled val="1"/>
        </dgm:presLayoutVars>
      </dgm:prSet>
      <dgm:spPr/>
    </dgm:pt>
    <dgm:pt modelId="{70F61D89-6BB6-4218-9167-C918FE0DE744}" type="pres">
      <dgm:prSet presAssocID="{30F50C3E-E689-4749-B2DE-A380B36249A8}" presName="L1TextContainer" presStyleLbl="revTx" presStyleIdx="3" presStyleCnt="14">
        <dgm:presLayoutVars>
          <dgm:chMax val="1"/>
          <dgm:chPref val="1"/>
          <dgm:bulletEnabled val="1"/>
        </dgm:presLayoutVars>
      </dgm:prSet>
      <dgm:spPr/>
    </dgm:pt>
    <dgm:pt modelId="{AD7225F6-4D24-4251-9B85-9788DA7BA9E8}" type="pres">
      <dgm:prSet presAssocID="{30F50C3E-E689-4749-B2DE-A380B36249A8}" presName="ConnectLine" presStyleLbl="sibTrans1D1" presStyleIdx="1" presStyleCnt="7"/>
      <dgm:spPr>
        <a:noFill/>
        <a:ln w="12700" cap="flat" cmpd="sng" algn="ctr">
          <a:solidFill>
            <a:schemeClr val="accent5">
              <a:hueOff val="1001784"/>
              <a:satOff val="-4397"/>
              <a:lumOff val="1307"/>
              <a:alphaOff val="0"/>
            </a:schemeClr>
          </a:solidFill>
          <a:prstDash val="dash"/>
          <a:miter lim="800000"/>
        </a:ln>
        <a:effectLst/>
      </dgm:spPr>
    </dgm:pt>
    <dgm:pt modelId="{6E112FE5-DCFD-429F-9844-F15CBD865E08}" type="pres">
      <dgm:prSet presAssocID="{30F50C3E-E689-4749-B2DE-A380B36249A8}" presName="EmptyPlaceHolder" presStyleCnt="0"/>
      <dgm:spPr/>
    </dgm:pt>
    <dgm:pt modelId="{5DA9DD93-A953-4CB9-B9A4-BF931E9C12E6}" type="pres">
      <dgm:prSet presAssocID="{73E9C396-E906-41ED-A398-EE101353F0BC}" presName="spaceBetweenRectangles" presStyleCnt="0"/>
      <dgm:spPr/>
    </dgm:pt>
    <dgm:pt modelId="{D8EB1EAC-BC62-4758-84E0-E82104E83F70}" type="pres">
      <dgm:prSet presAssocID="{6E58BA53-F355-4967-9B63-A00F41C48057}" presName="composite" presStyleCnt="0"/>
      <dgm:spPr/>
    </dgm:pt>
    <dgm:pt modelId="{66F58FA4-B1A2-4296-A653-65832C552FA6}" type="pres">
      <dgm:prSet presAssocID="{6E58BA53-F355-4967-9B63-A00F41C48057}" presName="ConnectorPoint" presStyleLbl="lnNode1" presStyleIdx="2" presStyleCnt="7"/>
      <dgm:spPr>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gm:spPr>
    </dgm:pt>
    <dgm:pt modelId="{AC39DCDB-B9E6-4AD7-B175-07B1191197DE}" type="pres">
      <dgm:prSet presAssocID="{6E58BA53-F355-4967-9B63-A00F41C48057}" presName="DropPinPlaceHolder" presStyleCnt="0"/>
      <dgm:spPr/>
    </dgm:pt>
    <dgm:pt modelId="{4DE32D6A-4F15-4BD8-8A04-E92DEB66879A}" type="pres">
      <dgm:prSet presAssocID="{6E58BA53-F355-4967-9B63-A00F41C48057}" presName="DropPin" presStyleLbl="alignNode1" presStyleIdx="2" presStyleCnt="7"/>
      <dgm:spPr>
        <a:solidFill>
          <a:srgbClr val="9B69BC"/>
        </a:solidFill>
        <a:ln>
          <a:solidFill>
            <a:srgbClr val="864DAD"/>
          </a:solidFill>
        </a:ln>
      </dgm:spPr>
    </dgm:pt>
    <dgm:pt modelId="{EF143EFB-B190-4E5C-A5AE-C4FBCD50B752}" type="pres">
      <dgm:prSet presAssocID="{6E58BA53-F355-4967-9B63-A00F41C48057}" presName="Ellipse"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9FAD0447-C579-42AF-9CEF-D4C617799519}" type="pres">
      <dgm:prSet presAssocID="{6E58BA53-F355-4967-9B63-A00F41C48057}" presName="L2TextContainer" presStyleLbl="revTx" presStyleIdx="4" presStyleCnt="14">
        <dgm:presLayoutVars>
          <dgm:bulletEnabled val="1"/>
        </dgm:presLayoutVars>
      </dgm:prSet>
      <dgm:spPr/>
    </dgm:pt>
    <dgm:pt modelId="{AB197FB0-0F12-4A59-9F3F-1C31859ED54E}" type="pres">
      <dgm:prSet presAssocID="{6E58BA53-F355-4967-9B63-A00F41C48057}" presName="L1TextContainer" presStyleLbl="revTx" presStyleIdx="5" presStyleCnt="14">
        <dgm:presLayoutVars>
          <dgm:chMax val="1"/>
          <dgm:chPref val="1"/>
          <dgm:bulletEnabled val="1"/>
        </dgm:presLayoutVars>
      </dgm:prSet>
      <dgm:spPr/>
    </dgm:pt>
    <dgm:pt modelId="{838DE1A9-11F3-4AAE-80B5-CEC31C2EBA92}" type="pres">
      <dgm:prSet presAssocID="{6E58BA53-F355-4967-9B63-A00F41C48057}" presName="ConnectLine" presStyleLbl="sibTrans1D1" presStyleIdx="2" presStyleCnt="7"/>
      <dgm:spPr>
        <a:noFill/>
        <a:ln w="12700" cap="flat" cmpd="sng" algn="ctr">
          <a:solidFill>
            <a:schemeClr val="accent5">
              <a:hueOff val="2003568"/>
              <a:satOff val="-8793"/>
              <a:lumOff val="2614"/>
              <a:alphaOff val="0"/>
            </a:schemeClr>
          </a:solidFill>
          <a:prstDash val="dash"/>
          <a:miter lim="800000"/>
        </a:ln>
        <a:effectLst/>
      </dgm:spPr>
    </dgm:pt>
    <dgm:pt modelId="{33AB1B38-8BC6-42F7-A510-636B61ED7820}" type="pres">
      <dgm:prSet presAssocID="{6E58BA53-F355-4967-9B63-A00F41C48057}" presName="EmptyPlaceHolder" presStyleCnt="0"/>
      <dgm:spPr/>
    </dgm:pt>
    <dgm:pt modelId="{62792BF9-29FD-4D4A-8A65-8D65D1F97700}" type="pres">
      <dgm:prSet presAssocID="{99B84BCA-0ED4-4115-8CDC-E7F06D48D951}" presName="spaceBetweenRectangles" presStyleCnt="0"/>
      <dgm:spPr/>
    </dgm:pt>
    <dgm:pt modelId="{F82BC95B-14E4-4AFE-AD17-1415B67F5EB0}" type="pres">
      <dgm:prSet presAssocID="{72A1968C-76A3-4D00-9A42-590C912CFB47}" presName="composite" presStyleCnt="0"/>
      <dgm:spPr/>
    </dgm:pt>
    <dgm:pt modelId="{4882ED51-DF7B-418B-AED9-24BC8B93AFC5}" type="pres">
      <dgm:prSet presAssocID="{72A1968C-76A3-4D00-9A42-590C912CFB47}" presName="ConnectorPoint" presStyleLbl="lnNode1" presStyleIdx="3" presStyleCnt="7"/>
      <dgm:spPr>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gm:spPr>
    </dgm:pt>
    <dgm:pt modelId="{6330EC7A-332D-40DD-8E48-E0E442C37C4D}" type="pres">
      <dgm:prSet presAssocID="{72A1968C-76A3-4D00-9A42-590C912CFB47}" presName="DropPinPlaceHolder" presStyleCnt="0"/>
      <dgm:spPr/>
    </dgm:pt>
    <dgm:pt modelId="{CF7B6860-6C29-4C93-8B53-A1443FBFD924}" type="pres">
      <dgm:prSet presAssocID="{72A1968C-76A3-4D00-9A42-590C912CFB47}" presName="DropPin" presStyleLbl="alignNode1" presStyleIdx="3" presStyleCnt="7" custLinFactNeighborX="-9431" custLinFactNeighborY="1339"/>
      <dgm:spPr/>
    </dgm:pt>
    <dgm:pt modelId="{C4BB4EC8-1530-4A54-A2A3-DD9B2823FACC}" type="pres">
      <dgm:prSet presAssocID="{72A1968C-76A3-4D00-9A42-590C912CFB47}" presName="Ellipse"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154B02D3-1CDF-4469-B4C7-38635369252C}" type="pres">
      <dgm:prSet presAssocID="{72A1968C-76A3-4D00-9A42-590C912CFB47}" presName="L2TextContainer" presStyleLbl="revTx" presStyleIdx="6" presStyleCnt="14">
        <dgm:presLayoutVars>
          <dgm:bulletEnabled val="1"/>
        </dgm:presLayoutVars>
      </dgm:prSet>
      <dgm:spPr/>
    </dgm:pt>
    <dgm:pt modelId="{68394D26-8440-41C4-AC42-3F023E27A06C}" type="pres">
      <dgm:prSet presAssocID="{72A1968C-76A3-4D00-9A42-590C912CFB47}" presName="L1TextContainer" presStyleLbl="revTx" presStyleIdx="7" presStyleCnt="14" custLinFactNeighborX="-1761" custLinFactNeighborY="1339">
        <dgm:presLayoutVars>
          <dgm:chMax val="1"/>
          <dgm:chPref val="1"/>
          <dgm:bulletEnabled val="1"/>
        </dgm:presLayoutVars>
      </dgm:prSet>
      <dgm:spPr/>
    </dgm:pt>
    <dgm:pt modelId="{31D18754-3FB0-480E-B467-70CFFAB18868}" type="pres">
      <dgm:prSet presAssocID="{72A1968C-76A3-4D00-9A42-590C912CFB47}" presName="ConnectLine" presStyleLbl="sibTrans1D1" presStyleIdx="3" presStyleCnt="7" custLinFactX="-58000" custLinFactNeighborX="-100000"/>
      <dgm:spPr>
        <a:noFill/>
        <a:ln w="12700" cap="flat" cmpd="sng" algn="ctr">
          <a:solidFill>
            <a:schemeClr val="accent5">
              <a:hueOff val="3005351"/>
              <a:satOff val="-13190"/>
              <a:lumOff val="3921"/>
              <a:alphaOff val="0"/>
            </a:schemeClr>
          </a:solidFill>
          <a:prstDash val="dash"/>
          <a:miter lim="800000"/>
        </a:ln>
        <a:effectLst/>
      </dgm:spPr>
    </dgm:pt>
    <dgm:pt modelId="{0B25005D-1EC1-4EFB-B23D-F5B77D9B663F}" type="pres">
      <dgm:prSet presAssocID="{72A1968C-76A3-4D00-9A42-590C912CFB47}" presName="EmptyPlaceHolder" presStyleCnt="0"/>
      <dgm:spPr/>
    </dgm:pt>
    <dgm:pt modelId="{026845EA-1148-4825-8A55-80324AC0D262}" type="pres">
      <dgm:prSet presAssocID="{EF672C74-B96C-4FED-B1A7-C0958A1B07F7}" presName="spaceBetweenRectangles" presStyleCnt="0"/>
      <dgm:spPr/>
    </dgm:pt>
    <dgm:pt modelId="{4CBDA321-891C-46CD-9AA1-B2FBD145BFAF}" type="pres">
      <dgm:prSet presAssocID="{6E3D9C8D-B89D-40B2-9D51-EE76FF68D5EF}" presName="composite" presStyleCnt="0"/>
      <dgm:spPr/>
    </dgm:pt>
    <dgm:pt modelId="{C22833B4-9465-41AF-82D4-44B62729B815}" type="pres">
      <dgm:prSet presAssocID="{6E3D9C8D-B89D-40B2-9D51-EE76FF68D5EF}" presName="ConnectorPoint" presStyleLbl="lnNode1" presStyleIdx="4" presStyleCnt="7"/>
      <dgm:spPr>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gm:spPr>
    </dgm:pt>
    <dgm:pt modelId="{69B587A6-E0D0-413B-918D-383E182DD505}" type="pres">
      <dgm:prSet presAssocID="{6E3D9C8D-B89D-40B2-9D51-EE76FF68D5EF}" presName="DropPinPlaceHolder" presStyleCnt="0"/>
      <dgm:spPr/>
    </dgm:pt>
    <dgm:pt modelId="{9A98CBEA-4C17-4A96-9670-E14F274BC309}" type="pres">
      <dgm:prSet presAssocID="{6E3D9C8D-B89D-40B2-9D51-EE76FF68D5EF}" presName="DropPin" presStyleLbl="alignNode1" presStyleIdx="4" presStyleCnt="7"/>
      <dgm:spPr/>
    </dgm:pt>
    <dgm:pt modelId="{8CAF6538-A283-4F1B-8A46-58D31863A555}" type="pres">
      <dgm:prSet presAssocID="{6E3D9C8D-B89D-40B2-9D51-EE76FF68D5EF}" presName="Ellipse"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F899B51D-C1EA-4D3E-B50E-BDC51632BBFA}" type="pres">
      <dgm:prSet presAssocID="{6E3D9C8D-B89D-40B2-9D51-EE76FF68D5EF}" presName="L2TextContainer" presStyleLbl="revTx" presStyleIdx="8" presStyleCnt="14">
        <dgm:presLayoutVars>
          <dgm:bulletEnabled val="1"/>
        </dgm:presLayoutVars>
      </dgm:prSet>
      <dgm:spPr/>
    </dgm:pt>
    <dgm:pt modelId="{3CECF23A-E6F6-46C6-907D-BB154266792C}" type="pres">
      <dgm:prSet presAssocID="{6E3D9C8D-B89D-40B2-9D51-EE76FF68D5EF}" presName="L1TextContainer" presStyleLbl="revTx" presStyleIdx="9" presStyleCnt="14">
        <dgm:presLayoutVars>
          <dgm:chMax val="1"/>
          <dgm:chPref val="1"/>
          <dgm:bulletEnabled val="1"/>
        </dgm:presLayoutVars>
      </dgm:prSet>
      <dgm:spPr/>
    </dgm:pt>
    <dgm:pt modelId="{4B37F2D2-9961-40C5-BAC9-D2269F0B19F6}" type="pres">
      <dgm:prSet presAssocID="{6E3D9C8D-B89D-40B2-9D51-EE76FF68D5EF}" presName="ConnectLine" presStyleLbl="sibTrans1D1" presStyleIdx="4" presStyleCnt="7"/>
      <dgm:spPr>
        <a:noFill/>
        <a:ln w="12700" cap="flat" cmpd="sng" algn="ctr">
          <a:solidFill>
            <a:schemeClr val="accent5">
              <a:hueOff val="4007135"/>
              <a:satOff val="-17587"/>
              <a:lumOff val="5229"/>
              <a:alphaOff val="0"/>
            </a:schemeClr>
          </a:solidFill>
          <a:prstDash val="dash"/>
          <a:miter lim="800000"/>
        </a:ln>
        <a:effectLst/>
      </dgm:spPr>
    </dgm:pt>
    <dgm:pt modelId="{228BB714-703E-4D7C-B9A9-0A25B8731791}" type="pres">
      <dgm:prSet presAssocID="{6E3D9C8D-B89D-40B2-9D51-EE76FF68D5EF}" presName="EmptyPlaceHolder" presStyleCnt="0"/>
      <dgm:spPr/>
    </dgm:pt>
    <dgm:pt modelId="{0DE9D098-EABA-4129-B6ED-CF18B57CCAA1}" type="pres">
      <dgm:prSet presAssocID="{07B5105F-9A04-4A1C-8D22-027DFEBC5D20}" presName="spaceBetweenRectangles" presStyleCnt="0"/>
      <dgm:spPr/>
    </dgm:pt>
    <dgm:pt modelId="{77CCF7C9-8154-44D5-B23C-DB9B0FD7DCA5}" type="pres">
      <dgm:prSet presAssocID="{004FD863-8742-4B7A-890B-410BB99E8CE2}" presName="composite" presStyleCnt="0"/>
      <dgm:spPr/>
    </dgm:pt>
    <dgm:pt modelId="{92095B8D-3D85-4FD4-9F2B-78BAF6768072}" type="pres">
      <dgm:prSet presAssocID="{004FD863-8742-4B7A-890B-410BB99E8CE2}" presName="ConnectorPoint" presStyleLbl="lnNode1" presStyleIdx="5" presStyleCnt="7"/>
      <dgm:spPr>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gm:spPr>
    </dgm:pt>
    <dgm:pt modelId="{B43E8A74-4268-4ACF-BECA-CAF50CCFB602}" type="pres">
      <dgm:prSet presAssocID="{004FD863-8742-4B7A-890B-410BB99E8CE2}" presName="DropPinPlaceHolder" presStyleCnt="0"/>
      <dgm:spPr/>
    </dgm:pt>
    <dgm:pt modelId="{07518C91-B2D0-4903-A372-7F6DED0409BC}" type="pres">
      <dgm:prSet presAssocID="{004FD863-8742-4B7A-890B-410BB99E8CE2}" presName="DropPin" presStyleLbl="alignNode1" presStyleIdx="5" presStyleCnt="7"/>
      <dgm:spPr>
        <a:solidFill>
          <a:schemeClr val="tx2">
            <a:lumMod val="60000"/>
            <a:lumOff val="40000"/>
          </a:schemeClr>
        </a:solidFill>
        <a:ln>
          <a:solidFill>
            <a:schemeClr val="tx2">
              <a:lumMod val="60000"/>
              <a:lumOff val="40000"/>
            </a:schemeClr>
          </a:solidFill>
        </a:ln>
      </dgm:spPr>
    </dgm:pt>
    <dgm:pt modelId="{2737BDA6-CDB5-4F9A-A91D-CDEA90DBE6A4}" type="pres">
      <dgm:prSet presAssocID="{004FD863-8742-4B7A-890B-410BB99E8CE2}" presName="Ellipse"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A699EEB1-3540-4867-99BC-B957BFEEBA38}" type="pres">
      <dgm:prSet presAssocID="{004FD863-8742-4B7A-890B-410BB99E8CE2}" presName="L2TextContainer" presStyleLbl="revTx" presStyleIdx="10" presStyleCnt="14">
        <dgm:presLayoutVars>
          <dgm:bulletEnabled val="1"/>
        </dgm:presLayoutVars>
      </dgm:prSet>
      <dgm:spPr/>
    </dgm:pt>
    <dgm:pt modelId="{EA538D56-5C65-43EA-81D0-CD1E5CBC9F59}" type="pres">
      <dgm:prSet presAssocID="{004FD863-8742-4B7A-890B-410BB99E8CE2}" presName="L1TextContainer" presStyleLbl="revTx" presStyleIdx="11" presStyleCnt="14">
        <dgm:presLayoutVars>
          <dgm:chMax val="1"/>
          <dgm:chPref val="1"/>
          <dgm:bulletEnabled val="1"/>
        </dgm:presLayoutVars>
      </dgm:prSet>
      <dgm:spPr/>
    </dgm:pt>
    <dgm:pt modelId="{ECA352F1-FDE4-445A-939C-CF4C3A4444A0}" type="pres">
      <dgm:prSet presAssocID="{004FD863-8742-4B7A-890B-410BB99E8CE2}" presName="ConnectLine" presStyleLbl="sibTrans1D1" presStyleIdx="5" presStyleCnt="7"/>
      <dgm:spPr>
        <a:noFill/>
        <a:ln w="12700" cap="flat" cmpd="sng" algn="ctr">
          <a:solidFill>
            <a:schemeClr val="accent5">
              <a:hueOff val="5008919"/>
              <a:satOff val="-21983"/>
              <a:lumOff val="6536"/>
              <a:alphaOff val="0"/>
            </a:schemeClr>
          </a:solidFill>
          <a:prstDash val="dash"/>
          <a:miter lim="800000"/>
        </a:ln>
        <a:effectLst/>
      </dgm:spPr>
    </dgm:pt>
    <dgm:pt modelId="{24E1B9BB-F421-479A-91FF-8F38B437BE14}" type="pres">
      <dgm:prSet presAssocID="{004FD863-8742-4B7A-890B-410BB99E8CE2}" presName="EmptyPlaceHolder" presStyleCnt="0"/>
      <dgm:spPr/>
    </dgm:pt>
    <dgm:pt modelId="{533B7DB3-9B62-4EC9-9116-35F5C6964E06}" type="pres">
      <dgm:prSet presAssocID="{B922D27B-6E97-46EB-91E5-95FC8F215DC2}" presName="spaceBetweenRectangles" presStyleCnt="0"/>
      <dgm:spPr/>
    </dgm:pt>
    <dgm:pt modelId="{EE5E0515-15F7-43D7-93FD-0AF89C971BD9}" type="pres">
      <dgm:prSet presAssocID="{8B88D7A2-C2DF-4500-9143-4D039D03ACD8}" presName="composite" presStyleCnt="0"/>
      <dgm:spPr/>
    </dgm:pt>
    <dgm:pt modelId="{05EB9770-2809-4C3B-9E53-5C53C82F25D8}" type="pres">
      <dgm:prSet presAssocID="{8B88D7A2-C2DF-4500-9143-4D039D03ACD8}" presName="ConnectorPoint" presStyleLbl="lnNode1" presStyleIdx="6" presStyleCnt="7"/>
      <dgm:spPr>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gm:spPr>
    </dgm:pt>
    <dgm:pt modelId="{A8B1F634-B2B0-4AFA-9188-ED9AD5A26CEB}" type="pres">
      <dgm:prSet presAssocID="{8B88D7A2-C2DF-4500-9143-4D039D03ACD8}" presName="DropPinPlaceHolder" presStyleCnt="0"/>
      <dgm:spPr/>
    </dgm:pt>
    <dgm:pt modelId="{B5AC1D3A-1AFE-48F0-9740-7F7DEAE125D6}" type="pres">
      <dgm:prSet presAssocID="{8B88D7A2-C2DF-4500-9143-4D039D03ACD8}" presName="DropPin" presStyleLbl="alignNode1" presStyleIdx="6" presStyleCnt="7"/>
      <dgm:spPr>
        <a:solidFill>
          <a:schemeClr val="accent3"/>
        </a:solidFill>
        <a:ln>
          <a:solidFill>
            <a:schemeClr val="accent3">
              <a:lumMod val="75000"/>
            </a:schemeClr>
          </a:solidFill>
        </a:ln>
      </dgm:spPr>
    </dgm:pt>
    <dgm:pt modelId="{A8B7CFA5-DD90-474A-A36B-395831F4D63F}" type="pres">
      <dgm:prSet presAssocID="{8B88D7A2-C2DF-4500-9143-4D039D03ACD8}"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27C5D1BF-8375-4F2F-8F69-62C5DD498D86}" type="pres">
      <dgm:prSet presAssocID="{8B88D7A2-C2DF-4500-9143-4D039D03ACD8}" presName="L2TextContainer" presStyleLbl="revTx" presStyleIdx="12" presStyleCnt="14">
        <dgm:presLayoutVars>
          <dgm:bulletEnabled val="1"/>
        </dgm:presLayoutVars>
      </dgm:prSet>
      <dgm:spPr/>
    </dgm:pt>
    <dgm:pt modelId="{733C4DBA-1274-416A-BCC8-352957253BAF}" type="pres">
      <dgm:prSet presAssocID="{8B88D7A2-C2DF-4500-9143-4D039D03ACD8}" presName="L1TextContainer" presStyleLbl="revTx" presStyleIdx="13" presStyleCnt="14">
        <dgm:presLayoutVars>
          <dgm:chMax val="1"/>
          <dgm:chPref val="1"/>
          <dgm:bulletEnabled val="1"/>
        </dgm:presLayoutVars>
      </dgm:prSet>
      <dgm:spPr/>
    </dgm:pt>
    <dgm:pt modelId="{9DF81F3D-7400-484B-BB6C-DB4BE4FA9774}" type="pres">
      <dgm:prSet presAssocID="{8B88D7A2-C2DF-4500-9143-4D039D03ACD8}" presName="ConnectLine" presStyleLbl="sibTrans1D1" presStyleIdx="6" presStyleCnt="7"/>
      <dgm:spPr>
        <a:noFill/>
        <a:ln w="12700" cap="flat" cmpd="sng" algn="ctr">
          <a:solidFill>
            <a:schemeClr val="accent5">
              <a:hueOff val="6010703"/>
              <a:satOff val="-26380"/>
              <a:lumOff val="7843"/>
              <a:alphaOff val="0"/>
            </a:schemeClr>
          </a:solidFill>
          <a:prstDash val="dash"/>
          <a:miter lim="800000"/>
        </a:ln>
        <a:effectLst/>
      </dgm:spPr>
    </dgm:pt>
    <dgm:pt modelId="{D5B6C68E-E469-4661-AD1A-9C848B07625A}" type="pres">
      <dgm:prSet presAssocID="{8B88D7A2-C2DF-4500-9143-4D039D03ACD8}" presName="EmptyPlaceHolder" presStyleCnt="0"/>
      <dgm:spPr/>
    </dgm:pt>
  </dgm:ptLst>
  <dgm:cxnLst>
    <dgm:cxn modelId="{980AC300-D7AF-4E11-A14D-1917E88142A5}" srcId="{0D02CEED-0108-44FE-A671-AF753BDBF99E}" destId="{004FD863-8742-4B7A-890B-410BB99E8CE2}" srcOrd="5" destOrd="0" parTransId="{98BDAC9A-0C9C-4B46-8C84-8B6D74D41F3D}" sibTransId="{B922D27B-6E97-46EB-91E5-95FC8F215DC2}"/>
    <dgm:cxn modelId="{75437C1E-4B8C-4EDF-9B2F-1990936020B3}" type="presOf" srcId="{72A1968C-76A3-4D00-9A42-590C912CFB47}" destId="{68394D26-8440-41C4-AC42-3F023E27A06C}" srcOrd="0" destOrd="0" presId="urn:microsoft.com/office/officeart/2017/3/layout/DropPinTimeline"/>
    <dgm:cxn modelId="{A99B4531-0C72-44FE-A922-CC5805AA2821}" srcId="{6E58BA53-F355-4967-9B63-A00F41C48057}" destId="{246EDE87-043A-4612-A7BF-7468786F88CF}" srcOrd="0" destOrd="0" parTransId="{0B2E93BF-52C2-49D0-B34E-1DA10E75249E}" sibTransId="{7C1D9968-3BAA-4DB2-B7B4-27016B64019A}"/>
    <dgm:cxn modelId="{225AB961-3C94-4D1B-8760-C3AFD6F1125F}" srcId="{0D02CEED-0108-44FE-A671-AF753BDBF99E}" destId="{8B88D7A2-C2DF-4500-9143-4D039D03ACD8}" srcOrd="6" destOrd="0" parTransId="{70463623-B836-40AA-85C5-C907B74DA79B}" sibTransId="{E5D10410-EEBD-4AA3-AC52-D766A374848D}"/>
    <dgm:cxn modelId="{BC25D242-6587-43C8-9620-FDC1D78E985F}" srcId="{0D02CEED-0108-44FE-A671-AF753BDBF99E}" destId="{72A1968C-76A3-4D00-9A42-590C912CFB47}" srcOrd="3" destOrd="0" parTransId="{D3D1D918-D5B7-4804-A86F-0DFC06837AD7}" sibTransId="{EF672C74-B96C-4FED-B1A7-C0958A1B07F7}"/>
    <dgm:cxn modelId="{0F24F962-F3ED-4C13-8D1C-BC7E0C36E19E}" srcId="{FF4209CF-897B-41C3-9C7B-36141C2F9FA7}" destId="{C920E2F2-9D15-419D-A16B-B81FB13A2A72}" srcOrd="0" destOrd="0" parTransId="{3A008A4E-28FE-4C14-BA26-D059283A3F70}" sibTransId="{73BBCCE6-CD57-46A2-B8DF-B73E20257120}"/>
    <dgm:cxn modelId="{FDC9FD64-6255-41B1-9731-31CC90C3D369}" srcId="{8B88D7A2-C2DF-4500-9143-4D039D03ACD8}" destId="{8CF83719-CF7F-487D-BA2B-0B18F4CA5EEA}" srcOrd="0" destOrd="0" parTransId="{AA5CF355-2155-4045-B7FC-181375FF2BCB}" sibTransId="{0FDC7EDB-1D88-447F-A13B-B8E18EFE23D6}"/>
    <dgm:cxn modelId="{7C54A546-88F2-49DE-874B-BAE51B3F7AD6}" type="presOf" srcId="{004FD863-8742-4B7A-890B-410BB99E8CE2}" destId="{EA538D56-5C65-43EA-81D0-CD1E5CBC9F59}" srcOrd="0" destOrd="0" presId="urn:microsoft.com/office/officeart/2017/3/layout/DropPinTimeline"/>
    <dgm:cxn modelId="{CCCCE647-ECF4-4654-B8E7-9FE60C1D51E7}" srcId="{30F50C3E-E689-4749-B2DE-A380B36249A8}" destId="{DFA8BDC1-000A-475E-A75A-BD2BB9C56ACF}" srcOrd="0" destOrd="0" parTransId="{19722879-946B-4D66-8A52-C6BEA38A9DA0}" sibTransId="{2C6A2DD0-ADFB-44FC-9705-00A34D924646}"/>
    <dgm:cxn modelId="{D3BD5971-E190-4357-978B-F75ECD7B74B2}" type="presOf" srcId="{FF4209CF-897B-41C3-9C7B-36141C2F9FA7}" destId="{8ACCE123-C989-46C1-B7FD-FA50ABEC947C}" srcOrd="0" destOrd="0" presId="urn:microsoft.com/office/officeart/2017/3/layout/DropPinTimeline"/>
    <dgm:cxn modelId="{490F1B52-FCDC-45FB-8AA2-5E4266F3702F}" srcId="{004FD863-8742-4B7A-890B-410BB99E8CE2}" destId="{874EE52E-2A22-4545-94B0-B9726F8F119D}" srcOrd="0" destOrd="0" parTransId="{7D8A8210-C524-4EDF-BCDC-906B5375CFDA}" sibTransId="{3F876D99-D3B7-4252-9AFF-BF92312051F1}"/>
    <dgm:cxn modelId="{E72A0156-84A0-426F-98BF-6CD9AD297291}" type="presOf" srcId="{6E58BA53-F355-4967-9B63-A00F41C48057}" destId="{AB197FB0-0F12-4A59-9F3F-1C31859ED54E}" srcOrd="0" destOrd="0" presId="urn:microsoft.com/office/officeart/2017/3/layout/DropPinTimeline"/>
    <dgm:cxn modelId="{F318267E-67DF-460C-99C2-50039D80D0E8}" srcId="{72A1968C-76A3-4D00-9A42-590C912CFB47}" destId="{F5013EDC-A2F9-4FE9-B1F1-1403E2C6577A}" srcOrd="0" destOrd="0" parTransId="{1A0A09F8-A077-4064-9D2E-FA977CA984A2}" sibTransId="{768C02F2-2A16-464F-8B30-45A62CF5452C}"/>
    <dgm:cxn modelId="{435D5E81-2E9F-44F1-B776-8A74B850F8BA}" srcId="{0D02CEED-0108-44FE-A671-AF753BDBF99E}" destId="{6E3D9C8D-B89D-40B2-9D51-EE76FF68D5EF}" srcOrd="4" destOrd="0" parTransId="{D975CEFD-F858-477E-A5E9-1830253CB0A9}" sibTransId="{07B5105F-9A04-4A1C-8D22-027DFEBC5D20}"/>
    <dgm:cxn modelId="{8B83B681-1F2A-450F-938E-CE5CD0C7EE1F}" srcId="{0D02CEED-0108-44FE-A671-AF753BDBF99E}" destId="{FF4209CF-897B-41C3-9C7B-36141C2F9FA7}" srcOrd="0" destOrd="0" parTransId="{636887E1-4B45-43AF-992D-D3A9E50B9BB6}" sibTransId="{A12BB6C7-6B24-460B-9D2A-B32840F59D97}"/>
    <dgm:cxn modelId="{86660E97-D8C5-4A12-9039-A9593EFF74DE}" type="presOf" srcId="{6E3D9C8D-B89D-40B2-9D51-EE76FF68D5EF}" destId="{3CECF23A-E6F6-46C6-907D-BB154266792C}" srcOrd="0" destOrd="0" presId="urn:microsoft.com/office/officeart/2017/3/layout/DropPinTimeline"/>
    <dgm:cxn modelId="{5B81BFA3-D0FB-497A-8F9B-D98DBC76DA1B}" type="presOf" srcId="{C920E2F2-9D15-419D-A16B-B81FB13A2A72}" destId="{A668A97B-124A-45A1-8381-E3227BD85FE8}" srcOrd="0" destOrd="0" presId="urn:microsoft.com/office/officeart/2017/3/layout/DropPinTimeline"/>
    <dgm:cxn modelId="{B38C9FA6-D46B-4595-8E97-4DC7CCB1E3D7}" srcId="{6E3D9C8D-B89D-40B2-9D51-EE76FF68D5EF}" destId="{8995A71E-D61A-4E56-9F91-86016F03DC78}" srcOrd="0" destOrd="0" parTransId="{A2A6E964-6563-474D-9A1E-4F4E1BD30299}" sibTransId="{79F147E7-CF3A-495B-9436-3A64FCE213B7}"/>
    <dgm:cxn modelId="{4448C7BB-0197-4234-B032-71ADEF117C6E}" type="presOf" srcId="{8CF83719-CF7F-487D-BA2B-0B18F4CA5EEA}" destId="{27C5D1BF-8375-4F2F-8F69-62C5DD498D86}" srcOrd="0" destOrd="0" presId="urn:microsoft.com/office/officeart/2017/3/layout/DropPinTimeline"/>
    <dgm:cxn modelId="{B91937BF-6AEB-40EE-BE3F-3675FFA40B0B}" type="presOf" srcId="{8B88D7A2-C2DF-4500-9143-4D039D03ACD8}" destId="{733C4DBA-1274-416A-BCC8-352957253BAF}" srcOrd="0" destOrd="0" presId="urn:microsoft.com/office/officeart/2017/3/layout/DropPinTimeline"/>
    <dgm:cxn modelId="{A9192DD4-91A4-4241-AECC-05B1BA21FB2F}" srcId="{0D02CEED-0108-44FE-A671-AF753BDBF99E}" destId="{30F50C3E-E689-4749-B2DE-A380B36249A8}" srcOrd="1" destOrd="0" parTransId="{79677494-5720-431C-A698-ACF70BE9A8D5}" sibTransId="{73E9C396-E906-41ED-A398-EE101353F0BC}"/>
    <dgm:cxn modelId="{CC3094D4-91A6-4BD2-9028-DE9E0191AC4E}" type="presOf" srcId="{874EE52E-2A22-4545-94B0-B9726F8F119D}" destId="{A699EEB1-3540-4867-99BC-B957BFEEBA38}" srcOrd="0" destOrd="0" presId="urn:microsoft.com/office/officeart/2017/3/layout/DropPinTimeline"/>
    <dgm:cxn modelId="{0060FBDB-07F0-4E06-A19E-6E02AECD941E}" type="presOf" srcId="{30F50C3E-E689-4749-B2DE-A380B36249A8}" destId="{70F61D89-6BB6-4218-9167-C918FE0DE744}" srcOrd="0" destOrd="0" presId="urn:microsoft.com/office/officeart/2017/3/layout/DropPinTimeline"/>
    <dgm:cxn modelId="{1D7625DE-0A04-480A-B39D-C06CD9603E96}" type="presOf" srcId="{246EDE87-043A-4612-A7BF-7468786F88CF}" destId="{9FAD0447-C579-42AF-9CEF-D4C617799519}" srcOrd="0" destOrd="0" presId="urn:microsoft.com/office/officeart/2017/3/layout/DropPinTimeline"/>
    <dgm:cxn modelId="{E65036E3-1BCC-4BF5-8B37-E080B1B3C825}" type="presOf" srcId="{8995A71E-D61A-4E56-9F91-86016F03DC78}" destId="{F899B51D-C1EA-4D3E-B50E-BDC51632BBFA}" srcOrd="0" destOrd="0" presId="urn:microsoft.com/office/officeart/2017/3/layout/DropPinTimeline"/>
    <dgm:cxn modelId="{7D18D3E4-FE16-4DDE-A884-FA47E1F64A4B}" type="presOf" srcId="{F5013EDC-A2F9-4FE9-B1F1-1403E2C6577A}" destId="{154B02D3-1CDF-4469-B4C7-38635369252C}" srcOrd="0" destOrd="0" presId="urn:microsoft.com/office/officeart/2017/3/layout/DropPinTimeline"/>
    <dgm:cxn modelId="{7AB5F3E5-3E61-4F77-8C6B-8E185F6AEF2D}" srcId="{0D02CEED-0108-44FE-A671-AF753BDBF99E}" destId="{6E58BA53-F355-4967-9B63-A00F41C48057}" srcOrd="2" destOrd="0" parTransId="{866049F6-DEB5-4EF6-9589-E32CA661F227}" sibTransId="{99B84BCA-0ED4-4115-8CDC-E7F06D48D951}"/>
    <dgm:cxn modelId="{F1B75DEE-9215-472B-AC66-18C40059FB11}" type="presOf" srcId="{DFA8BDC1-000A-475E-A75A-BD2BB9C56ACF}" destId="{7BAC1B5F-7FCA-4765-AF5D-DD5BC6F6B2AA}" srcOrd="0" destOrd="0" presId="urn:microsoft.com/office/officeart/2017/3/layout/DropPinTimeline"/>
    <dgm:cxn modelId="{9471B1F0-1126-41A9-AE1C-9E570D0E230C}" type="presOf" srcId="{0D02CEED-0108-44FE-A671-AF753BDBF99E}" destId="{AA5AE18C-5131-48F0-939A-03E97B27110C}" srcOrd="0" destOrd="0" presId="urn:microsoft.com/office/officeart/2017/3/layout/DropPinTimeline"/>
    <dgm:cxn modelId="{761EC77B-87A8-426F-AC38-EB1D58B5F420}" type="presParOf" srcId="{AA5AE18C-5131-48F0-939A-03E97B27110C}" destId="{B8948FD1-18A7-45C2-A481-DD5E0A807A1E}" srcOrd="0" destOrd="0" presId="urn:microsoft.com/office/officeart/2017/3/layout/DropPinTimeline"/>
    <dgm:cxn modelId="{E3200C66-CF02-47C0-933F-23BE94B0EC58}" type="presParOf" srcId="{AA5AE18C-5131-48F0-939A-03E97B27110C}" destId="{700938DD-F76A-4D50-868F-4C8D87440D46}" srcOrd="1" destOrd="0" presId="urn:microsoft.com/office/officeart/2017/3/layout/DropPinTimeline"/>
    <dgm:cxn modelId="{74B9342A-9311-4A5D-B240-BAFE316EF43C}" type="presParOf" srcId="{700938DD-F76A-4D50-868F-4C8D87440D46}" destId="{A1F750BC-9994-45E0-A9CF-86B92D5F7F6C}" srcOrd="0" destOrd="0" presId="urn:microsoft.com/office/officeart/2017/3/layout/DropPinTimeline"/>
    <dgm:cxn modelId="{C18CE77D-1B6D-4D4A-B1D9-175DD4192509}" type="presParOf" srcId="{A1F750BC-9994-45E0-A9CF-86B92D5F7F6C}" destId="{238F01CB-479C-41E3-8900-7314A786B78A}" srcOrd="0" destOrd="0" presId="urn:microsoft.com/office/officeart/2017/3/layout/DropPinTimeline"/>
    <dgm:cxn modelId="{F5DD1450-B294-4F0A-A4B8-75F4A884A5BD}" type="presParOf" srcId="{A1F750BC-9994-45E0-A9CF-86B92D5F7F6C}" destId="{AE6BDCE2-A162-4196-9BB7-9C1308772D59}" srcOrd="1" destOrd="0" presId="urn:microsoft.com/office/officeart/2017/3/layout/DropPinTimeline"/>
    <dgm:cxn modelId="{808CF40A-1702-4CDB-99AD-ECF49C43E447}" type="presParOf" srcId="{AE6BDCE2-A162-4196-9BB7-9C1308772D59}" destId="{167E3E17-B58C-41D1-8499-C06998BF2A76}" srcOrd="0" destOrd="0" presId="urn:microsoft.com/office/officeart/2017/3/layout/DropPinTimeline"/>
    <dgm:cxn modelId="{E9439032-5D36-4EC1-89DA-BABF884FA2C4}" type="presParOf" srcId="{AE6BDCE2-A162-4196-9BB7-9C1308772D59}" destId="{656C4663-7C4C-4A05-9B8E-FBE765EE6C51}" srcOrd="1" destOrd="0" presId="urn:microsoft.com/office/officeart/2017/3/layout/DropPinTimeline"/>
    <dgm:cxn modelId="{50E5584C-E6C8-4F3A-9AA6-37F87A9B8504}" type="presParOf" srcId="{A1F750BC-9994-45E0-A9CF-86B92D5F7F6C}" destId="{A668A97B-124A-45A1-8381-E3227BD85FE8}" srcOrd="2" destOrd="0" presId="urn:microsoft.com/office/officeart/2017/3/layout/DropPinTimeline"/>
    <dgm:cxn modelId="{8DD7F78B-7AA8-45A6-933C-5C6885288396}" type="presParOf" srcId="{A1F750BC-9994-45E0-A9CF-86B92D5F7F6C}" destId="{8ACCE123-C989-46C1-B7FD-FA50ABEC947C}" srcOrd="3" destOrd="0" presId="urn:microsoft.com/office/officeart/2017/3/layout/DropPinTimeline"/>
    <dgm:cxn modelId="{78FB845F-5190-4001-9083-C7FE3CD1FBBF}" type="presParOf" srcId="{A1F750BC-9994-45E0-A9CF-86B92D5F7F6C}" destId="{6B04496D-97D5-4C4A-A362-7B46786429CD}" srcOrd="4" destOrd="0" presId="urn:microsoft.com/office/officeart/2017/3/layout/DropPinTimeline"/>
    <dgm:cxn modelId="{F5490606-5200-4E7B-878F-D72D660A44B6}" type="presParOf" srcId="{A1F750BC-9994-45E0-A9CF-86B92D5F7F6C}" destId="{DC265F4C-AB2A-4F80-98A7-82FC502E49D2}" srcOrd="5" destOrd="0" presId="urn:microsoft.com/office/officeart/2017/3/layout/DropPinTimeline"/>
    <dgm:cxn modelId="{DED1B865-88BD-4928-82F9-35A661A5FD32}" type="presParOf" srcId="{700938DD-F76A-4D50-868F-4C8D87440D46}" destId="{754E7C17-53C2-4829-8008-302721475D49}" srcOrd="1" destOrd="0" presId="urn:microsoft.com/office/officeart/2017/3/layout/DropPinTimeline"/>
    <dgm:cxn modelId="{40FE7D9D-9AF0-47D8-9D4E-149CB637B0EE}" type="presParOf" srcId="{700938DD-F76A-4D50-868F-4C8D87440D46}" destId="{D0F1C883-D090-4B68-9E55-4455ACC389A3}" srcOrd="2" destOrd="0" presId="urn:microsoft.com/office/officeart/2017/3/layout/DropPinTimeline"/>
    <dgm:cxn modelId="{D4174DD4-394D-41FA-87BC-2299C3C90457}" type="presParOf" srcId="{D0F1C883-D090-4B68-9E55-4455ACC389A3}" destId="{2B2928D1-331D-4A9F-A1F9-2C95098F0786}" srcOrd="0" destOrd="0" presId="urn:microsoft.com/office/officeart/2017/3/layout/DropPinTimeline"/>
    <dgm:cxn modelId="{877713CE-4B33-420E-834C-316D0637CC6B}" type="presParOf" srcId="{D0F1C883-D090-4B68-9E55-4455ACC389A3}" destId="{DB44936C-DFAC-455D-B978-61D277C6C060}" srcOrd="1" destOrd="0" presId="urn:microsoft.com/office/officeart/2017/3/layout/DropPinTimeline"/>
    <dgm:cxn modelId="{5D513BFB-A723-4D9B-A654-05A1032254EA}" type="presParOf" srcId="{DB44936C-DFAC-455D-B978-61D277C6C060}" destId="{5B4579F9-026B-48AE-A6CF-911AC4DA134A}" srcOrd="0" destOrd="0" presId="urn:microsoft.com/office/officeart/2017/3/layout/DropPinTimeline"/>
    <dgm:cxn modelId="{CF8EB422-AEF9-4DB5-A9DC-F4587148AA4F}" type="presParOf" srcId="{DB44936C-DFAC-455D-B978-61D277C6C060}" destId="{24F66197-6C48-45AF-BAAB-2D8BE1C9A9BC}" srcOrd="1" destOrd="0" presId="urn:microsoft.com/office/officeart/2017/3/layout/DropPinTimeline"/>
    <dgm:cxn modelId="{2154210F-80AD-4037-96A4-3B6A9ECCED91}" type="presParOf" srcId="{D0F1C883-D090-4B68-9E55-4455ACC389A3}" destId="{7BAC1B5F-7FCA-4765-AF5D-DD5BC6F6B2AA}" srcOrd="2" destOrd="0" presId="urn:microsoft.com/office/officeart/2017/3/layout/DropPinTimeline"/>
    <dgm:cxn modelId="{D771236B-707F-4E5B-BBAD-19F9E8A3493A}" type="presParOf" srcId="{D0F1C883-D090-4B68-9E55-4455ACC389A3}" destId="{70F61D89-6BB6-4218-9167-C918FE0DE744}" srcOrd="3" destOrd="0" presId="urn:microsoft.com/office/officeart/2017/3/layout/DropPinTimeline"/>
    <dgm:cxn modelId="{7070679D-6F50-4BC5-BFA5-508728B9EC55}" type="presParOf" srcId="{D0F1C883-D090-4B68-9E55-4455ACC389A3}" destId="{AD7225F6-4D24-4251-9B85-9788DA7BA9E8}" srcOrd="4" destOrd="0" presId="urn:microsoft.com/office/officeart/2017/3/layout/DropPinTimeline"/>
    <dgm:cxn modelId="{13556A26-2C08-418F-BFFE-0E2C25E3FE3C}" type="presParOf" srcId="{D0F1C883-D090-4B68-9E55-4455ACC389A3}" destId="{6E112FE5-DCFD-429F-9844-F15CBD865E08}" srcOrd="5" destOrd="0" presId="urn:microsoft.com/office/officeart/2017/3/layout/DropPinTimeline"/>
    <dgm:cxn modelId="{EFD91ADD-3B7B-4E2D-88B5-235B4F982198}" type="presParOf" srcId="{700938DD-F76A-4D50-868F-4C8D87440D46}" destId="{5DA9DD93-A953-4CB9-B9A4-BF931E9C12E6}" srcOrd="3" destOrd="0" presId="urn:microsoft.com/office/officeart/2017/3/layout/DropPinTimeline"/>
    <dgm:cxn modelId="{54A2D320-3472-4321-984A-990DE46C5CA9}" type="presParOf" srcId="{700938DD-F76A-4D50-868F-4C8D87440D46}" destId="{D8EB1EAC-BC62-4758-84E0-E82104E83F70}" srcOrd="4" destOrd="0" presId="urn:microsoft.com/office/officeart/2017/3/layout/DropPinTimeline"/>
    <dgm:cxn modelId="{913DA96A-416A-49D1-ADE8-C48457C5F02B}" type="presParOf" srcId="{D8EB1EAC-BC62-4758-84E0-E82104E83F70}" destId="{66F58FA4-B1A2-4296-A653-65832C552FA6}" srcOrd="0" destOrd="0" presId="urn:microsoft.com/office/officeart/2017/3/layout/DropPinTimeline"/>
    <dgm:cxn modelId="{15002F26-B564-481A-A9CD-6CB6AC991AF5}" type="presParOf" srcId="{D8EB1EAC-BC62-4758-84E0-E82104E83F70}" destId="{AC39DCDB-B9E6-4AD7-B175-07B1191197DE}" srcOrd="1" destOrd="0" presId="urn:microsoft.com/office/officeart/2017/3/layout/DropPinTimeline"/>
    <dgm:cxn modelId="{48E32DF5-D971-45C3-A885-38F8890BDAC6}" type="presParOf" srcId="{AC39DCDB-B9E6-4AD7-B175-07B1191197DE}" destId="{4DE32D6A-4F15-4BD8-8A04-E92DEB66879A}" srcOrd="0" destOrd="0" presId="urn:microsoft.com/office/officeart/2017/3/layout/DropPinTimeline"/>
    <dgm:cxn modelId="{B66FF195-1C17-473C-B4F5-AC683A3D6B96}" type="presParOf" srcId="{AC39DCDB-B9E6-4AD7-B175-07B1191197DE}" destId="{EF143EFB-B190-4E5C-A5AE-C4FBCD50B752}" srcOrd="1" destOrd="0" presId="urn:microsoft.com/office/officeart/2017/3/layout/DropPinTimeline"/>
    <dgm:cxn modelId="{345DEEF1-30A4-4DB1-9220-10292F2D4677}" type="presParOf" srcId="{D8EB1EAC-BC62-4758-84E0-E82104E83F70}" destId="{9FAD0447-C579-42AF-9CEF-D4C617799519}" srcOrd="2" destOrd="0" presId="urn:microsoft.com/office/officeart/2017/3/layout/DropPinTimeline"/>
    <dgm:cxn modelId="{A009DB5C-FE1B-47B0-BF4B-6F47BAB13340}" type="presParOf" srcId="{D8EB1EAC-BC62-4758-84E0-E82104E83F70}" destId="{AB197FB0-0F12-4A59-9F3F-1C31859ED54E}" srcOrd="3" destOrd="0" presId="urn:microsoft.com/office/officeart/2017/3/layout/DropPinTimeline"/>
    <dgm:cxn modelId="{B385F700-0A1F-4A47-A6CC-E56D1E1BBDF0}" type="presParOf" srcId="{D8EB1EAC-BC62-4758-84E0-E82104E83F70}" destId="{838DE1A9-11F3-4AAE-80B5-CEC31C2EBA92}" srcOrd="4" destOrd="0" presId="urn:microsoft.com/office/officeart/2017/3/layout/DropPinTimeline"/>
    <dgm:cxn modelId="{F13BAE59-7F00-436D-AB36-264956509256}" type="presParOf" srcId="{D8EB1EAC-BC62-4758-84E0-E82104E83F70}" destId="{33AB1B38-8BC6-42F7-A510-636B61ED7820}" srcOrd="5" destOrd="0" presId="urn:microsoft.com/office/officeart/2017/3/layout/DropPinTimeline"/>
    <dgm:cxn modelId="{7311C61E-CA32-4E19-9F1A-CA62F492F023}" type="presParOf" srcId="{700938DD-F76A-4D50-868F-4C8D87440D46}" destId="{62792BF9-29FD-4D4A-8A65-8D65D1F97700}" srcOrd="5" destOrd="0" presId="urn:microsoft.com/office/officeart/2017/3/layout/DropPinTimeline"/>
    <dgm:cxn modelId="{BD6A1BDB-878E-4BE1-A42F-2642B52EA906}" type="presParOf" srcId="{700938DD-F76A-4D50-868F-4C8D87440D46}" destId="{F82BC95B-14E4-4AFE-AD17-1415B67F5EB0}" srcOrd="6" destOrd="0" presId="urn:microsoft.com/office/officeart/2017/3/layout/DropPinTimeline"/>
    <dgm:cxn modelId="{0661D554-3CCC-4A9F-9097-7AA65AA1DC60}" type="presParOf" srcId="{F82BC95B-14E4-4AFE-AD17-1415B67F5EB0}" destId="{4882ED51-DF7B-418B-AED9-24BC8B93AFC5}" srcOrd="0" destOrd="0" presId="urn:microsoft.com/office/officeart/2017/3/layout/DropPinTimeline"/>
    <dgm:cxn modelId="{A4928184-CFB0-4DF1-8D26-CCDDD613F9AB}" type="presParOf" srcId="{F82BC95B-14E4-4AFE-AD17-1415B67F5EB0}" destId="{6330EC7A-332D-40DD-8E48-E0E442C37C4D}" srcOrd="1" destOrd="0" presId="urn:microsoft.com/office/officeart/2017/3/layout/DropPinTimeline"/>
    <dgm:cxn modelId="{0C13E548-E403-4E03-A845-DB57B969E404}" type="presParOf" srcId="{6330EC7A-332D-40DD-8E48-E0E442C37C4D}" destId="{CF7B6860-6C29-4C93-8B53-A1443FBFD924}" srcOrd="0" destOrd="0" presId="urn:microsoft.com/office/officeart/2017/3/layout/DropPinTimeline"/>
    <dgm:cxn modelId="{0DDDB523-2247-4587-B0D5-9F1C376A2CE6}" type="presParOf" srcId="{6330EC7A-332D-40DD-8E48-E0E442C37C4D}" destId="{C4BB4EC8-1530-4A54-A2A3-DD9B2823FACC}" srcOrd="1" destOrd="0" presId="urn:microsoft.com/office/officeart/2017/3/layout/DropPinTimeline"/>
    <dgm:cxn modelId="{6C1722DA-C5A8-456A-8F46-F6D63555E231}" type="presParOf" srcId="{F82BC95B-14E4-4AFE-AD17-1415B67F5EB0}" destId="{154B02D3-1CDF-4469-B4C7-38635369252C}" srcOrd="2" destOrd="0" presId="urn:microsoft.com/office/officeart/2017/3/layout/DropPinTimeline"/>
    <dgm:cxn modelId="{71CB6544-C386-47DB-B404-727BD098C409}" type="presParOf" srcId="{F82BC95B-14E4-4AFE-AD17-1415B67F5EB0}" destId="{68394D26-8440-41C4-AC42-3F023E27A06C}" srcOrd="3" destOrd="0" presId="urn:microsoft.com/office/officeart/2017/3/layout/DropPinTimeline"/>
    <dgm:cxn modelId="{00904ED8-96E3-45C0-AEA0-875F16C34C41}" type="presParOf" srcId="{F82BC95B-14E4-4AFE-AD17-1415B67F5EB0}" destId="{31D18754-3FB0-480E-B467-70CFFAB18868}" srcOrd="4" destOrd="0" presId="urn:microsoft.com/office/officeart/2017/3/layout/DropPinTimeline"/>
    <dgm:cxn modelId="{16BFF934-E4EE-4AE9-A6AB-16647082BB39}" type="presParOf" srcId="{F82BC95B-14E4-4AFE-AD17-1415B67F5EB0}" destId="{0B25005D-1EC1-4EFB-B23D-F5B77D9B663F}" srcOrd="5" destOrd="0" presId="urn:microsoft.com/office/officeart/2017/3/layout/DropPinTimeline"/>
    <dgm:cxn modelId="{23ED1420-20DF-4D4B-8FCF-2D411E61772F}" type="presParOf" srcId="{700938DD-F76A-4D50-868F-4C8D87440D46}" destId="{026845EA-1148-4825-8A55-80324AC0D262}" srcOrd="7" destOrd="0" presId="urn:microsoft.com/office/officeart/2017/3/layout/DropPinTimeline"/>
    <dgm:cxn modelId="{3CA072A0-55E4-47CC-9F7B-94F77C92A633}" type="presParOf" srcId="{700938DD-F76A-4D50-868F-4C8D87440D46}" destId="{4CBDA321-891C-46CD-9AA1-B2FBD145BFAF}" srcOrd="8" destOrd="0" presId="urn:microsoft.com/office/officeart/2017/3/layout/DropPinTimeline"/>
    <dgm:cxn modelId="{0683AEEC-6A7A-458D-85C9-174ADBAD80B9}" type="presParOf" srcId="{4CBDA321-891C-46CD-9AA1-B2FBD145BFAF}" destId="{C22833B4-9465-41AF-82D4-44B62729B815}" srcOrd="0" destOrd="0" presId="urn:microsoft.com/office/officeart/2017/3/layout/DropPinTimeline"/>
    <dgm:cxn modelId="{1DCB4D79-91C3-4FB9-AEE3-2CEA5CA799B9}" type="presParOf" srcId="{4CBDA321-891C-46CD-9AA1-B2FBD145BFAF}" destId="{69B587A6-E0D0-413B-918D-383E182DD505}" srcOrd="1" destOrd="0" presId="urn:microsoft.com/office/officeart/2017/3/layout/DropPinTimeline"/>
    <dgm:cxn modelId="{813B4FDB-C22F-4067-9084-8DE9AF8EC274}" type="presParOf" srcId="{69B587A6-E0D0-413B-918D-383E182DD505}" destId="{9A98CBEA-4C17-4A96-9670-E14F274BC309}" srcOrd="0" destOrd="0" presId="urn:microsoft.com/office/officeart/2017/3/layout/DropPinTimeline"/>
    <dgm:cxn modelId="{FC42A1C8-D462-443E-9CE3-F284BD050693}" type="presParOf" srcId="{69B587A6-E0D0-413B-918D-383E182DD505}" destId="{8CAF6538-A283-4F1B-8A46-58D31863A555}" srcOrd="1" destOrd="0" presId="urn:microsoft.com/office/officeart/2017/3/layout/DropPinTimeline"/>
    <dgm:cxn modelId="{B53B0DD2-4266-4DF1-8D47-E04A4F0F564F}" type="presParOf" srcId="{4CBDA321-891C-46CD-9AA1-B2FBD145BFAF}" destId="{F899B51D-C1EA-4D3E-B50E-BDC51632BBFA}" srcOrd="2" destOrd="0" presId="urn:microsoft.com/office/officeart/2017/3/layout/DropPinTimeline"/>
    <dgm:cxn modelId="{95F19855-5E5C-478B-948D-8870F506FD40}" type="presParOf" srcId="{4CBDA321-891C-46CD-9AA1-B2FBD145BFAF}" destId="{3CECF23A-E6F6-46C6-907D-BB154266792C}" srcOrd="3" destOrd="0" presId="urn:microsoft.com/office/officeart/2017/3/layout/DropPinTimeline"/>
    <dgm:cxn modelId="{EE0E2763-A755-47C9-BED5-CA5CA3331BB1}" type="presParOf" srcId="{4CBDA321-891C-46CD-9AA1-B2FBD145BFAF}" destId="{4B37F2D2-9961-40C5-BAC9-D2269F0B19F6}" srcOrd="4" destOrd="0" presId="urn:microsoft.com/office/officeart/2017/3/layout/DropPinTimeline"/>
    <dgm:cxn modelId="{859A98C7-8909-4962-A211-03EEB40A7C7D}" type="presParOf" srcId="{4CBDA321-891C-46CD-9AA1-B2FBD145BFAF}" destId="{228BB714-703E-4D7C-B9A9-0A25B8731791}" srcOrd="5" destOrd="0" presId="urn:microsoft.com/office/officeart/2017/3/layout/DropPinTimeline"/>
    <dgm:cxn modelId="{284DA96B-5807-4679-B1CC-5D1B64BC3BF4}" type="presParOf" srcId="{700938DD-F76A-4D50-868F-4C8D87440D46}" destId="{0DE9D098-EABA-4129-B6ED-CF18B57CCAA1}" srcOrd="9" destOrd="0" presId="urn:microsoft.com/office/officeart/2017/3/layout/DropPinTimeline"/>
    <dgm:cxn modelId="{CBB06C0C-CB8A-4C8D-98CF-7428D578500A}" type="presParOf" srcId="{700938DD-F76A-4D50-868F-4C8D87440D46}" destId="{77CCF7C9-8154-44D5-B23C-DB9B0FD7DCA5}" srcOrd="10" destOrd="0" presId="urn:microsoft.com/office/officeart/2017/3/layout/DropPinTimeline"/>
    <dgm:cxn modelId="{9F210A0A-5469-45FE-BC6D-58FF4EDF0632}" type="presParOf" srcId="{77CCF7C9-8154-44D5-B23C-DB9B0FD7DCA5}" destId="{92095B8D-3D85-4FD4-9F2B-78BAF6768072}" srcOrd="0" destOrd="0" presId="urn:microsoft.com/office/officeart/2017/3/layout/DropPinTimeline"/>
    <dgm:cxn modelId="{D1984A8D-B2F7-480F-B884-3BCEDB7F1994}" type="presParOf" srcId="{77CCF7C9-8154-44D5-B23C-DB9B0FD7DCA5}" destId="{B43E8A74-4268-4ACF-BECA-CAF50CCFB602}" srcOrd="1" destOrd="0" presId="urn:microsoft.com/office/officeart/2017/3/layout/DropPinTimeline"/>
    <dgm:cxn modelId="{B5021546-6903-4E31-BB1F-546016612246}" type="presParOf" srcId="{B43E8A74-4268-4ACF-BECA-CAF50CCFB602}" destId="{07518C91-B2D0-4903-A372-7F6DED0409BC}" srcOrd="0" destOrd="0" presId="urn:microsoft.com/office/officeart/2017/3/layout/DropPinTimeline"/>
    <dgm:cxn modelId="{63CC4C38-9297-4EC0-AE60-6031C4526FB0}" type="presParOf" srcId="{B43E8A74-4268-4ACF-BECA-CAF50CCFB602}" destId="{2737BDA6-CDB5-4F9A-A91D-CDEA90DBE6A4}" srcOrd="1" destOrd="0" presId="urn:microsoft.com/office/officeart/2017/3/layout/DropPinTimeline"/>
    <dgm:cxn modelId="{7AB6519D-ACCC-43B6-9AB5-A58A149BC565}" type="presParOf" srcId="{77CCF7C9-8154-44D5-B23C-DB9B0FD7DCA5}" destId="{A699EEB1-3540-4867-99BC-B957BFEEBA38}" srcOrd="2" destOrd="0" presId="urn:microsoft.com/office/officeart/2017/3/layout/DropPinTimeline"/>
    <dgm:cxn modelId="{433485FA-68DE-4F2B-BE61-5379F0C7A636}" type="presParOf" srcId="{77CCF7C9-8154-44D5-B23C-DB9B0FD7DCA5}" destId="{EA538D56-5C65-43EA-81D0-CD1E5CBC9F59}" srcOrd="3" destOrd="0" presId="urn:microsoft.com/office/officeart/2017/3/layout/DropPinTimeline"/>
    <dgm:cxn modelId="{DF61BF66-0D3B-450F-9A33-E1D4092CDCD7}" type="presParOf" srcId="{77CCF7C9-8154-44D5-B23C-DB9B0FD7DCA5}" destId="{ECA352F1-FDE4-445A-939C-CF4C3A4444A0}" srcOrd="4" destOrd="0" presId="urn:microsoft.com/office/officeart/2017/3/layout/DropPinTimeline"/>
    <dgm:cxn modelId="{59A720B0-DE26-42FC-B8DB-52952F747C8B}" type="presParOf" srcId="{77CCF7C9-8154-44D5-B23C-DB9B0FD7DCA5}" destId="{24E1B9BB-F421-479A-91FF-8F38B437BE14}" srcOrd="5" destOrd="0" presId="urn:microsoft.com/office/officeart/2017/3/layout/DropPinTimeline"/>
    <dgm:cxn modelId="{F7DC5318-540E-48B2-B1D8-72641FE0B6AB}" type="presParOf" srcId="{700938DD-F76A-4D50-868F-4C8D87440D46}" destId="{533B7DB3-9B62-4EC9-9116-35F5C6964E06}" srcOrd="11" destOrd="0" presId="urn:microsoft.com/office/officeart/2017/3/layout/DropPinTimeline"/>
    <dgm:cxn modelId="{142A29A9-CBEB-4E8C-875E-1E981AD9F844}" type="presParOf" srcId="{700938DD-F76A-4D50-868F-4C8D87440D46}" destId="{EE5E0515-15F7-43D7-93FD-0AF89C971BD9}" srcOrd="12" destOrd="0" presId="urn:microsoft.com/office/officeart/2017/3/layout/DropPinTimeline"/>
    <dgm:cxn modelId="{EA3F238A-EBA0-460D-B384-24A51BAFC227}" type="presParOf" srcId="{EE5E0515-15F7-43D7-93FD-0AF89C971BD9}" destId="{05EB9770-2809-4C3B-9E53-5C53C82F25D8}" srcOrd="0" destOrd="0" presId="urn:microsoft.com/office/officeart/2017/3/layout/DropPinTimeline"/>
    <dgm:cxn modelId="{A943A846-A03B-451F-9649-FBD4D40DBAE5}" type="presParOf" srcId="{EE5E0515-15F7-43D7-93FD-0AF89C971BD9}" destId="{A8B1F634-B2B0-4AFA-9188-ED9AD5A26CEB}" srcOrd="1" destOrd="0" presId="urn:microsoft.com/office/officeart/2017/3/layout/DropPinTimeline"/>
    <dgm:cxn modelId="{E1030E5F-6501-42B9-BA0D-E850253E8EA2}" type="presParOf" srcId="{A8B1F634-B2B0-4AFA-9188-ED9AD5A26CEB}" destId="{B5AC1D3A-1AFE-48F0-9740-7F7DEAE125D6}" srcOrd="0" destOrd="0" presId="urn:microsoft.com/office/officeart/2017/3/layout/DropPinTimeline"/>
    <dgm:cxn modelId="{C3D4D892-FE00-4169-B38E-B2A7DD67C06C}" type="presParOf" srcId="{A8B1F634-B2B0-4AFA-9188-ED9AD5A26CEB}" destId="{A8B7CFA5-DD90-474A-A36B-395831F4D63F}" srcOrd="1" destOrd="0" presId="urn:microsoft.com/office/officeart/2017/3/layout/DropPinTimeline"/>
    <dgm:cxn modelId="{5AAA3EF2-8330-416C-892A-286D4C50B5CC}" type="presParOf" srcId="{EE5E0515-15F7-43D7-93FD-0AF89C971BD9}" destId="{27C5D1BF-8375-4F2F-8F69-62C5DD498D86}" srcOrd="2" destOrd="0" presId="urn:microsoft.com/office/officeart/2017/3/layout/DropPinTimeline"/>
    <dgm:cxn modelId="{D89785A1-6A84-4373-916A-2ADB28F8ABA0}" type="presParOf" srcId="{EE5E0515-15F7-43D7-93FD-0AF89C971BD9}" destId="{733C4DBA-1274-416A-BCC8-352957253BAF}" srcOrd="3" destOrd="0" presId="urn:microsoft.com/office/officeart/2017/3/layout/DropPinTimeline"/>
    <dgm:cxn modelId="{6B9202AE-D2A1-4614-BD63-7DA8B04F8CA1}" type="presParOf" srcId="{EE5E0515-15F7-43D7-93FD-0AF89C971BD9}" destId="{9DF81F3D-7400-484B-BB6C-DB4BE4FA9774}" srcOrd="4" destOrd="0" presId="urn:microsoft.com/office/officeart/2017/3/layout/DropPinTimeline"/>
    <dgm:cxn modelId="{F40236B4-2451-436C-AF36-771422F91DED}" type="presParOf" srcId="{EE5E0515-15F7-43D7-93FD-0AF89C971BD9}" destId="{D5B6C68E-E469-4661-AD1A-9C848B07625A}" srcOrd="5" destOrd="0" presId="urn:microsoft.com/office/officeart/2017/3/layout/DropPinTimeline"/>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2AF72B8-1A16-4BC3-9031-73202680543A}"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3C4452EE-198D-46EE-BF9B-B7C4F724D5A1}">
      <dgm:prSet/>
      <dgm:spPr/>
      <dgm:t>
        <a:bodyPr/>
        <a:lstStyle/>
        <a:p>
          <a:r>
            <a:rPr lang="en-US" dirty="0"/>
            <a:t>Publications Committee</a:t>
          </a:r>
        </a:p>
      </dgm:t>
    </dgm:pt>
    <dgm:pt modelId="{2ABE8EBC-DA71-4AA0-AA0F-7A09315B61D6}" type="parTrans" cxnId="{8E59672C-EF22-467D-AFBC-730F04C52766}">
      <dgm:prSet/>
      <dgm:spPr/>
      <dgm:t>
        <a:bodyPr/>
        <a:lstStyle/>
        <a:p>
          <a:endParaRPr lang="en-US"/>
        </a:p>
      </dgm:t>
    </dgm:pt>
    <dgm:pt modelId="{5ADFCB88-92EF-493C-A825-EF4AB5E33A62}" type="sibTrans" cxnId="{8E59672C-EF22-467D-AFBC-730F04C52766}">
      <dgm:prSet/>
      <dgm:spPr/>
      <dgm:t>
        <a:bodyPr/>
        <a:lstStyle/>
        <a:p>
          <a:endParaRPr lang="en-US"/>
        </a:p>
      </dgm:t>
    </dgm:pt>
    <dgm:pt modelId="{D196EF6E-A150-49EF-8436-F4EB69786580}">
      <dgm:prSet/>
      <dgm:spPr/>
      <dgm:t>
        <a:bodyPr/>
        <a:lstStyle/>
        <a:p>
          <a:r>
            <a:rPr lang="en-US" dirty="0"/>
            <a:t>We are beginning to look at publishing some of our RHO data</a:t>
          </a:r>
        </a:p>
      </dgm:t>
    </dgm:pt>
    <dgm:pt modelId="{50ACB63C-490B-4E24-98A0-39106C88B055}" type="parTrans" cxnId="{1EC8BEBE-DC62-417B-B5A8-155CB3683076}">
      <dgm:prSet/>
      <dgm:spPr/>
      <dgm:t>
        <a:bodyPr/>
        <a:lstStyle/>
        <a:p>
          <a:endParaRPr lang="en-US"/>
        </a:p>
      </dgm:t>
    </dgm:pt>
    <dgm:pt modelId="{D1DE8B5D-B597-4453-8AD8-2489056F02BF}" type="sibTrans" cxnId="{1EC8BEBE-DC62-417B-B5A8-155CB3683076}">
      <dgm:prSet/>
      <dgm:spPr/>
      <dgm:t>
        <a:bodyPr/>
        <a:lstStyle/>
        <a:p>
          <a:endParaRPr lang="en-US"/>
        </a:p>
      </dgm:t>
    </dgm:pt>
    <dgm:pt modelId="{2893EED7-82AD-4BF5-882F-38343A448ADE}">
      <dgm:prSet/>
      <dgm:spPr/>
      <dgm:t>
        <a:bodyPr/>
        <a:lstStyle/>
        <a:p>
          <a:r>
            <a:rPr lang="en-US" dirty="0"/>
            <a:t>Cost-Analysis Survey</a:t>
          </a:r>
        </a:p>
      </dgm:t>
    </dgm:pt>
    <dgm:pt modelId="{EDFC021E-130B-40D2-87A0-934208E8D951}" type="parTrans" cxnId="{BB69D5F9-D741-4F7D-88CF-28D8AFA70250}">
      <dgm:prSet/>
      <dgm:spPr/>
      <dgm:t>
        <a:bodyPr/>
        <a:lstStyle/>
        <a:p>
          <a:endParaRPr lang="en-US"/>
        </a:p>
      </dgm:t>
    </dgm:pt>
    <dgm:pt modelId="{87F8ACB8-120D-434B-9DF4-8CB15E23D506}" type="sibTrans" cxnId="{BB69D5F9-D741-4F7D-88CF-28D8AFA70250}">
      <dgm:prSet/>
      <dgm:spPr/>
      <dgm:t>
        <a:bodyPr/>
        <a:lstStyle/>
        <a:p>
          <a:endParaRPr lang="en-US"/>
        </a:p>
      </dgm:t>
    </dgm:pt>
    <dgm:pt modelId="{FAD2B64F-0D61-456B-A9E9-C436EBBFEF80}">
      <dgm:prSet/>
      <dgm:spPr/>
      <dgm:t>
        <a:bodyPr/>
        <a:lstStyle/>
        <a:p>
          <a:r>
            <a:rPr lang="en-US" dirty="0"/>
            <a:t>Coming up</a:t>
          </a:r>
        </a:p>
      </dgm:t>
    </dgm:pt>
    <dgm:pt modelId="{6B217B77-3672-4275-A0FC-D1E6125D7B4F}" type="parTrans" cxnId="{977F5DB3-F6AF-4D11-B7BE-7E88D98ADD9B}">
      <dgm:prSet/>
      <dgm:spPr/>
      <dgm:t>
        <a:bodyPr/>
        <a:lstStyle/>
        <a:p>
          <a:endParaRPr lang="en-US"/>
        </a:p>
      </dgm:t>
    </dgm:pt>
    <dgm:pt modelId="{632EA763-6A0F-4101-83EB-3DF89837B711}" type="sibTrans" cxnId="{977F5DB3-F6AF-4D11-B7BE-7E88D98ADD9B}">
      <dgm:prSet/>
      <dgm:spPr/>
      <dgm:t>
        <a:bodyPr/>
        <a:lstStyle/>
        <a:p>
          <a:endParaRPr lang="en-US"/>
        </a:p>
      </dgm:t>
    </dgm:pt>
    <dgm:pt modelId="{83F0EF9C-8AD6-44E1-B81A-F2D60AAAD241}">
      <dgm:prSet/>
      <dgm:spPr/>
      <dgm:t>
        <a:bodyPr/>
        <a:lstStyle/>
        <a:p>
          <a:r>
            <a:rPr lang="en-US" dirty="0"/>
            <a:t>Expenses related to start-up and maintenance of RHO</a:t>
          </a:r>
        </a:p>
      </dgm:t>
    </dgm:pt>
    <dgm:pt modelId="{3149CAD1-4DC3-4663-AE73-69F075475704}" type="parTrans" cxnId="{58CD9F8E-1474-47A7-9FC4-22738FECB34F}">
      <dgm:prSet/>
      <dgm:spPr/>
      <dgm:t>
        <a:bodyPr/>
        <a:lstStyle/>
        <a:p>
          <a:endParaRPr lang="en-US"/>
        </a:p>
      </dgm:t>
    </dgm:pt>
    <dgm:pt modelId="{70C8BC90-DF21-426C-808B-FEB9F65014B6}" type="sibTrans" cxnId="{58CD9F8E-1474-47A7-9FC4-22738FECB34F}">
      <dgm:prSet/>
      <dgm:spPr/>
      <dgm:t>
        <a:bodyPr/>
        <a:lstStyle/>
        <a:p>
          <a:endParaRPr lang="en-US"/>
        </a:p>
      </dgm:t>
    </dgm:pt>
    <dgm:pt modelId="{1554105B-FF21-4E1C-8109-EECF860BE72D}">
      <dgm:prSet/>
      <dgm:spPr/>
      <dgm:t>
        <a:bodyPr/>
        <a:lstStyle/>
        <a:p>
          <a:r>
            <a:rPr lang="en-US" dirty="0"/>
            <a:t>We will be forming a publications committee soon to help with these projects</a:t>
          </a:r>
        </a:p>
      </dgm:t>
    </dgm:pt>
    <dgm:pt modelId="{BCE648B7-22D2-4F7E-AF85-52AF8DA64E59}" type="parTrans" cxnId="{25639AB5-110C-4206-812B-82EE1E4FF0E3}">
      <dgm:prSet/>
      <dgm:spPr/>
      <dgm:t>
        <a:bodyPr/>
        <a:lstStyle/>
        <a:p>
          <a:endParaRPr lang="en-US"/>
        </a:p>
      </dgm:t>
    </dgm:pt>
    <dgm:pt modelId="{B02C7B63-A3C4-4962-83FC-6280364D2A05}" type="sibTrans" cxnId="{25639AB5-110C-4206-812B-82EE1E4FF0E3}">
      <dgm:prSet/>
      <dgm:spPr/>
      <dgm:t>
        <a:bodyPr/>
        <a:lstStyle/>
        <a:p>
          <a:endParaRPr lang="en-US"/>
        </a:p>
      </dgm:t>
    </dgm:pt>
    <dgm:pt modelId="{CEA76F85-446D-4B08-852D-E2D192428BA3}" type="pres">
      <dgm:prSet presAssocID="{D2AF72B8-1A16-4BC3-9031-73202680543A}" presName="linear" presStyleCnt="0">
        <dgm:presLayoutVars>
          <dgm:dir/>
          <dgm:animLvl val="lvl"/>
          <dgm:resizeHandles val="exact"/>
        </dgm:presLayoutVars>
      </dgm:prSet>
      <dgm:spPr/>
    </dgm:pt>
    <dgm:pt modelId="{57D9F8CB-1F13-4E82-BF1B-49C36CB2D902}" type="pres">
      <dgm:prSet presAssocID="{3C4452EE-198D-46EE-BF9B-B7C4F724D5A1}" presName="parentLin" presStyleCnt="0"/>
      <dgm:spPr/>
    </dgm:pt>
    <dgm:pt modelId="{69B9F37A-BB2F-4105-9B1C-40924CF2775F}" type="pres">
      <dgm:prSet presAssocID="{3C4452EE-198D-46EE-BF9B-B7C4F724D5A1}" presName="parentLeftMargin" presStyleLbl="node1" presStyleIdx="0" presStyleCnt="2"/>
      <dgm:spPr/>
    </dgm:pt>
    <dgm:pt modelId="{7CA5FC5D-F547-4E6F-95A3-0209E8EC9409}" type="pres">
      <dgm:prSet presAssocID="{3C4452EE-198D-46EE-BF9B-B7C4F724D5A1}" presName="parentText" presStyleLbl="node1" presStyleIdx="0" presStyleCnt="2">
        <dgm:presLayoutVars>
          <dgm:chMax val="0"/>
          <dgm:bulletEnabled val="1"/>
        </dgm:presLayoutVars>
      </dgm:prSet>
      <dgm:spPr/>
    </dgm:pt>
    <dgm:pt modelId="{55E4FA6F-B510-4F6C-B4C7-F9088B9A56B7}" type="pres">
      <dgm:prSet presAssocID="{3C4452EE-198D-46EE-BF9B-B7C4F724D5A1}" presName="negativeSpace" presStyleCnt="0"/>
      <dgm:spPr/>
    </dgm:pt>
    <dgm:pt modelId="{28B61D5E-D684-4C75-89A5-C509E848B788}" type="pres">
      <dgm:prSet presAssocID="{3C4452EE-198D-46EE-BF9B-B7C4F724D5A1}" presName="childText" presStyleLbl="conFgAcc1" presStyleIdx="0" presStyleCnt="2">
        <dgm:presLayoutVars>
          <dgm:bulletEnabled val="1"/>
        </dgm:presLayoutVars>
      </dgm:prSet>
      <dgm:spPr/>
    </dgm:pt>
    <dgm:pt modelId="{E53CC86C-AA36-42DD-BBD7-67BECA89CBB9}" type="pres">
      <dgm:prSet presAssocID="{5ADFCB88-92EF-493C-A825-EF4AB5E33A62}" presName="spaceBetweenRectangles" presStyleCnt="0"/>
      <dgm:spPr/>
    </dgm:pt>
    <dgm:pt modelId="{9C59FAB6-D07F-4361-BD4F-294F2F1C4369}" type="pres">
      <dgm:prSet presAssocID="{2893EED7-82AD-4BF5-882F-38343A448ADE}" presName="parentLin" presStyleCnt="0"/>
      <dgm:spPr/>
    </dgm:pt>
    <dgm:pt modelId="{41E8878A-43E4-41AA-B620-A0EA1BDE525C}" type="pres">
      <dgm:prSet presAssocID="{2893EED7-82AD-4BF5-882F-38343A448ADE}" presName="parentLeftMargin" presStyleLbl="node1" presStyleIdx="0" presStyleCnt="2"/>
      <dgm:spPr/>
    </dgm:pt>
    <dgm:pt modelId="{911F9AFF-F1F4-484B-84AB-82707A7F444A}" type="pres">
      <dgm:prSet presAssocID="{2893EED7-82AD-4BF5-882F-38343A448ADE}" presName="parentText" presStyleLbl="node1" presStyleIdx="1" presStyleCnt="2">
        <dgm:presLayoutVars>
          <dgm:chMax val="0"/>
          <dgm:bulletEnabled val="1"/>
        </dgm:presLayoutVars>
      </dgm:prSet>
      <dgm:spPr/>
    </dgm:pt>
    <dgm:pt modelId="{DC092132-E0A1-49F8-8D65-1FF897BAEFB7}" type="pres">
      <dgm:prSet presAssocID="{2893EED7-82AD-4BF5-882F-38343A448ADE}" presName="negativeSpace" presStyleCnt="0"/>
      <dgm:spPr/>
    </dgm:pt>
    <dgm:pt modelId="{9FE93CE1-239C-4DE2-8EA4-D5A420821774}" type="pres">
      <dgm:prSet presAssocID="{2893EED7-82AD-4BF5-882F-38343A448ADE}" presName="childText" presStyleLbl="conFgAcc1" presStyleIdx="1" presStyleCnt="2">
        <dgm:presLayoutVars>
          <dgm:bulletEnabled val="1"/>
        </dgm:presLayoutVars>
      </dgm:prSet>
      <dgm:spPr/>
    </dgm:pt>
  </dgm:ptLst>
  <dgm:cxnLst>
    <dgm:cxn modelId="{19FB1A01-52E3-426A-BC65-4D529F326E93}" type="presOf" srcId="{FAD2B64F-0D61-456B-A9E9-C436EBBFEF80}" destId="{9FE93CE1-239C-4DE2-8EA4-D5A420821774}" srcOrd="0" destOrd="0" presId="urn:microsoft.com/office/officeart/2005/8/layout/list1"/>
    <dgm:cxn modelId="{D7C77304-558C-4AD3-AF98-8FB2EABDCAC9}" type="presOf" srcId="{3C4452EE-198D-46EE-BF9B-B7C4F724D5A1}" destId="{69B9F37A-BB2F-4105-9B1C-40924CF2775F}" srcOrd="0" destOrd="0" presId="urn:microsoft.com/office/officeart/2005/8/layout/list1"/>
    <dgm:cxn modelId="{EA218216-B3DF-4730-864B-20DE411937B6}" type="presOf" srcId="{D196EF6E-A150-49EF-8436-F4EB69786580}" destId="{28B61D5E-D684-4C75-89A5-C509E848B788}" srcOrd="0" destOrd="0" presId="urn:microsoft.com/office/officeart/2005/8/layout/list1"/>
    <dgm:cxn modelId="{8E59672C-EF22-467D-AFBC-730F04C52766}" srcId="{D2AF72B8-1A16-4BC3-9031-73202680543A}" destId="{3C4452EE-198D-46EE-BF9B-B7C4F724D5A1}" srcOrd="0" destOrd="0" parTransId="{2ABE8EBC-DA71-4AA0-AA0F-7A09315B61D6}" sibTransId="{5ADFCB88-92EF-493C-A825-EF4AB5E33A62}"/>
    <dgm:cxn modelId="{7F595F37-6977-415A-BF9F-3E5061D86401}" type="presOf" srcId="{3C4452EE-198D-46EE-BF9B-B7C4F724D5A1}" destId="{7CA5FC5D-F547-4E6F-95A3-0209E8EC9409}" srcOrd="1" destOrd="0" presId="urn:microsoft.com/office/officeart/2005/8/layout/list1"/>
    <dgm:cxn modelId="{F0B55C3B-FB51-48EF-8DAB-CC94611D1D4B}" type="presOf" srcId="{1554105B-FF21-4E1C-8109-EECF860BE72D}" destId="{28B61D5E-D684-4C75-89A5-C509E848B788}" srcOrd="0" destOrd="1" presId="urn:microsoft.com/office/officeart/2005/8/layout/list1"/>
    <dgm:cxn modelId="{58CD9F8E-1474-47A7-9FC4-22738FECB34F}" srcId="{2893EED7-82AD-4BF5-882F-38343A448ADE}" destId="{83F0EF9C-8AD6-44E1-B81A-F2D60AAAD241}" srcOrd="1" destOrd="0" parTransId="{3149CAD1-4DC3-4663-AE73-69F075475704}" sibTransId="{70C8BC90-DF21-426C-808B-FEB9F65014B6}"/>
    <dgm:cxn modelId="{1A5C8C98-4B25-456C-BFC4-7270E7F2C46E}" type="presOf" srcId="{D2AF72B8-1A16-4BC3-9031-73202680543A}" destId="{CEA76F85-446D-4B08-852D-E2D192428BA3}" srcOrd="0" destOrd="0" presId="urn:microsoft.com/office/officeart/2005/8/layout/list1"/>
    <dgm:cxn modelId="{A94B61A9-E9AD-4EF9-9EC6-B7D5DEF2C8C5}" type="presOf" srcId="{2893EED7-82AD-4BF5-882F-38343A448ADE}" destId="{41E8878A-43E4-41AA-B620-A0EA1BDE525C}" srcOrd="0" destOrd="0" presId="urn:microsoft.com/office/officeart/2005/8/layout/list1"/>
    <dgm:cxn modelId="{BBE7ACA9-D4F7-4DA8-A303-33677D51F9F0}" type="presOf" srcId="{83F0EF9C-8AD6-44E1-B81A-F2D60AAAD241}" destId="{9FE93CE1-239C-4DE2-8EA4-D5A420821774}" srcOrd="0" destOrd="1" presId="urn:microsoft.com/office/officeart/2005/8/layout/list1"/>
    <dgm:cxn modelId="{977F5DB3-F6AF-4D11-B7BE-7E88D98ADD9B}" srcId="{2893EED7-82AD-4BF5-882F-38343A448ADE}" destId="{FAD2B64F-0D61-456B-A9E9-C436EBBFEF80}" srcOrd="0" destOrd="0" parTransId="{6B217B77-3672-4275-A0FC-D1E6125D7B4F}" sibTransId="{632EA763-6A0F-4101-83EB-3DF89837B711}"/>
    <dgm:cxn modelId="{25639AB5-110C-4206-812B-82EE1E4FF0E3}" srcId="{3C4452EE-198D-46EE-BF9B-B7C4F724D5A1}" destId="{1554105B-FF21-4E1C-8109-EECF860BE72D}" srcOrd="1" destOrd="0" parTransId="{BCE648B7-22D2-4F7E-AF85-52AF8DA64E59}" sibTransId="{B02C7B63-A3C4-4962-83FC-6280364D2A05}"/>
    <dgm:cxn modelId="{D8D10BBD-8435-4954-84CC-C4D9BF6E6EB1}" type="presOf" srcId="{2893EED7-82AD-4BF5-882F-38343A448ADE}" destId="{911F9AFF-F1F4-484B-84AB-82707A7F444A}" srcOrd="1" destOrd="0" presId="urn:microsoft.com/office/officeart/2005/8/layout/list1"/>
    <dgm:cxn modelId="{1EC8BEBE-DC62-417B-B5A8-155CB3683076}" srcId="{3C4452EE-198D-46EE-BF9B-B7C4F724D5A1}" destId="{D196EF6E-A150-49EF-8436-F4EB69786580}" srcOrd="0" destOrd="0" parTransId="{50ACB63C-490B-4E24-98A0-39106C88B055}" sibTransId="{D1DE8B5D-B597-4453-8AD8-2489056F02BF}"/>
    <dgm:cxn modelId="{BB69D5F9-D741-4F7D-88CF-28D8AFA70250}" srcId="{D2AF72B8-1A16-4BC3-9031-73202680543A}" destId="{2893EED7-82AD-4BF5-882F-38343A448ADE}" srcOrd="1" destOrd="0" parTransId="{EDFC021E-130B-40D2-87A0-934208E8D951}" sibTransId="{87F8ACB8-120D-434B-9DF4-8CB15E23D506}"/>
    <dgm:cxn modelId="{1BAA7A5D-08D8-4977-8D68-A874D80C0850}" type="presParOf" srcId="{CEA76F85-446D-4B08-852D-E2D192428BA3}" destId="{57D9F8CB-1F13-4E82-BF1B-49C36CB2D902}" srcOrd="0" destOrd="0" presId="urn:microsoft.com/office/officeart/2005/8/layout/list1"/>
    <dgm:cxn modelId="{B07F8989-EA46-4B76-BBC1-65CC856FCF44}" type="presParOf" srcId="{57D9F8CB-1F13-4E82-BF1B-49C36CB2D902}" destId="{69B9F37A-BB2F-4105-9B1C-40924CF2775F}" srcOrd="0" destOrd="0" presId="urn:microsoft.com/office/officeart/2005/8/layout/list1"/>
    <dgm:cxn modelId="{B1F6AC86-8375-45C3-9C74-7A12CA703FD8}" type="presParOf" srcId="{57D9F8CB-1F13-4E82-BF1B-49C36CB2D902}" destId="{7CA5FC5D-F547-4E6F-95A3-0209E8EC9409}" srcOrd="1" destOrd="0" presId="urn:microsoft.com/office/officeart/2005/8/layout/list1"/>
    <dgm:cxn modelId="{602840D9-CA8F-41F8-99FD-53870A79DC58}" type="presParOf" srcId="{CEA76F85-446D-4B08-852D-E2D192428BA3}" destId="{55E4FA6F-B510-4F6C-B4C7-F9088B9A56B7}" srcOrd="1" destOrd="0" presId="urn:microsoft.com/office/officeart/2005/8/layout/list1"/>
    <dgm:cxn modelId="{D75EF0B8-C907-49DE-B32F-BA116C2F5306}" type="presParOf" srcId="{CEA76F85-446D-4B08-852D-E2D192428BA3}" destId="{28B61D5E-D684-4C75-89A5-C509E848B788}" srcOrd="2" destOrd="0" presId="urn:microsoft.com/office/officeart/2005/8/layout/list1"/>
    <dgm:cxn modelId="{AC33C49E-AF2A-4E62-9468-E5278F8B43CF}" type="presParOf" srcId="{CEA76F85-446D-4B08-852D-E2D192428BA3}" destId="{E53CC86C-AA36-42DD-BBD7-67BECA89CBB9}" srcOrd="3" destOrd="0" presId="urn:microsoft.com/office/officeart/2005/8/layout/list1"/>
    <dgm:cxn modelId="{3BE05D54-9147-4881-AA97-2739F1790001}" type="presParOf" srcId="{CEA76F85-446D-4B08-852D-E2D192428BA3}" destId="{9C59FAB6-D07F-4361-BD4F-294F2F1C4369}" srcOrd="4" destOrd="0" presId="urn:microsoft.com/office/officeart/2005/8/layout/list1"/>
    <dgm:cxn modelId="{4AA4C2CD-7DD8-49C7-9EB0-3200C57AD363}" type="presParOf" srcId="{9C59FAB6-D07F-4361-BD4F-294F2F1C4369}" destId="{41E8878A-43E4-41AA-B620-A0EA1BDE525C}" srcOrd="0" destOrd="0" presId="urn:microsoft.com/office/officeart/2005/8/layout/list1"/>
    <dgm:cxn modelId="{C18B3EB2-FE54-480A-A0F2-444CAE5E061E}" type="presParOf" srcId="{9C59FAB6-D07F-4361-BD4F-294F2F1C4369}" destId="{911F9AFF-F1F4-484B-84AB-82707A7F444A}" srcOrd="1" destOrd="0" presId="urn:microsoft.com/office/officeart/2005/8/layout/list1"/>
    <dgm:cxn modelId="{87481055-C5CD-4AA1-8A24-225305CE69A1}" type="presParOf" srcId="{CEA76F85-446D-4B08-852D-E2D192428BA3}" destId="{DC092132-E0A1-49F8-8D65-1FF897BAEFB7}" srcOrd="5" destOrd="0" presId="urn:microsoft.com/office/officeart/2005/8/layout/list1"/>
    <dgm:cxn modelId="{BDF04B3F-3C43-4937-893E-78E223DD147E}" type="presParOf" srcId="{CEA76F85-446D-4B08-852D-E2D192428BA3}" destId="{9FE93CE1-239C-4DE2-8EA4-D5A42082177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DDFFF6-2131-4BFB-9387-EBB8BF9DCF28}" type="doc">
      <dgm:prSet loTypeId="urn:microsoft.com/office/officeart/2005/8/layout/vList2" loCatId="list" qsTypeId="urn:microsoft.com/office/officeart/2005/8/quickstyle/simple2" qsCatId="simple" csTypeId="urn:microsoft.com/office/officeart/2005/8/colors/accent3_2" csCatId="accent3"/>
      <dgm:spPr/>
      <dgm:t>
        <a:bodyPr/>
        <a:lstStyle/>
        <a:p>
          <a:endParaRPr lang="en-US"/>
        </a:p>
      </dgm:t>
    </dgm:pt>
    <dgm:pt modelId="{5B039F67-2606-4202-802A-BA61EA5039D1}">
      <dgm:prSet custT="1"/>
      <dgm:spPr/>
      <dgm:t>
        <a:bodyPr/>
        <a:lstStyle/>
        <a:p>
          <a:r>
            <a:rPr lang="en-US" sz="2400" dirty="0"/>
            <a:t>Our infants at higher altitudes are having generally lower O2 saturations, take longer to wean, and are more likely to require an increase. </a:t>
          </a:r>
        </a:p>
      </dgm:t>
    </dgm:pt>
    <dgm:pt modelId="{00298468-8313-45B2-8604-5F7BDFBFCFEA}" type="parTrans" cxnId="{F4E746BC-9933-450C-B7CA-3BE737A1F878}">
      <dgm:prSet/>
      <dgm:spPr/>
      <dgm:t>
        <a:bodyPr/>
        <a:lstStyle/>
        <a:p>
          <a:endParaRPr lang="en-US"/>
        </a:p>
      </dgm:t>
    </dgm:pt>
    <dgm:pt modelId="{3883A2EC-4E0A-4063-A592-5C127933A85E}" type="sibTrans" cxnId="{F4E746BC-9933-450C-B7CA-3BE737A1F878}">
      <dgm:prSet/>
      <dgm:spPr/>
      <dgm:t>
        <a:bodyPr/>
        <a:lstStyle/>
        <a:p>
          <a:endParaRPr lang="en-US"/>
        </a:p>
      </dgm:t>
    </dgm:pt>
    <dgm:pt modelId="{280AC274-E3D8-472B-B8FA-6C8FBBB49151}">
      <dgm:prSet custT="1"/>
      <dgm:spPr/>
      <dgm:t>
        <a:bodyPr/>
        <a:lstStyle/>
        <a:p>
          <a:r>
            <a:rPr lang="en-US" sz="2400" dirty="0"/>
            <a:t>Three options…</a:t>
          </a:r>
        </a:p>
      </dgm:t>
    </dgm:pt>
    <dgm:pt modelId="{DD9E068B-5A9C-428C-9635-C50BE092E00B}" type="parTrans" cxnId="{4676E1AC-4FB8-4096-B3C8-BBCF1A83B704}">
      <dgm:prSet/>
      <dgm:spPr/>
      <dgm:t>
        <a:bodyPr/>
        <a:lstStyle/>
        <a:p>
          <a:endParaRPr lang="en-US"/>
        </a:p>
      </dgm:t>
    </dgm:pt>
    <dgm:pt modelId="{E52C0E98-392E-41D5-A1C8-F61C1BD47FC3}" type="sibTrans" cxnId="{4676E1AC-4FB8-4096-B3C8-BBCF1A83B704}">
      <dgm:prSet/>
      <dgm:spPr/>
      <dgm:t>
        <a:bodyPr/>
        <a:lstStyle/>
        <a:p>
          <a:endParaRPr lang="en-US"/>
        </a:p>
      </dgm:t>
    </dgm:pt>
    <dgm:pt modelId="{1351AD96-5CC3-42F9-8CDA-943780509486}">
      <dgm:prSet custT="1"/>
      <dgm:spPr/>
      <dgm:t>
        <a:bodyPr/>
        <a:lstStyle/>
        <a:p>
          <a:r>
            <a:rPr lang="en-US" sz="2000"/>
            <a:t>Change standards for requesting an increase</a:t>
          </a:r>
          <a:endParaRPr lang="en-US" sz="2000" dirty="0"/>
        </a:p>
      </dgm:t>
    </dgm:pt>
    <dgm:pt modelId="{20F5BC8D-4293-4121-AB1A-48A2EC715174}" type="parTrans" cxnId="{70C9740B-8F5E-4E3D-A274-758EDB5EFEF0}">
      <dgm:prSet/>
      <dgm:spPr/>
      <dgm:t>
        <a:bodyPr/>
        <a:lstStyle/>
        <a:p>
          <a:endParaRPr lang="en-US"/>
        </a:p>
      </dgm:t>
    </dgm:pt>
    <dgm:pt modelId="{C1F8D4CB-C603-4E76-B765-D846481B31D1}" type="sibTrans" cxnId="{70C9740B-8F5E-4E3D-A274-758EDB5EFEF0}">
      <dgm:prSet/>
      <dgm:spPr/>
      <dgm:t>
        <a:bodyPr/>
        <a:lstStyle/>
        <a:p>
          <a:endParaRPr lang="en-US"/>
        </a:p>
      </dgm:t>
    </dgm:pt>
    <dgm:pt modelId="{04065767-3B88-4050-B51A-1BAC9D6E4157}">
      <dgm:prSet custT="1"/>
      <dgm:spPr/>
      <dgm:t>
        <a:bodyPr/>
        <a:lstStyle/>
        <a:p>
          <a:r>
            <a:rPr lang="en-US" sz="2000"/>
            <a:t>Change check-in frequency</a:t>
          </a:r>
          <a:endParaRPr lang="en-US" sz="2000" dirty="0"/>
        </a:p>
      </dgm:t>
    </dgm:pt>
    <dgm:pt modelId="{EBE0FDBE-858A-4DA0-A2D6-12F95EC67462}" type="parTrans" cxnId="{5B7239CE-98ED-414B-93C3-EDD90CCE7AE5}">
      <dgm:prSet/>
      <dgm:spPr/>
      <dgm:t>
        <a:bodyPr/>
        <a:lstStyle/>
        <a:p>
          <a:endParaRPr lang="en-US"/>
        </a:p>
      </dgm:t>
    </dgm:pt>
    <dgm:pt modelId="{FC2497C9-FAB7-4643-8D27-088B70338D26}" type="sibTrans" cxnId="{5B7239CE-98ED-414B-93C3-EDD90CCE7AE5}">
      <dgm:prSet/>
      <dgm:spPr/>
      <dgm:t>
        <a:bodyPr/>
        <a:lstStyle/>
        <a:p>
          <a:endParaRPr lang="en-US"/>
        </a:p>
      </dgm:t>
    </dgm:pt>
    <dgm:pt modelId="{11033BAB-B1D5-490D-BCF7-49BCDD0D1A94}">
      <dgm:prSet custT="1"/>
      <dgm:spPr/>
      <dgm:t>
        <a:bodyPr/>
        <a:lstStyle/>
        <a:p>
          <a:r>
            <a:rPr lang="en-US" sz="2000"/>
            <a:t>No change to protocol</a:t>
          </a:r>
          <a:endParaRPr lang="en-US" sz="2000" dirty="0"/>
        </a:p>
      </dgm:t>
    </dgm:pt>
    <dgm:pt modelId="{56123863-CAED-475D-B9D1-CC377D4AB621}" type="parTrans" cxnId="{5F952DCE-B26C-4198-8A12-B9373223E467}">
      <dgm:prSet/>
      <dgm:spPr/>
      <dgm:t>
        <a:bodyPr/>
        <a:lstStyle/>
        <a:p>
          <a:endParaRPr lang="en-US"/>
        </a:p>
      </dgm:t>
    </dgm:pt>
    <dgm:pt modelId="{0F005C03-D10A-4C26-AE4D-8956AD2A9CEF}" type="sibTrans" cxnId="{5F952DCE-B26C-4198-8A12-B9373223E467}">
      <dgm:prSet/>
      <dgm:spPr/>
      <dgm:t>
        <a:bodyPr/>
        <a:lstStyle/>
        <a:p>
          <a:endParaRPr lang="en-US"/>
        </a:p>
      </dgm:t>
    </dgm:pt>
    <dgm:pt modelId="{5618B645-FFBB-4195-989A-395C4D3FFD3A}">
      <dgm:prSet custT="1"/>
      <dgm:spPr/>
      <dgm:t>
        <a:bodyPr/>
        <a:lstStyle/>
        <a:p>
          <a:r>
            <a:rPr lang="en-US" sz="2400" dirty="0"/>
            <a:t>Things to think about</a:t>
          </a:r>
        </a:p>
      </dgm:t>
    </dgm:pt>
    <dgm:pt modelId="{6EDC4673-35D3-4EB1-92BD-F5A50F82B4B4}" type="parTrans" cxnId="{8107AB77-EFFC-483C-B0A0-A24A3FDBC064}">
      <dgm:prSet/>
      <dgm:spPr/>
      <dgm:t>
        <a:bodyPr/>
        <a:lstStyle/>
        <a:p>
          <a:endParaRPr lang="en-US"/>
        </a:p>
      </dgm:t>
    </dgm:pt>
    <dgm:pt modelId="{C5F3176D-63A5-49E8-810D-E7DF576AA68A}" type="sibTrans" cxnId="{8107AB77-EFFC-483C-B0A0-A24A3FDBC064}">
      <dgm:prSet/>
      <dgm:spPr/>
      <dgm:t>
        <a:bodyPr/>
        <a:lstStyle/>
        <a:p>
          <a:endParaRPr lang="en-US"/>
        </a:p>
      </dgm:t>
    </dgm:pt>
    <dgm:pt modelId="{3D76423C-8A34-4C94-B43E-0A2BA64B265E}">
      <dgm:prSet custT="1"/>
      <dgm:spPr/>
      <dgm:t>
        <a:bodyPr/>
        <a:lstStyle/>
        <a:p>
          <a:r>
            <a:rPr lang="en-US" sz="2000"/>
            <a:t>Are there safety concerns?</a:t>
          </a:r>
          <a:endParaRPr lang="en-US" sz="2000" dirty="0"/>
        </a:p>
      </dgm:t>
    </dgm:pt>
    <dgm:pt modelId="{445A5EF4-812E-42C8-8025-D242F5D43210}" type="parTrans" cxnId="{C381C8E0-694A-4EC8-9527-72F09A7175C8}">
      <dgm:prSet/>
      <dgm:spPr/>
      <dgm:t>
        <a:bodyPr/>
        <a:lstStyle/>
        <a:p>
          <a:endParaRPr lang="en-US"/>
        </a:p>
      </dgm:t>
    </dgm:pt>
    <dgm:pt modelId="{56EAC698-311E-4547-AD90-C08FD129376C}" type="sibTrans" cxnId="{C381C8E0-694A-4EC8-9527-72F09A7175C8}">
      <dgm:prSet/>
      <dgm:spPr/>
      <dgm:t>
        <a:bodyPr/>
        <a:lstStyle/>
        <a:p>
          <a:endParaRPr lang="en-US"/>
        </a:p>
      </dgm:t>
    </dgm:pt>
    <dgm:pt modelId="{411E66DC-938D-4C47-A5E2-C97320815FA3}">
      <dgm:prSet custT="1"/>
      <dgm:spPr/>
      <dgm:t>
        <a:bodyPr/>
        <a:lstStyle/>
        <a:p>
          <a:r>
            <a:rPr lang="en-US" sz="2000"/>
            <a:t>Is our algorithm too strict? </a:t>
          </a:r>
          <a:endParaRPr lang="en-US" sz="2000" dirty="0"/>
        </a:p>
      </dgm:t>
    </dgm:pt>
    <dgm:pt modelId="{63324839-4923-4D49-A2EA-97814E7E061E}" type="parTrans" cxnId="{1BDF75EE-84D7-49C3-80D8-E377C9D75353}">
      <dgm:prSet/>
      <dgm:spPr/>
      <dgm:t>
        <a:bodyPr/>
        <a:lstStyle/>
        <a:p>
          <a:endParaRPr lang="en-US"/>
        </a:p>
      </dgm:t>
    </dgm:pt>
    <dgm:pt modelId="{CFBD1FE4-40E1-411D-97CA-086B0BAE3A5E}" type="sibTrans" cxnId="{1BDF75EE-84D7-49C3-80D8-E377C9D75353}">
      <dgm:prSet/>
      <dgm:spPr/>
      <dgm:t>
        <a:bodyPr/>
        <a:lstStyle/>
        <a:p>
          <a:endParaRPr lang="en-US"/>
        </a:p>
      </dgm:t>
    </dgm:pt>
    <dgm:pt modelId="{739485B8-51F9-4AC8-8801-E33A9D757633}" type="pres">
      <dgm:prSet presAssocID="{EBDDFFF6-2131-4BFB-9387-EBB8BF9DCF28}" presName="linear" presStyleCnt="0">
        <dgm:presLayoutVars>
          <dgm:animLvl val="lvl"/>
          <dgm:resizeHandles val="exact"/>
        </dgm:presLayoutVars>
      </dgm:prSet>
      <dgm:spPr/>
    </dgm:pt>
    <dgm:pt modelId="{3F920B25-02BB-40ED-9133-B4BDF790F7C2}" type="pres">
      <dgm:prSet presAssocID="{5B039F67-2606-4202-802A-BA61EA5039D1}" presName="parentText" presStyleLbl="node1" presStyleIdx="0" presStyleCnt="3">
        <dgm:presLayoutVars>
          <dgm:chMax val="0"/>
          <dgm:bulletEnabled val="1"/>
        </dgm:presLayoutVars>
      </dgm:prSet>
      <dgm:spPr/>
    </dgm:pt>
    <dgm:pt modelId="{8FFD330A-36E4-4E45-984C-AFA3FF707477}" type="pres">
      <dgm:prSet presAssocID="{3883A2EC-4E0A-4063-A592-5C127933A85E}" presName="spacer" presStyleCnt="0"/>
      <dgm:spPr/>
    </dgm:pt>
    <dgm:pt modelId="{749F4F9D-DC83-4023-B6AC-5112B95BE43C}" type="pres">
      <dgm:prSet presAssocID="{280AC274-E3D8-472B-B8FA-6C8FBBB49151}" presName="parentText" presStyleLbl="node1" presStyleIdx="1" presStyleCnt="3">
        <dgm:presLayoutVars>
          <dgm:chMax val="0"/>
          <dgm:bulletEnabled val="1"/>
        </dgm:presLayoutVars>
      </dgm:prSet>
      <dgm:spPr/>
    </dgm:pt>
    <dgm:pt modelId="{B7964E2F-7B23-44E4-BD25-376AB56B65D0}" type="pres">
      <dgm:prSet presAssocID="{280AC274-E3D8-472B-B8FA-6C8FBBB49151}" presName="childText" presStyleLbl="revTx" presStyleIdx="0" presStyleCnt="2">
        <dgm:presLayoutVars>
          <dgm:bulletEnabled val="1"/>
        </dgm:presLayoutVars>
      </dgm:prSet>
      <dgm:spPr/>
    </dgm:pt>
    <dgm:pt modelId="{208D6A52-95B4-4E84-BE85-B39827E48D7F}" type="pres">
      <dgm:prSet presAssocID="{5618B645-FFBB-4195-989A-395C4D3FFD3A}" presName="parentText" presStyleLbl="node1" presStyleIdx="2" presStyleCnt="3">
        <dgm:presLayoutVars>
          <dgm:chMax val="0"/>
          <dgm:bulletEnabled val="1"/>
        </dgm:presLayoutVars>
      </dgm:prSet>
      <dgm:spPr/>
    </dgm:pt>
    <dgm:pt modelId="{6877B84A-1F3E-47C1-BFAC-1AE8465E1960}" type="pres">
      <dgm:prSet presAssocID="{5618B645-FFBB-4195-989A-395C4D3FFD3A}" presName="childText" presStyleLbl="revTx" presStyleIdx="1" presStyleCnt="2">
        <dgm:presLayoutVars>
          <dgm:bulletEnabled val="1"/>
        </dgm:presLayoutVars>
      </dgm:prSet>
      <dgm:spPr/>
    </dgm:pt>
  </dgm:ptLst>
  <dgm:cxnLst>
    <dgm:cxn modelId="{70C9740B-8F5E-4E3D-A274-758EDB5EFEF0}" srcId="{280AC274-E3D8-472B-B8FA-6C8FBBB49151}" destId="{1351AD96-5CC3-42F9-8CDA-943780509486}" srcOrd="0" destOrd="0" parTransId="{20F5BC8D-4293-4121-AB1A-48A2EC715174}" sibTransId="{C1F8D4CB-C603-4E76-B765-D846481B31D1}"/>
    <dgm:cxn modelId="{F9BC0A1B-A141-4E00-93BF-A25CCEC98873}" type="presOf" srcId="{411E66DC-938D-4C47-A5E2-C97320815FA3}" destId="{6877B84A-1F3E-47C1-BFAC-1AE8465E1960}" srcOrd="0" destOrd="1" presId="urn:microsoft.com/office/officeart/2005/8/layout/vList2"/>
    <dgm:cxn modelId="{4E526C39-4C50-4CC1-AC23-0F7FDD82014D}" type="presOf" srcId="{5618B645-FFBB-4195-989A-395C4D3FFD3A}" destId="{208D6A52-95B4-4E84-BE85-B39827E48D7F}" srcOrd="0" destOrd="0" presId="urn:microsoft.com/office/officeart/2005/8/layout/vList2"/>
    <dgm:cxn modelId="{5E9C214C-E59E-4C5E-830C-AAD0AC9B1845}" type="presOf" srcId="{5B039F67-2606-4202-802A-BA61EA5039D1}" destId="{3F920B25-02BB-40ED-9133-B4BDF790F7C2}" srcOrd="0" destOrd="0" presId="urn:microsoft.com/office/officeart/2005/8/layout/vList2"/>
    <dgm:cxn modelId="{F3DB2851-B3F0-469C-907D-359967A47500}" type="presOf" srcId="{EBDDFFF6-2131-4BFB-9387-EBB8BF9DCF28}" destId="{739485B8-51F9-4AC8-8801-E33A9D757633}" srcOrd="0" destOrd="0" presId="urn:microsoft.com/office/officeart/2005/8/layout/vList2"/>
    <dgm:cxn modelId="{8107AB77-EFFC-483C-B0A0-A24A3FDBC064}" srcId="{EBDDFFF6-2131-4BFB-9387-EBB8BF9DCF28}" destId="{5618B645-FFBB-4195-989A-395C4D3FFD3A}" srcOrd="2" destOrd="0" parTransId="{6EDC4673-35D3-4EB1-92BD-F5A50F82B4B4}" sibTransId="{C5F3176D-63A5-49E8-810D-E7DF576AA68A}"/>
    <dgm:cxn modelId="{499EFF8A-2BA3-41C5-85CA-4C5EE64C26F6}" type="presOf" srcId="{04065767-3B88-4050-B51A-1BAC9D6E4157}" destId="{B7964E2F-7B23-44E4-BD25-376AB56B65D0}" srcOrd="0" destOrd="1" presId="urn:microsoft.com/office/officeart/2005/8/layout/vList2"/>
    <dgm:cxn modelId="{56B0B895-39B8-4840-AB50-10D76A0A0772}" type="presOf" srcId="{280AC274-E3D8-472B-B8FA-6C8FBBB49151}" destId="{749F4F9D-DC83-4023-B6AC-5112B95BE43C}" srcOrd="0" destOrd="0" presId="urn:microsoft.com/office/officeart/2005/8/layout/vList2"/>
    <dgm:cxn modelId="{4FF89CA9-1FCF-4968-950F-2717EE6EE419}" type="presOf" srcId="{11033BAB-B1D5-490D-BCF7-49BCDD0D1A94}" destId="{B7964E2F-7B23-44E4-BD25-376AB56B65D0}" srcOrd="0" destOrd="2" presId="urn:microsoft.com/office/officeart/2005/8/layout/vList2"/>
    <dgm:cxn modelId="{4676E1AC-4FB8-4096-B3C8-BBCF1A83B704}" srcId="{EBDDFFF6-2131-4BFB-9387-EBB8BF9DCF28}" destId="{280AC274-E3D8-472B-B8FA-6C8FBBB49151}" srcOrd="1" destOrd="0" parTransId="{DD9E068B-5A9C-428C-9635-C50BE092E00B}" sibTransId="{E52C0E98-392E-41D5-A1C8-F61C1BD47FC3}"/>
    <dgm:cxn modelId="{AA7371B0-7BC9-4F9A-9BD5-2E570EBFBF7C}" type="presOf" srcId="{3D76423C-8A34-4C94-B43E-0A2BA64B265E}" destId="{6877B84A-1F3E-47C1-BFAC-1AE8465E1960}" srcOrd="0" destOrd="0" presId="urn:microsoft.com/office/officeart/2005/8/layout/vList2"/>
    <dgm:cxn modelId="{F4E746BC-9933-450C-B7CA-3BE737A1F878}" srcId="{EBDDFFF6-2131-4BFB-9387-EBB8BF9DCF28}" destId="{5B039F67-2606-4202-802A-BA61EA5039D1}" srcOrd="0" destOrd="0" parTransId="{00298468-8313-45B2-8604-5F7BDFBFCFEA}" sibTransId="{3883A2EC-4E0A-4063-A592-5C127933A85E}"/>
    <dgm:cxn modelId="{5F952DCE-B26C-4198-8A12-B9373223E467}" srcId="{280AC274-E3D8-472B-B8FA-6C8FBBB49151}" destId="{11033BAB-B1D5-490D-BCF7-49BCDD0D1A94}" srcOrd="2" destOrd="0" parTransId="{56123863-CAED-475D-B9D1-CC377D4AB621}" sibTransId="{0F005C03-D10A-4C26-AE4D-8956AD2A9CEF}"/>
    <dgm:cxn modelId="{5B7239CE-98ED-414B-93C3-EDD90CCE7AE5}" srcId="{280AC274-E3D8-472B-B8FA-6C8FBBB49151}" destId="{04065767-3B88-4050-B51A-1BAC9D6E4157}" srcOrd="1" destOrd="0" parTransId="{EBE0FDBE-858A-4DA0-A2D6-12F95EC67462}" sibTransId="{FC2497C9-FAB7-4643-8D27-088B70338D26}"/>
    <dgm:cxn modelId="{C381C8E0-694A-4EC8-9527-72F09A7175C8}" srcId="{5618B645-FFBB-4195-989A-395C4D3FFD3A}" destId="{3D76423C-8A34-4C94-B43E-0A2BA64B265E}" srcOrd="0" destOrd="0" parTransId="{445A5EF4-812E-42C8-8025-D242F5D43210}" sibTransId="{56EAC698-311E-4547-AD90-C08FD129376C}"/>
    <dgm:cxn modelId="{1BDF75EE-84D7-49C3-80D8-E377C9D75353}" srcId="{5618B645-FFBB-4195-989A-395C4D3FFD3A}" destId="{411E66DC-938D-4C47-A5E2-C97320815FA3}" srcOrd="1" destOrd="0" parTransId="{63324839-4923-4D49-A2EA-97814E7E061E}" sibTransId="{CFBD1FE4-40E1-411D-97CA-086B0BAE3A5E}"/>
    <dgm:cxn modelId="{F0EF42F5-0EC8-47D4-B383-8B0AD063182C}" type="presOf" srcId="{1351AD96-5CC3-42F9-8CDA-943780509486}" destId="{B7964E2F-7B23-44E4-BD25-376AB56B65D0}" srcOrd="0" destOrd="0" presId="urn:microsoft.com/office/officeart/2005/8/layout/vList2"/>
    <dgm:cxn modelId="{6D0787F3-7B15-4AC8-979D-4F89BB3AFCF8}" type="presParOf" srcId="{739485B8-51F9-4AC8-8801-E33A9D757633}" destId="{3F920B25-02BB-40ED-9133-B4BDF790F7C2}" srcOrd="0" destOrd="0" presId="urn:microsoft.com/office/officeart/2005/8/layout/vList2"/>
    <dgm:cxn modelId="{6AF54E34-02F4-44D2-87D9-9BA00C8B90F9}" type="presParOf" srcId="{739485B8-51F9-4AC8-8801-E33A9D757633}" destId="{8FFD330A-36E4-4E45-984C-AFA3FF707477}" srcOrd="1" destOrd="0" presId="urn:microsoft.com/office/officeart/2005/8/layout/vList2"/>
    <dgm:cxn modelId="{CC0EBD63-90F5-497C-ACEE-A0FEEB091E57}" type="presParOf" srcId="{739485B8-51F9-4AC8-8801-E33A9D757633}" destId="{749F4F9D-DC83-4023-B6AC-5112B95BE43C}" srcOrd="2" destOrd="0" presId="urn:microsoft.com/office/officeart/2005/8/layout/vList2"/>
    <dgm:cxn modelId="{D4C6DC56-4552-4BA6-B673-ACA5F597ADB3}" type="presParOf" srcId="{739485B8-51F9-4AC8-8801-E33A9D757633}" destId="{B7964E2F-7B23-44E4-BD25-376AB56B65D0}" srcOrd="3" destOrd="0" presId="urn:microsoft.com/office/officeart/2005/8/layout/vList2"/>
    <dgm:cxn modelId="{BCAA48FF-6443-42D5-8FEE-0B9C5BA45913}" type="presParOf" srcId="{739485B8-51F9-4AC8-8801-E33A9D757633}" destId="{208D6A52-95B4-4E84-BE85-B39827E48D7F}" srcOrd="4" destOrd="0" presId="urn:microsoft.com/office/officeart/2005/8/layout/vList2"/>
    <dgm:cxn modelId="{AB9FBCD1-9805-47A0-8806-CF037CC09F5D}" type="presParOf" srcId="{739485B8-51F9-4AC8-8801-E33A9D757633}" destId="{6877B84A-1F3E-47C1-BFAC-1AE8465E196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192A43-558C-48E0-8C99-AFCE379FBCEB}" type="doc">
      <dgm:prSet loTypeId="urn:microsoft.com/office/officeart/2005/8/layout/process4" loCatId="process" qsTypeId="urn:microsoft.com/office/officeart/2005/8/quickstyle/simple2" qsCatId="simple" csTypeId="urn:microsoft.com/office/officeart/2005/8/colors/accent2_2" csCatId="accent2"/>
      <dgm:spPr/>
      <dgm:t>
        <a:bodyPr/>
        <a:lstStyle/>
        <a:p>
          <a:endParaRPr lang="en-US"/>
        </a:p>
      </dgm:t>
    </dgm:pt>
    <dgm:pt modelId="{1B5A5F63-EA7C-478F-AE3F-BF68013814D0}">
      <dgm:prSet/>
      <dgm:spPr/>
      <dgm:t>
        <a:bodyPr/>
        <a:lstStyle/>
        <a:p>
          <a:r>
            <a:rPr lang="en-US"/>
            <a:t>Control Infant REDCap Forms</a:t>
          </a:r>
        </a:p>
      </dgm:t>
    </dgm:pt>
    <dgm:pt modelId="{B738611F-1A2B-4ABB-8FDD-60A7DDBD5BBE}" type="parTrans" cxnId="{E8B39937-9281-4C70-90EE-A7118804671D}">
      <dgm:prSet/>
      <dgm:spPr/>
      <dgm:t>
        <a:bodyPr/>
        <a:lstStyle/>
        <a:p>
          <a:endParaRPr lang="en-US"/>
        </a:p>
      </dgm:t>
    </dgm:pt>
    <dgm:pt modelId="{213EE3D9-FBBD-476A-9F7B-1D76E5EB819C}" type="sibTrans" cxnId="{E8B39937-9281-4C70-90EE-A7118804671D}">
      <dgm:prSet/>
      <dgm:spPr/>
      <dgm:t>
        <a:bodyPr/>
        <a:lstStyle/>
        <a:p>
          <a:endParaRPr lang="en-US"/>
        </a:p>
      </dgm:t>
    </dgm:pt>
    <dgm:pt modelId="{B59A23F1-12BB-4135-A680-10150CBBAEB7}">
      <dgm:prSet/>
      <dgm:spPr/>
      <dgm:t>
        <a:bodyPr/>
        <a:lstStyle/>
        <a:p>
          <a:r>
            <a:rPr lang="en-US"/>
            <a:t>Screening</a:t>
          </a:r>
        </a:p>
      </dgm:t>
    </dgm:pt>
    <dgm:pt modelId="{55C0AEC2-24FE-443B-AB1C-0A2EED511DD2}" type="parTrans" cxnId="{FD9A5777-DB0E-44B1-BF71-28A6B11686B4}">
      <dgm:prSet/>
      <dgm:spPr/>
      <dgm:t>
        <a:bodyPr/>
        <a:lstStyle/>
        <a:p>
          <a:endParaRPr lang="en-US"/>
        </a:p>
      </dgm:t>
    </dgm:pt>
    <dgm:pt modelId="{B75BD890-4031-419A-A8F2-5D65922DA7A5}" type="sibTrans" cxnId="{FD9A5777-DB0E-44B1-BF71-28A6B11686B4}">
      <dgm:prSet/>
      <dgm:spPr/>
      <dgm:t>
        <a:bodyPr/>
        <a:lstStyle/>
        <a:p>
          <a:endParaRPr lang="en-US"/>
        </a:p>
      </dgm:t>
    </dgm:pt>
    <dgm:pt modelId="{7E9077CF-2DFD-4E34-AA85-984617C0CA55}">
      <dgm:prSet/>
      <dgm:spPr/>
      <dgm:t>
        <a:bodyPr/>
        <a:lstStyle/>
        <a:p>
          <a:r>
            <a:rPr lang="en-US"/>
            <a:t>Demographics</a:t>
          </a:r>
        </a:p>
      </dgm:t>
    </dgm:pt>
    <dgm:pt modelId="{541AC14D-4F0F-41D6-BE83-8A2E8B5E742F}" type="parTrans" cxnId="{4F9AB46E-86B5-464E-B68D-5D58DECBA253}">
      <dgm:prSet/>
      <dgm:spPr/>
      <dgm:t>
        <a:bodyPr/>
        <a:lstStyle/>
        <a:p>
          <a:endParaRPr lang="en-US"/>
        </a:p>
      </dgm:t>
    </dgm:pt>
    <dgm:pt modelId="{3140FB82-38F5-4671-93EF-FF4517140B3F}" type="sibTrans" cxnId="{4F9AB46E-86B5-464E-B68D-5D58DECBA253}">
      <dgm:prSet/>
      <dgm:spPr/>
      <dgm:t>
        <a:bodyPr/>
        <a:lstStyle/>
        <a:p>
          <a:endParaRPr lang="en-US"/>
        </a:p>
      </dgm:t>
    </dgm:pt>
    <dgm:pt modelId="{FD1A32EB-2A16-476E-9044-6987FE682BEC}">
      <dgm:prSet/>
      <dgm:spPr/>
      <dgm:t>
        <a:bodyPr/>
        <a:lstStyle/>
        <a:p>
          <a:r>
            <a:rPr lang="en-US"/>
            <a:t>AEs</a:t>
          </a:r>
        </a:p>
      </dgm:t>
    </dgm:pt>
    <dgm:pt modelId="{4E314E84-ECE1-447D-AA64-0B8052AD5BC3}" type="parTrans" cxnId="{7A6BDE58-E19A-46F8-9776-1B9C5071AC3C}">
      <dgm:prSet/>
      <dgm:spPr/>
      <dgm:t>
        <a:bodyPr/>
        <a:lstStyle/>
        <a:p>
          <a:endParaRPr lang="en-US"/>
        </a:p>
      </dgm:t>
    </dgm:pt>
    <dgm:pt modelId="{D4D8E268-9EB5-442D-A2E1-3FBA05D6506E}" type="sibTrans" cxnId="{7A6BDE58-E19A-46F8-9776-1B9C5071AC3C}">
      <dgm:prSet/>
      <dgm:spPr/>
      <dgm:t>
        <a:bodyPr/>
        <a:lstStyle/>
        <a:p>
          <a:endParaRPr lang="en-US"/>
        </a:p>
      </dgm:t>
    </dgm:pt>
    <dgm:pt modelId="{70D7CCD0-7F08-45E1-A273-C4B981437763}">
      <dgm:prSet/>
      <dgm:spPr/>
      <dgm:t>
        <a:bodyPr/>
        <a:lstStyle/>
        <a:p>
          <a:r>
            <a:rPr lang="en-US"/>
            <a:t>Implementation Discharge</a:t>
          </a:r>
        </a:p>
      </dgm:t>
    </dgm:pt>
    <dgm:pt modelId="{D3ABBF64-0D12-481D-B05B-27991526EF98}" type="parTrans" cxnId="{A5E6F29A-09DE-4DAF-B89D-73B5AD9A2635}">
      <dgm:prSet/>
      <dgm:spPr/>
      <dgm:t>
        <a:bodyPr/>
        <a:lstStyle/>
        <a:p>
          <a:endParaRPr lang="en-US"/>
        </a:p>
      </dgm:t>
    </dgm:pt>
    <dgm:pt modelId="{B0246599-D17B-4993-9658-D120AABF4CAD}" type="sibTrans" cxnId="{A5E6F29A-09DE-4DAF-B89D-73B5AD9A2635}">
      <dgm:prSet/>
      <dgm:spPr/>
      <dgm:t>
        <a:bodyPr/>
        <a:lstStyle/>
        <a:p>
          <a:endParaRPr lang="en-US"/>
        </a:p>
      </dgm:t>
    </dgm:pt>
    <dgm:pt modelId="{E7D028FE-5DA4-46A6-A9C9-70808DA1F458}">
      <dgm:prSet/>
      <dgm:spPr/>
      <dgm:t>
        <a:bodyPr/>
        <a:lstStyle/>
        <a:p>
          <a:r>
            <a:rPr lang="en-US" dirty="0"/>
            <a:t>6 Months Post-Wean = Forms Complete</a:t>
          </a:r>
        </a:p>
      </dgm:t>
    </dgm:pt>
    <dgm:pt modelId="{2C14CD5C-AC9D-4B07-B38D-684243459CF3}" type="parTrans" cxnId="{2FE0A5A5-7A7A-465E-9D4D-64C1F4796046}">
      <dgm:prSet/>
      <dgm:spPr/>
      <dgm:t>
        <a:bodyPr/>
        <a:lstStyle/>
        <a:p>
          <a:endParaRPr lang="en-US"/>
        </a:p>
      </dgm:t>
    </dgm:pt>
    <dgm:pt modelId="{6A773129-9A82-4389-85C9-A97370FD1C3A}" type="sibTrans" cxnId="{2FE0A5A5-7A7A-465E-9D4D-64C1F4796046}">
      <dgm:prSet/>
      <dgm:spPr/>
      <dgm:t>
        <a:bodyPr/>
        <a:lstStyle/>
        <a:p>
          <a:endParaRPr lang="en-US"/>
        </a:p>
      </dgm:t>
    </dgm:pt>
    <dgm:pt modelId="{ED1AE280-F216-409D-AD51-E8AAA5C20099}">
      <dgm:prSet/>
      <dgm:spPr/>
      <dgm:t>
        <a:bodyPr/>
        <a:lstStyle/>
        <a:p>
          <a:r>
            <a:rPr lang="en-US"/>
            <a:t>Controls Needed for Further Analysis </a:t>
          </a:r>
        </a:p>
      </dgm:t>
    </dgm:pt>
    <dgm:pt modelId="{452814BD-E087-4C81-AE10-C5E7C6BB582E}" type="parTrans" cxnId="{EE37E8D4-64F6-4BE4-89CB-C3FA37B984F3}">
      <dgm:prSet/>
      <dgm:spPr/>
      <dgm:t>
        <a:bodyPr/>
        <a:lstStyle/>
        <a:p>
          <a:endParaRPr lang="en-US"/>
        </a:p>
      </dgm:t>
    </dgm:pt>
    <dgm:pt modelId="{E56497C9-1A25-43A4-82B0-69B16F7EE25D}" type="sibTrans" cxnId="{EE37E8D4-64F6-4BE4-89CB-C3FA37B984F3}">
      <dgm:prSet/>
      <dgm:spPr/>
      <dgm:t>
        <a:bodyPr/>
        <a:lstStyle/>
        <a:p>
          <a:endParaRPr lang="en-US"/>
        </a:p>
      </dgm:t>
    </dgm:pt>
    <dgm:pt modelId="{530C7745-AD93-4A67-BECC-EDDB1F451AC9}" type="pres">
      <dgm:prSet presAssocID="{15192A43-558C-48E0-8C99-AFCE379FBCEB}" presName="Name0" presStyleCnt="0">
        <dgm:presLayoutVars>
          <dgm:dir/>
          <dgm:animLvl val="lvl"/>
          <dgm:resizeHandles val="exact"/>
        </dgm:presLayoutVars>
      </dgm:prSet>
      <dgm:spPr/>
    </dgm:pt>
    <dgm:pt modelId="{644E0ECE-B78A-4859-8D84-9815AA39FB8F}" type="pres">
      <dgm:prSet presAssocID="{ED1AE280-F216-409D-AD51-E8AAA5C20099}" presName="boxAndChildren" presStyleCnt="0"/>
      <dgm:spPr/>
    </dgm:pt>
    <dgm:pt modelId="{3AC6EEFB-72BF-4C2F-BC09-316AF514A41A}" type="pres">
      <dgm:prSet presAssocID="{ED1AE280-F216-409D-AD51-E8AAA5C20099}" presName="parentTextBox" presStyleLbl="node1" presStyleIdx="0" presStyleCnt="3"/>
      <dgm:spPr/>
    </dgm:pt>
    <dgm:pt modelId="{16AFA204-6003-4D82-88CA-1A8422B134F9}" type="pres">
      <dgm:prSet presAssocID="{6A773129-9A82-4389-85C9-A97370FD1C3A}" presName="sp" presStyleCnt="0"/>
      <dgm:spPr/>
    </dgm:pt>
    <dgm:pt modelId="{3050B65B-F91C-407E-AB00-05A282BE1AD0}" type="pres">
      <dgm:prSet presAssocID="{E7D028FE-5DA4-46A6-A9C9-70808DA1F458}" presName="arrowAndChildren" presStyleCnt="0"/>
      <dgm:spPr/>
    </dgm:pt>
    <dgm:pt modelId="{3FEB700C-738A-4E77-B753-E2E84B75160B}" type="pres">
      <dgm:prSet presAssocID="{E7D028FE-5DA4-46A6-A9C9-70808DA1F458}" presName="parentTextArrow" presStyleLbl="node1" presStyleIdx="1" presStyleCnt="3"/>
      <dgm:spPr/>
    </dgm:pt>
    <dgm:pt modelId="{D02A225D-D175-4302-AA4A-574210355F7A}" type="pres">
      <dgm:prSet presAssocID="{213EE3D9-FBBD-476A-9F7B-1D76E5EB819C}" presName="sp" presStyleCnt="0"/>
      <dgm:spPr/>
    </dgm:pt>
    <dgm:pt modelId="{434BF487-84B6-4335-B9D4-9658A4760848}" type="pres">
      <dgm:prSet presAssocID="{1B5A5F63-EA7C-478F-AE3F-BF68013814D0}" presName="arrowAndChildren" presStyleCnt="0"/>
      <dgm:spPr/>
    </dgm:pt>
    <dgm:pt modelId="{7FDF0627-F2AD-40BD-A110-DA07AD129233}" type="pres">
      <dgm:prSet presAssocID="{1B5A5F63-EA7C-478F-AE3F-BF68013814D0}" presName="parentTextArrow" presStyleLbl="node1" presStyleIdx="1" presStyleCnt="3"/>
      <dgm:spPr/>
    </dgm:pt>
    <dgm:pt modelId="{CEFDCABB-EC52-499A-8C1D-6DC2B31D6CCE}" type="pres">
      <dgm:prSet presAssocID="{1B5A5F63-EA7C-478F-AE3F-BF68013814D0}" presName="arrow" presStyleLbl="node1" presStyleIdx="2" presStyleCnt="3"/>
      <dgm:spPr/>
    </dgm:pt>
    <dgm:pt modelId="{A665FCF8-2227-457F-A37C-E37D49911747}" type="pres">
      <dgm:prSet presAssocID="{1B5A5F63-EA7C-478F-AE3F-BF68013814D0}" presName="descendantArrow" presStyleCnt="0"/>
      <dgm:spPr/>
    </dgm:pt>
    <dgm:pt modelId="{3E477A0A-B554-4F78-A736-8A1EC592C494}" type="pres">
      <dgm:prSet presAssocID="{B59A23F1-12BB-4135-A680-10150CBBAEB7}" presName="childTextArrow" presStyleLbl="fgAccFollowNode1" presStyleIdx="0" presStyleCnt="4">
        <dgm:presLayoutVars>
          <dgm:bulletEnabled val="1"/>
        </dgm:presLayoutVars>
      </dgm:prSet>
      <dgm:spPr/>
    </dgm:pt>
    <dgm:pt modelId="{7359A69C-DE28-4D4F-BBCC-2C1B12D851DD}" type="pres">
      <dgm:prSet presAssocID="{7E9077CF-2DFD-4E34-AA85-984617C0CA55}" presName="childTextArrow" presStyleLbl="fgAccFollowNode1" presStyleIdx="1" presStyleCnt="4">
        <dgm:presLayoutVars>
          <dgm:bulletEnabled val="1"/>
        </dgm:presLayoutVars>
      </dgm:prSet>
      <dgm:spPr/>
    </dgm:pt>
    <dgm:pt modelId="{AE6E40DF-F015-472C-B116-EAB1416ABEEE}" type="pres">
      <dgm:prSet presAssocID="{FD1A32EB-2A16-476E-9044-6987FE682BEC}" presName="childTextArrow" presStyleLbl="fgAccFollowNode1" presStyleIdx="2" presStyleCnt="4">
        <dgm:presLayoutVars>
          <dgm:bulletEnabled val="1"/>
        </dgm:presLayoutVars>
      </dgm:prSet>
      <dgm:spPr/>
    </dgm:pt>
    <dgm:pt modelId="{34A154B0-540E-47A7-8D56-5A7D34600735}" type="pres">
      <dgm:prSet presAssocID="{70D7CCD0-7F08-45E1-A273-C4B981437763}" presName="childTextArrow" presStyleLbl="fgAccFollowNode1" presStyleIdx="3" presStyleCnt="4">
        <dgm:presLayoutVars>
          <dgm:bulletEnabled val="1"/>
        </dgm:presLayoutVars>
      </dgm:prSet>
      <dgm:spPr/>
    </dgm:pt>
  </dgm:ptLst>
  <dgm:cxnLst>
    <dgm:cxn modelId="{EE47D507-E4B3-493B-AFE5-1F57B3BF83D4}" type="presOf" srcId="{15192A43-558C-48E0-8C99-AFCE379FBCEB}" destId="{530C7745-AD93-4A67-BECC-EDDB1F451AC9}" srcOrd="0" destOrd="0" presId="urn:microsoft.com/office/officeart/2005/8/layout/process4"/>
    <dgm:cxn modelId="{BDF6FD22-CE80-444A-B623-C41138F966A4}" type="presOf" srcId="{70D7CCD0-7F08-45E1-A273-C4B981437763}" destId="{34A154B0-540E-47A7-8D56-5A7D34600735}" srcOrd="0" destOrd="0" presId="urn:microsoft.com/office/officeart/2005/8/layout/process4"/>
    <dgm:cxn modelId="{E8B39937-9281-4C70-90EE-A7118804671D}" srcId="{15192A43-558C-48E0-8C99-AFCE379FBCEB}" destId="{1B5A5F63-EA7C-478F-AE3F-BF68013814D0}" srcOrd="0" destOrd="0" parTransId="{B738611F-1A2B-4ABB-8FDD-60A7DDBD5BBE}" sibTransId="{213EE3D9-FBBD-476A-9F7B-1D76E5EB819C}"/>
    <dgm:cxn modelId="{04EAD748-B358-4FD5-9666-604233F14BC5}" type="presOf" srcId="{7E9077CF-2DFD-4E34-AA85-984617C0CA55}" destId="{7359A69C-DE28-4D4F-BBCC-2C1B12D851DD}" srcOrd="0" destOrd="0" presId="urn:microsoft.com/office/officeart/2005/8/layout/process4"/>
    <dgm:cxn modelId="{4F9AB46E-86B5-464E-B68D-5D58DECBA253}" srcId="{1B5A5F63-EA7C-478F-AE3F-BF68013814D0}" destId="{7E9077CF-2DFD-4E34-AA85-984617C0CA55}" srcOrd="1" destOrd="0" parTransId="{541AC14D-4F0F-41D6-BE83-8A2E8B5E742F}" sibTransId="{3140FB82-38F5-4671-93EF-FF4517140B3F}"/>
    <dgm:cxn modelId="{A2AB6C70-6886-4A54-9F5E-7F706580D342}" type="presOf" srcId="{1B5A5F63-EA7C-478F-AE3F-BF68013814D0}" destId="{CEFDCABB-EC52-499A-8C1D-6DC2B31D6CCE}" srcOrd="1" destOrd="0" presId="urn:microsoft.com/office/officeart/2005/8/layout/process4"/>
    <dgm:cxn modelId="{5C74E456-7E64-49C4-9ABB-98698A5A8996}" type="presOf" srcId="{1B5A5F63-EA7C-478F-AE3F-BF68013814D0}" destId="{7FDF0627-F2AD-40BD-A110-DA07AD129233}" srcOrd="0" destOrd="0" presId="urn:microsoft.com/office/officeart/2005/8/layout/process4"/>
    <dgm:cxn modelId="{1CB22C57-E586-44C1-8B56-636AA78BAF14}" type="presOf" srcId="{E7D028FE-5DA4-46A6-A9C9-70808DA1F458}" destId="{3FEB700C-738A-4E77-B753-E2E84B75160B}" srcOrd="0" destOrd="0" presId="urn:microsoft.com/office/officeart/2005/8/layout/process4"/>
    <dgm:cxn modelId="{FD9A5777-DB0E-44B1-BF71-28A6B11686B4}" srcId="{1B5A5F63-EA7C-478F-AE3F-BF68013814D0}" destId="{B59A23F1-12BB-4135-A680-10150CBBAEB7}" srcOrd="0" destOrd="0" parTransId="{55C0AEC2-24FE-443B-AB1C-0A2EED511DD2}" sibTransId="{B75BD890-4031-419A-A8F2-5D65922DA7A5}"/>
    <dgm:cxn modelId="{5462B177-1564-428E-A1F5-CFECF750317A}" type="presOf" srcId="{B59A23F1-12BB-4135-A680-10150CBBAEB7}" destId="{3E477A0A-B554-4F78-A736-8A1EC592C494}" srcOrd="0" destOrd="0" presId="urn:microsoft.com/office/officeart/2005/8/layout/process4"/>
    <dgm:cxn modelId="{7A6BDE58-E19A-46F8-9776-1B9C5071AC3C}" srcId="{1B5A5F63-EA7C-478F-AE3F-BF68013814D0}" destId="{FD1A32EB-2A16-476E-9044-6987FE682BEC}" srcOrd="2" destOrd="0" parTransId="{4E314E84-ECE1-447D-AA64-0B8052AD5BC3}" sibTransId="{D4D8E268-9EB5-442D-A2E1-3FBA05D6506E}"/>
    <dgm:cxn modelId="{853F9993-2846-41AE-882C-54AE0F117722}" type="presOf" srcId="{ED1AE280-F216-409D-AD51-E8AAA5C20099}" destId="{3AC6EEFB-72BF-4C2F-BC09-316AF514A41A}" srcOrd="0" destOrd="0" presId="urn:microsoft.com/office/officeart/2005/8/layout/process4"/>
    <dgm:cxn modelId="{A5E6F29A-09DE-4DAF-B89D-73B5AD9A2635}" srcId="{1B5A5F63-EA7C-478F-AE3F-BF68013814D0}" destId="{70D7CCD0-7F08-45E1-A273-C4B981437763}" srcOrd="3" destOrd="0" parTransId="{D3ABBF64-0D12-481D-B05B-27991526EF98}" sibTransId="{B0246599-D17B-4993-9658-D120AABF4CAD}"/>
    <dgm:cxn modelId="{2FE0A5A5-7A7A-465E-9D4D-64C1F4796046}" srcId="{15192A43-558C-48E0-8C99-AFCE379FBCEB}" destId="{E7D028FE-5DA4-46A6-A9C9-70808DA1F458}" srcOrd="1" destOrd="0" parTransId="{2C14CD5C-AC9D-4B07-B38D-684243459CF3}" sibTransId="{6A773129-9A82-4389-85C9-A97370FD1C3A}"/>
    <dgm:cxn modelId="{EE37E8D4-64F6-4BE4-89CB-C3FA37B984F3}" srcId="{15192A43-558C-48E0-8C99-AFCE379FBCEB}" destId="{ED1AE280-F216-409D-AD51-E8AAA5C20099}" srcOrd="2" destOrd="0" parTransId="{452814BD-E087-4C81-AE10-C5E7C6BB582E}" sibTransId="{E56497C9-1A25-43A4-82B0-69B16F7EE25D}"/>
    <dgm:cxn modelId="{5382BAD6-3FFB-4A47-AFD1-CBB029686472}" type="presOf" srcId="{FD1A32EB-2A16-476E-9044-6987FE682BEC}" destId="{AE6E40DF-F015-472C-B116-EAB1416ABEEE}" srcOrd="0" destOrd="0" presId="urn:microsoft.com/office/officeart/2005/8/layout/process4"/>
    <dgm:cxn modelId="{24D52425-CAD8-46F4-B64F-AF294E9F5AB8}" type="presParOf" srcId="{530C7745-AD93-4A67-BECC-EDDB1F451AC9}" destId="{644E0ECE-B78A-4859-8D84-9815AA39FB8F}" srcOrd="0" destOrd="0" presId="urn:microsoft.com/office/officeart/2005/8/layout/process4"/>
    <dgm:cxn modelId="{F47A6388-1F75-4BD2-86CC-7C1C932E36B9}" type="presParOf" srcId="{644E0ECE-B78A-4859-8D84-9815AA39FB8F}" destId="{3AC6EEFB-72BF-4C2F-BC09-316AF514A41A}" srcOrd="0" destOrd="0" presId="urn:microsoft.com/office/officeart/2005/8/layout/process4"/>
    <dgm:cxn modelId="{A37BA12A-F292-4DEF-A53D-CEFF91BD6A46}" type="presParOf" srcId="{530C7745-AD93-4A67-BECC-EDDB1F451AC9}" destId="{16AFA204-6003-4D82-88CA-1A8422B134F9}" srcOrd="1" destOrd="0" presId="urn:microsoft.com/office/officeart/2005/8/layout/process4"/>
    <dgm:cxn modelId="{571873AB-24C1-463D-B0E4-1EA0CEB864F6}" type="presParOf" srcId="{530C7745-AD93-4A67-BECC-EDDB1F451AC9}" destId="{3050B65B-F91C-407E-AB00-05A282BE1AD0}" srcOrd="2" destOrd="0" presId="urn:microsoft.com/office/officeart/2005/8/layout/process4"/>
    <dgm:cxn modelId="{9E7CCB71-34BC-409F-8EA4-50B98C78138F}" type="presParOf" srcId="{3050B65B-F91C-407E-AB00-05A282BE1AD0}" destId="{3FEB700C-738A-4E77-B753-E2E84B75160B}" srcOrd="0" destOrd="0" presId="urn:microsoft.com/office/officeart/2005/8/layout/process4"/>
    <dgm:cxn modelId="{B672611A-D751-4349-B454-8B1CEF82D679}" type="presParOf" srcId="{530C7745-AD93-4A67-BECC-EDDB1F451AC9}" destId="{D02A225D-D175-4302-AA4A-574210355F7A}" srcOrd="3" destOrd="0" presId="urn:microsoft.com/office/officeart/2005/8/layout/process4"/>
    <dgm:cxn modelId="{41E75F2B-278B-46E2-B03D-B551607B148D}" type="presParOf" srcId="{530C7745-AD93-4A67-BECC-EDDB1F451AC9}" destId="{434BF487-84B6-4335-B9D4-9658A4760848}" srcOrd="4" destOrd="0" presId="urn:microsoft.com/office/officeart/2005/8/layout/process4"/>
    <dgm:cxn modelId="{73D5D290-0959-4767-864A-18C11E0A6B61}" type="presParOf" srcId="{434BF487-84B6-4335-B9D4-9658A4760848}" destId="{7FDF0627-F2AD-40BD-A110-DA07AD129233}" srcOrd="0" destOrd="0" presId="urn:microsoft.com/office/officeart/2005/8/layout/process4"/>
    <dgm:cxn modelId="{0D87AF44-99EB-4930-8AAA-43BD92109E9E}" type="presParOf" srcId="{434BF487-84B6-4335-B9D4-9658A4760848}" destId="{CEFDCABB-EC52-499A-8C1D-6DC2B31D6CCE}" srcOrd="1" destOrd="0" presId="urn:microsoft.com/office/officeart/2005/8/layout/process4"/>
    <dgm:cxn modelId="{F7672C27-F1CA-495D-81C9-49A6611260D6}" type="presParOf" srcId="{434BF487-84B6-4335-B9D4-9658A4760848}" destId="{A665FCF8-2227-457F-A37C-E37D49911747}" srcOrd="2" destOrd="0" presId="urn:microsoft.com/office/officeart/2005/8/layout/process4"/>
    <dgm:cxn modelId="{162C6F53-5F4F-4868-95C3-D519AA94B9F3}" type="presParOf" srcId="{A665FCF8-2227-457F-A37C-E37D49911747}" destId="{3E477A0A-B554-4F78-A736-8A1EC592C494}" srcOrd="0" destOrd="0" presId="urn:microsoft.com/office/officeart/2005/8/layout/process4"/>
    <dgm:cxn modelId="{A5835B47-B8B1-4FB2-A686-901ADC7F6219}" type="presParOf" srcId="{A665FCF8-2227-457F-A37C-E37D49911747}" destId="{7359A69C-DE28-4D4F-BBCC-2C1B12D851DD}" srcOrd="1" destOrd="0" presId="urn:microsoft.com/office/officeart/2005/8/layout/process4"/>
    <dgm:cxn modelId="{DFD05B9D-6920-4910-B73D-0EF35C1FC53C}" type="presParOf" srcId="{A665FCF8-2227-457F-A37C-E37D49911747}" destId="{AE6E40DF-F015-472C-B116-EAB1416ABEEE}" srcOrd="2" destOrd="0" presId="urn:microsoft.com/office/officeart/2005/8/layout/process4"/>
    <dgm:cxn modelId="{A17BD90F-08C9-4609-B65F-B95CC71539B0}" type="presParOf" srcId="{A665FCF8-2227-457F-A37C-E37D49911747}" destId="{34A154B0-540E-47A7-8D56-5A7D34600735}"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FA785F-C17F-4CC7-9B05-BF57CCA3C51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7B365F5-1D02-41A4-884F-ABB532EF333D}">
      <dgm:prSet/>
      <dgm:spPr/>
      <dgm:t>
        <a:bodyPr/>
        <a:lstStyle/>
        <a:p>
          <a:r>
            <a:rPr lang="en-US" dirty="0"/>
            <a:t>To Confirm Safety, We Are Looking for All AE Data Until 6 Months Post-Wean</a:t>
          </a:r>
        </a:p>
      </dgm:t>
    </dgm:pt>
    <dgm:pt modelId="{83AB8149-14E3-460D-A02D-F8B58E7ADE02}" type="parTrans" cxnId="{359F536A-C9BD-4664-8636-577A8D5C1CBE}">
      <dgm:prSet/>
      <dgm:spPr/>
      <dgm:t>
        <a:bodyPr/>
        <a:lstStyle/>
        <a:p>
          <a:endParaRPr lang="en-US"/>
        </a:p>
      </dgm:t>
    </dgm:pt>
    <dgm:pt modelId="{F8A77FFF-73D6-44B8-8862-CC59C7A73D02}" type="sibTrans" cxnId="{359F536A-C9BD-4664-8636-577A8D5C1CBE}">
      <dgm:prSet/>
      <dgm:spPr/>
      <dgm:t>
        <a:bodyPr/>
        <a:lstStyle/>
        <a:p>
          <a:endParaRPr lang="en-US"/>
        </a:p>
      </dgm:t>
    </dgm:pt>
    <dgm:pt modelId="{2113CBB6-3AF3-4ADF-858D-36FA77A8EFF2}">
      <dgm:prSet/>
      <dgm:spPr/>
      <dgm:t>
        <a:bodyPr/>
        <a:lstStyle/>
        <a:p>
          <a:r>
            <a:rPr lang="en-US" dirty="0"/>
            <a:t>We Require This For All Babies On Program Including Controls</a:t>
          </a:r>
        </a:p>
      </dgm:t>
    </dgm:pt>
    <dgm:pt modelId="{BFCD4E75-0DFC-4990-A97D-1405B5C7B689}" type="parTrans" cxnId="{EA5CCE7B-2F69-4A6D-989E-D99E14E24BA3}">
      <dgm:prSet/>
      <dgm:spPr/>
      <dgm:t>
        <a:bodyPr/>
        <a:lstStyle/>
        <a:p>
          <a:endParaRPr lang="en-US"/>
        </a:p>
      </dgm:t>
    </dgm:pt>
    <dgm:pt modelId="{650BF5DB-3B83-4D96-ADA4-364C832C446B}" type="sibTrans" cxnId="{EA5CCE7B-2F69-4A6D-989E-D99E14E24BA3}">
      <dgm:prSet/>
      <dgm:spPr/>
      <dgm:t>
        <a:bodyPr/>
        <a:lstStyle/>
        <a:p>
          <a:endParaRPr lang="en-US"/>
        </a:p>
      </dgm:t>
    </dgm:pt>
    <dgm:pt modelId="{8FDF8595-4FCA-4278-ACD2-A4A713FC9121}">
      <dgm:prSet/>
      <dgm:spPr/>
      <dgm:t>
        <a:bodyPr/>
        <a:lstStyle/>
        <a:p>
          <a:r>
            <a:rPr lang="en-US" dirty="0"/>
            <a:t>The AE Form Is Available on </a:t>
          </a:r>
          <a:r>
            <a:rPr lang="en-US" dirty="0" err="1"/>
            <a:t>REDCap</a:t>
          </a:r>
          <a:r>
            <a:rPr lang="en-US" dirty="0"/>
            <a:t> (Katie Can Help w/ </a:t>
          </a:r>
          <a:r>
            <a:rPr lang="en-US" dirty="0" err="1"/>
            <a:t>REDCap</a:t>
          </a:r>
          <a:r>
            <a:rPr lang="en-US" dirty="0"/>
            <a:t> Access)</a:t>
          </a:r>
        </a:p>
      </dgm:t>
    </dgm:pt>
    <dgm:pt modelId="{B6CA869E-0E53-4CF1-B4DD-BF9D7D5F7765}" type="parTrans" cxnId="{C4DD46A3-8182-4D7F-B9B0-45D2AC1FE60E}">
      <dgm:prSet/>
      <dgm:spPr/>
      <dgm:t>
        <a:bodyPr/>
        <a:lstStyle/>
        <a:p>
          <a:endParaRPr lang="en-US"/>
        </a:p>
      </dgm:t>
    </dgm:pt>
    <dgm:pt modelId="{684D636E-9CDB-47E5-9DDC-DF3467F7C232}" type="sibTrans" cxnId="{C4DD46A3-8182-4D7F-B9B0-45D2AC1FE60E}">
      <dgm:prSet/>
      <dgm:spPr/>
      <dgm:t>
        <a:bodyPr/>
        <a:lstStyle/>
        <a:p>
          <a:endParaRPr lang="en-US"/>
        </a:p>
      </dgm:t>
    </dgm:pt>
    <dgm:pt modelId="{9160BB2E-4316-46A1-9BE1-388764CF66FD}" type="pres">
      <dgm:prSet presAssocID="{CAFA785F-C17F-4CC7-9B05-BF57CCA3C51D}" presName="root" presStyleCnt="0">
        <dgm:presLayoutVars>
          <dgm:dir/>
          <dgm:resizeHandles val="exact"/>
        </dgm:presLayoutVars>
      </dgm:prSet>
      <dgm:spPr/>
    </dgm:pt>
    <dgm:pt modelId="{0F65641D-DDBD-458A-A325-1765F3E04E0E}" type="pres">
      <dgm:prSet presAssocID="{27B365F5-1D02-41A4-884F-ABB532EF333D}" presName="compNode" presStyleCnt="0"/>
      <dgm:spPr/>
    </dgm:pt>
    <dgm:pt modelId="{53040669-C33A-4EE7-B929-E289D7BA50BB}" type="pres">
      <dgm:prSet presAssocID="{27B365F5-1D02-41A4-884F-ABB532EF333D}" presName="bgRect" presStyleLbl="bgShp" presStyleIdx="0" presStyleCnt="3"/>
      <dgm:spPr/>
    </dgm:pt>
    <dgm:pt modelId="{62B3344C-1AC0-4A7F-9DB5-560486EA7836}" type="pres">
      <dgm:prSet presAssocID="{27B365F5-1D02-41A4-884F-ABB532EF33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ync"/>
        </a:ext>
      </dgm:extLst>
    </dgm:pt>
    <dgm:pt modelId="{6F0F7F08-2830-45B4-A303-625AF4F5F1EF}" type="pres">
      <dgm:prSet presAssocID="{27B365F5-1D02-41A4-884F-ABB532EF333D}" presName="spaceRect" presStyleCnt="0"/>
      <dgm:spPr/>
    </dgm:pt>
    <dgm:pt modelId="{65CA58E1-A00B-46B5-9744-240A1EA5BA78}" type="pres">
      <dgm:prSet presAssocID="{27B365F5-1D02-41A4-884F-ABB532EF333D}" presName="parTx" presStyleLbl="revTx" presStyleIdx="0" presStyleCnt="3">
        <dgm:presLayoutVars>
          <dgm:chMax val="0"/>
          <dgm:chPref val="0"/>
        </dgm:presLayoutVars>
      </dgm:prSet>
      <dgm:spPr/>
    </dgm:pt>
    <dgm:pt modelId="{AB403DF2-20E3-4B5F-A094-D149D7B23759}" type="pres">
      <dgm:prSet presAssocID="{F8A77FFF-73D6-44B8-8862-CC59C7A73D02}" presName="sibTrans" presStyleCnt="0"/>
      <dgm:spPr/>
    </dgm:pt>
    <dgm:pt modelId="{332E1DB4-83BF-4F36-82BD-BE1668AACC6E}" type="pres">
      <dgm:prSet presAssocID="{2113CBB6-3AF3-4ADF-858D-36FA77A8EFF2}" presName="compNode" presStyleCnt="0"/>
      <dgm:spPr/>
    </dgm:pt>
    <dgm:pt modelId="{2F55CC9E-18A9-4855-B623-B004E017ECB1}" type="pres">
      <dgm:prSet presAssocID="{2113CBB6-3AF3-4ADF-858D-36FA77A8EFF2}" presName="bgRect" presStyleLbl="bgShp" presStyleIdx="1" presStyleCnt="3"/>
      <dgm:spPr/>
    </dgm:pt>
    <dgm:pt modelId="{9A423110-9C42-46F8-A6A8-F0C21F6D4A27}" type="pres">
      <dgm:prSet presAssocID="{2113CBB6-3AF3-4ADF-858D-36FA77A8EFF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Secure"/>
        </a:ext>
      </dgm:extLst>
    </dgm:pt>
    <dgm:pt modelId="{54BEE154-A914-46F0-B5CB-7CF80832C2ED}" type="pres">
      <dgm:prSet presAssocID="{2113CBB6-3AF3-4ADF-858D-36FA77A8EFF2}" presName="spaceRect" presStyleCnt="0"/>
      <dgm:spPr/>
    </dgm:pt>
    <dgm:pt modelId="{29E8AB98-0F2A-429D-8272-A76BE86FED36}" type="pres">
      <dgm:prSet presAssocID="{2113CBB6-3AF3-4ADF-858D-36FA77A8EFF2}" presName="parTx" presStyleLbl="revTx" presStyleIdx="1" presStyleCnt="3">
        <dgm:presLayoutVars>
          <dgm:chMax val="0"/>
          <dgm:chPref val="0"/>
        </dgm:presLayoutVars>
      </dgm:prSet>
      <dgm:spPr/>
    </dgm:pt>
    <dgm:pt modelId="{7E80C3D1-593D-4836-9F3A-D117C525DD3E}" type="pres">
      <dgm:prSet presAssocID="{650BF5DB-3B83-4D96-ADA4-364C832C446B}" presName="sibTrans" presStyleCnt="0"/>
      <dgm:spPr/>
    </dgm:pt>
    <dgm:pt modelId="{8FA468B1-642C-4E9C-A6AC-10BB14C29B1B}" type="pres">
      <dgm:prSet presAssocID="{8FDF8595-4FCA-4278-ACD2-A4A713FC9121}" presName="compNode" presStyleCnt="0"/>
      <dgm:spPr/>
    </dgm:pt>
    <dgm:pt modelId="{E1E30A9E-6E18-49B7-A8B8-B2B6B474A5C8}" type="pres">
      <dgm:prSet presAssocID="{8FDF8595-4FCA-4278-ACD2-A4A713FC9121}" presName="bgRect" presStyleLbl="bgShp" presStyleIdx="2" presStyleCnt="3"/>
      <dgm:spPr/>
    </dgm:pt>
    <dgm:pt modelId="{2E82D173-5655-40EB-86FA-D2F8E303099C}" type="pres">
      <dgm:prSet presAssocID="{8FDF8595-4FCA-4278-ACD2-A4A713FC91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llipse"/>
        </a:ext>
      </dgm:extLst>
    </dgm:pt>
    <dgm:pt modelId="{2389A886-4F06-4BFE-965C-04FC550B52D3}" type="pres">
      <dgm:prSet presAssocID="{8FDF8595-4FCA-4278-ACD2-A4A713FC9121}" presName="spaceRect" presStyleCnt="0"/>
      <dgm:spPr/>
    </dgm:pt>
    <dgm:pt modelId="{AC1A68CC-A148-4722-B3DD-CC181CE470D5}" type="pres">
      <dgm:prSet presAssocID="{8FDF8595-4FCA-4278-ACD2-A4A713FC9121}" presName="parTx" presStyleLbl="revTx" presStyleIdx="2" presStyleCnt="3">
        <dgm:presLayoutVars>
          <dgm:chMax val="0"/>
          <dgm:chPref val="0"/>
        </dgm:presLayoutVars>
      </dgm:prSet>
      <dgm:spPr/>
    </dgm:pt>
  </dgm:ptLst>
  <dgm:cxnLst>
    <dgm:cxn modelId="{359F536A-C9BD-4664-8636-577A8D5C1CBE}" srcId="{CAFA785F-C17F-4CC7-9B05-BF57CCA3C51D}" destId="{27B365F5-1D02-41A4-884F-ABB532EF333D}" srcOrd="0" destOrd="0" parTransId="{83AB8149-14E3-460D-A02D-F8B58E7ADE02}" sibTransId="{F8A77FFF-73D6-44B8-8862-CC59C7A73D02}"/>
    <dgm:cxn modelId="{A370E074-73D5-46DC-8F3B-29370F452771}" type="presOf" srcId="{27B365F5-1D02-41A4-884F-ABB532EF333D}" destId="{65CA58E1-A00B-46B5-9744-240A1EA5BA78}" srcOrd="0" destOrd="0" presId="urn:microsoft.com/office/officeart/2018/2/layout/IconVerticalSolidList"/>
    <dgm:cxn modelId="{EA5CCE7B-2F69-4A6D-989E-D99E14E24BA3}" srcId="{CAFA785F-C17F-4CC7-9B05-BF57CCA3C51D}" destId="{2113CBB6-3AF3-4ADF-858D-36FA77A8EFF2}" srcOrd="1" destOrd="0" parTransId="{BFCD4E75-0DFC-4990-A97D-1405B5C7B689}" sibTransId="{650BF5DB-3B83-4D96-ADA4-364C832C446B}"/>
    <dgm:cxn modelId="{C4DD46A3-8182-4D7F-B9B0-45D2AC1FE60E}" srcId="{CAFA785F-C17F-4CC7-9B05-BF57CCA3C51D}" destId="{8FDF8595-4FCA-4278-ACD2-A4A713FC9121}" srcOrd="2" destOrd="0" parTransId="{B6CA869E-0E53-4CF1-B4DD-BF9D7D5F7765}" sibTransId="{684D636E-9CDB-47E5-9DDC-DF3467F7C232}"/>
    <dgm:cxn modelId="{764037E1-CD2D-482C-9E2B-93417BB162C3}" type="presOf" srcId="{CAFA785F-C17F-4CC7-9B05-BF57CCA3C51D}" destId="{9160BB2E-4316-46A1-9BE1-388764CF66FD}" srcOrd="0" destOrd="0" presId="urn:microsoft.com/office/officeart/2018/2/layout/IconVerticalSolidList"/>
    <dgm:cxn modelId="{9C347DE7-4D61-4EF6-A23E-8AE975E134BE}" type="presOf" srcId="{2113CBB6-3AF3-4ADF-858D-36FA77A8EFF2}" destId="{29E8AB98-0F2A-429D-8272-A76BE86FED36}" srcOrd="0" destOrd="0" presId="urn:microsoft.com/office/officeart/2018/2/layout/IconVerticalSolidList"/>
    <dgm:cxn modelId="{48DDFDED-FDC2-463D-84B6-4EB68B31828E}" type="presOf" srcId="{8FDF8595-4FCA-4278-ACD2-A4A713FC9121}" destId="{AC1A68CC-A148-4722-B3DD-CC181CE470D5}" srcOrd="0" destOrd="0" presId="urn:microsoft.com/office/officeart/2018/2/layout/IconVerticalSolidList"/>
    <dgm:cxn modelId="{33319D4A-3E9C-46E5-894B-3BD5785576E6}" type="presParOf" srcId="{9160BB2E-4316-46A1-9BE1-388764CF66FD}" destId="{0F65641D-DDBD-458A-A325-1765F3E04E0E}" srcOrd="0" destOrd="0" presId="urn:microsoft.com/office/officeart/2018/2/layout/IconVerticalSolidList"/>
    <dgm:cxn modelId="{2A777C57-B30B-4C6C-94B5-0AD03CF32772}" type="presParOf" srcId="{0F65641D-DDBD-458A-A325-1765F3E04E0E}" destId="{53040669-C33A-4EE7-B929-E289D7BA50BB}" srcOrd="0" destOrd="0" presId="urn:microsoft.com/office/officeart/2018/2/layout/IconVerticalSolidList"/>
    <dgm:cxn modelId="{C380C274-1F74-4FDD-9BCB-18F92E98EC27}" type="presParOf" srcId="{0F65641D-DDBD-458A-A325-1765F3E04E0E}" destId="{62B3344C-1AC0-4A7F-9DB5-560486EA7836}" srcOrd="1" destOrd="0" presId="urn:microsoft.com/office/officeart/2018/2/layout/IconVerticalSolidList"/>
    <dgm:cxn modelId="{E33B11BE-8D2C-41B7-B83B-D46A53EC644B}" type="presParOf" srcId="{0F65641D-DDBD-458A-A325-1765F3E04E0E}" destId="{6F0F7F08-2830-45B4-A303-625AF4F5F1EF}" srcOrd="2" destOrd="0" presId="urn:microsoft.com/office/officeart/2018/2/layout/IconVerticalSolidList"/>
    <dgm:cxn modelId="{76D8C0AF-538A-46FD-BB78-67CEEE7A94EF}" type="presParOf" srcId="{0F65641D-DDBD-458A-A325-1765F3E04E0E}" destId="{65CA58E1-A00B-46B5-9744-240A1EA5BA78}" srcOrd="3" destOrd="0" presId="urn:microsoft.com/office/officeart/2018/2/layout/IconVerticalSolidList"/>
    <dgm:cxn modelId="{13549766-547E-4610-9ABF-710404532B80}" type="presParOf" srcId="{9160BB2E-4316-46A1-9BE1-388764CF66FD}" destId="{AB403DF2-20E3-4B5F-A094-D149D7B23759}" srcOrd="1" destOrd="0" presId="urn:microsoft.com/office/officeart/2018/2/layout/IconVerticalSolidList"/>
    <dgm:cxn modelId="{15B2EFEC-D154-4839-9C6C-7F685DA14FF3}" type="presParOf" srcId="{9160BB2E-4316-46A1-9BE1-388764CF66FD}" destId="{332E1DB4-83BF-4F36-82BD-BE1668AACC6E}" srcOrd="2" destOrd="0" presId="urn:microsoft.com/office/officeart/2018/2/layout/IconVerticalSolidList"/>
    <dgm:cxn modelId="{EDEE6573-4D0F-4E67-B02E-361CDA86B8CD}" type="presParOf" srcId="{332E1DB4-83BF-4F36-82BD-BE1668AACC6E}" destId="{2F55CC9E-18A9-4855-B623-B004E017ECB1}" srcOrd="0" destOrd="0" presId="urn:microsoft.com/office/officeart/2018/2/layout/IconVerticalSolidList"/>
    <dgm:cxn modelId="{D25087F2-415E-440F-90A8-84A478FCF0C0}" type="presParOf" srcId="{332E1DB4-83BF-4F36-82BD-BE1668AACC6E}" destId="{9A423110-9C42-46F8-A6A8-F0C21F6D4A27}" srcOrd="1" destOrd="0" presId="urn:microsoft.com/office/officeart/2018/2/layout/IconVerticalSolidList"/>
    <dgm:cxn modelId="{87F51DEF-1F96-4BBB-9C0E-35F8DE638271}" type="presParOf" srcId="{332E1DB4-83BF-4F36-82BD-BE1668AACC6E}" destId="{54BEE154-A914-46F0-B5CB-7CF80832C2ED}" srcOrd="2" destOrd="0" presId="urn:microsoft.com/office/officeart/2018/2/layout/IconVerticalSolidList"/>
    <dgm:cxn modelId="{151993D3-A284-4449-BABB-98D1F4DCEA86}" type="presParOf" srcId="{332E1DB4-83BF-4F36-82BD-BE1668AACC6E}" destId="{29E8AB98-0F2A-429D-8272-A76BE86FED36}" srcOrd="3" destOrd="0" presId="urn:microsoft.com/office/officeart/2018/2/layout/IconVerticalSolidList"/>
    <dgm:cxn modelId="{FD64DA2A-C912-4B38-AE9F-442AAD833074}" type="presParOf" srcId="{9160BB2E-4316-46A1-9BE1-388764CF66FD}" destId="{7E80C3D1-593D-4836-9F3A-D117C525DD3E}" srcOrd="3" destOrd="0" presId="urn:microsoft.com/office/officeart/2018/2/layout/IconVerticalSolidList"/>
    <dgm:cxn modelId="{619E8822-5C7E-4DD7-91CF-D5319D5C305D}" type="presParOf" srcId="{9160BB2E-4316-46A1-9BE1-388764CF66FD}" destId="{8FA468B1-642C-4E9C-A6AC-10BB14C29B1B}" srcOrd="4" destOrd="0" presId="urn:microsoft.com/office/officeart/2018/2/layout/IconVerticalSolidList"/>
    <dgm:cxn modelId="{93948E84-24CE-4E28-975F-546EC57E2265}" type="presParOf" srcId="{8FA468B1-642C-4E9C-A6AC-10BB14C29B1B}" destId="{E1E30A9E-6E18-49B7-A8B8-B2B6B474A5C8}" srcOrd="0" destOrd="0" presId="urn:microsoft.com/office/officeart/2018/2/layout/IconVerticalSolidList"/>
    <dgm:cxn modelId="{B1EF3F8E-D515-4DC7-8E72-66666D2C9DF1}" type="presParOf" srcId="{8FA468B1-642C-4E9C-A6AC-10BB14C29B1B}" destId="{2E82D173-5655-40EB-86FA-D2F8E303099C}" srcOrd="1" destOrd="0" presId="urn:microsoft.com/office/officeart/2018/2/layout/IconVerticalSolidList"/>
    <dgm:cxn modelId="{7A261053-09C3-4F0F-9CE2-EB2B3B5DA471}" type="presParOf" srcId="{8FA468B1-642C-4E9C-A6AC-10BB14C29B1B}" destId="{2389A886-4F06-4BFE-965C-04FC550B52D3}" srcOrd="2" destOrd="0" presId="urn:microsoft.com/office/officeart/2018/2/layout/IconVerticalSolidList"/>
    <dgm:cxn modelId="{D3AA3F67-EC6B-4E80-8792-8E5CBC26B8CA}" type="presParOf" srcId="{8FA468B1-642C-4E9C-A6AC-10BB14C29B1B}" destId="{AC1A68CC-A148-4722-B3DD-CC181CE470D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98F0E2-B434-4E47-9AAF-BAF27C35B40C}"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6DDA96D9-CA81-49B6-B7BE-EDA8F16D7649}">
      <dgm:prSet/>
      <dgm:spPr/>
      <dgm:t>
        <a:bodyPr/>
        <a:lstStyle/>
        <a:p>
          <a:r>
            <a:rPr lang="en-US"/>
            <a:t>For Sites w/out IRB Approval:</a:t>
          </a:r>
        </a:p>
      </dgm:t>
    </dgm:pt>
    <dgm:pt modelId="{C05A7B6D-A976-4B75-A180-B49E476A46A0}" type="parTrans" cxnId="{A96D39DB-4EB3-4233-A2B4-0501C81CF596}">
      <dgm:prSet/>
      <dgm:spPr/>
      <dgm:t>
        <a:bodyPr/>
        <a:lstStyle/>
        <a:p>
          <a:endParaRPr lang="en-US"/>
        </a:p>
      </dgm:t>
    </dgm:pt>
    <dgm:pt modelId="{78794827-B895-41D1-BC6E-A3C739900164}" type="sibTrans" cxnId="{A96D39DB-4EB3-4233-A2B4-0501C81CF596}">
      <dgm:prSet/>
      <dgm:spPr/>
      <dgm:t>
        <a:bodyPr/>
        <a:lstStyle/>
        <a:p>
          <a:endParaRPr lang="en-US"/>
        </a:p>
      </dgm:t>
    </dgm:pt>
    <dgm:pt modelId="{314C26CC-8CF5-434E-819F-B6CCC6F5CACA}">
      <dgm:prSet/>
      <dgm:spPr/>
      <dgm:t>
        <a:bodyPr/>
        <a:lstStyle/>
        <a:p>
          <a:r>
            <a:rPr lang="en-US" dirty="0"/>
            <a:t>Instructions to submit to local IRBs sent out on 6/7</a:t>
          </a:r>
        </a:p>
      </dgm:t>
    </dgm:pt>
    <dgm:pt modelId="{C8734DA7-E610-4B06-8360-8332F73FFD15}" type="parTrans" cxnId="{8D5C98C5-E13B-47F3-9D83-FD407B8C8599}">
      <dgm:prSet/>
      <dgm:spPr/>
      <dgm:t>
        <a:bodyPr/>
        <a:lstStyle/>
        <a:p>
          <a:endParaRPr lang="en-US"/>
        </a:p>
      </dgm:t>
    </dgm:pt>
    <dgm:pt modelId="{5B244CDE-5B5A-453A-8424-C2D84C7888C1}" type="sibTrans" cxnId="{8D5C98C5-E13B-47F3-9D83-FD407B8C8599}">
      <dgm:prSet/>
      <dgm:spPr/>
      <dgm:t>
        <a:bodyPr/>
        <a:lstStyle/>
        <a:p>
          <a:endParaRPr lang="en-US"/>
        </a:p>
      </dgm:t>
    </dgm:pt>
    <dgm:pt modelId="{7C4B322D-6687-4055-AB54-576950CBCBC4}">
      <dgm:prSet/>
      <dgm:spPr/>
      <dgm:t>
        <a:bodyPr/>
        <a:lstStyle/>
        <a:p>
          <a:r>
            <a:rPr lang="en-US" dirty="0"/>
            <a:t>Please reach out to Heather and Katie with any questions/concerns/barriers </a:t>
          </a:r>
        </a:p>
      </dgm:t>
    </dgm:pt>
    <dgm:pt modelId="{FF5349C3-5DE1-4C00-9633-13773F7A1DAA}" type="parTrans" cxnId="{A18F184A-2B68-445E-8E18-AD0FDC696453}">
      <dgm:prSet/>
      <dgm:spPr/>
      <dgm:t>
        <a:bodyPr/>
        <a:lstStyle/>
        <a:p>
          <a:endParaRPr lang="en-US"/>
        </a:p>
      </dgm:t>
    </dgm:pt>
    <dgm:pt modelId="{29ACB624-F25E-43A1-8859-D8C2B82D7993}" type="sibTrans" cxnId="{A18F184A-2B68-445E-8E18-AD0FDC696453}">
      <dgm:prSet/>
      <dgm:spPr/>
      <dgm:t>
        <a:bodyPr/>
        <a:lstStyle/>
        <a:p>
          <a:endParaRPr lang="en-US"/>
        </a:p>
      </dgm:t>
    </dgm:pt>
    <dgm:pt modelId="{6F7C8F02-2649-48BB-8E9C-EF9CB3A6BAA9}">
      <dgm:prSet/>
      <dgm:spPr/>
      <dgm:t>
        <a:bodyPr/>
        <a:lstStyle/>
        <a:p>
          <a:r>
            <a:rPr lang="en-US"/>
            <a:t>For Sites w/ IRB Approval: </a:t>
          </a:r>
        </a:p>
      </dgm:t>
    </dgm:pt>
    <dgm:pt modelId="{B2AE66E2-A987-4DB6-AF59-8585E2B7D516}" type="parTrans" cxnId="{E0F952C6-3650-4E51-8D6D-F2686407BFAB}">
      <dgm:prSet/>
      <dgm:spPr/>
      <dgm:t>
        <a:bodyPr/>
        <a:lstStyle/>
        <a:p>
          <a:endParaRPr lang="en-US"/>
        </a:p>
      </dgm:t>
    </dgm:pt>
    <dgm:pt modelId="{1ADDA219-E01C-400E-B415-00696E5C6A09}" type="sibTrans" cxnId="{E0F952C6-3650-4E51-8D6D-F2686407BFAB}">
      <dgm:prSet/>
      <dgm:spPr/>
      <dgm:t>
        <a:bodyPr/>
        <a:lstStyle/>
        <a:p>
          <a:endParaRPr lang="en-US"/>
        </a:p>
      </dgm:t>
    </dgm:pt>
    <dgm:pt modelId="{8A59B722-EA7E-40B4-BDA5-4A1F03C55D2B}">
      <dgm:prSet/>
      <dgm:spPr/>
      <dgm:t>
        <a:bodyPr/>
        <a:lstStyle/>
        <a:p>
          <a:r>
            <a:rPr lang="en-US"/>
            <a:t>Please Send Survey Links At Initial Discharge and After HOT Weaning</a:t>
          </a:r>
        </a:p>
      </dgm:t>
    </dgm:pt>
    <dgm:pt modelId="{3C1E3210-DE4B-45F4-A8BF-54B00E1B07AE}" type="parTrans" cxnId="{91A91B1D-C23D-40B3-ACFA-5BF547836191}">
      <dgm:prSet/>
      <dgm:spPr/>
      <dgm:t>
        <a:bodyPr/>
        <a:lstStyle/>
        <a:p>
          <a:endParaRPr lang="en-US"/>
        </a:p>
      </dgm:t>
    </dgm:pt>
    <dgm:pt modelId="{52EE0B26-4FB6-4A02-B944-8E4AA3E4C652}" type="sibTrans" cxnId="{91A91B1D-C23D-40B3-ACFA-5BF547836191}">
      <dgm:prSet/>
      <dgm:spPr/>
      <dgm:t>
        <a:bodyPr/>
        <a:lstStyle/>
        <a:p>
          <a:endParaRPr lang="en-US"/>
        </a:p>
      </dgm:t>
    </dgm:pt>
    <dgm:pt modelId="{B8F5C375-D52C-44C6-A292-EC633D7B5EB3}">
      <dgm:prSet/>
      <dgm:spPr/>
      <dgm:t>
        <a:bodyPr/>
        <a:lstStyle/>
        <a:p>
          <a:r>
            <a:rPr lang="en-US" dirty="0"/>
            <a:t>Spanish Version Coming Very Soon! (waiting on IRB)</a:t>
          </a:r>
        </a:p>
      </dgm:t>
    </dgm:pt>
    <dgm:pt modelId="{DC7D9FCF-9FC6-4106-8BED-43778B556AF5}" type="parTrans" cxnId="{40360F9B-B1AB-4814-B0CD-AA8FD5C02543}">
      <dgm:prSet/>
      <dgm:spPr/>
      <dgm:t>
        <a:bodyPr/>
        <a:lstStyle/>
        <a:p>
          <a:endParaRPr lang="en-US"/>
        </a:p>
      </dgm:t>
    </dgm:pt>
    <dgm:pt modelId="{0964529B-481A-463E-819D-B80F53223AED}" type="sibTrans" cxnId="{40360F9B-B1AB-4814-B0CD-AA8FD5C02543}">
      <dgm:prSet/>
      <dgm:spPr/>
      <dgm:t>
        <a:bodyPr/>
        <a:lstStyle/>
        <a:p>
          <a:endParaRPr lang="en-US"/>
        </a:p>
      </dgm:t>
    </dgm:pt>
    <dgm:pt modelId="{921994AA-12DC-4008-BA0D-322BA89E4C92}" type="pres">
      <dgm:prSet presAssocID="{5298F0E2-B434-4E47-9AAF-BAF27C35B40C}" presName="Name0" presStyleCnt="0">
        <dgm:presLayoutVars>
          <dgm:dir/>
          <dgm:animLvl val="lvl"/>
          <dgm:resizeHandles val="exact"/>
        </dgm:presLayoutVars>
      </dgm:prSet>
      <dgm:spPr/>
    </dgm:pt>
    <dgm:pt modelId="{23635358-5668-47D7-A2A7-87E24D9430EF}" type="pres">
      <dgm:prSet presAssocID="{6DDA96D9-CA81-49B6-B7BE-EDA8F16D7649}" presName="linNode" presStyleCnt="0"/>
      <dgm:spPr/>
    </dgm:pt>
    <dgm:pt modelId="{112D032F-854B-4CFA-A9B2-30636BCB2EFA}" type="pres">
      <dgm:prSet presAssocID="{6DDA96D9-CA81-49B6-B7BE-EDA8F16D7649}" presName="parentText" presStyleLbl="node1" presStyleIdx="0" presStyleCnt="2">
        <dgm:presLayoutVars>
          <dgm:chMax val="1"/>
          <dgm:bulletEnabled val="1"/>
        </dgm:presLayoutVars>
      </dgm:prSet>
      <dgm:spPr/>
    </dgm:pt>
    <dgm:pt modelId="{B2A690C4-E495-4BFC-BD62-CE85921924C4}" type="pres">
      <dgm:prSet presAssocID="{6DDA96D9-CA81-49B6-B7BE-EDA8F16D7649}" presName="descendantText" presStyleLbl="alignAccFollowNode1" presStyleIdx="0" presStyleCnt="2">
        <dgm:presLayoutVars>
          <dgm:bulletEnabled val="1"/>
        </dgm:presLayoutVars>
      </dgm:prSet>
      <dgm:spPr/>
    </dgm:pt>
    <dgm:pt modelId="{BA1FB9CA-26E6-4FFD-BEB9-1F327AA0A432}" type="pres">
      <dgm:prSet presAssocID="{78794827-B895-41D1-BC6E-A3C739900164}" presName="sp" presStyleCnt="0"/>
      <dgm:spPr/>
    </dgm:pt>
    <dgm:pt modelId="{D457FE63-EF87-4492-A499-E01C834CEA8F}" type="pres">
      <dgm:prSet presAssocID="{6F7C8F02-2649-48BB-8E9C-EF9CB3A6BAA9}" presName="linNode" presStyleCnt="0"/>
      <dgm:spPr/>
    </dgm:pt>
    <dgm:pt modelId="{527AB7BF-1DF5-4C1C-9CDF-49F30861D0D9}" type="pres">
      <dgm:prSet presAssocID="{6F7C8F02-2649-48BB-8E9C-EF9CB3A6BAA9}" presName="parentText" presStyleLbl="node1" presStyleIdx="1" presStyleCnt="2">
        <dgm:presLayoutVars>
          <dgm:chMax val="1"/>
          <dgm:bulletEnabled val="1"/>
        </dgm:presLayoutVars>
      </dgm:prSet>
      <dgm:spPr/>
    </dgm:pt>
    <dgm:pt modelId="{C6E4C783-B20E-4DEF-991B-596298EBC3A3}" type="pres">
      <dgm:prSet presAssocID="{6F7C8F02-2649-48BB-8E9C-EF9CB3A6BAA9}" presName="descendantText" presStyleLbl="alignAccFollowNode1" presStyleIdx="1" presStyleCnt="2">
        <dgm:presLayoutVars>
          <dgm:bulletEnabled val="1"/>
        </dgm:presLayoutVars>
      </dgm:prSet>
      <dgm:spPr/>
    </dgm:pt>
  </dgm:ptLst>
  <dgm:cxnLst>
    <dgm:cxn modelId="{91A91B1D-C23D-40B3-ACFA-5BF547836191}" srcId="{6F7C8F02-2649-48BB-8E9C-EF9CB3A6BAA9}" destId="{8A59B722-EA7E-40B4-BDA5-4A1F03C55D2B}" srcOrd="0" destOrd="0" parTransId="{3C1E3210-DE4B-45F4-A8BF-54B00E1B07AE}" sibTransId="{52EE0B26-4FB6-4A02-B944-8E4AA3E4C652}"/>
    <dgm:cxn modelId="{9D6B3329-B410-4DA7-8695-4E5B41F14960}" type="presOf" srcId="{314C26CC-8CF5-434E-819F-B6CCC6F5CACA}" destId="{B2A690C4-E495-4BFC-BD62-CE85921924C4}" srcOrd="0" destOrd="0" presId="urn:microsoft.com/office/officeart/2005/8/layout/vList5"/>
    <dgm:cxn modelId="{1B330138-B450-4B3B-A6A5-4379774D80E5}" type="presOf" srcId="{B8F5C375-D52C-44C6-A292-EC633D7B5EB3}" destId="{C6E4C783-B20E-4DEF-991B-596298EBC3A3}" srcOrd="0" destOrd="1" presId="urn:microsoft.com/office/officeart/2005/8/layout/vList5"/>
    <dgm:cxn modelId="{A18F184A-2B68-445E-8E18-AD0FDC696453}" srcId="{6DDA96D9-CA81-49B6-B7BE-EDA8F16D7649}" destId="{7C4B322D-6687-4055-AB54-576950CBCBC4}" srcOrd="1" destOrd="0" parTransId="{FF5349C3-5DE1-4C00-9633-13773F7A1DAA}" sibTransId="{29ACB624-F25E-43A1-8859-D8C2B82D7993}"/>
    <dgm:cxn modelId="{5A52E082-2DA9-4599-8D27-A0D1C5A9DF10}" type="presOf" srcId="{5298F0E2-B434-4E47-9AAF-BAF27C35B40C}" destId="{921994AA-12DC-4008-BA0D-322BA89E4C92}" srcOrd="0" destOrd="0" presId="urn:microsoft.com/office/officeart/2005/8/layout/vList5"/>
    <dgm:cxn modelId="{40360F9B-B1AB-4814-B0CD-AA8FD5C02543}" srcId="{6F7C8F02-2649-48BB-8E9C-EF9CB3A6BAA9}" destId="{B8F5C375-D52C-44C6-A292-EC633D7B5EB3}" srcOrd="1" destOrd="0" parTransId="{DC7D9FCF-9FC6-4106-8BED-43778B556AF5}" sibTransId="{0964529B-481A-463E-819D-B80F53223AED}"/>
    <dgm:cxn modelId="{A27114A5-BD95-41A6-A1EF-ECD4163C498D}" type="presOf" srcId="{7C4B322D-6687-4055-AB54-576950CBCBC4}" destId="{B2A690C4-E495-4BFC-BD62-CE85921924C4}" srcOrd="0" destOrd="1" presId="urn:microsoft.com/office/officeart/2005/8/layout/vList5"/>
    <dgm:cxn modelId="{8D5C98C5-E13B-47F3-9D83-FD407B8C8599}" srcId="{6DDA96D9-CA81-49B6-B7BE-EDA8F16D7649}" destId="{314C26CC-8CF5-434E-819F-B6CCC6F5CACA}" srcOrd="0" destOrd="0" parTransId="{C8734DA7-E610-4B06-8360-8332F73FFD15}" sibTransId="{5B244CDE-5B5A-453A-8424-C2D84C7888C1}"/>
    <dgm:cxn modelId="{E0F952C6-3650-4E51-8D6D-F2686407BFAB}" srcId="{5298F0E2-B434-4E47-9AAF-BAF27C35B40C}" destId="{6F7C8F02-2649-48BB-8E9C-EF9CB3A6BAA9}" srcOrd="1" destOrd="0" parTransId="{B2AE66E2-A987-4DB6-AF59-8585E2B7D516}" sibTransId="{1ADDA219-E01C-400E-B415-00696E5C6A09}"/>
    <dgm:cxn modelId="{DA1229C8-874E-45B6-9BB5-4AC7C10C169B}" type="presOf" srcId="{6DDA96D9-CA81-49B6-B7BE-EDA8F16D7649}" destId="{112D032F-854B-4CFA-A9B2-30636BCB2EFA}" srcOrd="0" destOrd="0" presId="urn:microsoft.com/office/officeart/2005/8/layout/vList5"/>
    <dgm:cxn modelId="{35ED9ACA-BC87-4326-A297-39B54B55DA1B}" type="presOf" srcId="{8A59B722-EA7E-40B4-BDA5-4A1F03C55D2B}" destId="{C6E4C783-B20E-4DEF-991B-596298EBC3A3}" srcOrd="0" destOrd="0" presId="urn:microsoft.com/office/officeart/2005/8/layout/vList5"/>
    <dgm:cxn modelId="{A96D39DB-4EB3-4233-A2B4-0501C81CF596}" srcId="{5298F0E2-B434-4E47-9AAF-BAF27C35B40C}" destId="{6DDA96D9-CA81-49B6-B7BE-EDA8F16D7649}" srcOrd="0" destOrd="0" parTransId="{C05A7B6D-A976-4B75-A180-B49E476A46A0}" sibTransId="{78794827-B895-41D1-BC6E-A3C739900164}"/>
    <dgm:cxn modelId="{1E1881FD-724B-47E8-A188-634F940DD694}" type="presOf" srcId="{6F7C8F02-2649-48BB-8E9C-EF9CB3A6BAA9}" destId="{527AB7BF-1DF5-4C1C-9CDF-49F30861D0D9}" srcOrd="0" destOrd="0" presId="urn:microsoft.com/office/officeart/2005/8/layout/vList5"/>
    <dgm:cxn modelId="{9BD6D2A6-9EE7-4F22-9A67-4E4B90B384E6}" type="presParOf" srcId="{921994AA-12DC-4008-BA0D-322BA89E4C92}" destId="{23635358-5668-47D7-A2A7-87E24D9430EF}" srcOrd="0" destOrd="0" presId="urn:microsoft.com/office/officeart/2005/8/layout/vList5"/>
    <dgm:cxn modelId="{4ACCCEB0-260E-4AB8-B822-2F705F6C063B}" type="presParOf" srcId="{23635358-5668-47D7-A2A7-87E24D9430EF}" destId="{112D032F-854B-4CFA-A9B2-30636BCB2EFA}" srcOrd="0" destOrd="0" presId="urn:microsoft.com/office/officeart/2005/8/layout/vList5"/>
    <dgm:cxn modelId="{AD48DD89-25F1-4BF6-B6CF-BF2F65483813}" type="presParOf" srcId="{23635358-5668-47D7-A2A7-87E24D9430EF}" destId="{B2A690C4-E495-4BFC-BD62-CE85921924C4}" srcOrd="1" destOrd="0" presId="urn:microsoft.com/office/officeart/2005/8/layout/vList5"/>
    <dgm:cxn modelId="{5DDF71D0-730C-42E0-AF11-9493FFBCB52F}" type="presParOf" srcId="{921994AA-12DC-4008-BA0D-322BA89E4C92}" destId="{BA1FB9CA-26E6-4FFD-BEB9-1F327AA0A432}" srcOrd="1" destOrd="0" presId="urn:microsoft.com/office/officeart/2005/8/layout/vList5"/>
    <dgm:cxn modelId="{498F0C6F-C69A-4F9C-8E5D-9526F9E7399A}" type="presParOf" srcId="{921994AA-12DC-4008-BA0D-322BA89E4C92}" destId="{D457FE63-EF87-4492-A499-E01C834CEA8F}" srcOrd="2" destOrd="0" presId="urn:microsoft.com/office/officeart/2005/8/layout/vList5"/>
    <dgm:cxn modelId="{26B0750C-6DFD-447A-A699-AAD13E99740B}" type="presParOf" srcId="{D457FE63-EF87-4492-A499-E01C834CEA8F}" destId="{527AB7BF-1DF5-4C1C-9CDF-49F30861D0D9}" srcOrd="0" destOrd="0" presId="urn:microsoft.com/office/officeart/2005/8/layout/vList5"/>
    <dgm:cxn modelId="{7308688B-F0F5-4F61-80DF-23C043A0F643}" type="presParOf" srcId="{D457FE63-EF87-4492-A499-E01C834CEA8F}" destId="{C6E4C783-B20E-4DEF-991B-596298EBC3A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48FD1-18A7-45C2-A481-DD5E0A807A1E}">
      <dsp:nvSpPr>
        <dsp:cNvPr id="0" name=""/>
        <dsp:cNvSpPr/>
      </dsp:nvSpPr>
      <dsp:spPr>
        <a:xfrm>
          <a:off x="0" y="2075656"/>
          <a:ext cx="11396134"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67E3E17-B58C-41D1-8499-C06998BF2A76}">
      <dsp:nvSpPr>
        <dsp:cNvPr id="0" name=""/>
        <dsp:cNvSpPr/>
      </dsp:nvSpPr>
      <dsp:spPr>
        <a:xfrm rot="8100000">
          <a:off x="63921" y="478357"/>
          <a:ext cx="305283" cy="305283"/>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C4663-7C4C-4A05-9B8E-FBE765EE6C51}">
      <dsp:nvSpPr>
        <dsp:cNvPr id="0" name=""/>
        <dsp:cNvSpPr/>
      </dsp:nvSpPr>
      <dsp:spPr>
        <a:xfrm>
          <a:off x="97835"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68A97B-124A-45A1-8381-E3227BD85FE8}">
      <dsp:nvSpPr>
        <dsp:cNvPr id="0" name=""/>
        <dsp:cNvSpPr/>
      </dsp:nvSpPr>
      <dsp:spPr>
        <a:xfrm>
          <a:off x="432431"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Baseline data collection begins</a:t>
          </a:r>
        </a:p>
      </dsp:txBody>
      <dsp:txXfrm>
        <a:off x="432431" y="846867"/>
        <a:ext cx="2370471" cy="1228788"/>
      </dsp:txXfrm>
    </dsp:sp>
    <dsp:sp modelId="{8ACCE123-C989-46C1-B7FD-FA50ABEC947C}">
      <dsp:nvSpPr>
        <dsp:cNvPr id="0" name=""/>
        <dsp:cNvSpPr/>
      </dsp:nvSpPr>
      <dsp:spPr>
        <a:xfrm>
          <a:off x="432431"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Mar 2021</a:t>
          </a:r>
        </a:p>
      </dsp:txBody>
      <dsp:txXfrm>
        <a:off x="432431" y="415131"/>
        <a:ext cx="2370471" cy="431736"/>
      </dsp:txXfrm>
    </dsp:sp>
    <dsp:sp modelId="{6B04496D-97D5-4C4A-A362-7B46786429CD}">
      <dsp:nvSpPr>
        <dsp:cNvPr id="0" name=""/>
        <dsp:cNvSpPr/>
      </dsp:nvSpPr>
      <dsp:spPr>
        <a:xfrm>
          <a:off x="216563" y="846867"/>
          <a:ext cx="0" cy="1228788"/>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38F01CB-479C-41E3-8900-7314A786B78A}">
      <dsp:nvSpPr>
        <dsp:cNvPr id="0" name=""/>
        <dsp:cNvSpPr/>
      </dsp:nvSpPr>
      <dsp:spPr>
        <a:xfrm>
          <a:off x="177707" y="2036799"/>
          <a:ext cx="77712" cy="77712"/>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579F9-026B-48AE-A6CF-911AC4DA134A}">
      <dsp:nvSpPr>
        <dsp:cNvPr id="0" name=""/>
        <dsp:cNvSpPr/>
      </dsp:nvSpPr>
      <dsp:spPr>
        <a:xfrm rot="18900000">
          <a:off x="1487047" y="3367670"/>
          <a:ext cx="305283" cy="305283"/>
        </a:xfrm>
        <a:prstGeom prst="teardrop">
          <a:avLst>
            <a:gd name="adj" fmla="val 115000"/>
          </a:avLst>
        </a:prstGeom>
        <a:solidFill>
          <a:schemeClr val="accent5">
            <a:hueOff val="1001784"/>
            <a:satOff val="-4397"/>
            <a:lumOff val="1307"/>
            <a:alphaOff val="0"/>
          </a:schemeClr>
        </a:solidFill>
        <a:ln w="12700" cap="flat" cmpd="sng" algn="ctr">
          <a:solidFill>
            <a:schemeClr val="accent5">
              <a:hueOff val="1001784"/>
              <a:satOff val="-4397"/>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66197-6C48-45AF-BAAB-2D8BE1C9A9BC}">
      <dsp:nvSpPr>
        <dsp:cNvPr id="0" name=""/>
        <dsp:cNvSpPr/>
      </dsp:nvSpPr>
      <dsp:spPr>
        <a:xfrm>
          <a:off x="1520961"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AC1B5F-7FCA-4765-AF5D-DD5BC6F6B2AA}">
      <dsp:nvSpPr>
        <dsp:cNvPr id="0" name=""/>
        <dsp:cNvSpPr/>
      </dsp:nvSpPr>
      <dsp:spPr>
        <a:xfrm>
          <a:off x="1855557"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site training</a:t>
          </a:r>
        </a:p>
        <a:p>
          <a:pPr marL="0" lvl="0" indent="0" algn="l" defTabSz="711200">
            <a:lnSpc>
              <a:spcPct val="90000"/>
            </a:lnSpc>
            <a:spcBef>
              <a:spcPct val="0"/>
            </a:spcBef>
            <a:spcAft>
              <a:spcPct val="35000"/>
            </a:spcAft>
            <a:buNone/>
          </a:pPr>
          <a:r>
            <a:rPr lang="en-US" sz="1600" kern="1200" dirty="0">
              <a:latin typeface="Apple Braille"/>
            </a:rPr>
            <a:t>Initiate monthly phone calls</a:t>
          </a:r>
        </a:p>
      </dsp:txBody>
      <dsp:txXfrm>
        <a:off x="1855557" y="2075656"/>
        <a:ext cx="2370471" cy="1228788"/>
      </dsp:txXfrm>
    </dsp:sp>
    <dsp:sp modelId="{70F61D89-6BB6-4218-9167-C918FE0DE744}">
      <dsp:nvSpPr>
        <dsp:cNvPr id="0" name=""/>
        <dsp:cNvSpPr/>
      </dsp:nvSpPr>
      <dsp:spPr>
        <a:xfrm>
          <a:off x="1855557"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Mar - May 2021</a:t>
          </a:r>
        </a:p>
      </dsp:txBody>
      <dsp:txXfrm>
        <a:off x="1855557" y="3304444"/>
        <a:ext cx="2370471" cy="431736"/>
      </dsp:txXfrm>
    </dsp:sp>
    <dsp:sp modelId="{AD7225F6-4D24-4251-9B85-9788DA7BA9E8}">
      <dsp:nvSpPr>
        <dsp:cNvPr id="0" name=""/>
        <dsp:cNvSpPr/>
      </dsp:nvSpPr>
      <dsp:spPr>
        <a:xfrm>
          <a:off x="1639689" y="2075656"/>
          <a:ext cx="0" cy="1228788"/>
        </a:xfrm>
        <a:prstGeom prst="line">
          <a:avLst/>
        </a:prstGeom>
        <a:noFill/>
        <a:ln w="12700" cap="flat" cmpd="sng" algn="ctr">
          <a:solidFill>
            <a:schemeClr val="accent5">
              <a:hueOff val="1001784"/>
              <a:satOff val="-4397"/>
              <a:lumOff val="1307"/>
              <a:alphaOff val="0"/>
            </a:schemeClr>
          </a:solidFill>
          <a:prstDash val="dash"/>
          <a:miter lim="800000"/>
        </a:ln>
        <a:effectLst/>
      </dsp:spPr>
      <dsp:style>
        <a:lnRef idx="1">
          <a:scrgbClr r="0" g="0" b="0"/>
        </a:lnRef>
        <a:fillRef idx="0">
          <a:scrgbClr r="0" g="0" b="0"/>
        </a:fillRef>
        <a:effectRef idx="0">
          <a:scrgbClr r="0" g="0" b="0"/>
        </a:effectRef>
        <a:fontRef idx="minor"/>
      </dsp:style>
    </dsp:sp>
    <dsp:sp modelId="{2B2928D1-331D-4A9F-A1F9-2C95098F0786}">
      <dsp:nvSpPr>
        <dsp:cNvPr id="0" name=""/>
        <dsp:cNvSpPr/>
      </dsp:nvSpPr>
      <dsp:spPr>
        <a:xfrm>
          <a:off x="1600832" y="2036799"/>
          <a:ext cx="77712" cy="77712"/>
        </a:xfrm>
        <a:prstGeom prst="ellipse">
          <a:avLst/>
        </a:prstGeom>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32D6A-4F15-4BD8-8A04-E92DEB66879A}">
      <dsp:nvSpPr>
        <dsp:cNvPr id="0" name=""/>
        <dsp:cNvSpPr/>
      </dsp:nvSpPr>
      <dsp:spPr>
        <a:xfrm rot="8100000">
          <a:off x="2910172" y="478357"/>
          <a:ext cx="305283" cy="305283"/>
        </a:xfrm>
        <a:prstGeom prst="teardrop">
          <a:avLst>
            <a:gd name="adj" fmla="val 115000"/>
          </a:avLst>
        </a:prstGeom>
        <a:solidFill>
          <a:srgbClr val="9B69BC"/>
        </a:solidFill>
        <a:ln w="12700" cap="flat" cmpd="sng" algn="ctr">
          <a:solidFill>
            <a:srgbClr val="864DAD"/>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43EFB-B190-4E5C-A5AE-C4FBCD50B752}">
      <dsp:nvSpPr>
        <dsp:cNvPr id="0" name=""/>
        <dsp:cNvSpPr/>
      </dsp:nvSpPr>
      <dsp:spPr>
        <a:xfrm>
          <a:off x="2944087"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FAD0447-C579-42AF-9CEF-D4C617799519}">
      <dsp:nvSpPr>
        <dsp:cNvPr id="0" name=""/>
        <dsp:cNvSpPr/>
      </dsp:nvSpPr>
      <dsp:spPr>
        <a:xfrm>
          <a:off x="3278683"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Complete site training</a:t>
          </a:r>
        </a:p>
      </dsp:txBody>
      <dsp:txXfrm>
        <a:off x="3278683" y="846867"/>
        <a:ext cx="2370471" cy="1228788"/>
      </dsp:txXfrm>
    </dsp:sp>
    <dsp:sp modelId="{AB197FB0-0F12-4A59-9F3F-1C31859ED54E}">
      <dsp:nvSpPr>
        <dsp:cNvPr id="0" name=""/>
        <dsp:cNvSpPr/>
      </dsp:nvSpPr>
      <dsp:spPr>
        <a:xfrm>
          <a:off x="3278683"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May - Aug 2021</a:t>
          </a:r>
        </a:p>
      </dsp:txBody>
      <dsp:txXfrm>
        <a:off x="3278683" y="415131"/>
        <a:ext cx="2370471" cy="431736"/>
      </dsp:txXfrm>
    </dsp:sp>
    <dsp:sp modelId="{838DE1A9-11F3-4AAE-80B5-CEC31C2EBA92}">
      <dsp:nvSpPr>
        <dsp:cNvPr id="0" name=""/>
        <dsp:cNvSpPr/>
      </dsp:nvSpPr>
      <dsp:spPr>
        <a:xfrm>
          <a:off x="3062814" y="846867"/>
          <a:ext cx="0" cy="1228788"/>
        </a:xfrm>
        <a:prstGeom prst="line">
          <a:avLst/>
        </a:prstGeom>
        <a:noFill/>
        <a:ln w="12700" cap="flat" cmpd="sng" algn="ctr">
          <a:solidFill>
            <a:schemeClr val="accent5">
              <a:hueOff val="2003568"/>
              <a:satOff val="-8793"/>
              <a:lumOff val="2614"/>
              <a:alphaOff val="0"/>
            </a:schemeClr>
          </a:solidFill>
          <a:prstDash val="dash"/>
          <a:miter lim="800000"/>
        </a:ln>
        <a:effectLst/>
      </dsp:spPr>
      <dsp:style>
        <a:lnRef idx="1">
          <a:scrgbClr r="0" g="0" b="0"/>
        </a:lnRef>
        <a:fillRef idx="0">
          <a:scrgbClr r="0" g="0" b="0"/>
        </a:fillRef>
        <a:effectRef idx="0">
          <a:scrgbClr r="0" g="0" b="0"/>
        </a:effectRef>
        <a:fontRef idx="minor"/>
      </dsp:style>
    </dsp:sp>
    <dsp:sp modelId="{66F58FA4-B1A2-4296-A653-65832C552FA6}">
      <dsp:nvSpPr>
        <dsp:cNvPr id="0" name=""/>
        <dsp:cNvSpPr/>
      </dsp:nvSpPr>
      <dsp:spPr>
        <a:xfrm>
          <a:off x="3023958" y="2036799"/>
          <a:ext cx="77712" cy="77712"/>
        </a:xfrm>
        <a:prstGeom prst="ellipse">
          <a:avLst/>
        </a:prstGeom>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B6860-6C29-4C93-8B53-A1443FBFD924}">
      <dsp:nvSpPr>
        <dsp:cNvPr id="0" name=""/>
        <dsp:cNvSpPr/>
      </dsp:nvSpPr>
      <dsp:spPr>
        <a:xfrm rot="18900000">
          <a:off x="4292581" y="3373451"/>
          <a:ext cx="305283" cy="305283"/>
        </a:xfrm>
        <a:prstGeom prst="teardrop">
          <a:avLst>
            <a:gd name="adj" fmla="val 115000"/>
          </a:avLst>
        </a:prstGeom>
        <a:solidFill>
          <a:schemeClr val="accent5">
            <a:hueOff val="3005351"/>
            <a:satOff val="-13190"/>
            <a:lumOff val="3921"/>
            <a:alphaOff val="0"/>
          </a:schemeClr>
        </a:solidFill>
        <a:ln w="12700" cap="flat" cmpd="sng" algn="ctr">
          <a:solidFill>
            <a:schemeClr val="accent5">
              <a:hueOff val="3005351"/>
              <a:satOff val="-13190"/>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B4EC8-1530-4A54-A2A3-DD9B2823FACC}">
      <dsp:nvSpPr>
        <dsp:cNvPr id="0" name=""/>
        <dsp:cNvSpPr/>
      </dsp:nvSpPr>
      <dsp:spPr>
        <a:xfrm>
          <a:off x="4326496" y="3407366"/>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54B02D3-1CDF-4469-B4C7-38635369252C}">
      <dsp:nvSpPr>
        <dsp:cNvPr id="0" name=""/>
        <dsp:cNvSpPr/>
      </dsp:nvSpPr>
      <dsp:spPr>
        <a:xfrm>
          <a:off x="4660064" y="208143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18-month implementation</a:t>
          </a:r>
        </a:p>
        <a:p>
          <a:pPr marL="0" lvl="0" indent="0" algn="l" defTabSz="711200">
            <a:lnSpc>
              <a:spcPct val="90000"/>
            </a:lnSpc>
            <a:spcBef>
              <a:spcPct val="0"/>
            </a:spcBef>
            <a:spcAft>
              <a:spcPct val="35000"/>
            </a:spcAft>
            <a:buNone/>
          </a:pPr>
          <a:r>
            <a:rPr lang="en-US" sz="1600" kern="1200" dirty="0">
              <a:latin typeface="Apple Braille"/>
            </a:rPr>
            <a:t>Begin providing monthly feedback reports</a:t>
          </a:r>
        </a:p>
      </dsp:txBody>
      <dsp:txXfrm>
        <a:off x="4660064" y="2081436"/>
        <a:ext cx="2370471" cy="1228788"/>
      </dsp:txXfrm>
    </dsp:sp>
    <dsp:sp modelId="{68394D26-8440-41C4-AC42-3F023E27A06C}">
      <dsp:nvSpPr>
        <dsp:cNvPr id="0" name=""/>
        <dsp:cNvSpPr/>
      </dsp:nvSpPr>
      <dsp:spPr>
        <a:xfrm>
          <a:off x="4660064" y="3310225"/>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Jun 2021 - Feb 2022 </a:t>
          </a:r>
        </a:p>
      </dsp:txBody>
      <dsp:txXfrm>
        <a:off x="4660064" y="3310225"/>
        <a:ext cx="2370471" cy="431736"/>
      </dsp:txXfrm>
    </dsp:sp>
    <dsp:sp modelId="{31D18754-3FB0-480E-B467-70CFFAB18868}">
      <dsp:nvSpPr>
        <dsp:cNvPr id="0" name=""/>
        <dsp:cNvSpPr/>
      </dsp:nvSpPr>
      <dsp:spPr>
        <a:xfrm>
          <a:off x="4429060" y="2075656"/>
          <a:ext cx="0" cy="1228788"/>
        </a:xfrm>
        <a:prstGeom prst="line">
          <a:avLst/>
        </a:prstGeom>
        <a:noFill/>
        <a:ln w="12700" cap="flat" cmpd="sng" algn="ctr">
          <a:solidFill>
            <a:schemeClr val="accent5">
              <a:hueOff val="3005351"/>
              <a:satOff val="-13190"/>
              <a:lumOff val="3921"/>
              <a:alphaOff val="0"/>
            </a:schemeClr>
          </a:solidFill>
          <a:prstDash val="dash"/>
          <a:miter lim="800000"/>
        </a:ln>
        <a:effectLst/>
      </dsp:spPr>
      <dsp:style>
        <a:lnRef idx="1">
          <a:scrgbClr r="0" g="0" b="0"/>
        </a:lnRef>
        <a:fillRef idx="0">
          <a:scrgbClr r="0" g="0" b="0"/>
        </a:fillRef>
        <a:effectRef idx="0">
          <a:scrgbClr r="0" g="0" b="0"/>
        </a:effectRef>
        <a:fontRef idx="minor"/>
      </dsp:style>
    </dsp:sp>
    <dsp:sp modelId="{4882ED51-DF7B-418B-AED9-24BC8B93AFC5}">
      <dsp:nvSpPr>
        <dsp:cNvPr id="0" name=""/>
        <dsp:cNvSpPr/>
      </dsp:nvSpPr>
      <dsp:spPr>
        <a:xfrm>
          <a:off x="4390204" y="2036799"/>
          <a:ext cx="77712" cy="77712"/>
        </a:xfrm>
        <a:prstGeom prst="ellipse">
          <a:avLst/>
        </a:prstGeom>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8CBEA-4C17-4A96-9670-E14F274BC309}">
      <dsp:nvSpPr>
        <dsp:cNvPr id="0" name=""/>
        <dsp:cNvSpPr/>
      </dsp:nvSpPr>
      <dsp:spPr>
        <a:xfrm rot="8100000">
          <a:off x="5756424" y="478357"/>
          <a:ext cx="305283" cy="305283"/>
        </a:xfrm>
        <a:prstGeom prst="teardrop">
          <a:avLst>
            <a:gd name="adj" fmla="val 115000"/>
          </a:avLst>
        </a:prstGeom>
        <a:solidFill>
          <a:schemeClr val="accent5">
            <a:hueOff val="4007135"/>
            <a:satOff val="-17587"/>
            <a:lumOff val="5229"/>
            <a:alphaOff val="0"/>
          </a:schemeClr>
        </a:solidFill>
        <a:ln w="12700" cap="flat" cmpd="sng" algn="ctr">
          <a:solidFill>
            <a:schemeClr val="accent5">
              <a:hueOff val="4007135"/>
              <a:satOff val="-17587"/>
              <a:lumOff val="52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AF6538-A283-4F1B-8A46-58D31863A555}">
      <dsp:nvSpPr>
        <dsp:cNvPr id="0" name=""/>
        <dsp:cNvSpPr/>
      </dsp:nvSpPr>
      <dsp:spPr>
        <a:xfrm>
          <a:off x="5790338"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899B51D-C1EA-4D3E-B50E-BDC51632BBFA}">
      <dsp:nvSpPr>
        <dsp:cNvPr id="0" name=""/>
        <dsp:cNvSpPr/>
      </dsp:nvSpPr>
      <dsp:spPr>
        <a:xfrm>
          <a:off x="6124934"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a:t>
          </a:r>
          <a:r>
            <a:rPr lang="en-US" sz="1600" kern="1200" baseline="0" dirty="0">
              <a:latin typeface="Apple Braille"/>
            </a:rPr>
            <a:t> 33% of eligible families</a:t>
          </a:r>
          <a:endParaRPr lang="en-US" sz="1600" kern="1200" dirty="0">
            <a:latin typeface="Apple Braille"/>
          </a:endParaRPr>
        </a:p>
      </dsp:txBody>
      <dsp:txXfrm>
        <a:off x="6124934" y="846867"/>
        <a:ext cx="2370471" cy="1228788"/>
      </dsp:txXfrm>
    </dsp:sp>
    <dsp:sp modelId="{3CECF23A-E6F6-46C6-907D-BB154266792C}">
      <dsp:nvSpPr>
        <dsp:cNvPr id="0" name=""/>
        <dsp:cNvSpPr/>
      </dsp:nvSpPr>
      <dsp:spPr>
        <a:xfrm>
          <a:off x="6124934"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Aug 2022</a:t>
          </a:r>
        </a:p>
      </dsp:txBody>
      <dsp:txXfrm>
        <a:off x="6124934" y="415131"/>
        <a:ext cx="2370471" cy="431736"/>
      </dsp:txXfrm>
    </dsp:sp>
    <dsp:sp modelId="{4B37F2D2-9961-40C5-BAC9-D2269F0B19F6}">
      <dsp:nvSpPr>
        <dsp:cNvPr id="0" name=""/>
        <dsp:cNvSpPr/>
      </dsp:nvSpPr>
      <dsp:spPr>
        <a:xfrm>
          <a:off x="5909066" y="846867"/>
          <a:ext cx="0" cy="1228788"/>
        </a:xfrm>
        <a:prstGeom prst="line">
          <a:avLst/>
        </a:prstGeom>
        <a:noFill/>
        <a:ln w="12700" cap="flat" cmpd="sng" algn="ctr">
          <a:solidFill>
            <a:schemeClr val="accent5">
              <a:hueOff val="4007135"/>
              <a:satOff val="-17587"/>
              <a:lumOff val="5229"/>
              <a:alphaOff val="0"/>
            </a:schemeClr>
          </a:solidFill>
          <a:prstDash val="dash"/>
          <a:miter lim="800000"/>
        </a:ln>
        <a:effectLst/>
      </dsp:spPr>
      <dsp:style>
        <a:lnRef idx="1">
          <a:scrgbClr r="0" g="0" b="0"/>
        </a:lnRef>
        <a:fillRef idx="0">
          <a:scrgbClr r="0" g="0" b="0"/>
        </a:fillRef>
        <a:effectRef idx="0">
          <a:scrgbClr r="0" g="0" b="0"/>
        </a:effectRef>
        <a:fontRef idx="minor"/>
      </dsp:style>
    </dsp:sp>
    <dsp:sp modelId="{C22833B4-9465-41AF-82D4-44B62729B815}">
      <dsp:nvSpPr>
        <dsp:cNvPr id="0" name=""/>
        <dsp:cNvSpPr/>
      </dsp:nvSpPr>
      <dsp:spPr>
        <a:xfrm>
          <a:off x="5870210" y="2036799"/>
          <a:ext cx="77712" cy="77712"/>
        </a:xfrm>
        <a:prstGeom prst="ellipse">
          <a:avLst/>
        </a:prstGeom>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518C91-B2D0-4903-A372-7F6DED0409BC}">
      <dsp:nvSpPr>
        <dsp:cNvPr id="0" name=""/>
        <dsp:cNvSpPr/>
      </dsp:nvSpPr>
      <dsp:spPr>
        <a:xfrm rot="18900000">
          <a:off x="7179550" y="3367670"/>
          <a:ext cx="305283" cy="305283"/>
        </a:xfrm>
        <a:prstGeom prst="teardrop">
          <a:avLst>
            <a:gd name="adj" fmla="val 115000"/>
          </a:avLst>
        </a:prstGeom>
        <a:solidFill>
          <a:schemeClr val="tx2">
            <a:lumMod val="60000"/>
            <a:lumOff val="4000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7BDA6-CDB5-4F9A-A91D-CDEA90DBE6A4}">
      <dsp:nvSpPr>
        <dsp:cNvPr id="0" name=""/>
        <dsp:cNvSpPr/>
      </dsp:nvSpPr>
      <dsp:spPr>
        <a:xfrm>
          <a:off x="7213464"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99EEB1-3540-4867-99BC-B957BFEEBA38}">
      <dsp:nvSpPr>
        <dsp:cNvPr id="0" name=""/>
        <dsp:cNvSpPr/>
      </dsp:nvSpPr>
      <dsp:spPr>
        <a:xfrm>
          <a:off x="7548060"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Reach 66% of eligible families</a:t>
          </a:r>
        </a:p>
      </dsp:txBody>
      <dsp:txXfrm>
        <a:off x="7548060" y="2075656"/>
        <a:ext cx="2370471" cy="1228788"/>
      </dsp:txXfrm>
    </dsp:sp>
    <dsp:sp modelId="{EA538D56-5C65-43EA-81D0-CD1E5CBC9F59}">
      <dsp:nvSpPr>
        <dsp:cNvPr id="0" name=""/>
        <dsp:cNvSpPr/>
      </dsp:nvSpPr>
      <dsp:spPr>
        <a:xfrm>
          <a:off x="7548060"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Aug 2022 - Feb 2023</a:t>
          </a:r>
        </a:p>
      </dsp:txBody>
      <dsp:txXfrm>
        <a:off x="7548060" y="3304444"/>
        <a:ext cx="2370471" cy="431736"/>
      </dsp:txXfrm>
    </dsp:sp>
    <dsp:sp modelId="{ECA352F1-FDE4-445A-939C-CF4C3A4444A0}">
      <dsp:nvSpPr>
        <dsp:cNvPr id="0" name=""/>
        <dsp:cNvSpPr/>
      </dsp:nvSpPr>
      <dsp:spPr>
        <a:xfrm>
          <a:off x="7332192" y="2075656"/>
          <a:ext cx="0" cy="1228788"/>
        </a:xfrm>
        <a:prstGeom prst="line">
          <a:avLst/>
        </a:prstGeom>
        <a:noFill/>
        <a:ln w="12700" cap="flat" cmpd="sng" algn="ctr">
          <a:solidFill>
            <a:schemeClr val="accent5">
              <a:hueOff val="5008919"/>
              <a:satOff val="-21983"/>
              <a:lumOff val="6536"/>
              <a:alphaOff val="0"/>
            </a:schemeClr>
          </a:solidFill>
          <a:prstDash val="dash"/>
          <a:miter lim="800000"/>
        </a:ln>
        <a:effectLst/>
      </dsp:spPr>
      <dsp:style>
        <a:lnRef idx="1">
          <a:scrgbClr r="0" g="0" b="0"/>
        </a:lnRef>
        <a:fillRef idx="0">
          <a:scrgbClr r="0" g="0" b="0"/>
        </a:fillRef>
        <a:effectRef idx="0">
          <a:scrgbClr r="0" g="0" b="0"/>
        </a:effectRef>
        <a:fontRef idx="minor"/>
      </dsp:style>
    </dsp:sp>
    <dsp:sp modelId="{92095B8D-3D85-4FD4-9F2B-78BAF6768072}">
      <dsp:nvSpPr>
        <dsp:cNvPr id="0" name=""/>
        <dsp:cNvSpPr/>
      </dsp:nvSpPr>
      <dsp:spPr>
        <a:xfrm>
          <a:off x="7293335" y="2036799"/>
          <a:ext cx="77712" cy="77712"/>
        </a:xfrm>
        <a:prstGeom prst="ellipse">
          <a:avLst/>
        </a:prstGeom>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C1D3A-1AFE-48F0-9740-7F7DEAE125D6}">
      <dsp:nvSpPr>
        <dsp:cNvPr id="0" name=""/>
        <dsp:cNvSpPr/>
      </dsp:nvSpPr>
      <dsp:spPr>
        <a:xfrm rot="8100000">
          <a:off x="8602675" y="478357"/>
          <a:ext cx="305283" cy="305283"/>
        </a:xfrm>
        <a:prstGeom prst="teardrop">
          <a:avLst>
            <a:gd name="adj" fmla="val 115000"/>
          </a:avLst>
        </a:prstGeom>
        <a:solidFill>
          <a:schemeClr val="accent3"/>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7CFA5-DD90-474A-A36B-395831F4D63F}">
      <dsp:nvSpPr>
        <dsp:cNvPr id="0" name=""/>
        <dsp:cNvSpPr/>
      </dsp:nvSpPr>
      <dsp:spPr>
        <a:xfrm>
          <a:off x="8636590"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C5D1BF-8375-4F2F-8F69-62C5DD498D86}">
      <dsp:nvSpPr>
        <dsp:cNvPr id="0" name=""/>
        <dsp:cNvSpPr/>
      </dsp:nvSpPr>
      <dsp:spPr>
        <a:xfrm>
          <a:off x="8971186"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 100% of eligible families</a:t>
          </a:r>
        </a:p>
      </dsp:txBody>
      <dsp:txXfrm>
        <a:off x="8971186" y="846867"/>
        <a:ext cx="2370471" cy="1228788"/>
      </dsp:txXfrm>
    </dsp:sp>
    <dsp:sp modelId="{733C4DBA-1274-416A-BCC8-352957253BAF}">
      <dsp:nvSpPr>
        <dsp:cNvPr id="0" name=""/>
        <dsp:cNvSpPr/>
      </dsp:nvSpPr>
      <dsp:spPr>
        <a:xfrm>
          <a:off x="8971186"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Aug 2023</a:t>
          </a:r>
        </a:p>
      </dsp:txBody>
      <dsp:txXfrm>
        <a:off x="8971186" y="415131"/>
        <a:ext cx="2370471" cy="431736"/>
      </dsp:txXfrm>
    </dsp:sp>
    <dsp:sp modelId="{9DF81F3D-7400-484B-BB6C-DB4BE4FA9774}">
      <dsp:nvSpPr>
        <dsp:cNvPr id="0" name=""/>
        <dsp:cNvSpPr/>
      </dsp:nvSpPr>
      <dsp:spPr>
        <a:xfrm>
          <a:off x="8755317" y="846867"/>
          <a:ext cx="0" cy="1228788"/>
        </a:xfrm>
        <a:prstGeom prst="line">
          <a:avLst/>
        </a:prstGeom>
        <a:noFill/>
        <a:ln w="12700" cap="flat" cmpd="sng" algn="ctr">
          <a:solidFill>
            <a:schemeClr val="accent5">
              <a:hueOff val="6010703"/>
              <a:satOff val="-26380"/>
              <a:lumOff val="7843"/>
              <a:alphaOff val="0"/>
            </a:schemeClr>
          </a:solidFill>
          <a:prstDash val="dash"/>
          <a:miter lim="800000"/>
        </a:ln>
        <a:effectLst/>
      </dsp:spPr>
      <dsp:style>
        <a:lnRef idx="1">
          <a:scrgbClr r="0" g="0" b="0"/>
        </a:lnRef>
        <a:fillRef idx="0">
          <a:scrgbClr r="0" g="0" b="0"/>
        </a:fillRef>
        <a:effectRef idx="0">
          <a:scrgbClr r="0" g="0" b="0"/>
        </a:effectRef>
        <a:fontRef idx="minor"/>
      </dsp:style>
    </dsp:sp>
    <dsp:sp modelId="{05EB9770-2809-4C3B-9E53-5C53C82F25D8}">
      <dsp:nvSpPr>
        <dsp:cNvPr id="0" name=""/>
        <dsp:cNvSpPr/>
      </dsp:nvSpPr>
      <dsp:spPr>
        <a:xfrm>
          <a:off x="8716461" y="2036799"/>
          <a:ext cx="77712" cy="77712"/>
        </a:xfrm>
        <a:prstGeom prst="ellipse">
          <a:avLst/>
        </a:prstGeom>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61D5E-D684-4C75-89A5-C509E848B788}">
      <dsp:nvSpPr>
        <dsp:cNvPr id="0" name=""/>
        <dsp:cNvSpPr/>
      </dsp:nvSpPr>
      <dsp:spPr>
        <a:xfrm>
          <a:off x="0" y="382337"/>
          <a:ext cx="6172199" cy="231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9031" tIns="479044" rIns="479031"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We are beginning to look at publishing some of our RHO data</a:t>
          </a:r>
        </a:p>
        <a:p>
          <a:pPr marL="228600" lvl="1" indent="-228600" algn="l" defTabSz="1022350">
            <a:lnSpc>
              <a:spcPct val="90000"/>
            </a:lnSpc>
            <a:spcBef>
              <a:spcPct val="0"/>
            </a:spcBef>
            <a:spcAft>
              <a:spcPct val="15000"/>
            </a:spcAft>
            <a:buChar char="•"/>
          </a:pPr>
          <a:r>
            <a:rPr lang="en-US" sz="2300" kern="1200" dirty="0"/>
            <a:t>We will be forming a publications committee soon to help with these projects</a:t>
          </a:r>
        </a:p>
      </dsp:txBody>
      <dsp:txXfrm>
        <a:off x="0" y="382337"/>
        <a:ext cx="6172199" cy="2318400"/>
      </dsp:txXfrm>
    </dsp:sp>
    <dsp:sp modelId="{7CA5FC5D-F547-4E6F-95A3-0209E8EC9409}">
      <dsp:nvSpPr>
        <dsp:cNvPr id="0" name=""/>
        <dsp:cNvSpPr/>
      </dsp:nvSpPr>
      <dsp:spPr>
        <a:xfrm>
          <a:off x="308610" y="42857"/>
          <a:ext cx="4320540"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1022350">
            <a:lnSpc>
              <a:spcPct val="90000"/>
            </a:lnSpc>
            <a:spcBef>
              <a:spcPct val="0"/>
            </a:spcBef>
            <a:spcAft>
              <a:spcPct val="35000"/>
            </a:spcAft>
            <a:buNone/>
          </a:pPr>
          <a:r>
            <a:rPr lang="en-US" sz="2300" kern="1200" dirty="0"/>
            <a:t>Publications Committee</a:t>
          </a:r>
        </a:p>
      </dsp:txBody>
      <dsp:txXfrm>
        <a:off x="341754" y="76001"/>
        <a:ext cx="4254252" cy="612672"/>
      </dsp:txXfrm>
    </dsp:sp>
    <dsp:sp modelId="{9FE93CE1-239C-4DE2-8EA4-D5A420821774}">
      <dsp:nvSpPr>
        <dsp:cNvPr id="0" name=""/>
        <dsp:cNvSpPr/>
      </dsp:nvSpPr>
      <dsp:spPr>
        <a:xfrm>
          <a:off x="0" y="3164417"/>
          <a:ext cx="6172199" cy="16663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9031" tIns="479044" rIns="479031"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Coming up</a:t>
          </a:r>
        </a:p>
        <a:p>
          <a:pPr marL="228600" lvl="1" indent="-228600" algn="l" defTabSz="1022350">
            <a:lnSpc>
              <a:spcPct val="90000"/>
            </a:lnSpc>
            <a:spcBef>
              <a:spcPct val="0"/>
            </a:spcBef>
            <a:spcAft>
              <a:spcPct val="15000"/>
            </a:spcAft>
            <a:buChar char="•"/>
          </a:pPr>
          <a:r>
            <a:rPr lang="en-US" sz="2300" kern="1200" dirty="0"/>
            <a:t>Expenses related to start-up and maintenance of RHO</a:t>
          </a:r>
        </a:p>
      </dsp:txBody>
      <dsp:txXfrm>
        <a:off x="0" y="3164417"/>
        <a:ext cx="6172199" cy="1666350"/>
      </dsp:txXfrm>
    </dsp:sp>
    <dsp:sp modelId="{911F9AFF-F1F4-484B-84AB-82707A7F444A}">
      <dsp:nvSpPr>
        <dsp:cNvPr id="0" name=""/>
        <dsp:cNvSpPr/>
      </dsp:nvSpPr>
      <dsp:spPr>
        <a:xfrm>
          <a:off x="308610" y="2824937"/>
          <a:ext cx="4320540"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1022350">
            <a:lnSpc>
              <a:spcPct val="90000"/>
            </a:lnSpc>
            <a:spcBef>
              <a:spcPct val="0"/>
            </a:spcBef>
            <a:spcAft>
              <a:spcPct val="35000"/>
            </a:spcAft>
            <a:buNone/>
          </a:pPr>
          <a:r>
            <a:rPr lang="en-US" sz="2300" kern="1200" dirty="0"/>
            <a:t>Cost-Analysis Survey</a:t>
          </a:r>
        </a:p>
      </dsp:txBody>
      <dsp:txXfrm>
        <a:off x="341754" y="2858081"/>
        <a:ext cx="4254252"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20B25-02BB-40ED-9133-B4BDF790F7C2}">
      <dsp:nvSpPr>
        <dsp:cNvPr id="0" name=""/>
        <dsp:cNvSpPr/>
      </dsp:nvSpPr>
      <dsp:spPr>
        <a:xfrm>
          <a:off x="0" y="2523"/>
          <a:ext cx="10515600" cy="93787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Our infants at higher altitudes are having generally lower O2 saturations, take longer to wean, and are more likely to require an increase. </a:t>
          </a:r>
        </a:p>
      </dsp:txBody>
      <dsp:txXfrm>
        <a:off x="45783" y="48306"/>
        <a:ext cx="10424034" cy="846305"/>
      </dsp:txXfrm>
    </dsp:sp>
    <dsp:sp modelId="{749F4F9D-DC83-4023-B6AC-5112B95BE43C}">
      <dsp:nvSpPr>
        <dsp:cNvPr id="0" name=""/>
        <dsp:cNvSpPr/>
      </dsp:nvSpPr>
      <dsp:spPr>
        <a:xfrm>
          <a:off x="0" y="954471"/>
          <a:ext cx="10515600" cy="93787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Three options…</a:t>
          </a:r>
        </a:p>
      </dsp:txBody>
      <dsp:txXfrm>
        <a:off x="45783" y="1000254"/>
        <a:ext cx="10424034" cy="846305"/>
      </dsp:txXfrm>
    </dsp:sp>
    <dsp:sp modelId="{B7964E2F-7B23-44E4-BD25-376AB56B65D0}">
      <dsp:nvSpPr>
        <dsp:cNvPr id="0" name=""/>
        <dsp:cNvSpPr/>
      </dsp:nvSpPr>
      <dsp:spPr>
        <a:xfrm>
          <a:off x="0" y="1892342"/>
          <a:ext cx="10515600" cy="991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a:t>Change standards for requesting an increase</a:t>
          </a:r>
          <a:endParaRPr lang="en-US" sz="2000" kern="1200" dirty="0"/>
        </a:p>
        <a:p>
          <a:pPr marL="228600" lvl="1" indent="-228600" algn="l" defTabSz="889000">
            <a:lnSpc>
              <a:spcPct val="90000"/>
            </a:lnSpc>
            <a:spcBef>
              <a:spcPct val="0"/>
            </a:spcBef>
            <a:spcAft>
              <a:spcPct val="20000"/>
            </a:spcAft>
            <a:buChar char="•"/>
          </a:pPr>
          <a:r>
            <a:rPr lang="en-US" sz="2000" kern="1200"/>
            <a:t>Change check-in frequency</a:t>
          </a:r>
          <a:endParaRPr lang="en-US" sz="2000" kern="1200" dirty="0"/>
        </a:p>
        <a:p>
          <a:pPr marL="228600" lvl="1" indent="-228600" algn="l" defTabSz="889000">
            <a:lnSpc>
              <a:spcPct val="90000"/>
            </a:lnSpc>
            <a:spcBef>
              <a:spcPct val="0"/>
            </a:spcBef>
            <a:spcAft>
              <a:spcPct val="20000"/>
            </a:spcAft>
            <a:buChar char="•"/>
          </a:pPr>
          <a:r>
            <a:rPr lang="en-US" sz="2000" kern="1200"/>
            <a:t>No change to protocol</a:t>
          </a:r>
          <a:endParaRPr lang="en-US" sz="2000" kern="1200" dirty="0"/>
        </a:p>
      </dsp:txBody>
      <dsp:txXfrm>
        <a:off x="0" y="1892342"/>
        <a:ext cx="10515600" cy="991539"/>
      </dsp:txXfrm>
    </dsp:sp>
    <dsp:sp modelId="{208D6A52-95B4-4E84-BE85-B39827E48D7F}">
      <dsp:nvSpPr>
        <dsp:cNvPr id="0" name=""/>
        <dsp:cNvSpPr/>
      </dsp:nvSpPr>
      <dsp:spPr>
        <a:xfrm>
          <a:off x="0" y="2883881"/>
          <a:ext cx="10515600" cy="93787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Things to think about</a:t>
          </a:r>
        </a:p>
      </dsp:txBody>
      <dsp:txXfrm>
        <a:off x="45783" y="2929664"/>
        <a:ext cx="10424034" cy="846305"/>
      </dsp:txXfrm>
    </dsp:sp>
    <dsp:sp modelId="{6877B84A-1F3E-47C1-BFAC-1AE8465E1960}">
      <dsp:nvSpPr>
        <dsp:cNvPr id="0" name=""/>
        <dsp:cNvSpPr/>
      </dsp:nvSpPr>
      <dsp:spPr>
        <a:xfrm>
          <a:off x="0" y="3821753"/>
          <a:ext cx="10515600" cy="667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a:t>Are there safety concerns?</a:t>
          </a:r>
          <a:endParaRPr lang="en-US" sz="2000" kern="1200" dirty="0"/>
        </a:p>
        <a:p>
          <a:pPr marL="228600" lvl="1" indent="-228600" algn="l" defTabSz="889000">
            <a:lnSpc>
              <a:spcPct val="90000"/>
            </a:lnSpc>
            <a:spcBef>
              <a:spcPct val="0"/>
            </a:spcBef>
            <a:spcAft>
              <a:spcPct val="20000"/>
            </a:spcAft>
            <a:buChar char="•"/>
          </a:pPr>
          <a:r>
            <a:rPr lang="en-US" sz="2000" kern="1200"/>
            <a:t>Is our algorithm too strict? </a:t>
          </a:r>
          <a:endParaRPr lang="en-US" sz="2000" kern="1200" dirty="0"/>
        </a:p>
      </dsp:txBody>
      <dsp:txXfrm>
        <a:off x="0" y="3821753"/>
        <a:ext cx="10515600" cy="6677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6EEFB-72BF-4C2F-BC09-316AF514A41A}">
      <dsp:nvSpPr>
        <dsp:cNvPr id="0" name=""/>
        <dsp:cNvSpPr/>
      </dsp:nvSpPr>
      <dsp:spPr>
        <a:xfrm>
          <a:off x="0" y="2803458"/>
          <a:ext cx="10515600" cy="92015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Controls Needed for Further Analysis </a:t>
          </a:r>
        </a:p>
      </dsp:txBody>
      <dsp:txXfrm>
        <a:off x="0" y="2803458"/>
        <a:ext cx="10515600" cy="920157"/>
      </dsp:txXfrm>
    </dsp:sp>
    <dsp:sp modelId="{3FEB700C-738A-4E77-B753-E2E84B75160B}">
      <dsp:nvSpPr>
        <dsp:cNvPr id="0" name=""/>
        <dsp:cNvSpPr/>
      </dsp:nvSpPr>
      <dsp:spPr>
        <a:xfrm rot="10800000">
          <a:off x="0" y="1402058"/>
          <a:ext cx="10515600" cy="1415202"/>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6 Months Post-Wean = Forms Complete</a:t>
          </a:r>
        </a:p>
      </dsp:txBody>
      <dsp:txXfrm rot="10800000">
        <a:off x="0" y="1402058"/>
        <a:ext cx="10515600" cy="919556"/>
      </dsp:txXfrm>
    </dsp:sp>
    <dsp:sp modelId="{CEFDCABB-EC52-499A-8C1D-6DC2B31D6CCE}">
      <dsp:nvSpPr>
        <dsp:cNvPr id="0" name=""/>
        <dsp:cNvSpPr/>
      </dsp:nvSpPr>
      <dsp:spPr>
        <a:xfrm rot="10800000">
          <a:off x="0" y="658"/>
          <a:ext cx="10515600" cy="1415202"/>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Control Infant REDCap Forms</a:t>
          </a:r>
        </a:p>
      </dsp:txBody>
      <dsp:txXfrm rot="-10800000">
        <a:off x="0" y="658"/>
        <a:ext cx="10515600" cy="496736"/>
      </dsp:txXfrm>
    </dsp:sp>
    <dsp:sp modelId="{3E477A0A-B554-4F78-A736-8A1EC592C494}">
      <dsp:nvSpPr>
        <dsp:cNvPr id="0" name=""/>
        <dsp:cNvSpPr/>
      </dsp:nvSpPr>
      <dsp:spPr>
        <a:xfrm>
          <a:off x="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Screening</a:t>
          </a:r>
        </a:p>
      </dsp:txBody>
      <dsp:txXfrm>
        <a:off x="0" y="497394"/>
        <a:ext cx="2628899" cy="423145"/>
      </dsp:txXfrm>
    </dsp:sp>
    <dsp:sp modelId="{7359A69C-DE28-4D4F-BBCC-2C1B12D851DD}">
      <dsp:nvSpPr>
        <dsp:cNvPr id="0" name=""/>
        <dsp:cNvSpPr/>
      </dsp:nvSpPr>
      <dsp:spPr>
        <a:xfrm>
          <a:off x="26289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Demographics</a:t>
          </a:r>
        </a:p>
      </dsp:txBody>
      <dsp:txXfrm>
        <a:off x="2628900" y="497394"/>
        <a:ext cx="2628899" cy="423145"/>
      </dsp:txXfrm>
    </dsp:sp>
    <dsp:sp modelId="{AE6E40DF-F015-472C-B116-EAB1416ABEEE}">
      <dsp:nvSpPr>
        <dsp:cNvPr id="0" name=""/>
        <dsp:cNvSpPr/>
      </dsp:nvSpPr>
      <dsp:spPr>
        <a:xfrm>
          <a:off x="52578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AEs</a:t>
          </a:r>
        </a:p>
      </dsp:txBody>
      <dsp:txXfrm>
        <a:off x="5257800" y="497394"/>
        <a:ext cx="2628899" cy="423145"/>
      </dsp:txXfrm>
    </dsp:sp>
    <dsp:sp modelId="{34A154B0-540E-47A7-8D56-5A7D34600735}">
      <dsp:nvSpPr>
        <dsp:cNvPr id="0" name=""/>
        <dsp:cNvSpPr/>
      </dsp:nvSpPr>
      <dsp:spPr>
        <a:xfrm>
          <a:off x="78867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Implementation Discharge</a:t>
          </a:r>
        </a:p>
      </dsp:txBody>
      <dsp:txXfrm>
        <a:off x="7886700" y="497394"/>
        <a:ext cx="2628899" cy="4231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40669-C33A-4EE7-B929-E289D7BA50BB}">
      <dsp:nvSpPr>
        <dsp:cNvPr id="0" name=""/>
        <dsp:cNvSpPr/>
      </dsp:nvSpPr>
      <dsp:spPr>
        <a:xfrm>
          <a:off x="0" y="454"/>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B3344C-1AC0-4A7F-9DB5-560486EA7836}">
      <dsp:nvSpPr>
        <dsp:cNvPr id="0" name=""/>
        <dsp:cNvSpPr/>
      </dsp:nvSpPr>
      <dsp:spPr>
        <a:xfrm>
          <a:off x="321805" y="239813"/>
          <a:ext cx="585100" cy="5851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CA58E1-A00B-46B5-9744-240A1EA5BA78}">
      <dsp:nvSpPr>
        <dsp:cNvPr id="0" name=""/>
        <dsp:cNvSpPr/>
      </dsp:nvSpPr>
      <dsp:spPr>
        <a:xfrm>
          <a:off x="1228710" y="454"/>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To Confirm Safety, We Are Looking for All AE Data Until 6 Months Post-Wean</a:t>
          </a:r>
        </a:p>
      </dsp:txBody>
      <dsp:txXfrm>
        <a:off x="1228710" y="454"/>
        <a:ext cx="9286889" cy="1063818"/>
      </dsp:txXfrm>
    </dsp:sp>
    <dsp:sp modelId="{2F55CC9E-18A9-4855-B623-B004E017ECB1}">
      <dsp:nvSpPr>
        <dsp:cNvPr id="0" name=""/>
        <dsp:cNvSpPr/>
      </dsp:nvSpPr>
      <dsp:spPr>
        <a:xfrm>
          <a:off x="0" y="1330228"/>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23110-9C42-46F8-A6A8-F0C21F6D4A27}">
      <dsp:nvSpPr>
        <dsp:cNvPr id="0" name=""/>
        <dsp:cNvSpPr/>
      </dsp:nvSpPr>
      <dsp:spPr>
        <a:xfrm>
          <a:off x="321805" y="1569587"/>
          <a:ext cx="585100" cy="5851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8AB98-0F2A-429D-8272-A76BE86FED36}">
      <dsp:nvSpPr>
        <dsp:cNvPr id="0" name=""/>
        <dsp:cNvSpPr/>
      </dsp:nvSpPr>
      <dsp:spPr>
        <a:xfrm>
          <a:off x="1228710" y="1330228"/>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We Require This For All Babies On Program Including Controls</a:t>
          </a:r>
        </a:p>
      </dsp:txBody>
      <dsp:txXfrm>
        <a:off x="1228710" y="1330228"/>
        <a:ext cx="9286889" cy="1063818"/>
      </dsp:txXfrm>
    </dsp:sp>
    <dsp:sp modelId="{E1E30A9E-6E18-49B7-A8B8-B2B6B474A5C8}">
      <dsp:nvSpPr>
        <dsp:cNvPr id="0" name=""/>
        <dsp:cNvSpPr/>
      </dsp:nvSpPr>
      <dsp:spPr>
        <a:xfrm>
          <a:off x="0" y="2660001"/>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82D173-5655-40EB-86FA-D2F8E303099C}">
      <dsp:nvSpPr>
        <dsp:cNvPr id="0" name=""/>
        <dsp:cNvSpPr/>
      </dsp:nvSpPr>
      <dsp:spPr>
        <a:xfrm>
          <a:off x="321805" y="2899360"/>
          <a:ext cx="585100" cy="5851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1A68CC-A148-4722-B3DD-CC181CE470D5}">
      <dsp:nvSpPr>
        <dsp:cNvPr id="0" name=""/>
        <dsp:cNvSpPr/>
      </dsp:nvSpPr>
      <dsp:spPr>
        <a:xfrm>
          <a:off x="1228710" y="2660001"/>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The AE Form Is Available on </a:t>
          </a:r>
          <a:r>
            <a:rPr lang="en-US" sz="2500" kern="1200" dirty="0" err="1"/>
            <a:t>REDCap</a:t>
          </a:r>
          <a:r>
            <a:rPr lang="en-US" sz="2500" kern="1200" dirty="0"/>
            <a:t> (Katie Can Help w/ </a:t>
          </a:r>
          <a:r>
            <a:rPr lang="en-US" sz="2500" kern="1200" dirty="0" err="1"/>
            <a:t>REDCap</a:t>
          </a:r>
          <a:r>
            <a:rPr lang="en-US" sz="2500" kern="1200" dirty="0"/>
            <a:t> Access)</a:t>
          </a:r>
        </a:p>
      </dsp:txBody>
      <dsp:txXfrm>
        <a:off x="1228710" y="2660001"/>
        <a:ext cx="9286889" cy="10638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690C4-E495-4BFC-BD62-CE85921924C4}">
      <dsp:nvSpPr>
        <dsp:cNvPr id="0" name=""/>
        <dsp:cNvSpPr/>
      </dsp:nvSpPr>
      <dsp:spPr>
        <a:xfrm rot="5400000">
          <a:off x="6423937" y="-2456608"/>
          <a:ext cx="145334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Instructions to submit to local IRBs sent out on 6/7</a:t>
          </a:r>
        </a:p>
        <a:p>
          <a:pPr marL="228600" lvl="1" indent="-228600" algn="l" defTabSz="1022350">
            <a:lnSpc>
              <a:spcPct val="90000"/>
            </a:lnSpc>
            <a:spcBef>
              <a:spcPct val="0"/>
            </a:spcBef>
            <a:spcAft>
              <a:spcPct val="15000"/>
            </a:spcAft>
            <a:buChar char="•"/>
          </a:pPr>
          <a:r>
            <a:rPr lang="en-US" sz="2300" kern="1200" dirty="0"/>
            <a:t>Please reach out to Heather and Katie with any questions/concerns/barriers </a:t>
          </a:r>
        </a:p>
      </dsp:txBody>
      <dsp:txXfrm rot="-5400000">
        <a:off x="3785615" y="252660"/>
        <a:ext cx="6659038" cy="1311448"/>
      </dsp:txXfrm>
    </dsp:sp>
    <dsp:sp modelId="{112D032F-854B-4CFA-A9B2-30636BCB2EFA}">
      <dsp:nvSpPr>
        <dsp:cNvPr id="0" name=""/>
        <dsp:cNvSpPr/>
      </dsp:nvSpPr>
      <dsp:spPr>
        <a:xfrm>
          <a:off x="0" y="45"/>
          <a:ext cx="3785616" cy="18166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For Sites w/out IRB Approval:</a:t>
          </a:r>
        </a:p>
      </dsp:txBody>
      <dsp:txXfrm>
        <a:off x="88683" y="88728"/>
        <a:ext cx="3608250" cy="1639309"/>
      </dsp:txXfrm>
    </dsp:sp>
    <dsp:sp modelId="{C6E4C783-B20E-4DEF-991B-596298EBC3A3}">
      <dsp:nvSpPr>
        <dsp:cNvPr id="0" name=""/>
        <dsp:cNvSpPr/>
      </dsp:nvSpPr>
      <dsp:spPr>
        <a:xfrm rot="5400000">
          <a:off x="6423937" y="-549100"/>
          <a:ext cx="145334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Please Send Survey Links At Initial Discharge and After HOT Weaning</a:t>
          </a:r>
        </a:p>
        <a:p>
          <a:pPr marL="228600" lvl="1" indent="-228600" algn="l" defTabSz="1022350">
            <a:lnSpc>
              <a:spcPct val="90000"/>
            </a:lnSpc>
            <a:spcBef>
              <a:spcPct val="0"/>
            </a:spcBef>
            <a:spcAft>
              <a:spcPct val="15000"/>
            </a:spcAft>
            <a:buChar char="•"/>
          </a:pPr>
          <a:r>
            <a:rPr lang="en-US" sz="2300" kern="1200" dirty="0"/>
            <a:t>Spanish Version Coming Very Soon! (waiting on IRB)</a:t>
          </a:r>
        </a:p>
      </dsp:txBody>
      <dsp:txXfrm rot="-5400000">
        <a:off x="3785615" y="2160168"/>
        <a:ext cx="6659038" cy="1311448"/>
      </dsp:txXfrm>
    </dsp:sp>
    <dsp:sp modelId="{527AB7BF-1DF5-4C1C-9CDF-49F30861D0D9}">
      <dsp:nvSpPr>
        <dsp:cNvPr id="0" name=""/>
        <dsp:cNvSpPr/>
      </dsp:nvSpPr>
      <dsp:spPr>
        <a:xfrm>
          <a:off x="0" y="1907554"/>
          <a:ext cx="3785616" cy="18166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For Sites w/ IRB Approval: </a:t>
          </a:r>
        </a:p>
      </dsp:txBody>
      <dsp:txXfrm>
        <a:off x="88683" y="1996237"/>
        <a:ext cx="3608250" cy="1639309"/>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0.87284</cdr:x>
      <cdr:y>0.0521</cdr:y>
    </cdr:from>
    <cdr:to>
      <cdr:x>0.98782</cdr:x>
      <cdr:y>0.18765</cdr:y>
    </cdr:to>
    <cdr:sp macro="" textlink="">
      <cdr:nvSpPr>
        <cdr:cNvPr id="2" name="Arrow: Down 1">
          <a:extLst xmlns:a="http://schemas.openxmlformats.org/drawingml/2006/main">
            <a:ext uri="{FF2B5EF4-FFF2-40B4-BE49-F238E27FC236}">
              <a16:creationId xmlns:a16="http://schemas.microsoft.com/office/drawing/2014/main" id="{64418502-9627-D430-051D-5F59AEF8D989}"/>
            </a:ext>
          </a:extLst>
        </cdr:cNvPr>
        <cdr:cNvSpPr/>
      </cdr:nvSpPr>
      <cdr:spPr>
        <a:xfrm xmlns:a="http://schemas.openxmlformats.org/drawingml/2006/main">
          <a:off x="5923563" y="181769"/>
          <a:ext cx="780322" cy="472855"/>
        </a:xfrm>
        <a:prstGeom xmlns:a="http://schemas.openxmlformats.org/drawingml/2006/main" prst="downArrow">
          <a:avLst/>
        </a:prstGeom>
        <a:solidFill xmlns:a="http://schemas.openxmlformats.org/drawingml/2006/main">
          <a:schemeClr val="accent5"/>
        </a:solidFill>
        <a:ln xmlns:a="http://schemas.openxmlformats.org/drawingml/2006/main" w="28575">
          <a:solidFill>
            <a:schemeClr val="accent5">
              <a:lumMod val="50000"/>
            </a:schemeClr>
          </a:solidFill>
        </a:ln>
      </cdr:spPr>
      <cdr:style>
        <a:lnRef xmlns:a="http://schemas.openxmlformats.org/drawingml/2006/main" idx="2">
          <a:schemeClr val="accent1">
            <a:shade val="50000"/>
          </a:schemeClr>
        </a:lnRef>
        <a:fillRef xmlns:a="http://schemas.openxmlformats.org/drawingml/2006/main" idx="1001">
          <a:schemeClr val="dk2"/>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0.90246</cdr:x>
      <cdr:y>0.09131</cdr:y>
    </cdr:from>
    <cdr:to>
      <cdr:x>0.96406</cdr:x>
      <cdr:y>0.15348</cdr:y>
    </cdr:to>
    <cdr:sp macro="" textlink="">
      <cdr:nvSpPr>
        <cdr:cNvPr id="3" name="Text Box 13">
          <a:extLst xmlns:a="http://schemas.openxmlformats.org/drawingml/2006/main">
            <a:ext uri="{FF2B5EF4-FFF2-40B4-BE49-F238E27FC236}">
              <a16:creationId xmlns:a16="http://schemas.microsoft.com/office/drawing/2014/main" id="{AB44A064-E534-0C05-A7E1-11ADC01CE97C}"/>
            </a:ext>
          </a:extLst>
        </cdr:cNvPr>
        <cdr:cNvSpPr txBox="1"/>
      </cdr:nvSpPr>
      <cdr:spPr>
        <a:xfrm xmlns:a="http://schemas.openxmlformats.org/drawingml/2006/main">
          <a:off x="11002791" y="549660"/>
          <a:ext cx="751059" cy="37426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a:spcBef>
              <a:spcPts val="0"/>
            </a:spcBef>
            <a:spcAft>
              <a:spcPts val="1600"/>
            </a:spcAft>
          </a:pPr>
          <a:r>
            <a:rPr lang="en-US" sz="1600" b="1">
              <a:effectLst/>
              <a:latin typeface="Century Gothic" panose="020B0502020202020204" pitchFamily="34" charset="0"/>
              <a:ea typeface="Meiryo" panose="020B0604030504040204" pitchFamily="34" charset="-128"/>
              <a:cs typeface="Arial" panose="020B0604020202020204" pitchFamily="34" charset="0"/>
            </a:rPr>
            <a:t>Goal</a:t>
          </a:r>
        </a:p>
        <a:p xmlns:a="http://schemas.openxmlformats.org/drawingml/2006/main">
          <a:pPr marL="0" marR="0">
            <a:spcBef>
              <a:spcPts val="0"/>
            </a:spcBef>
            <a:spcAft>
              <a:spcPts val="1600"/>
            </a:spcAft>
          </a:pPr>
          <a:r>
            <a:rPr lang="en-US" sz="1600" b="1">
              <a:effectLst/>
              <a:ea typeface="Meiryo" panose="020B0604030504040204" pitchFamily="34" charset="-128"/>
              <a:cs typeface="Arial" panose="020B0604020202020204" pitchFamily="34" charset="0"/>
            </a:rPr>
            <a:t> </a:t>
          </a:r>
          <a:endParaRPr lang="en-US" sz="1600">
            <a:effectLst/>
            <a:ea typeface="Meiryo" panose="020B0604030504040204" pitchFamily="34" charset="-128"/>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E1C0B-A3F3-AF48-B158-A340B9EEE66D}" type="datetimeFigureOut">
              <a:rPr lang="en-US" smtClean="0"/>
              <a:t>4/6/2023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01A50-7381-E240-BB84-858C28C3500E}" type="slidenum">
              <a:rPr lang="en-US" smtClean="0"/>
              <a:t>‹#›</a:t>
            </a:fld>
            <a:endParaRPr lang="en-US"/>
          </a:p>
        </p:txBody>
      </p:sp>
    </p:spTree>
    <p:extLst>
      <p:ext uri="{BB962C8B-B14F-4D97-AF65-F5344CB8AC3E}">
        <p14:creationId xmlns:p14="http://schemas.microsoft.com/office/powerpoint/2010/main" val="334541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a:t>
            </a:fld>
            <a:endParaRPr lang="en-US"/>
          </a:p>
        </p:txBody>
      </p:sp>
    </p:spTree>
    <p:extLst>
      <p:ext uri="{BB962C8B-B14F-4D97-AF65-F5344CB8AC3E}">
        <p14:creationId xmlns:p14="http://schemas.microsoft.com/office/powerpoint/2010/main" val="2295564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25</a:t>
            </a:fld>
            <a:endParaRPr lang="en-US"/>
          </a:p>
        </p:txBody>
      </p:sp>
    </p:spTree>
    <p:extLst>
      <p:ext uri="{BB962C8B-B14F-4D97-AF65-F5344CB8AC3E}">
        <p14:creationId xmlns:p14="http://schemas.microsoft.com/office/powerpoint/2010/main" val="3002528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27</a:t>
            </a:fld>
            <a:endParaRPr lang="en-US"/>
          </a:p>
        </p:txBody>
      </p:sp>
    </p:spTree>
    <p:extLst>
      <p:ext uri="{BB962C8B-B14F-4D97-AF65-F5344CB8AC3E}">
        <p14:creationId xmlns:p14="http://schemas.microsoft.com/office/powerpoint/2010/main" val="3034575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the above spit-out it says that the baby in question </a:t>
            </a:r>
            <a:r>
              <a:rPr lang="en-US" dirty="0" err="1"/>
              <a:t>spen</a:t>
            </a:r>
            <a:r>
              <a:rPr lang="en-US" dirty="0"/>
              <a:t>…</a:t>
            </a:r>
          </a:p>
          <a:p>
            <a:r>
              <a:rPr lang="en-US" dirty="0"/>
              <a:t>822 Minutes Above 96% SpO2</a:t>
            </a:r>
          </a:p>
          <a:p>
            <a:r>
              <a:rPr lang="en-US" dirty="0"/>
              <a:t>65 Minutes Between 90-96% SpO2</a:t>
            </a:r>
          </a:p>
          <a:p>
            <a:r>
              <a:rPr lang="en-US" dirty="0"/>
              <a:t>826 Minutes Below 90% SpO2</a:t>
            </a:r>
          </a:p>
          <a:p>
            <a:endParaRPr lang="en-US" dirty="0"/>
          </a:p>
          <a:p>
            <a:r>
              <a:rPr lang="en-US" dirty="0"/>
              <a:t>The above information, logically does not make sense… if you see data like this CHANGE THE PROBE… we as coordinating site cannot make this recommendation as that would bias the data… all we can do is report on what the algorithm tells us, and it is up to individual sites to interpret that recommendation in the unique situation of each baby</a:t>
            </a:r>
          </a:p>
        </p:txBody>
      </p:sp>
      <p:sp>
        <p:nvSpPr>
          <p:cNvPr id="4" name="Slide Number Placeholder 3"/>
          <p:cNvSpPr>
            <a:spLocks noGrp="1"/>
          </p:cNvSpPr>
          <p:nvPr>
            <p:ph type="sldNum" sz="quarter" idx="5"/>
          </p:nvPr>
        </p:nvSpPr>
        <p:spPr/>
        <p:txBody>
          <a:bodyPr/>
          <a:lstStyle/>
          <a:p>
            <a:fld id="{30601A50-7381-E240-BB84-858C28C3500E}" type="slidenum">
              <a:rPr lang="en-US" smtClean="0"/>
              <a:t>28</a:t>
            </a:fld>
            <a:endParaRPr lang="en-US"/>
          </a:p>
        </p:txBody>
      </p:sp>
    </p:spTree>
    <p:extLst>
      <p:ext uri="{BB962C8B-B14F-4D97-AF65-F5344CB8AC3E}">
        <p14:creationId xmlns:p14="http://schemas.microsoft.com/office/powerpoint/2010/main" val="203569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30</a:t>
            </a:fld>
            <a:endParaRPr lang="en-US"/>
          </a:p>
        </p:txBody>
      </p:sp>
    </p:spTree>
    <p:extLst>
      <p:ext uri="{BB962C8B-B14F-4D97-AF65-F5344CB8AC3E}">
        <p14:creationId xmlns:p14="http://schemas.microsoft.com/office/powerpoint/2010/main" val="4280391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E000F-5157-5940-B632-56936CA00891}" type="slidenum">
              <a:rPr lang="en-US" smtClean="0"/>
              <a:pPr/>
              <a:t>32</a:t>
            </a:fld>
            <a:endParaRPr lang="en-US" dirty="0"/>
          </a:p>
        </p:txBody>
      </p:sp>
    </p:spTree>
    <p:extLst>
      <p:ext uri="{BB962C8B-B14F-4D97-AF65-F5344CB8AC3E}">
        <p14:creationId xmlns:p14="http://schemas.microsoft.com/office/powerpoint/2010/main" val="53005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Unchecked the goal to reach 66% as we have not fulfilled throughout the milestone period but are on our way</a:t>
            </a:r>
          </a:p>
        </p:txBody>
      </p:sp>
      <p:sp>
        <p:nvSpPr>
          <p:cNvPr id="4" name="Slide Number Placeholder 3"/>
          <p:cNvSpPr>
            <a:spLocks noGrp="1"/>
          </p:cNvSpPr>
          <p:nvPr>
            <p:ph type="sldNum" sz="quarter" idx="5"/>
          </p:nvPr>
        </p:nvSpPr>
        <p:spPr/>
        <p:txBody>
          <a:bodyPr/>
          <a:lstStyle/>
          <a:p>
            <a:fld id="{30601A50-7381-E240-BB84-858C28C3500E}" type="slidenum">
              <a:rPr lang="en-US" smtClean="0"/>
              <a:t>2</a:t>
            </a:fld>
            <a:endParaRPr lang="en-US"/>
          </a:p>
        </p:txBody>
      </p:sp>
    </p:spTree>
    <p:extLst>
      <p:ext uri="{BB962C8B-B14F-4D97-AF65-F5344CB8AC3E}">
        <p14:creationId xmlns:p14="http://schemas.microsoft.com/office/powerpoint/2010/main" val="378965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3</a:t>
            </a:fld>
            <a:endParaRPr lang="en-US"/>
          </a:p>
        </p:txBody>
      </p:sp>
    </p:spTree>
    <p:extLst>
      <p:ext uri="{BB962C8B-B14F-4D97-AF65-F5344CB8AC3E}">
        <p14:creationId xmlns:p14="http://schemas.microsoft.com/office/powerpoint/2010/main" val="117640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4</a:t>
            </a:fld>
            <a:endParaRPr lang="en-US"/>
          </a:p>
        </p:txBody>
      </p:sp>
    </p:spTree>
    <p:extLst>
      <p:ext uri="{BB962C8B-B14F-4D97-AF65-F5344CB8AC3E}">
        <p14:creationId xmlns:p14="http://schemas.microsoft.com/office/powerpoint/2010/main" val="56645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7</a:t>
            </a:fld>
            <a:endParaRPr lang="en-US"/>
          </a:p>
        </p:txBody>
      </p:sp>
    </p:spTree>
    <p:extLst>
      <p:ext uri="{BB962C8B-B14F-4D97-AF65-F5344CB8AC3E}">
        <p14:creationId xmlns:p14="http://schemas.microsoft.com/office/powerpoint/2010/main" val="4022428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9</a:t>
            </a:fld>
            <a:endParaRPr lang="en-US"/>
          </a:p>
        </p:txBody>
      </p:sp>
    </p:spTree>
    <p:extLst>
      <p:ext uri="{BB962C8B-B14F-4D97-AF65-F5344CB8AC3E}">
        <p14:creationId xmlns:p14="http://schemas.microsoft.com/office/powerpoint/2010/main" val="44986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10</a:t>
            </a:fld>
            <a:endParaRPr lang="en-US"/>
          </a:p>
        </p:txBody>
      </p:sp>
    </p:spTree>
    <p:extLst>
      <p:ext uri="{BB962C8B-B14F-4D97-AF65-F5344CB8AC3E}">
        <p14:creationId xmlns:p14="http://schemas.microsoft.com/office/powerpoint/2010/main" val="1495039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11</a:t>
            </a:fld>
            <a:endParaRPr lang="en-US"/>
          </a:p>
        </p:txBody>
      </p:sp>
    </p:spTree>
    <p:extLst>
      <p:ext uri="{BB962C8B-B14F-4D97-AF65-F5344CB8AC3E}">
        <p14:creationId xmlns:p14="http://schemas.microsoft.com/office/powerpoint/2010/main" val="240865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12</a:t>
            </a:fld>
            <a:endParaRPr lang="en-US"/>
          </a:p>
        </p:txBody>
      </p:sp>
    </p:spTree>
    <p:extLst>
      <p:ext uri="{BB962C8B-B14F-4D97-AF65-F5344CB8AC3E}">
        <p14:creationId xmlns:p14="http://schemas.microsoft.com/office/powerpoint/2010/main" val="1803898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200" b="1">
                <a:solidFill>
                  <a:srgbClr val="0070C0"/>
                </a:solidFill>
                <a:latin typeface="Apple Braille" charset="0"/>
                <a:ea typeface="Apple Braille" charset="0"/>
                <a:cs typeface="Apple Braille"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pple Braille" charset="0"/>
                <a:ea typeface="Apple Braille" charset="0"/>
                <a:cs typeface="Apple Bra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E9679D-733A-794A-B3CE-2C18B9D719D8}" type="datetimeFigureOut">
              <a:rPr lang="en-US" smtClean="0"/>
              <a:pPr/>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697785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77296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0070C0"/>
                </a:solidFill>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248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55311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F1C29-40AD-3480-6F1A-B04616D341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BEEFEE-CE2D-5D85-8B81-4242E5D144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9CE043-A06A-7081-29FF-721E1CE7590F}"/>
              </a:ext>
            </a:extLst>
          </p:cNvPr>
          <p:cNvSpPr>
            <a:spLocks noGrp="1"/>
          </p:cNvSpPr>
          <p:nvPr>
            <p:ph type="dt" sz="half" idx="10"/>
          </p:nvPr>
        </p:nvSpPr>
        <p:spPr/>
        <p:txBody>
          <a:bodyPr/>
          <a:lstStyle/>
          <a:p>
            <a:fld id="{8C3B869C-EDBB-453E-AF22-69BB877E5B95}" type="datetimeFigureOut">
              <a:rPr lang="en-US" smtClean="0"/>
              <a:t>4/6/2023</a:t>
            </a:fld>
            <a:endParaRPr lang="en-US"/>
          </a:p>
        </p:txBody>
      </p:sp>
      <p:sp>
        <p:nvSpPr>
          <p:cNvPr id="5" name="Footer Placeholder 4">
            <a:extLst>
              <a:ext uri="{FF2B5EF4-FFF2-40B4-BE49-F238E27FC236}">
                <a16:creationId xmlns:a16="http://schemas.microsoft.com/office/drawing/2014/main" id="{65E0C54E-528B-1425-0EFC-446C8EAE8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3632D8-4578-2FA7-252B-126C9513F6FA}"/>
              </a:ext>
            </a:extLst>
          </p:cNvPr>
          <p:cNvSpPr>
            <a:spLocks noGrp="1"/>
          </p:cNvSpPr>
          <p:nvPr>
            <p:ph type="sldNum" sz="quarter" idx="12"/>
          </p:nvPr>
        </p:nvSpPr>
        <p:spPr/>
        <p:txBody>
          <a:bodyPr/>
          <a:lstStyle/>
          <a:p>
            <a:fld id="{066B21DC-34BD-4E7B-BC63-F3AFDD25DCDB}" type="slidenum">
              <a:rPr lang="en-US" smtClean="0"/>
              <a:t>‹#›</a:t>
            </a:fld>
            <a:endParaRPr lang="en-US"/>
          </a:p>
        </p:txBody>
      </p:sp>
    </p:spTree>
    <p:extLst>
      <p:ext uri="{BB962C8B-B14F-4D97-AF65-F5344CB8AC3E}">
        <p14:creationId xmlns:p14="http://schemas.microsoft.com/office/powerpoint/2010/main" val="1635077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37AC-03DD-BD77-9926-B00780B368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2AF16B-5108-357D-9018-381983D362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10C1F-653C-4E6B-E562-C140AB819922}"/>
              </a:ext>
            </a:extLst>
          </p:cNvPr>
          <p:cNvSpPr>
            <a:spLocks noGrp="1"/>
          </p:cNvSpPr>
          <p:nvPr>
            <p:ph type="dt" sz="half" idx="10"/>
          </p:nvPr>
        </p:nvSpPr>
        <p:spPr/>
        <p:txBody>
          <a:bodyPr/>
          <a:lstStyle/>
          <a:p>
            <a:fld id="{8C3B869C-EDBB-453E-AF22-69BB877E5B95}" type="datetimeFigureOut">
              <a:rPr lang="en-US" smtClean="0"/>
              <a:t>4/6/2023</a:t>
            </a:fld>
            <a:endParaRPr lang="en-US"/>
          </a:p>
        </p:txBody>
      </p:sp>
      <p:sp>
        <p:nvSpPr>
          <p:cNvPr id="5" name="Footer Placeholder 4">
            <a:extLst>
              <a:ext uri="{FF2B5EF4-FFF2-40B4-BE49-F238E27FC236}">
                <a16:creationId xmlns:a16="http://schemas.microsoft.com/office/drawing/2014/main" id="{30F945DB-B5E1-600A-A3B2-CE3F0D7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E99CCC-24D5-8F00-CE3A-F0956B75A001}"/>
              </a:ext>
            </a:extLst>
          </p:cNvPr>
          <p:cNvSpPr>
            <a:spLocks noGrp="1"/>
          </p:cNvSpPr>
          <p:nvPr>
            <p:ph type="sldNum" sz="quarter" idx="12"/>
          </p:nvPr>
        </p:nvSpPr>
        <p:spPr/>
        <p:txBody>
          <a:bodyPr/>
          <a:lstStyle/>
          <a:p>
            <a:fld id="{066B21DC-34BD-4E7B-BC63-F3AFDD25DCDB}" type="slidenum">
              <a:rPr lang="en-US" smtClean="0"/>
              <a:t>‹#›</a:t>
            </a:fld>
            <a:endParaRPr lang="en-US"/>
          </a:p>
        </p:txBody>
      </p:sp>
    </p:spTree>
    <p:extLst>
      <p:ext uri="{BB962C8B-B14F-4D97-AF65-F5344CB8AC3E}">
        <p14:creationId xmlns:p14="http://schemas.microsoft.com/office/powerpoint/2010/main" val="687020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8AC1D-A7CB-92A9-0B46-6185444B12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B0B2CB-846E-0E2E-1006-1CEC7ECAF4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BB8A65-F31D-5C5C-1BD6-A5BA3F5872C3}"/>
              </a:ext>
            </a:extLst>
          </p:cNvPr>
          <p:cNvSpPr>
            <a:spLocks noGrp="1"/>
          </p:cNvSpPr>
          <p:nvPr>
            <p:ph type="dt" sz="half" idx="10"/>
          </p:nvPr>
        </p:nvSpPr>
        <p:spPr/>
        <p:txBody>
          <a:bodyPr/>
          <a:lstStyle/>
          <a:p>
            <a:fld id="{8C3B869C-EDBB-453E-AF22-69BB877E5B95}" type="datetimeFigureOut">
              <a:rPr lang="en-US" smtClean="0"/>
              <a:t>4/6/2023</a:t>
            </a:fld>
            <a:endParaRPr lang="en-US"/>
          </a:p>
        </p:txBody>
      </p:sp>
      <p:sp>
        <p:nvSpPr>
          <p:cNvPr id="5" name="Footer Placeholder 4">
            <a:extLst>
              <a:ext uri="{FF2B5EF4-FFF2-40B4-BE49-F238E27FC236}">
                <a16:creationId xmlns:a16="http://schemas.microsoft.com/office/drawing/2014/main" id="{70CAABC2-59DD-AB86-062B-A8076444E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C609FE-97C9-90F9-36B7-C8F583CF3CEF}"/>
              </a:ext>
            </a:extLst>
          </p:cNvPr>
          <p:cNvSpPr>
            <a:spLocks noGrp="1"/>
          </p:cNvSpPr>
          <p:nvPr>
            <p:ph type="sldNum" sz="quarter" idx="12"/>
          </p:nvPr>
        </p:nvSpPr>
        <p:spPr/>
        <p:txBody>
          <a:bodyPr/>
          <a:lstStyle/>
          <a:p>
            <a:fld id="{066B21DC-34BD-4E7B-BC63-F3AFDD25DCDB}" type="slidenum">
              <a:rPr lang="en-US" smtClean="0"/>
              <a:t>‹#›</a:t>
            </a:fld>
            <a:endParaRPr lang="en-US"/>
          </a:p>
        </p:txBody>
      </p:sp>
    </p:spTree>
    <p:extLst>
      <p:ext uri="{BB962C8B-B14F-4D97-AF65-F5344CB8AC3E}">
        <p14:creationId xmlns:p14="http://schemas.microsoft.com/office/powerpoint/2010/main" val="1427797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BE73-97C9-2634-0F00-49FADBA777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5DE7F4-D3B0-59DE-22A2-3C2B9F2F67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E95EA8-8226-71E7-25CF-0B07BB1653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5C7458-3A56-E6C9-E457-327A0537D30F}"/>
              </a:ext>
            </a:extLst>
          </p:cNvPr>
          <p:cNvSpPr>
            <a:spLocks noGrp="1"/>
          </p:cNvSpPr>
          <p:nvPr>
            <p:ph type="dt" sz="half" idx="10"/>
          </p:nvPr>
        </p:nvSpPr>
        <p:spPr/>
        <p:txBody>
          <a:bodyPr/>
          <a:lstStyle/>
          <a:p>
            <a:fld id="{8C3B869C-EDBB-453E-AF22-69BB877E5B95}" type="datetimeFigureOut">
              <a:rPr lang="en-US" smtClean="0"/>
              <a:t>4/6/2023</a:t>
            </a:fld>
            <a:endParaRPr lang="en-US"/>
          </a:p>
        </p:txBody>
      </p:sp>
      <p:sp>
        <p:nvSpPr>
          <p:cNvPr id="6" name="Footer Placeholder 5">
            <a:extLst>
              <a:ext uri="{FF2B5EF4-FFF2-40B4-BE49-F238E27FC236}">
                <a16:creationId xmlns:a16="http://schemas.microsoft.com/office/drawing/2014/main" id="{D4E25E6E-26C0-0C1A-3730-04AF8152A7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B7D3D6-7483-E79D-2B47-7B9A21FB4F12}"/>
              </a:ext>
            </a:extLst>
          </p:cNvPr>
          <p:cNvSpPr>
            <a:spLocks noGrp="1"/>
          </p:cNvSpPr>
          <p:nvPr>
            <p:ph type="sldNum" sz="quarter" idx="12"/>
          </p:nvPr>
        </p:nvSpPr>
        <p:spPr/>
        <p:txBody>
          <a:bodyPr/>
          <a:lstStyle/>
          <a:p>
            <a:fld id="{066B21DC-34BD-4E7B-BC63-F3AFDD25DCDB}" type="slidenum">
              <a:rPr lang="en-US" smtClean="0"/>
              <a:t>‹#›</a:t>
            </a:fld>
            <a:endParaRPr lang="en-US"/>
          </a:p>
        </p:txBody>
      </p:sp>
    </p:spTree>
    <p:extLst>
      <p:ext uri="{BB962C8B-B14F-4D97-AF65-F5344CB8AC3E}">
        <p14:creationId xmlns:p14="http://schemas.microsoft.com/office/powerpoint/2010/main" val="1559675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AB317-3AAC-655A-7506-764FC59A41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7C2FDE-33A0-B40F-CCD0-7399CB7A87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13A324-57B0-065A-4959-26B361290E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F97CA9-5D8E-3775-80B2-10821A95DD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CDAA5B-0D83-5B82-C430-6927A88500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F4868B-3675-EC8D-3728-44F9C2F5E7B6}"/>
              </a:ext>
            </a:extLst>
          </p:cNvPr>
          <p:cNvSpPr>
            <a:spLocks noGrp="1"/>
          </p:cNvSpPr>
          <p:nvPr>
            <p:ph type="dt" sz="half" idx="10"/>
          </p:nvPr>
        </p:nvSpPr>
        <p:spPr/>
        <p:txBody>
          <a:bodyPr/>
          <a:lstStyle/>
          <a:p>
            <a:fld id="{8C3B869C-EDBB-453E-AF22-69BB877E5B95}" type="datetimeFigureOut">
              <a:rPr lang="en-US" smtClean="0"/>
              <a:t>4/6/2023</a:t>
            </a:fld>
            <a:endParaRPr lang="en-US"/>
          </a:p>
        </p:txBody>
      </p:sp>
      <p:sp>
        <p:nvSpPr>
          <p:cNvPr id="8" name="Footer Placeholder 7">
            <a:extLst>
              <a:ext uri="{FF2B5EF4-FFF2-40B4-BE49-F238E27FC236}">
                <a16:creationId xmlns:a16="http://schemas.microsoft.com/office/drawing/2014/main" id="{9A7E8698-BA57-CF31-1B12-30EF259138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ADF536-B3AB-B1FD-44BD-0E9990BD894C}"/>
              </a:ext>
            </a:extLst>
          </p:cNvPr>
          <p:cNvSpPr>
            <a:spLocks noGrp="1"/>
          </p:cNvSpPr>
          <p:nvPr>
            <p:ph type="sldNum" sz="quarter" idx="12"/>
          </p:nvPr>
        </p:nvSpPr>
        <p:spPr/>
        <p:txBody>
          <a:bodyPr/>
          <a:lstStyle/>
          <a:p>
            <a:fld id="{066B21DC-34BD-4E7B-BC63-F3AFDD25DCDB}" type="slidenum">
              <a:rPr lang="en-US" smtClean="0"/>
              <a:t>‹#›</a:t>
            </a:fld>
            <a:endParaRPr lang="en-US"/>
          </a:p>
        </p:txBody>
      </p:sp>
    </p:spTree>
    <p:extLst>
      <p:ext uri="{BB962C8B-B14F-4D97-AF65-F5344CB8AC3E}">
        <p14:creationId xmlns:p14="http://schemas.microsoft.com/office/powerpoint/2010/main" val="2246964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67D25-EB41-5C4F-7A4E-CEE890A423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12ABD3-A031-3727-6672-5577872754AB}"/>
              </a:ext>
            </a:extLst>
          </p:cNvPr>
          <p:cNvSpPr>
            <a:spLocks noGrp="1"/>
          </p:cNvSpPr>
          <p:nvPr>
            <p:ph type="dt" sz="half" idx="10"/>
          </p:nvPr>
        </p:nvSpPr>
        <p:spPr/>
        <p:txBody>
          <a:bodyPr/>
          <a:lstStyle/>
          <a:p>
            <a:fld id="{8C3B869C-EDBB-453E-AF22-69BB877E5B95}" type="datetimeFigureOut">
              <a:rPr lang="en-US" smtClean="0"/>
              <a:t>4/6/2023</a:t>
            </a:fld>
            <a:endParaRPr lang="en-US"/>
          </a:p>
        </p:txBody>
      </p:sp>
      <p:sp>
        <p:nvSpPr>
          <p:cNvPr id="4" name="Footer Placeholder 3">
            <a:extLst>
              <a:ext uri="{FF2B5EF4-FFF2-40B4-BE49-F238E27FC236}">
                <a16:creationId xmlns:a16="http://schemas.microsoft.com/office/drawing/2014/main" id="{3543074C-DC28-9196-57F7-E365389844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641D22-0ACA-CCA6-C455-1E898CD90690}"/>
              </a:ext>
            </a:extLst>
          </p:cNvPr>
          <p:cNvSpPr>
            <a:spLocks noGrp="1"/>
          </p:cNvSpPr>
          <p:nvPr>
            <p:ph type="sldNum" sz="quarter" idx="12"/>
          </p:nvPr>
        </p:nvSpPr>
        <p:spPr/>
        <p:txBody>
          <a:bodyPr/>
          <a:lstStyle/>
          <a:p>
            <a:fld id="{066B21DC-34BD-4E7B-BC63-F3AFDD25DCDB}" type="slidenum">
              <a:rPr lang="en-US" smtClean="0"/>
              <a:t>‹#›</a:t>
            </a:fld>
            <a:endParaRPr lang="en-US"/>
          </a:p>
        </p:txBody>
      </p:sp>
    </p:spTree>
    <p:extLst>
      <p:ext uri="{BB962C8B-B14F-4D97-AF65-F5344CB8AC3E}">
        <p14:creationId xmlns:p14="http://schemas.microsoft.com/office/powerpoint/2010/main" val="4024224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7DC2EA-24A3-525B-0640-80E750644DB4}"/>
              </a:ext>
            </a:extLst>
          </p:cNvPr>
          <p:cNvSpPr>
            <a:spLocks noGrp="1"/>
          </p:cNvSpPr>
          <p:nvPr>
            <p:ph type="dt" sz="half" idx="10"/>
          </p:nvPr>
        </p:nvSpPr>
        <p:spPr/>
        <p:txBody>
          <a:bodyPr/>
          <a:lstStyle/>
          <a:p>
            <a:fld id="{8C3B869C-EDBB-453E-AF22-69BB877E5B95}" type="datetimeFigureOut">
              <a:rPr lang="en-US" smtClean="0"/>
              <a:t>4/6/2023</a:t>
            </a:fld>
            <a:endParaRPr lang="en-US"/>
          </a:p>
        </p:txBody>
      </p:sp>
      <p:sp>
        <p:nvSpPr>
          <p:cNvPr id="3" name="Footer Placeholder 2">
            <a:extLst>
              <a:ext uri="{FF2B5EF4-FFF2-40B4-BE49-F238E27FC236}">
                <a16:creationId xmlns:a16="http://schemas.microsoft.com/office/drawing/2014/main" id="{7A6D3A25-5D2C-6CA6-9BB0-F47B8CC83D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0BFC74-6E00-8B45-9D8B-81D2AA630044}"/>
              </a:ext>
            </a:extLst>
          </p:cNvPr>
          <p:cNvSpPr>
            <a:spLocks noGrp="1"/>
          </p:cNvSpPr>
          <p:nvPr>
            <p:ph type="sldNum" sz="quarter" idx="12"/>
          </p:nvPr>
        </p:nvSpPr>
        <p:spPr/>
        <p:txBody>
          <a:bodyPr/>
          <a:lstStyle/>
          <a:p>
            <a:fld id="{066B21DC-34BD-4E7B-BC63-F3AFDD25DCDB}" type="slidenum">
              <a:rPr lang="en-US" smtClean="0"/>
              <a:t>‹#›</a:t>
            </a:fld>
            <a:endParaRPr lang="en-US"/>
          </a:p>
        </p:txBody>
      </p:sp>
    </p:spTree>
    <p:extLst>
      <p:ext uri="{BB962C8B-B14F-4D97-AF65-F5344CB8AC3E}">
        <p14:creationId xmlns:p14="http://schemas.microsoft.com/office/powerpoint/2010/main" val="2396657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6FF11-C1E6-7F0C-9CA4-9123EB0F6D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74D7A6-B3E6-E94D-63E7-96C61D75F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E6A187-A7E5-8D95-6353-87CFEC35A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2AA2CC-0C82-EC19-C785-2699D49F7724}"/>
              </a:ext>
            </a:extLst>
          </p:cNvPr>
          <p:cNvSpPr>
            <a:spLocks noGrp="1"/>
          </p:cNvSpPr>
          <p:nvPr>
            <p:ph type="dt" sz="half" idx="10"/>
          </p:nvPr>
        </p:nvSpPr>
        <p:spPr/>
        <p:txBody>
          <a:bodyPr/>
          <a:lstStyle/>
          <a:p>
            <a:fld id="{8C3B869C-EDBB-453E-AF22-69BB877E5B95}" type="datetimeFigureOut">
              <a:rPr lang="en-US" smtClean="0"/>
              <a:t>4/6/2023</a:t>
            </a:fld>
            <a:endParaRPr lang="en-US"/>
          </a:p>
        </p:txBody>
      </p:sp>
      <p:sp>
        <p:nvSpPr>
          <p:cNvPr id="6" name="Footer Placeholder 5">
            <a:extLst>
              <a:ext uri="{FF2B5EF4-FFF2-40B4-BE49-F238E27FC236}">
                <a16:creationId xmlns:a16="http://schemas.microsoft.com/office/drawing/2014/main" id="{6ABDB75D-68E2-CFB1-3D28-40187E7763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0D8AC3-D2EE-9BE7-579F-BD3E80E615A1}"/>
              </a:ext>
            </a:extLst>
          </p:cNvPr>
          <p:cNvSpPr>
            <a:spLocks noGrp="1"/>
          </p:cNvSpPr>
          <p:nvPr>
            <p:ph type="sldNum" sz="quarter" idx="12"/>
          </p:nvPr>
        </p:nvSpPr>
        <p:spPr/>
        <p:txBody>
          <a:bodyPr/>
          <a:lstStyle/>
          <a:p>
            <a:fld id="{066B21DC-34BD-4E7B-BC63-F3AFDD25DCDB}" type="slidenum">
              <a:rPr lang="en-US" smtClean="0"/>
              <a:t>‹#›</a:t>
            </a:fld>
            <a:endParaRPr lang="en-US"/>
          </a:p>
        </p:txBody>
      </p:sp>
    </p:spTree>
    <p:extLst>
      <p:ext uri="{BB962C8B-B14F-4D97-AF65-F5344CB8AC3E}">
        <p14:creationId xmlns:p14="http://schemas.microsoft.com/office/powerpoint/2010/main" val="2973300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536598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6ADCB-57AF-5C0B-7110-97ED01CD20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65508A-6447-ACAA-D47E-B6FAAA26D9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6E7838-2634-8C8F-1794-CF8F654D2F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935E23-C5D4-24C5-5328-BA58C930399D}"/>
              </a:ext>
            </a:extLst>
          </p:cNvPr>
          <p:cNvSpPr>
            <a:spLocks noGrp="1"/>
          </p:cNvSpPr>
          <p:nvPr>
            <p:ph type="dt" sz="half" idx="10"/>
          </p:nvPr>
        </p:nvSpPr>
        <p:spPr/>
        <p:txBody>
          <a:bodyPr/>
          <a:lstStyle/>
          <a:p>
            <a:fld id="{8C3B869C-EDBB-453E-AF22-69BB877E5B95}" type="datetimeFigureOut">
              <a:rPr lang="en-US" smtClean="0"/>
              <a:t>4/6/2023</a:t>
            </a:fld>
            <a:endParaRPr lang="en-US"/>
          </a:p>
        </p:txBody>
      </p:sp>
      <p:sp>
        <p:nvSpPr>
          <p:cNvPr id="6" name="Footer Placeholder 5">
            <a:extLst>
              <a:ext uri="{FF2B5EF4-FFF2-40B4-BE49-F238E27FC236}">
                <a16:creationId xmlns:a16="http://schemas.microsoft.com/office/drawing/2014/main" id="{B8C4E445-ED8B-7890-FDC7-A97F217989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28D8C7-EB60-8530-07E9-C6D798D34E69}"/>
              </a:ext>
            </a:extLst>
          </p:cNvPr>
          <p:cNvSpPr>
            <a:spLocks noGrp="1"/>
          </p:cNvSpPr>
          <p:nvPr>
            <p:ph type="sldNum" sz="quarter" idx="12"/>
          </p:nvPr>
        </p:nvSpPr>
        <p:spPr/>
        <p:txBody>
          <a:bodyPr/>
          <a:lstStyle/>
          <a:p>
            <a:fld id="{066B21DC-34BD-4E7B-BC63-F3AFDD25DCDB}" type="slidenum">
              <a:rPr lang="en-US" smtClean="0"/>
              <a:t>‹#›</a:t>
            </a:fld>
            <a:endParaRPr lang="en-US"/>
          </a:p>
        </p:txBody>
      </p:sp>
    </p:spTree>
    <p:extLst>
      <p:ext uri="{BB962C8B-B14F-4D97-AF65-F5344CB8AC3E}">
        <p14:creationId xmlns:p14="http://schemas.microsoft.com/office/powerpoint/2010/main" val="420669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A2DE-FBC4-C56F-8503-520BB0B6D2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4FA65A-314D-8647-A6FB-0B43E38271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83DB23-74D3-D1FD-E0D3-DAB7BC081FE9}"/>
              </a:ext>
            </a:extLst>
          </p:cNvPr>
          <p:cNvSpPr>
            <a:spLocks noGrp="1"/>
          </p:cNvSpPr>
          <p:nvPr>
            <p:ph type="dt" sz="half" idx="10"/>
          </p:nvPr>
        </p:nvSpPr>
        <p:spPr/>
        <p:txBody>
          <a:bodyPr/>
          <a:lstStyle/>
          <a:p>
            <a:fld id="{8C3B869C-EDBB-453E-AF22-69BB877E5B95}" type="datetimeFigureOut">
              <a:rPr lang="en-US" smtClean="0"/>
              <a:t>4/6/2023</a:t>
            </a:fld>
            <a:endParaRPr lang="en-US"/>
          </a:p>
        </p:txBody>
      </p:sp>
      <p:sp>
        <p:nvSpPr>
          <p:cNvPr id="5" name="Footer Placeholder 4">
            <a:extLst>
              <a:ext uri="{FF2B5EF4-FFF2-40B4-BE49-F238E27FC236}">
                <a16:creationId xmlns:a16="http://schemas.microsoft.com/office/drawing/2014/main" id="{6748F5C2-9D40-24F9-E7E2-CF59128542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D63E49-E2AD-18D8-D66B-A8A97B178441}"/>
              </a:ext>
            </a:extLst>
          </p:cNvPr>
          <p:cNvSpPr>
            <a:spLocks noGrp="1"/>
          </p:cNvSpPr>
          <p:nvPr>
            <p:ph type="sldNum" sz="quarter" idx="12"/>
          </p:nvPr>
        </p:nvSpPr>
        <p:spPr/>
        <p:txBody>
          <a:bodyPr/>
          <a:lstStyle/>
          <a:p>
            <a:fld id="{066B21DC-34BD-4E7B-BC63-F3AFDD25DCDB}" type="slidenum">
              <a:rPr lang="en-US" smtClean="0"/>
              <a:t>‹#›</a:t>
            </a:fld>
            <a:endParaRPr lang="en-US"/>
          </a:p>
        </p:txBody>
      </p:sp>
    </p:spTree>
    <p:extLst>
      <p:ext uri="{BB962C8B-B14F-4D97-AF65-F5344CB8AC3E}">
        <p14:creationId xmlns:p14="http://schemas.microsoft.com/office/powerpoint/2010/main" val="139644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ED9FE0-4A4D-F5DE-6A65-6776A112F1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33B6AB-94B2-2A3C-FF4C-3FA7F56EDA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602951-5679-E3CD-B202-6804BAC60B61}"/>
              </a:ext>
            </a:extLst>
          </p:cNvPr>
          <p:cNvSpPr>
            <a:spLocks noGrp="1"/>
          </p:cNvSpPr>
          <p:nvPr>
            <p:ph type="dt" sz="half" idx="10"/>
          </p:nvPr>
        </p:nvSpPr>
        <p:spPr/>
        <p:txBody>
          <a:bodyPr/>
          <a:lstStyle/>
          <a:p>
            <a:fld id="{8C3B869C-EDBB-453E-AF22-69BB877E5B95}" type="datetimeFigureOut">
              <a:rPr lang="en-US" smtClean="0"/>
              <a:t>4/6/2023</a:t>
            </a:fld>
            <a:endParaRPr lang="en-US"/>
          </a:p>
        </p:txBody>
      </p:sp>
      <p:sp>
        <p:nvSpPr>
          <p:cNvPr id="5" name="Footer Placeholder 4">
            <a:extLst>
              <a:ext uri="{FF2B5EF4-FFF2-40B4-BE49-F238E27FC236}">
                <a16:creationId xmlns:a16="http://schemas.microsoft.com/office/drawing/2014/main" id="{9150F149-69F9-6734-0B37-7FF89CFBA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BCE57-1CB9-89F3-2683-BCF2D6001F17}"/>
              </a:ext>
            </a:extLst>
          </p:cNvPr>
          <p:cNvSpPr>
            <a:spLocks noGrp="1"/>
          </p:cNvSpPr>
          <p:nvPr>
            <p:ph type="sldNum" sz="quarter" idx="12"/>
          </p:nvPr>
        </p:nvSpPr>
        <p:spPr/>
        <p:txBody>
          <a:bodyPr/>
          <a:lstStyle/>
          <a:p>
            <a:fld id="{066B21DC-34BD-4E7B-BC63-F3AFDD25DCDB}" type="slidenum">
              <a:rPr lang="en-US" smtClean="0"/>
              <a:t>‹#›</a:t>
            </a:fld>
            <a:endParaRPr lang="en-US"/>
          </a:p>
        </p:txBody>
      </p:sp>
    </p:spTree>
    <p:extLst>
      <p:ext uri="{BB962C8B-B14F-4D97-AF65-F5344CB8AC3E}">
        <p14:creationId xmlns:p14="http://schemas.microsoft.com/office/powerpoint/2010/main" val="3485945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200" b="1">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023937"/>
          </a:xfrm>
        </p:spPr>
        <p:txBody>
          <a:bodyPr/>
          <a:lstStyle>
            <a:lvl1pPr marL="0" indent="0">
              <a:buNone/>
              <a:defRPr sz="2400">
                <a:solidFill>
                  <a:schemeClr val="tx1"/>
                </a:solidFill>
                <a:latin typeface="Apple Braille" charset="0"/>
                <a:ea typeface="Apple Braille" charset="0"/>
                <a:cs typeface="Apple Braille"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E9679D-733A-794A-B3CE-2C18B9D719D8}" type="datetimeFigureOut">
              <a:rPr lang="en-US" smtClean="0"/>
              <a:pPr/>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1896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3825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E9679D-733A-794A-B3CE-2C18B9D719D8}" type="datetimeFigureOut">
              <a:rPr lang="en-US" smtClean="0"/>
              <a:pPr/>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81238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36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E9679D-733A-794A-B3CE-2C18B9D719D8}" type="datetimeFigureOut">
              <a:rPr lang="en-US" smtClean="0"/>
              <a:pPr/>
              <a:t>4/6/2023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17832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Date Placeholder 2"/>
          <p:cNvSpPr>
            <a:spLocks noGrp="1"/>
          </p:cNvSpPr>
          <p:nvPr>
            <p:ph type="dt" sz="half" idx="10"/>
          </p:nvPr>
        </p:nvSpPr>
        <p:spPr/>
        <p:txBody>
          <a:bodyPr/>
          <a:lstStyle/>
          <a:p>
            <a:fld id="{3BE9679D-733A-794A-B3CE-2C18B9D719D8}" type="datetimeFigureOut">
              <a:rPr lang="en-US" smtClean="0"/>
              <a:pPr/>
              <a:t>4/6/2023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77151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9679D-733A-794A-B3CE-2C18B9D719D8}" type="datetimeFigureOut">
              <a:rPr lang="en-US" smtClean="0"/>
              <a:pPr/>
              <a:t>4/6/2023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308855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0773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92568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7242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363353" y="5784959"/>
            <a:ext cx="128111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11/4/2021</a:t>
            </a:r>
          </a:p>
        </p:txBody>
      </p:sp>
      <p:sp>
        <p:nvSpPr>
          <p:cNvPr id="5" name="Footer Placeholder 4"/>
          <p:cNvSpPr>
            <a:spLocks noGrp="1"/>
          </p:cNvSpPr>
          <p:nvPr>
            <p:ph type="ftr" sz="quarter" idx="3"/>
          </p:nvPr>
        </p:nvSpPr>
        <p:spPr>
          <a:xfrm>
            <a:off x="3659507" y="634304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82300" y="5784959"/>
            <a:ext cx="4517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4AFB4-3BD4-F549-8DE9-D392F9D1A76B}" type="slidenum">
              <a:rPr lang="en-US" smtClean="0"/>
              <a:pPr/>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8900" y="5951913"/>
            <a:ext cx="1769329" cy="75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userDrawn="1"/>
        </p:nvPicPr>
        <p:blipFill>
          <a:blip r:embed="rId14"/>
          <a:stretch>
            <a:fillRect/>
          </a:stretch>
        </p:blipFill>
        <p:spPr>
          <a:xfrm rot="20335130">
            <a:off x="11605573" y="6270132"/>
            <a:ext cx="109106" cy="105019"/>
          </a:xfrm>
          <a:prstGeom prst="rect">
            <a:avLst/>
          </a:prstGeom>
        </p:spPr>
      </p:pic>
      <p:pic>
        <p:nvPicPr>
          <p:cNvPr id="30" name="Picture 29"/>
          <p:cNvPicPr>
            <a:picLocks noChangeAspect="1"/>
          </p:cNvPicPr>
          <p:nvPr userDrawn="1"/>
        </p:nvPicPr>
        <p:blipFill>
          <a:blip r:embed="rId15"/>
          <a:stretch>
            <a:fillRect/>
          </a:stretch>
        </p:blipFill>
        <p:spPr>
          <a:xfrm>
            <a:off x="8628489" y="6228720"/>
            <a:ext cx="1033712" cy="477476"/>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13F2ACEF-0CB4-42AE-BCD8-E224EE21F0B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728706" y="6245090"/>
            <a:ext cx="2126708" cy="488977"/>
          </a:xfrm>
          <a:prstGeom prst="rect">
            <a:avLst/>
          </a:prstGeom>
        </p:spPr>
      </p:pic>
    </p:spTree>
    <p:extLst>
      <p:ext uri="{BB962C8B-B14F-4D97-AF65-F5344CB8AC3E}">
        <p14:creationId xmlns:p14="http://schemas.microsoft.com/office/powerpoint/2010/main" val="1844442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1E1D57-4141-A812-6F67-AEF4C3F983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492B46-DF44-8D60-E9DB-39E66DBE79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8B9E7B-9349-D8AD-524E-8E8F10F9A2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3B869C-EDBB-453E-AF22-69BB877E5B95}" type="datetimeFigureOut">
              <a:rPr lang="en-US" smtClean="0"/>
              <a:t>4/6/2023</a:t>
            </a:fld>
            <a:endParaRPr lang="en-US"/>
          </a:p>
        </p:txBody>
      </p:sp>
      <p:sp>
        <p:nvSpPr>
          <p:cNvPr id="5" name="Footer Placeholder 4">
            <a:extLst>
              <a:ext uri="{FF2B5EF4-FFF2-40B4-BE49-F238E27FC236}">
                <a16:creationId xmlns:a16="http://schemas.microsoft.com/office/drawing/2014/main" id="{3BE4B8AF-44CC-8BDC-A948-D13F0EF181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1CF5EA-59C0-6C86-A09C-603EEF944D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B21DC-34BD-4E7B-BC63-F3AFDD25DCDB}" type="slidenum">
              <a:rPr lang="en-US" smtClean="0"/>
              <a:t>‹#›</a:t>
            </a:fld>
            <a:endParaRPr lang="en-US"/>
          </a:p>
        </p:txBody>
      </p:sp>
    </p:spTree>
    <p:extLst>
      <p:ext uri="{BB962C8B-B14F-4D97-AF65-F5344CB8AC3E}">
        <p14:creationId xmlns:p14="http://schemas.microsoft.com/office/powerpoint/2010/main" val="28218798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4/relationships/chartEx" Target="../charts/chartEx1.xml"/><Relationship Id="rId1" Type="http://schemas.openxmlformats.org/officeDocument/2006/relationships/slideLayout" Target="../slideLayouts/slideLayout13.xml"/><Relationship Id="rId5" Type="http://schemas.openxmlformats.org/officeDocument/2006/relationships/image" Target="../media/image14.png"/><Relationship Id="rId4" Type="http://schemas.microsoft.com/office/2014/relationships/chartEx" Target="../charts/chartEx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4/relationships/chartEx" Target="../charts/chartEx3.xml"/><Relationship Id="rId1" Type="http://schemas.openxmlformats.org/officeDocument/2006/relationships/slideLayout" Target="../slideLayouts/slideLayout13.xml"/><Relationship Id="rId5" Type="http://schemas.openxmlformats.org/officeDocument/2006/relationships/image" Target="../media/image4.png"/><Relationship Id="rId4" Type="http://schemas.microsoft.com/office/2014/relationships/chartEx" Target="../charts/chartEx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chart" Target="../charts/chart6.xml"/><Relationship Id="rId1" Type="http://schemas.openxmlformats.org/officeDocument/2006/relationships/slideLayout" Target="../slideLayouts/slideLayout13.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chart" Target="../charts/chart17.xml"/><Relationship Id="rId2" Type="http://schemas.openxmlformats.org/officeDocument/2006/relationships/chart" Target="../charts/chart12.xml"/><Relationship Id="rId1" Type="http://schemas.openxmlformats.org/officeDocument/2006/relationships/slideLayout" Target="../slideLayouts/slideLayout13.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7" Type="http://schemas.openxmlformats.org/officeDocument/2006/relationships/chart" Target="../charts/chart23.xml"/><Relationship Id="rId2" Type="http://schemas.openxmlformats.org/officeDocument/2006/relationships/chart" Target="../charts/chart18.xml"/><Relationship Id="rId1" Type="http://schemas.openxmlformats.org/officeDocument/2006/relationships/slideLayout" Target="../slideLayouts/slideLayout13.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7" Type="http://schemas.openxmlformats.org/officeDocument/2006/relationships/chart" Target="../charts/chart29.xml"/><Relationship Id="rId2" Type="http://schemas.openxmlformats.org/officeDocument/2006/relationships/chart" Target="../charts/chart24.xml"/><Relationship Id="rId1" Type="http://schemas.openxmlformats.org/officeDocument/2006/relationships/slideLayout" Target="../slideLayouts/slideLayout13.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chart" Target="../charts/char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umassmed.edu/rho-program"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31804-C984-8641-9FEE-69EC9C464194}"/>
              </a:ext>
            </a:extLst>
          </p:cNvPr>
          <p:cNvSpPr>
            <a:spLocks noGrp="1"/>
          </p:cNvSpPr>
          <p:nvPr>
            <p:ph type="ctrTitle"/>
          </p:nvPr>
        </p:nvSpPr>
        <p:spPr>
          <a:xfrm>
            <a:off x="1524000" y="1501244"/>
            <a:ext cx="9144000" cy="2387600"/>
          </a:xfrm>
        </p:spPr>
        <p:txBody>
          <a:bodyPr>
            <a:normAutofit fontScale="90000"/>
          </a:bodyPr>
          <a:lstStyle/>
          <a:p>
            <a:r>
              <a:rPr lang="en-US" dirty="0">
                <a:solidFill>
                  <a:srgbClr val="22549C"/>
                </a:solidFill>
                <a:latin typeface="Apple Braille"/>
              </a:rPr>
              <a:t>The Recorded Home Oximetry (RHO) Program</a:t>
            </a:r>
            <a:br>
              <a:rPr lang="en-US" dirty="0">
                <a:solidFill>
                  <a:srgbClr val="22549C"/>
                </a:solidFill>
                <a:latin typeface="Apple Braille"/>
              </a:rPr>
            </a:br>
            <a:br>
              <a:rPr lang="en-US" dirty="0">
                <a:solidFill>
                  <a:srgbClr val="22549C"/>
                </a:solidFill>
                <a:latin typeface="Apple Braille"/>
              </a:rPr>
            </a:br>
            <a:r>
              <a:rPr lang="en-US" dirty="0">
                <a:solidFill>
                  <a:srgbClr val="22549C"/>
                </a:solidFill>
                <a:latin typeface="Apple Braille"/>
              </a:rPr>
              <a:t>Monthly Investigator Meeting</a:t>
            </a:r>
          </a:p>
        </p:txBody>
      </p:sp>
      <p:sp>
        <p:nvSpPr>
          <p:cNvPr id="3" name="Subtitle 2">
            <a:extLst>
              <a:ext uri="{FF2B5EF4-FFF2-40B4-BE49-F238E27FC236}">
                <a16:creationId xmlns:a16="http://schemas.microsoft.com/office/drawing/2014/main" id="{BCBDE9F5-0D33-824E-8673-05ED460BABBC}"/>
              </a:ext>
            </a:extLst>
          </p:cNvPr>
          <p:cNvSpPr>
            <a:spLocks noGrp="1"/>
          </p:cNvSpPr>
          <p:nvPr>
            <p:ph type="subTitle" idx="1"/>
          </p:nvPr>
        </p:nvSpPr>
        <p:spPr>
          <a:xfrm>
            <a:off x="1524000" y="6244510"/>
            <a:ext cx="9144000" cy="493973"/>
          </a:xfrm>
        </p:spPr>
        <p:txBody>
          <a:bodyPr/>
          <a:lstStyle/>
          <a:p>
            <a:r>
              <a:rPr lang="en-US" b="1" dirty="0">
                <a:solidFill>
                  <a:schemeClr val="accent3">
                    <a:lumMod val="50000"/>
                  </a:schemeClr>
                </a:solidFill>
              </a:rPr>
              <a:t>April 6, 2023</a:t>
            </a:r>
          </a:p>
        </p:txBody>
      </p:sp>
      <p:sp>
        <p:nvSpPr>
          <p:cNvPr id="5" name="AutoShape 2" descr="UMass Chan Medical School logo">
            <a:extLst>
              <a:ext uri="{FF2B5EF4-FFF2-40B4-BE49-F238E27FC236}">
                <a16:creationId xmlns:a16="http://schemas.microsoft.com/office/drawing/2014/main" id="{4BFAA469-2923-496A-9472-AF4D6DC9E9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28B4055A-E11E-461D-ABC3-8FF1AF9C9A58" descr="Icon&#10;&#10;Description automatically generated with low confidence">
            <a:extLst>
              <a:ext uri="{FF2B5EF4-FFF2-40B4-BE49-F238E27FC236}">
                <a16:creationId xmlns:a16="http://schemas.microsoft.com/office/drawing/2014/main" id="{674E0169-0CD1-4EF4-AF31-8D834030F7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52900" y="3934564"/>
            <a:ext cx="4628353" cy="2140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43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321347FF-F2DC-4202-B0C1-7EA5BB098931}"/>
              </a:ext>
            </a:extLst>
          </p:cNvPr>
          <p:cNvGraphicFramePr>
            <a:graphicFrameLocks/>
          </p:cNvGraphicFramePr>
          <p:nvPr>
            <p:extLst>
              <p:ext uri="{D42A27DB-BD31-4B8C-83A1-F6EECF244321}">
                <p14:modId xmlns:p14="http://schemas.microsoft.com/office/powerpoint/2010/main" val="3879685565"/>
              </p:ext>
            </p:extLst>
          </p:nvPr>
        </p:nvGraphicFramePr>
        <p:xfrm>
          <a:off x="0" y="0"/>
          <a:ext cx="12192000" cy="62033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14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A880-ABFD-8601-254E-8EF89AD84DFC}"/>
              </a:ext>
            </a:extLst>
          </p:cNvPr>
          <p:cNvSpPr>
            <a:spLocks noGrp="1"/>
          </p:cNvSpPr>
          <p:nvPr>
            <p:ph type="title"/>
          </p:nvPr>
        </p:nvSpPr>
        <p:spPr>
          <a:xfrm>
            <a:off x="208248" y="68169"/>
            <a:ext cx="10515600" cy="1325563"/>
          </a:xfrm>
        </p:spPr>
        <p:txBody>
          <a:bodyPr/>
          <a:lstStyle/>
          <a:p>
            <a:r>
              <a:rPr lang="en-US" dirty="0"/>
              <a:t>Deviation Types</a:t>
            </a:r>
          </a:p>
        </p:txBody>
      </p:sp>
      <p:pic>
        <p:nvPicPr>
          <p:cNvPr id="10" name="Picture 9">
            <a:extLst>
              <a:ext uri="{FF2B5EF4-FFF2-40B4-BE49-F238E27FC236}">
                <a16:creationId xmlns:a16="http://schemas.microsoft.com/office/drawing/2014/main" id="{8EF2245D-3BD4-72E1-4038-2C39FF683F24}"/>
              </a:ext>
            </a:extLst>
          </p:cNvPr>
          <p:cNvPicPr>
            <a:picLocks noChangeAspect="1"/>
          </p:cNvPicPr>
          <p:nvPr/>
        </p:nvPicPr>
        <p:blipFill rotWithShape="1">
          <a:blip r:embed="rId3"/>
          <a:srcRect l="981" r="1"/>
          <a:stretch/>
        </p:blipFill>
        <p:spPr>
          <a:xfrm>
            <a:off x="7239681" y="1217706"/>
            <a:ext cx="4744071" cy="5572125"/>
          </a:xfrm>
          <a:prstGeom prst="rect">
            <a:avLst/>
          </a:prstGeom>
        </p:spPr>
      </p:pic>
      <p:graphicFrame>
        <p:nvGraphicFramePr>
          <p:cNvPr id="11" name="Table 10">
            <a:extLst>
              <a:ext uri="{FF2B5EF4-FFF2-40B4-BE49-F238E27FC236}">
                <a16:creationId xmlns:a16="http://schemas.microsoft.com/office/drawing/2014/main" id="{85157577-79A1-A6A5-1F26-1D863419C7E8}"/>
              </a:ext>
            </a:extLst>
          </p:cNvPr>
          <p:cNvGraphicFramePr>
            <a:graphicFrameLocks noGrp="1"/>
          </p:cNvGraphicFramePr>
          <p:nvPr>
            <p:extLst>
              <p:ext uri="{D42A27DB-BD31-4B8C-83A1-F6EECF244321}">
                <p14:modId xmlns:p14="http://schemas.microsoft.com/office/powerpoint/2010/main" val="1736297889"/>
              </p:ext>
            </p:extLst>
          </p:nvPr>
        </p:nvGraphicFramePr>
        <p:xfrm>
          <a:off x="4920343" y="143519"/>
          <a:ext cx="3233056" cy="998838"/>
        </p:xfrm>
        <a:graphic>
          <a:graphicData uri="http://schemas.openxmlformats.org/drawingml/2006/table">
            <a:tbl>
              <a:tblPr/>
              <a:tblGrid>
                <a:gridCol w="1183832">
                  <a:extLst>
                    <a:ext uri="{9D8B030D-6E8A-4147-A177-3AD203B41FA5}">
                      <a16:colId xmlns:a16="http://schemas.microsoft.com/office/drawing/2014/main" val="4110704691"/>
                    </a:ext>
                  </a:extLst>
                </a:gridCol>
                <a:gridCol w="1024612">
                  <a:extLst>
                    <a:ext uri="{9D8B030D-6E8A-4147-A177-3AD203B41FA5}">
                      <a16:colId xmlns:a16="http://schemas.microsoft.com/office/drawing/2014/main" val="184616883"/>
                    </a:ext>
                  </a:extLst>
                </a:gridCol>
                <a:gridCol w="1024612">
                  <a:extLst>
                    <a:ext uri="{9D8B030D-6E8A-4147-A177-3AD203B41FA5}">
                      <a16:colId xmlns:a16="http://schemas.microsoft.com/office/drawing/2014/main" val="4291743572"/>
                    </a:ext>
                  </a:extLst>
                </a:gridCol>
              </a:tblGrid>
              <a:tr h="775953">
                <a:tc>
                  <a:txBody>
                    <a:bodyPr/>
                    <a:lstStyle/>
                    <a:p>
                      <a:pPr algn="ctr" fontAlgn="b"/>
                      <a:r>
                        <a:rPr lang="en-US" sz="1200" b="1" i="0" u="none" strike="noStrike" dirty="0">
                          <a:solidFill>
                            <a:srgbClr val="FFFFFF"/>
                          </a:solidFill>
                          <a:effectLst/>
                          <a:latin typeface="Calibri" panose="020F0502020204030204" pitchFamily="34" charset="0"/>
                        </a:rPr>
                        <a:t>Total Reports</a:t>
                      </a:r>
                    </a:p>
                  </a:txBody>
                  <a:tcPr marL="9525" marR="9525" marT="9525" marB="0" anchor="b">
                    <a:lnL w="6350" cap="flat" cmpd="sng" algn="ctr">
                      <a:solidFill>
                        <a:srgbClr val="D092A7"/>
                      </a:solidFill>
                      <a:prstDash val="solid"/>
                      <a:round/>
                      <a:headEnd type="none" w="med" len="med"/>
                      <a:tailEnd type="none" w="med" len="med"/>
                    </a:lnL>
                    <a:lnR>
                      <a:noFill/>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tc>
                  <a:txBody>
                    <a:bodyPr/>
                    <a:lstStyle/>
                    <a:p>
                      <a:pPr algn="ctr" fontAlgn="b"/>
                      <a:r>
                        <a:rPr lang="en-US" sz="1200" b="1" i="0" u="none" strike="noStrike" dirty="0">
                          <a:solidFill>
                            <a:srgbClr val="FFFFFF"/>
                          </a:solidFill>
                          <a:effectLst/>
                          <a:latin typeface="Calibri" panose="020F0502020204030204" pitchFamily="34" charset="0"/>
                        </a:rPr>
                        <a:t>Reports with Deviations</a:t>
                      </a:r>
                    </a:p>
                  </a:txBody>
                  <a:tcPr marL="9525" marR="9525" marT="9525" marB="0" anchor="b">
                    <a:lnL>
                      <a:noFill/>
                    </a:lnL>
                    <a:lnR w="6350" cap="flat" cmpd="sng" algn="ctr">
                      <a:no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tc>
                  <a:txBody>
                    <a:bodyPr/>
                    <a:lstStyle/>
                    <a:p>
                      <a:pPr algn="ctr" fontAlgn="b"/>
                      <a:r>
                        <a:rPr lang="en-US" sz="1200" b="1" i="0" u="none" strike="noStrike" dirty="0">
                          <a:solidFill>
                            <a:srgbClr val="FFFFFF"/>
                          </a:solidFill>
                          <a:effectLst/>
                          <a:latin typeface="Calibri" panose="020F0502020204030204" pitchFamily="34" charset="0"/>
                        </a:rPr>
                        <a:t>Reports with Deviations (excluding no data captured)</a:t>
                      </a:r>
                    </a:p>
                  </a:txBody>
                  <a:tcPr marL="9525" marR="9525" marT="9525" marB="0" anchor="b">
                    <a:lnL>
                      <a:noFill/>
                    </a:lnL>
                    <a:lnR w="6350" cap="flat" cmpd="sng" algn="ctr">
                      <a:solidFill>
                        <a:srgbClr val="D092A7"/>
                      </a:solid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extLst>
                  <a:ext uri="{0D108BD9-81ED-4DB2-BD59-A6C34878D82A}">
                    <a16:rowId xmlns:a16="http://schemas.microsoft.com/office/drawing/2014/main" val="3460921801"/>
                  </a:ext>
                </a:extLst>
              </a:tr>
              <a:tr h="134101">
                <a:tc>
                  <a:txBody>
                    <a:bodyPr/>
                    <a:lstStyle/>
                    <a:p>
                      <a:pPr algn="ctr" fontAlgn="b"/>
                      <a:r>
                        <a:rPr lang="en-US" sz="1400" b="0" i="0" u="none" strike="noStrike" dirty="0">
                          <a:solidFill>
                            <a:srgbClr val="000000"/>
                          </a:solidFill>
                          <a:effectLst/>
                          <a:latin typeface="Calibri" panose="020F0502020204030204" pitchFamily="34" charset="0"/>
                        </a:rPr>
                        <a:t>4278</a:t>
                      </a:r>
                    </a:p>
                  </a:txBody>
                  <a:tcPr marL="9525" marR="9525" marT="9525" marB="0" anchor="b">
                    <a:lnL w="6350" cap="flat" cmpd="sng" algn="ctr">
                      <a:solidFill>
                        <a:srgbClr val="D092A7"/>
                      </a:solidFill>
                      <a:prstDash val="solid"/>
                      <a:round/>
                      <a:headEnd type="none" w="med" len="med"/>
                      <a:tailEnd type="none" w="med" len="med"/>
                    </a:lnL>
                    <a:lnR>
                      <a:noFill/>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1262</a:t>
                      </a:r>
                    </a:p>
                  </a:txBody>
                  <a:tcPr marL="9525" marR="9525" marT="9525" marB="0" anchor="b">
                    <a:lnL>
                      <a:noFill/>
                    </a:lnL>
                    <a:lnR w="6350" cap="flat" cmpd="sng" algn="ctr">
                      <a:no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647</a:t>
                      </a:r>
                    </a:p>
                  </a:txBody>
                  <a:tcPr marL="9525" marR="9525" marT="9525" marB="0" anchor="b">
                    <a:lnL>
                      <a:noFill/>
                    </a:lnL>
                    <a:lnR w="6350" cap="flat" cmpd="sng" algn="ctr">
                      <a:solidFill>
                        <a:srgbClr val="D092A7"/>
                      </a:solid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extLst>
                  <a:ext uri="{0D108BD9-81ED-4DB2-BD59-A6C34878D82A}">
                    <a16:rowId xmlns:a16="http://schemas.microsoft.com/office/drawing/2014/main" val="884937412"/>
                  </a:ext>
                </a:extLst>
              </a:tr>
            </a:tbl>
          </a:graphicData>
        </a:graphic>
      </p:graphicFrame>
      <p:sp>
        <p:nvSpPr>
          <p:cNvPr id="6" name="TextBox 5">
            <a:extLst>
              <a:ext uri="{FF2B5EF4-FFF2-40B4-BE49-F238E27FC236}">
                <a16:creationId xmlns:a16="http://schemas.microsoft.com/office/drawing/2014/main" id="{0AB82019-3A2C-6CBF-FCB9-EDFE75EC58B6}"/>
              </a:ext>
            </a:extLst>
          </p:cNvPr>
          <p:cNvSpPr txBox="1"/>
          <p:nvPr/>
        </p:nvSpPr>
        <p:spPr>
          <a:xfrm>
            <a:off x="3472543" y="1536799"/>
            <a:ext cx="1689100" cy="307777"/>
          </a:xfrm>
          <a:prstGeom prst="rect">
            <a:avLst/>
          </a:prstGeom>
          <a:noFill/>
        </p:spPr>
        <p:txBody>
          <a:bodyPr wrap="square" rtlCol="0">
            <a:spAutoFit/>
          </a:bodyPr>
          <a:lstStyle/>
          <a:p>
            <a:r>
              <a:rPr lang="en-US" sz="1400" b="1" u="sng" dirty="0"/>
              <a:t>Last Months</a:t>
            </a:r>
          </a:p>
        </p:txBody>
      </p:sp>
      <p:pic>
        <p:nvPicPr>
          <p:cNvPr id="4" name="Picture 3">
            <a:extLst>
              <a:ext uri="{FF2B5EF4-FFF2-40B4-BE49-F238E27FC236}">
                <a16:creationId xmlns:a16="http://schemas.microsoft.com/office/drawing/2014/main" id="{C9060244-EF45-15AB-7997-76AE43A7238B}"/>
              </a:ext>
            </a:extLst>
          </p:cNvPr>
          <p:cNvPicPr>
            <a:picLocks noChangeAspect="1"/>
          </p:cNvPicPr>
          <p:nvPr/>
        </p:nvPicPr>
        <p:blipFill rotWithShape="1">
          <a:blip r:embed="rId4"/>
          <a:srcRect l="4852" t="7778" r="48816" b="19167"/>
          <a:stretch/>
        </p:blipFill>
        <p:spPr>
          <a:xfrm>
            <a:off x="2849877" y="2266949"/>
            <a:ext cx="4265298" cy="4433887"/>
          </a:xfrm>
          <a:prstGeom prst="rect">
            <a:avLst/>
          </a:prstGeom>
        </p:spPr>
      </p:pic>
      <p:pic>
        <p:nvPicPr>
          <p:cNvPr id="5" name="Picture 4">
            <a:extLst>
              <a:ext uri="{FF2B5EF4-FFF2-40B4-BE49-F238E27FC236}">
                <a16:creationId xmlns:a16="http://schemas.microsoft.com/office/drawing/2014/main" id="{26E1C310-9B8F-DF30-82F9-CB9F981B9620}"/>
              </a:ext>
            </a:extLst>
          </p:cNvPr>
          <p:cNvPicPr>
            <a:picLocks noChangeAspect="1"/>
          </p:cNvPicPr>
          <p:nvPr/>
        </p:nvPicPr>
        <p:blipFill rotWithShape="1">
          <a:blip r:embed="rId5"/>
          <a:srcRect l="4859" t="8195" r="48625" b="19306"/>
          <a:stretch/>
        </p:blipFill>
        <p:spPr>
          <a:xfrm>
            <a:off x="197816" y="1008383"/>
            <a:ext cx="2782095" cy="2858767"/>
          </a:xfrm>
          <a:prstGeom prst="rect">
            <a:avLst/>
          </a:prstGeom>
        </p:spPr>
      </p:pic>
    </p:spTree>
    <p:extLst>
      <p:ext uri="{BB962C8B-B14F-4D97-AF65-F5344CB8AC3E}">
        <p14:creationId xmlns:p14="http://schemas.microsoft.com/office/powerpoint/2010/main" val="1431256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D59B7171-3EB4-4D20-807A-7B157828B988}"/>
              </a:ext>
            </a:extLst>
          </p:cNvPr>
          <p:cNvSpPr txBox="1"/>
          <p:nvPr/>
        </p:nvSpPr>
        <p:spPr>
          <a:xfrm>
            <a:off x="10173665" y="672192"/>
            <a:ext cx="1004408" cy="27699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latin typeface="Arial" panose="020B0604020202020204" pitchFamily="34" charset="0"/>
                <a:cs typeface="Arial" panose="020B0604020202020204" pitchFamily="34" charset="0"/>
              </a:rPr>
              <a:t>Goal</a:t>
            </a:r>
          </a:p>
        </p:txBody>
      </p:sp>
      <p:graphicFrame>
        <p:nvGraphicFramePr>
          <p:cNvPr id="3" name="Chart 2">
            <a:extLst>
              <a:ext uri="{FF2B5EF4-FFF2-40B4-BE49-F238E27FC236}">
                <a16:creationId xmlns:a16="http://schemas.microsoft.com/office/drawing/2014/main" id="{A1FE1E31-CB3A-D4D7-D593-D4663E8DC54B}"/>
              </a:ext>
            </a:extLst>
          </p:cNvPr>
          <p:cNvGraphicFramePr>
            <a:graphicFrameLocks/>
          </p:cNvGraphicFramePr>
          <p:nvPr>
            <p:extLst>
              <p:ext uri="{D42A27DB-BD31-4B8C-83A1-F6EECF244321}">
                <p14:modId xmlns:p14="http://schemas.microsoft.com/office/powerpoint/2010/main" val="1144722815"/>
              </p:ext>
            </p:extLst>
          </p:nvPr>
        </p:nvGraphicFramePr>
        <p:xfrm>
          <a:off x="0" y="0"/>
          <a:ext cx="12192000" cy="618580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3D380ED6-3BEA-B167-F48F-55EA5A3E1787}"/>
              </a:ext>
            </a:extLst>
          </p:cNvPr>
          <p:cNvSpPr/>
          <p:nvPr/>
        </p:nvSpPr>
        <p:spPr>
          <a:xfrm>
            <a:off x="3771900" y="5429250"/>
            <a:ext cx="1457325" cy="342900"/>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5" name="Rectangle 4">
            <a:extLst>
              <a:ext uri="{FF2B5EF4-FFF2-40B4-BE49-F238E27FC236}">
                <a16:creationId xmlns:a16="http://schemas.microsoft.com/office/drawing/2014/main" id="{94FC1B3B-6F54-08B8-D95F-6389D5BC7F93}"/>
              </a:ext>
            </a:extLst>
          </p:cNvPr>
          <p:cNvSpPr/>
          <p:nvPr/>
        </p:nvSpPr>
        <p:spPr>
          <a:xfrm>
            <a:off x="10534651" y="5429250"/>
            <a:ext cx="1560444" cy="342900"/>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1110097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Updates</a:t>
            </a:r>
          </a:p>
        </p:txBody>
      </p:sp>
    </p:spTree>
    <p:extLst>
      <p:ext uri="{BB962C8B-B14F-4D97-AF65-F5344CB8AC3E}">
        <p14:creationId xmlns:p14="http://schemas.microsoft.com/office/powerpoint/2010/main" val="2758497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23A2F-C84F-2FA2-3E2D-C970A8440EFA}"/>
              </a:ext>
            </a:extLst>
          </p:cNvPr>
          <p:cNvSpPr>
            <a:spLocks noGrp="1"/>
          </p:cNvSpPr>
          <p:nvPr>
            <p:ph type="title"/>
          </p:nvPr>
        </p:nvSpPr>
        <p:spPr>
          <a:xfrm>
            <a:off x="912523" y="2624137"/>
            <a:ext cx="3932237" cy="1600200"/>
          </a:xfrm>
        </p:spPr>
        <p:txBody>
          <a:bodyPr anchor="b">
            <a:normAutofit fontScale="90000"/>
          </a:bodyPr>
          <a:lstStyle/>
          <a:p>
            <a:r>
              <a:rPr lang="en-US" sz="6600" dirty="0"/>
              <a:t>Upcoming</a:t>
            </a:r>
            <a:br>
              <a:rPr lang="en-US" sz="6600" dirty="0"/>
            </a:br>
            <a:r>
              <a:rPr lang="en-US" sz="6600" dirty="0"/>
              <a:t>Asks</a:t>
            </a:r>
          </a:p>
        </p:txBody>
      </p:sp>
      <p:graphicFrame>
        <p:nvGraphicFramePr>
          <p:cNvPr id="5" name="Content Placeholder 2">
            <a:extLst>
              <a:ext uri="{FF2B5EF4-FFF2-40B4-BE49-F238E27FC236}">
                <a16:creationId xmlns:a16="http://schemas.microsoft.com/office/drawing/2014/main" id="{C51C9E73-B3C3-22DC-0BF1-5D778663639F}"/>
              </a:ext>
            </a:extLst>
          </p:cNvPr>
          <p:cNvGraphicFramePr>
            <a:graphicFrameLocks noGrp="1"/>
          </p:cNvGraphicFramePr>
          <p:nvPr>
            <p:ph idx="1"/>
            <p:extLst>
              <p:ext uri="{D42A27DB-BD31-4B8C-83A1-F6EECF244321}">
                <p14:modId xmlns:p14="http://schemas.microsoft.com/office/powerpoint/2010/main" val="2877689358"/>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7040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New RHO Data</a:t>
            </a:r>
          </a:p>
        </p:txBody>
      </p:sp>
    </p:spTree>
    <p:extLst>
      <p:ext uri="{BB962C8B-B14F-4D97-AF65-F5344CB8AC3E}">
        <p14:creationId xmlns:p14="http://schemas.microsoft.com/office/powerpoint/2010/main" val="4132237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23A47137-9C36-FEB8-4C2F-F938E506C359}"/>
                  </a:ext>
                </a:extLst>
              </p:cNvPr>
              <p:cNvGraphicFramePr/>
              <p:nvPr>
                <p:extLst>
                  <p:ext uri="{D42A27DB-BD31-4B8C-83A1-F6EECF244321}">
                    <p14:modId xmlns:p14="http://schemas.microsoft.com/office/powerpoint/2010/main" val="1119946298"/>
                  </p:ext>
                </p:extLst>
              </p:nvPr>
            </p:nvGraphicFramePr>
            <p:xfrm>
              <a:off x="4694364" y="3532994"/>
              <a:ext cx="6780213" cy="274955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Chart 4">
                <a:extLst>
                  <a:ext uri="{FF2B5EF4-FFF2-40B4-BE49-F238E27FC236}">
                    <a16:creationId xmlns:a16="http://schemas.microsoft.com/office/drawing/2014/main" id="{23A47137-9C36-FEB8-4C2F-F938E506C359}"/>
                  </a:ext>
                </a:extLst>
              </p:cNvPr>
              <p:cNvPicPr>
                <a:picLocks noGrp="1" noRot="1" noChangeAspect="1" noMove="1" noResize="1" noEditPoints="1" noAdjustHandles="1" noChangeArrowheads="1" noChangeShapeType="1"/>
              </p:cNvPicPr>
              <p:nvPr/>
            </p:nvPicPr>
            <p:blipFill>
              <a:blip r:embed="rId3"/>
              <a:stretch>
                <a:fillRect/>
              </a:stretch>
            </p:blipFill>
            <p:spPr>
              <a:xfrm>
                <a:off x="4694364" y="3532994"/>
                <a:ext cx="6780213" cy="2749550"/>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4" name="Chart 3">
                <a:extLst>
                  <a:ext uri="{FF2B5EF4-FFF2-40B4-BE49-F238E27FC236}">
                    <a16:creationId xmlns:a16="http://schemas.microsoft.com/office/drawing/2014/main" id="{28FD8386-6BD4-DA25-73A8-02349B762872}"/>
                  </a:ext>
                </a:extLst>
              </p:cNvPr>
              <p:cNvGraphicFramePr/>
              <p:nvPr>
                <p:extLst>
                  <p:ext uri="{D42A27DB-BD31-4B8C-83A1-F6EECF244321}">
                    <p14:modId xmlns:p14="http://schemas.microsoft.com/office/powerpoint/2010/main" val="547012601"/>
                  </p:ext>
                </p:extLst>
              </p:nvPr>
            </p:nvGraphicFramePr>
            <p:xfrm>
              <a:off x="4694363" y="679450"/>
              <a:ext cx="6780213" cy="274955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4" name="Chart 3">
                <a:extLst>
                  <a:ext uri="{FF2B5EF4-FFF2-40B4-BE49-F238E27FC236}">
                    <a16:creationId xmlns:a16="http://schemas.microsoft.com/office/drawing/2014/main" id="{28FD8386-6BD4-DA25-73A8-02349B762872}"/>
                  </a:ext>
                </a:extLst>
              </p:cNvPr>
              <p:cNvPicPr>
                <a:picLocks noGrp="1" noRot="1" noChangeAspect="1" noMove="1" noResize="1" noEditPoints="1" noAdjustHandles="1" noChangeArrowheads="1" noChangeShapeType="1"/>
              </p:cNvPicPr>
              <p:nvPr/>
            </p:nvPicPr>
            <p:blipFill>
              <a:blip r:embed="rId5"/>
              <a:stretch>
                <a:fillRect/>
              </a:stretch>
            </p:blipFill>
            <p:spPr>
              <a:xfrm>
                <a:off x="4694363" y="679450"/>
                <a:ext cx="6780213" cy="2749550"/>
              </a:xfrm>
              <a:prstGeom prst="rect">
                <a:avLst/>
              </a:prstGeom>
            </p:spPr>
          </p:pic>
        </mc:Fallback>
      </mc:AlternateContent>
      <p:sp>
        <p:nvSpPr>
          <p:cNvPr id="2" name="Title 1">
            <a:extLst>
              <a:ext uri="{FF2B5EF4-FFF2-40B4-BE49-F238E27FC236}">
                <a16:creationId xmlns:a16="http://schemas.microsoft.com/office/drawing/2014/main" id="{15ABA139-6084-5633-1C15-3DF0E41433D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General Trends</a:t>
            </a:r>
          </a:p>
        </p:txBody>
      </p:sp>
    </p:spTree>
    <p:extLst>
      <p:ext uri="{BB962C8B-B14F-4D97-AF65-F5344CB8AC3E}">
        <p14:creationId xmlns:p14="http://schemas.microsoft.com/office/powerpoint/2010/main" val="680975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cx1="http://schemas.microsoft.com/office/drawing/2015/9/8/chartex">
        <mc:Choice Requires="cx1">
          <p:graphicFrame>
            <p:nvGraphicFramePr>
              <p:cNvPr id="6" name="Chart 5">
                <a:extLst>
                  <a:ext uri="{FF2B5EF4-FFF2-40B4-BE49-F238E27FC236}">
                    <a16:creationId xmlns:a16="http://schemas.microsoft.com/office/drawing/2014/main" id="{AD7036E6-6527-D2D1-AF1D-5FCFF8A6DE64}"/>
                  </a:ext>
                </a:extLst>
              </p:cNvPr>
              <p:cNvGraphicFramePr/>
              <p:nvPr/>
            </p:nvGraphicFramePr>
            <p:xfrm>
              <a:off x="838200" y="2166938"/>
              <a:ext cx="5221288" cy="3457575"/>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Chart 5">
                <a:extLst>
                  <a:ext uri="{FF2B5EF4-FFF2-40B4-BE49-F238E27FC236}">
                    <a16:creationId xmlns:a16="http://schemas.microsoft.com/office/drawing/2014/main" id="{AD7036E6-6527-D2D1-AF1D-5FCFF8A6DE64}"/>
                  </a:ext>
                </a:extLst>
              </p:cNvPr>
              <p:cNvPicPr>
                <a:picLocks noGrp="1" noRot="1" noChangeAspect="1" noMove="1" noResize="1" noEditPoints="1" noAdjustHandles="1" noChangeArrowheads="1" noChangeShapeType="1"/>
              </p:cNvPicPr>
              <p:nvPr/>
            </p:nvPicPr>
            <p:blipFill>
              <a:blip r:embed="rId3"/>
              <a:stretch>
                <a:fillRect/>
              </a:stretch>
            </p:blipFill>
            <p:spPr>
              <a:xfrm>
                <a:off x="838200" y="2166938"/>
                <a:ext cx="5221288" cy="3457575"/>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F868E838-99DB-4DFF-3659-384D06ED0788}"/>
                  </a:ext>
                </a:extLst>
              </p:cNvPr>
              <p:cNvGraphicFramePr/>
              <p:nvPr/>
            </p:nvGraphicFramePr>
            <p:xfrm>
              <a:off x="6130925" y="2166938"/>
              <a:ext cx="5221288" cy="3457575"/>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7" name="Chart 6">
                <a:extLst>
                  <a:ext uri="{FF2B5EF4-FFF2-40B4-BE49-F238E27FC236}">
                    <a16:creationId xmlns:a16="http://schemas.microsoft.com/office/drawing/2014/main" id="{F868E838-99DB-4DFF-3659-384D06ED0788}"/>
                  </a:ext>
                </a:extLst>
              </p:cNvPr>
              <p:cNvPicPr>
                <a:picLocks noGrp="1" noRot="1" noChangeAspect="1" noMove="1" noResize="1" noEditPoints="1" noAdjustHandles="1" noChangeArrowheads="1" noChangeShapeType="1"/>
              </p:cNvPicPr>
              <p:nvPr/>
            </p:nvPicPr>
            <p:blipFill>
              <a:blip r:embed="rId5"/>
              <a:stretch>
                <a:fillRect/>
              </a:stretch>
            </p:blipFill>
            <p:spPr>
              <a:xfrm>
                <a:off x="6130925" y="2166938"/>
                <a:ext cx="5221288" cy="3457575"/>
              </a:xfrm>
              <a:prstGeom prst="rect">
                <a:avLst/>
              </a:prstGeom>
            </p:spPr>
          </p:pic>
        </mc:Fallback>
      </mc:AlternateContent>
      <p:sp>
        <p:nvSpPr>
          <p:cNvPr id="2" name="Title 1">
            <a:extLst>
              <a:ext uri="{FF2B5EF4-FFF2-40B4-BE49-F238E27FC236}">
                <a16:creationId xmlns:a16="http://schemas.microsoft.com/office/drawing/2014/main" id="{B7B99B0C-D746-3063-5D42-7C8F35161FF1}"/>
              </a:ext>
            </a:extLst>
          </p:cNvPr>
          <p:cNvSpPr>
            <a:spLocks noGrp="1"/>
          </p:cNvSpPr>
          <p:nvPr>
            <p:ph type="title"/>
          </p:nvPr>
        </p:nvSpPr>
        <p:spPr>
          <a:xfrm>
            <a:off x="838200" y="672747"/>
            <a:ext cx="10515600" cy="715556"/>
          </a:xfrm>
        </p:spPr>
        <p:txBody>
          <a:bodyPr>
            <a:normAutofit/>
          </a:bodyPr>
          <a:lstStyle/>
          <a:p>
            <a:pPr algn="ctr"/>
            <a:r>
              <a:rPr lang="en-US" sz="3200">
                <a:solidFill>
                  <a:schemeClr val="bg1"/>
                </a:solidFill>
              </a:rPr>
              <a:t>Birth Weight Classification</a:t>
            </a:r>
          </a:p>
        </p:txBody>
      </p:sp>
    </p:spTree>
    <p:extLst>
      <p:ext uri="{BB962C8B-B14F-4D97-AF65-F5344CB8AC3E}">
        <p14:creationId xmlns:p14="http://schemas.microsoft.com/office/powerpoint/2010/main" val="3238238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020D3B9-C783-35ED-D7AB-EDC78868B1DA}"/>
              </a:ext>
            </a:extLst>
          </p:cNvPr>
          <p:cNvSpPr>
            <a:spLocks noGrp="1"/>
          </p:cNvSpPr>
          <p:nvPr>
            <p:ph type="title"/>
          </p:nvPr>
        </p:nvSpPr>
        <p:spPr>
          <a:xfrm>
            <a:off x="838200" y="672747"/>
            <a:ext cx="10515600" cy="715556"/>
          </a:xfrm>
        </p:spPr>
        <p:txBody>
          <a:bodyPr>
            <a:normAutofit/>
          </a:bodyPr>
          <a:lstStyle/>
          <a:p>
            <a:pPr algn="ctr"/>
            <a:r>
              <a:rPr lang="en-US" sz="3200">
                <a:solidFill>
                  <a:schemeClr val="bg1"/>
                </a:solidFill>
              </a:rPr>
              <a:t>Respiratory Support at 36 Weeks PMS</a:t>
            </a:r>
          </a:p>
        </p:txBody>
      </p:sp>
      <p:pic>
        <p:nvPicPr>
          <p:cNvPr id="3" name="Picture 2">
            <a:extLst>
              <a:ext uri="{FF2B5EF4-FFF2-40B4-BE49-F238E27FC236}">
                <a16:creationId xmlns:a16="http://schemas.microsoft.com/office/drawing/2014/main" id="{CD5D6622-A746-6D39-39BD-AEFC9E3477A3}"/>
              </a:ext>
            </a:extLst>
          </p:cNvPr>
          <p:cNvPicPr>
            <a:picLocks noChangeAspect="1"/>
          </p:cNvPicPr>
          <p:nvPr/>
        </p:nvPicPr>
        <p:blipFill>
          <a:blip r:embed="rId2"/>
          <a:stretch>
            <a:fillRect/>
          </a:stretch>
        </p:blipFill>
        <p:spPr>
          <a:xfrm>
            <a:off x="865179" y="2161685"/>
            <a:ext cx="5230821" cy="3462828"/>
          </a:xfrm>
          <a:prstGeom prst="rect">
            <a:avLst/>
          </a:prstGeom>
        </p:spPr>
      </p:pic>
      <p:pic>
        <p:nvPicPr>
          <p:cNvPr id="5" name="Picture 4">
            <a:extLst>
              <a:ext uri="{FF2B5EF4-FFF2-40B4-BE49-F238E27FC236}">
                <a16:creationId xmlns:a16="http://schemas.microsoft.com/office/drawing/2014/main" id="{E4284AC2-E21A-9AF9-2D97-E07AD1A41ACE}"/>
              </a:ext>
            </a:extLst>
          </p:cNvPr>
          <p:cNvPicPr>
            <a:picLocks noChangeAspect="1"/>
          </p:cNvPicPr>
          <p:nvPr/>
        </p:nvPicPr>
        <p:blipFill>
          <a:blip r:embed="rId3"/>
          <a:stretch>
            <a:fillRect/>
          </a:stretch>
        </p:blipFill>
        <p:spPr>
          <a:xfrm>
            <a:off x="6069021" y="2161685"/>
            <a:ext cx="5230821" cy="3462828"/>
          </a:xfrm>
          <a:prstGeom prst="rect">
            <a:avLst/>
          </a:prstGeom>
        </p:spPr>
      </p:pic>
    </p:spTree>
    <p:extLst>
      <p:ext uri="{BB962C8B-B14F-4D97-AF65-F5344CB8AC3E}">
        <p14:creationId xmlns:p14="http://schemas.microsoft.com/office/powerpoint/2010/main" val="3141697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37C9C-22C8-D653-66DD-97EEF5B51F94}"/>
              </a:ext>
            </a:extLst>
          </p:cNvPr>
          <p:cNvSpPr>
            <a:spLocks noGrp="1"/>
          </p:cNvSpPr>
          <p:nvPr>
            <p:ph type="title"/>
          </p:nvPr>
        </p:nvSpPr>
        <p:spPr>
          <a:xfrm>
            <a:off x="297024" y="58824"/>
            <a:ext cx="10515600" cy="1325563"/>
          </a:xfrm>
        </p:spPr>
        <p:txBody>
          <a:bodyPr/>
          <a:lstStyle/>
          <a:p>
            <a:r>
              <a:rPr lang="en-US" dirty="0"/>
              <a:t>Birth Weight</a:t>
            </a:r>
          </a:p>
        </p:txBody>
      </p:sp>
      <p:graphicFrame>
        <p:nvGraphicFramePr>
          <p:cNvPr id="4" name="Chart 3">
            <a:extLst>
              <a:ext uri="{FF2B5EF4-FFF2-40B4-BE49-F238E27FC236}">
                <a16:creationId xmlns:a16="http://schemas.microsoft.com/office/drawing/2014/main" id="{33AE574D-2CB4-1390-B6BE-8705359F89BF}"/>
              </a:ext>
            </a:extLst>
          </p:cNvPr>
          <p:cNvGraphicFramePr>
            <a:graphicFrameLocks/>
          </p:cNvGraphicFramePr>
          <p:nvPr/>
        </p:nvGraphicFramePr>
        <p:xfrm>
          <a:off x="398585" y="1371600"/>
          <a:ext cx="3569408" cy="23279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D1445C17-F116-69F7-7F71-FA4EF20D88B1}"/>
              </a:ext>
            </a:extLst>
          </p:cNvPr>
          <p:cNvGraphicFramePr>
            <a:graphicFrameLocks/>
          </p:cNvGraphicFramePr>
          <p:nvPr/>
        </p:nvGraphicFramePr>
        <p:xfrm>
          <a:off x="398585" y="3900881"/>
          <a:ext cx="3569408" cy="23279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C6EC1D9A-1F1E-36CD-5AB6-FC634405C5E5}"/>
              </a:ext>
            </a:extLst>
          </p:cNvPr>
          <p:cNvGraphicFramePr>
            <a:graphicFrameLocks/>
          </p:cNvGraphicFramePr>
          <p:nvPr/>
        </p:nvGraphicFramePr>
        <p:xfrm>
          <a:off x="4164355" y="1384388"/>
          <a:ext cx="3569408" cy="23151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E3099978-57DE-C50B-BAF4-492E1011927D}"/>
              </a:ext>
            </a:extLst>
          </p:cNvPr>
          <p:cNvGraphicFramePr>
            <a:graphicFrameLocks/>
          </p:cNvGraphicFramePr>
          <p:nvPr/>
        </p:nvGraphicFramePr>
        <p:xfrm>
          <a:off x="4164489" y="3900881"/>
          <a:ext cx="3569274" cy="23279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77834C6D-0A7F-035C-135C-022B92FBC636}"/>
              </a:ext>
            </a:extLst>
          </p:cNvPr>
          <p:cNvGraphicFramePr>
            <a:graphicFrameLocks/>
          </p:cNvGraphicFramePr>
          <p:nvPr/>
        </p:nvGraphicFramePr>
        <p:xfrm>
          <a:off x="7930125" y="1384387"/>
          <a:ext cx="3569408" cy="231515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a:ext uri="{FF2B5EF4-FFF2-40B4-BE49-F238E27FC236}">
                <a16:creationId xmlns:a16="http://schemas.microsoft.com/office/drawing/2014/main" id="{56F34298-213E-AFED-C0ED-63A1025340CD}"/>
              </a:ext>
            </a:extLst>
          </p:cNvPr>
          <p:cNvGraphicFramePr>
            <a:graphicFrameLocks/>
          </p:cNvGraphicFramePr>
          <p:nvPr/>
        </p:nvGraphicFramePr>
        <p:xfrm>
          <a:off x="7930125" y="3900881"/>
          <a:ext cx="3569274" cy="232794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04880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331E-9E5C-4691-AD21-C416E784EB04}"/>
              </a:ext>
            </a:extLst>
          </p:cNvPr>
          <p:cNvSpPr>
            <a:spLocks noGrp="1"/>
          </p:cNvSpPr>
          <p:nvPr>
            <p:ph type="title"/>
          </p:nvPr>
        </p:nvSpPr>
        <p:spPr/>
        <p:txBody>
          <a:bodyPr/>
          <a:lstStyle/>
          <a:p>
            <a:pPr algn="ctr"/>
            <a:r>
              <a:rPr lang="en-US" dirty="0">
                <a:solidFill>
                  <a:srgbClr val="22549C"/>
                </a:solidFill>
              </a:rPr>
              <a:t>RHO Program Implementation Timeline</a:t>
            </a:r>
          </a:p>
        </p:txBody>
      </p:sp>
      <p:graphicFrame>
        <p:nvGraphicFramePr>
          <p:cNvPr id="5" name="Content Placeholder 2">
            <a:extLst>
              <a:ext uri="{FF2B5EF4-FFF2-40B4-BE49-F238E27FC236}">
                <a16:creationId xmlns:a16="http://schemas.microsoft.com/office/drawing/2014/main" id="{060158E5-B38E-46B3-9ABB-16BDBD114D35}"/>
              </a:ext>
            </a:extLst>
          </p:cNvPr>
          <p:cNvGraphicFramePr>
            <a:graphicFrameLocks noGrp="1"/>
          </p:cNvGraphicFramePr>
          <p:nvPr>
            <p:ph idx="1"/>
            <p:extLst>
              <p:ext uri="{D42A27DB-BD31-4B8C-83A1-F6EECF244321}">
                <p14:modId xmlns:p14="http://schemas.microsoft.com/office/powerpoint/2010/main" val="3552546601"/>
              </p:ext>
            </p:extLst>
          </p:nvPr>
        </p:nvGraphicFramePr>
        <p:xfrm>
          <a:off x="474133" y="1690688"/>
          <a:ext cx="11396134" cy="4151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78594" y="2108384"/>
            <a:ext cx="366384" cy="366384"/>
          </a:xfrm>
          <a:prstGeom prst="rect">
            <a:avLst/>
          </a:prstGeom>
        </p:spPr>
      </p:pic>
      <p:pic>
        <p:nvPicPr>
          <p:cNvPr id="6"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39764" y="4984120"/>
            <a:ext cx="366384" cy="366384"/>
          </a:xfrm>
          <a:prstGeom prst="rect">
            <a:avLst/>
          </a:prstGeom>
        </p:spPr>
      </p:pic>
      <p:pic>
        <p:nvPicPr>
          <p:cNvPr id="7"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04602" y="4984120"/>
            <a:ext cx="366384" cy="366384"/>
          </a:xfrm>
          <a:prstGeom prst="rect">
            <a:avLst/>
          </a:prstGeom>
        </p:spPr>
      </p:pic>
      <p:pic>
        <p:nvPicPr>
          <p:cNvPr id="8" name="Graphic 6" descr="Checkmark">
            <a:extLst>
              <a:ext uri="{FF2B5EF4-FFF2-40B4-BE49-F238E27FC236}">
                <a16:creationId xmlns:a16="http://schemas.microsoft.com/office/drawing/2014/main" id="{B975234D-A8B2-4E5E-A864-609F42D514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42288" y="2108384"/>
            <a:ext cx="366384" cy="366384"/>
          </a:xfrm>
          <a:prstGeom prst="rect">
            <a:avLst/>
          </a:prstGeom>
        </p:spPr>
      </p:pic>
      <p:pic>
        <p:nvPicPr>
          <p:cNvPr id="9" name="Graphic 8" descr="Checkmark">
            <a:extLst>
              <a:ext uri="{FF2B5EF4-FFF2-40B4-BE49-F238E27FC236}">
                <a16:creationId xmlns:a16="http://schemas.microsoft.com/office/drawing/2014/main" id="{25E9B66C-C500-073D-6B86-ED2FDE2CBC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05982" y="2108384"/>
            <a:ext cx="366384" cy="366384"/>
          </a:xfrm>
          <a:prstGeom prst="rect">
            <a:avLst/>
          </a:prstGeom>
        </p:spPr>
      </p:pic>
      <p:pic>
        <p:nvPicPr>
          <p:cNvPr id="10" name="Graphic 9" descr="Checkmark">
            <a:extLst>
              <a:ext uri="{FF2B5EF4-FFF2-40B4-BE49-F238E27FC236}">
                <a16:creationId xmlns:a16="http://schemas.microsoft.com/office/drawing/2014/main" id="{DB6863A3-DCF4-E243-A806-21DF144C68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86248" y="4984120"/>
            <a:ext cx="366384" cy="366384"/>
          </a:xfrm>
          <a:prstGeom prst="rect">
            <a:avLst/>
          </a:prstGeom>
        </p:spPr>
      </p:pic>
    </p:spTree>
    <p:extLst>
      <p:ext uri="{BB962C8B-B14F-4D97-AF65-F5344CB8AC3E}">
        <p14:creationId xmlns:p14="http://schemas.microsoft.com/office/powerpoint/2010/main" val="3551813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8385-0C82-F8CF-A2A9-739AA38C5468}"/>
              </a:ext>
            </a:extLst>
          </p:cNvPr>
          <p:cNvSpPr>
            <a:spLocks noGrp="1"/>
          </p:cNvSpPr>
          <p:nvPr>
            <p:ph type="title"/>
          </p:nvPr>
        </p:nvSpPr>
        <p:spPr>
          <a:xfrm>
            <a:off x="234193" y="87327"/>
            <a:ext cx="10515600" cy="1325563"/>
          </a:xfrm>
        </p:spPr>
        <p:txBody>
          <a:bodyPr/>
          <a:lstStyle/>
          <a:p>
            <a:r>
              <a:rPr lang="en-US" dirty="0"/>
              <a:t>NICU </a:t>
            </a:r>
            <a:r>
              <a:rPr lang="en-US" dirty="0" err="1"/>
              <a:t>LoS</a:t>
            </a:r>
            <a:endParaRPr lang="en-US" dirty="0"/>
          </a:p>
        </p:txBody>
      </p:sp>
      <p:graphicFrame>
        <p:nvGraphicFramePr>
          <p:cNvPr id="4" name="Chart 3">
            <a:extLst>
              <a:ext uri="{FF2B5EF4-FFF2-40B4-BE49-F238E27FC236}">
                <a16:creationId xmlns:a16="http://schemas.microsoft.com/office/drawing/2014/main" id="{4079FF7F-4F13-0D9A-88F4-432ECCF38CFF}"/>
              </a:ext>
            </a:extLst>
          </p:cNvPr>
          <p:cNvGraphicFramePr>
            <a:graphicFrameLocks/>
          </p:cNvGraphicFramePr>
          <p:nvPr/>
        </p:nvGraphicFramePr>
        <p:xfrm>
          <a:off x="334347" y="1516226"/>
          <a:ext cx="3566160" cy="23317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665384DD-9393-61D6-5E69-143B699FFD02}"/>
              </a:ext>
            </a:extLst>
          </p:cNvPr>
          <p:cNvGraphicFramePr>
            <a:graphicFrameLocks/>
          </p:cNvGraphicFramePr>
          <p:nvPr/>
        </p:nvGraphicFramePr>
        <p:xfrm>
          <a:off x="334347" y="4054617"/>
          <a:ext cx="3566160" cy="2331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C6972E34-BF92-E52B-5960-D2E46AAFBC92}"/>
              </a:ext>
            </a:extLst>
          </p:cNvPr>
          <p:cNvGraphicFramePr>
            <a:graphicFrameLocks/>
          </p:cNvGraphicFramePr>
          <p:nvPr/>
        </p:nvGraphicFramePr>
        <p:xfrm>
          <a:off x="4312920" y="1516226"/>
          <a:ext cx="3566160" cy="23317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AD8FBD2A-5A50-CE3D-1E60-153B69E60F35}"/>
              </a:ext>
            </a:extLst>
          </p:cNvPr>
          <p:cNvGraphicFramePr>
            <a:graphicFrameLocks/>
          </p:cNvGraphicFramePr>
          <p:nvPr/>
        </p:nvGraphicFramePr>
        <p:xfrm>
          <a:off x="4312920" y="4054617"/>
          <a:ext cx="3566160" cy="23317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770E8FAE-65D2-3BA7-2CF3-E27A7CB23F47}"/>
              </a:ext>
            </a:extLst>
          </p:cNvPr>
          <p:cNvGraphicFramePr>
            <a:graphicFrameLocks/>
          </p:cNvGraphicFramePr>
          <p:nvPr/>
        </p:nvGraphicFramePr>
        <p:xfrm>
          <a:off x="8291493" y="1516226"/>
          <a:ext cx="3566160" cy="23317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a:ext uri="{FF2B5EF4-FFF2-40B4-BE49-F238E27FC236}">
                <a16:creationId xmlns:a16="http://schemas.microsoft.com/office/drawing/2014/main" id="{E442794E-6092-516A-5484-0560E1B76E6D}"/>
              </a:ext>
            </a:extLst>
          </p:cNvPr>
          <p:cNvGraphicFramePr>
            <a:graphicFrameLocks/>
          </p:cNvGraphicFramePr>
          <p:nvPr/>
        </p:nvGraphicFramePr>
        <p:xfrm>
          <a:off x="8291493" y="4054617"/>
          <a:ext cx="3566160" cy="233172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747567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489E-B683-97D4-8C19-6E7578BFF2BD}"/>
              </a:ext>
            </a:extLst>
          </p:cNvPr>
          <p:cNvSpPr>
            <a:spLocks noGrp="1"/>
          </p:cNvSpPr>
          <p:nvPr>
            <p:ph type="title"/>
          </p:nvPr>
        </p:nvSpPr>
        <p:spPr>
          <a:xfrm>
            <a:off x="167081" y="25107"/>
            <a:ext cx="10515600" cy="1325563"/>
          </a:xfrm>
        </p:spPr>
        <p:txBody>
          <a:bodyPr/>
          <a:lstStyle/>
          <a:p>
            <a:r>
              <a:rPr lang="en-US" dirty="0"/>
              <a:t>Birth GA</a:t>
            </a:r>
          </a:p>
        </p:txBody>
      </p:sp>
      <p:graphicFrame>
        <p:nvGraphicFramePr>
          <p:cNvPr id="4" name="Chart 3">
            <a:extLst>
              <a:ext uri="{FF2B5EF4-FFF2-40B4-BE49-F238E27FC236}">
                <a16:creationId xmlns:a16="http://schemas.microsoft.com/office/drawing/2014/main" id="{73C69C43-959D-C478-CE64-C4152AE41913}"/>
              </a:ext>
            </a:extLst>
          </p:cNvPr>
          <p:cNvGraphicFramePr>
            <a:graphicFrameLocks/>
          </p:cNvGraphicFramePr>
          <p:nvPr/>
        </p:nvGraphicFramePr>
        <p:xfrm>
          <a:off x="360145" y="1350670"/>
          <a:ext cx="3566160" cy="23317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A736BC02-F5B6-F79D-78AE-0771456002FC}"/>
              </a:ext>
            </a:extLst>
          </p:cNvPr>
          <p:cNvGraphicFramePr>
            <a:graphicFrameLocks/>
          </p:cNvGraphicFramePr>
          <p:nvPr/>
        </p:nvGraphicFramePr>
        <p:xfrm>
          <a:off x="360145" y="3989050"/>
          <a:ext cx="3566160" cy="2331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45EC32B2-ECD3-69C9-FD6D-9F50E65F9E53}"/>
              </a:ext>
            </a:extLst>
          </p:cNvPr>
          <p:cNvGraphicFramePr>
            <a:graphicFrameLocks/>
          </p:cNvGraphicFramePr>
          <p:nvPr/>
        </p:nvGraphicFramePr>
        <p:xfrm>
          <a:off x="4312920" y="1355171"/>
          <a:ext cx="3566160" cy="23317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3C03CCDD-573B-4326-D16E-FA021D86E805}"/>
              </a:ext>
            </a:extLst>
          </p:cNvPr>
          <p:cNvGraphicFramePr>
            <a:graphicFrameLocks/>
          </p:cNvGraphicFramePr>
          <p:nvPr/>
        </p:nvGraphicFramePr>
        <p:xfrm>
          <a:off x="4312920" y="3989050"/>
          <a:ext cx="3566160" cy="23317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E9E90799-7F8B-8778-767C-6F4014D3045B}"/>
              </a:ext>
            </a:extLst>
          </p:cNvPr>
          <p:cNvGraphicFramePr>
            <a:graphicFrameLocks/>
          </p:cNvGraphicFramePr>
          <p:nvPr/>
        </p:nvGraphicFramePr>
        <p:xfrm>
          <a:off x="8265695" y="1350670"/>
          <a:ext cx="3566160" cy="23317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a:ext uri="{FF2B5EF4-FFF2-40B4-BE49-F238E27FC236}">
                <a16:creationId xmlns:a16="http://schemas.microsoft.com/office/drawing/2014/main" id="{334F3587-0222-BC96-45E3-FAF080969F98}"/>
              </a:ext>
            </a:extLst>
          </p:cNvPr>
          <p:cNvGraphicFramePr>
            <a:graphicFrameLocks/>
          </p:cNvGraphicFramePr>
          <p:nvPr/>
        </p:nvGraphicFramePr>
        <p:xfrm>
          <a:off x="8265695" y="3989050"/>
          <a:ext cx="3566160" cy="233172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17390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09AC8-5BB0-30BA-C59A-E173781A61B0}"/>
              </a:ext>
            </a:extLst>
          </p:cNvPr>
          <p:cNvSpPr>
            <a:spLocks noGrp="1"/>
          </p:cNvSpPr>
          <p:nvPr>
            <p:ph type="title"/>
          </p:nvPr>
        </p:nvSpPr>
        <p:spPr/>
        <p:txBody>
          <a:bodyPr/>
          <a:lstStyle/>
          <a:p>
            <a:r>
              <a:rPr lang="en-US" dirty="0"/>
              <a:t>CGA Discharge</a:t>
            </a:r>
          </a:p>
        </p:txBody>
      </p:sp>
      <p:graphicFrame>
        <p:nvGraphicFramePr>
          <p:cNvPr id="4" name="Chart 3">
            <a:extLst>
              <a:ext uri="{FF2B5EF4-FFF2-40B4-BE49-F238E27FC236}">
                <a16:creationId xmlns:a16="http://schemas.microsoft.com/office/drawing/2014/main" id="{FE609273-C6FB-4C85-584E-7E4F4ECC6D2B}"/>
              </a:ext>
            </a:extLst>
          </p:cNvPr>
          <p:cNvGraphicFramePr>
            <a:graphicFrameLocks/>
          </p:cNvGraphicFramePr>
          <p:nvPr/>
        </p:nvGraphicFramePr>
        <p:xfrm>
          <a:off x="437321" y="1736884"/>
          <a:ext cx="3566160" cy="23317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4C67584C-2B06-694F-2BCD-D3E06B19CF51}"/>
              </a:ext>
            </a:extLst>
          </p:cNvPr>
          <p:cNvGraphicFramePr>
            <a:graphicFrameLocks/>
          </p:cNvGraphicFramePr>
          <p:nvPr/>
        </p:nvGraphicFramePr>
        <p:xfrm>
          <a:off x="437321" y="4282580"/>
          <a:ext cx="3566160" cy="2331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1D0D255E-768D-B9BD-6F10-AE0365FAC452}"/>
              </a:ext>
            </a:extLst>
          </p:cNvPr>
          <p:cNvGraphicFramePr>
            <a:graphicFrameLocks/>
          </p:cNvGraphicFramePr>
          <p:nvPr/>
        </p:nvGraphicFramePr>
        <p:xfrm>
          <a:off x="4312920" y="1690688"/>
          <a:ext cx="3566160" cy="23317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B4C349FA-F174-E473-422F-628A1CCA14F8}"/>
              </a:ext>
            </a:extLst>
          </p:cNvPr>
          <p:cNvGraphicFramePr>
            <a:graphicFrameLocks/>
          </p:cNvGraphicFramePr>
          <p:nvPr/>
        </p:nvGraphicFramePr>
        <p:xfrm>
          <a:off x="4312920" y="4282580"/>
          <a:ext cx="3566160" cy="23317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E4496FF1-5079-2E9A-1568-C3049A753DF7}"/>
              </a:ext>
            </a:extLst>
          </p:cNvPr>
          <p:cNvGraphicFramePr>
            <a:graphicFrameLocks/>
          </p:cNvGraphicFramePr>
          <p:nvPr/>
        </p:nvGraphicFramePr>
        <p:xfrm>
          <a:off x="8188519" y="1690688"/>
          <a:ext cx="3566160" cy="23317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a:ext uri="{FF2B5EF4-FFF2-40B4-BE49-F238E27FC236}">
                <a16:creationId xmlns:a16="http://schemas.microsoft.com/office/drawing/2014/main" id="{4210B751-59F8-84A8-87F4-72E99C1C6C77}"/>
              </a:ext>
            </a:extLst>
          </p:cNvPr>
          <p:cNvGraphicFramePr>
            <a:graphicFrameLocks/>
          </p:cNvGraphicFramePr>
          <p:nvPr/>
        </p:nvGraphicFramePr>
        <p:xfrm>
          <a:off x="8188519" y="4282580"/>
          <a:ext cx="3566160" cy="233172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109824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DC217-9EAF-9788-B0C6-5D592D3BD4B6}"/>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Conclusions</a:t>
            </a:r>
          </a:p>
        </p:txBody>
      </p:sp>
      <p:graphicFrame>
        <p:nvGraphicFramePr>
          <p:cNvPr id="4" name="Table 4">
            <a:extLst>
              <a:ext uri="{FF2B5EF4-FFF2-40B4-BE49-F238E27FC236}">
                <a16:creationId xmlns:a16="http://schemas.microsoft.com/office/drawing/2014/main" id="{3CB31825-27C6-4CD7-7F68-CAD817FBB77E}"/>
              </a:ext>
            </a:extLst>
          </p:cNvPr>
          <p:cNvGraphicFramePr>
            <a:graphicFrameLocks noGrp="1"/>
          </p:cNvGraphicFramePr>
          <p:nvPr/>
        </p:nvGraphicFramePr>
        <p:xfrm>
          <a:off x="838200" y="1901096"/>
          <a:ext cx="10512548" cy="4338968"/>
        </p:xfrm>
        <a:graphic>
          <a:graphicData uri="http://schemas.openxmlformats.org/drawingml/2006/table">
            <a:tbl>
              <a:tblPr firstRow="1" bandRow="1">
                <a:tableStyleId>{5C22544A-7EE6-4342-B048-85BDC9FD1C3A}</a:tableStyleId>
              </a:tblPr>
              <a:tblGrid>
                <a:gridCol w="3525490">
                  <a:extLst>
                    <a:ext uri="{9D8B030D-6E8A-4147-A177-3AD203B41FA5}">
                      <a16:colId xmlns:a16="http://schemas.microsoft.com/office/drawing/2014/main" val="819772134"/>
                    </a:ext>
                  </a:extLst>
                </a:gridCol>
                <a:gridCol w="3493529">
                  <a:extLst>
                    <a:ext uri="{9D8B030D-6E8A-4147-A177-3AD203B41FA5}">
                      <a16:colId xmlns:a16="http://schemas.microsoft.com/office/drawing/2014/main" val="2757472969"/>
                    </a:ext>
                  </a:extLst>
                </a:gridCol>
                <a:gridCol w="3493529">
                  <a:extLst>
                    <a:ext uri="{9D8B030D-6E8A-4147-A177-3AD203B41FA5}">
                      <a16:colId xmlns:a16="http://schemas.microsoft.com/office/drawing/2014/main" val="999212484"/>
                    </a:ext>
                  </a:extLst>
                </a:gridCol>
              </a:tblGrid>
              <a:tr h="518790">
                <a:tc>
                  <a:txBody>
                    <a:bodyPr/>
                    <a:lstStyle/>
                    <a:p>
                      <a:pPr algn="ctr"/>
                      <a:endParaRPr lang="en-US" sz="2300"/>
                    </a:p>
                  </a:txBody>
                  <a:tcPr marL="117907" marR="117907" marT="58953" marB="58953" anchor="ctr"/>
                </a:tc>
                <a:tc>
                  <a:txBody>
                    <a:bodyPr/>
                    <a:lstStyle/>
                    <a:p>
                      <a:pPr algn="ctr"/>
                      <a:r>
                        <a:rPr lang="en-US" sz="2300"/>
                        <a:t>Shorter Duration</a:t>
                      </a:r>
                    </a:p>
                  </a:txBody>
                  <a:tcPr marL="117907" marR="117907" marT="58953" marB="58953" anchor="ctr"/>
                </a:tc>
                <a:tc>
                  <a:txBody>
                    <a:bodyPr/>
                    <a:lstStyle/>
                    <a:p>
                      <a:pPr algn="ctr"/>
                      <a:r>
                        <a:rPr lang="en-US" sz="2300" dirty="0"/>
                        <a:t>Longer Duration</a:t>
                      </a:r>
                    </a:p>
                  </a:txBody>
                  <a:tcPr marL="117907" marR="117907" marT="58953" marB="58953" anchor="ctr"/>
                </a:tc>
                <a:extLst>
                  <a:ext uri="{0D108BD9-81ED-4DB2-BD59-A6C34878D82A}">
                    <a16:rowId xmlns:a16="http://schemas.microsoft.com/office/drawing/2014/main" val="3804486977"/>
                  </a:ext>
                </a:extLst>
              </a:tr>
              <a:tr h="872509">
                <a:tc>
                  <a:txBody>
                    <a:bodyPr/>
                    <a:lstStyle/>
                    <a:p>
                      <a:pPr algn="ctr"/>
                      <a:r>
                        <a:rPr lang="en-US" sz="2300"/>
                        <a:t>Birth Weight Classification</a:t>
                      </a:r>
                    </a:p>
                  </a:txBody>
                  <a:tcPr marL="117907" marR="117907" marT="58953" marB="58953" anchor="ctr"/>
                </a:tc>
                <a:tc>
                  <a:txBody>
                    <a:bodyPr/>
                    <a:lstStyle/>
                    <a:p>
                      <a:pPr algn="ctr"/>
                      <a:r>
                        <a:rPr lang="en-US" sz="2300"/>
                        <a:t>AGA</a:t>
                      </a:r>
                    </a:p>
                  </a:txBody>
                  <a:tcPr marL="117907" marR="117907" marT="58953" marB="58953" anchor="ctr"/>
                </a:tc>
                <a:tc>
                  <a:txBody>
                    <a:bodyPr/>
                    <a:lstStyle/>
                    <a:p>
                      <a:pPr algn="ctr"/>
                      <a:r>
                        <a:rPr lang="en-US" sz="2300"/>
                        <a:t>SGA</a:t>
                      </a:r>
                    </a:p>
                  </a:txBody>
                  <a:tcPr marL="117907" marR="117907" marT="58953" marB="58953" anchor="ctr"/>
                </a:tc>
                <a:extLst>
                  <a:ext uri="{0D108BD9-81ED-4DB2-BD59-A6C34878D82A}">
                    <a16:rowId xmlns:a16="http://schemas.microsoft.com/office/drawing/2014/main" val="2704194886"/>
                  </a:ext>
                </a:extLst>
              </a:tr>
              <a:tr h="872509">
                <a:tc>
                  <a:txBody>
                    <a:bodyPr/>
                    <a:lstStyle/>
                    <a:p>
                      <a:pPr algn="ctr"/>
                      <a:r>
                        <a:rPr lang="en-US" sz="2400" dirty="0"/>
                        <a:t>Oxygen Support @ 36 Weeks</a:t>
                      </a:r>
                    </a:p>
                  </a:txBody>
                  <a:tcPr marL="117907" marR="117907" marT="58953" marB="58953" anchor="ctr"/>
                </a:tc>
                <a:tc>
                  <a:txBody>
                    <a:bodyPr/>
                    <a:lstStyle/>
                    <a:p>
                      <a:pPr algn="ctr"/>
                      <a:r>
                        <a:rPr lang="en-US" sz="2300"/>
                        <a:t>Less Severe</a:t>
                      </a:r>
                    </a:p>
                  </a:txBody>
                  <a:tcPr marL="117907" marR="117907" marT="58953" marB="58953" anchor="ctr"/>
                </a:tc>
                <a:tc>
                  <a:txBody>
                    <a:bodyPr/>
                    <a:lstStyle/>
                    <a:p>
                      <a:pPr algn="ctr"/>
                      <a:r>
                        <a:rPr lang="en-US" sz="2300"/>
                        <a:t>More Severe</a:t>
                      </a:r>
                    </a:p>
                  </a:txBody>
                  <a:tcPr marL="117907" marR="117907" marT="58953" marB="58953" anchor="ctr"/>
                </a:tc>
                <a:extLst>
                  <a:ext uri="{0D108BD9-81ED-4DB2-BD59-A6C34878D82A}">
                    <a16:rowId xmlns:a16="http://schemas.microsoft.com/office/drawing/2014/main" val="1987772249"/>
                  </a:ext>
                </a:extLst>
              </a:tr>
              <a:tr h="518790">
                <a:tc>
                  <a:txBody>
                    <a:bodyPr/>
                    <a:lstStyle/>
                    <a:p>
                      <a:pPr algn="ctr"/>
                      <a:r>
                        <a:rPr lang="en-US" sz="2300"/>
                        <a:t>Birth Weight</a:t>
                      </a:r>
                    </a:p>
                  </a:txBody>
                  <a:tcPr marL="117907" marR="117907" marT="58953" marB="58953" anchor="ctr"/>
                </a:tc>
                <a:tc>
                  <a:txBody>
                    <a:bodyPr/>
                    <a:lstStyle/>
                    <a:p>
                      <a:pPr algn="ctr"/>
                      <a:r>
                        <a:rPr lang="en-US" sz="2300"/>
                        <a:t>Higher (</a:t>
                      </a:r>
                      <a:r>
                        <a:rPr lang="en-US" sz="2300">
                          <a:latin typeface="Calibri" panose="020F0502020204030204" pitchFamily="34" charset="0"/>
                          <a:cs typeface="Calibri" panose="020F0502020204030204" pitchFamily="34" charset="0"/>
                        </a:rPr>
                        <a:t>↑)</a:t>
                      </a:r>
                      <a:endParaRPr lang="en-US" sz="2300"/>
                    </a:p>
                  </a:txBody>
                  <a:tcPr marL="117907" marR="117907" marT="58953" marB="58953" anchor="ctr"/>
                </a:tc>
                <a:tc>
                  <a:txBody>
                    <a:bodyPr/>
                    <a:lstStyle/>
                    <a:p>
                      <a:pPr algn="ctr"/>
                      <a:r>
                        <a:rPr lang="en-US" sz="2300"/>
                        <a:t>Lower (</a:t>
                      </a:r>
                      <a:r>
                        <a:rPr lang="en-US" sz="2300">
                          <a:latin typeface="Calibri" panose="020F0502020204030204" pitchFamily="34" charset="0"/>
                          <a:cs typeface="Calibri" panose="020F0502020204030204" pitchFamily="34" charset="0"/>
                        </a:rPr>
                        <a:t>↓)</a:t>
                      </a:r>
                      <a:endParaRPr lang="en-US" sz="2300"/>
                    </a:p>
                  </a:txBody>
                  <a:tcPr marL="117907" marR="117907" marT="58953" marB="58953" anchor="ctr"/>
                </a:tc>
                <a:extLst>
                  <a:ext uri="{0D108BD9-81ED-4DB2-BD59-A6C34878D82A}">
                    <a16:rowId xmlns:a16="http://schemas.microsoft.com/office/drawing/2014/main" val="881249629"/>
                  </a:ext>
                </a:extLst>
              </a:tr>
              <a:tr h="518790">
                <a:tc>
                  <a:txBody>
                    <a:bodyPr/>
                    <a:lstStyle/>
                    <a:p>
                      <a:pPr algn="ctr"/>
                      <a:r>
                        <a:rPr lang="en-US" sz="2300"/>
                        <a:t>NICU LoS</a:t>
                      </a:r>
                    </a:p>
                  </a:txBody>
                  <a:tcPr marL="117907" marR="117907" marT="58953" marB="58953" anchor="ctr"/>
                </a:tc>
                <a:tc>
                  <a:txBody>
                    <a:bodyPr/>
                    <a:lstStyle/>
                    <a:p>
                      <a:pPr algn="ctr"/>
                      <a:r>
                        <a:rPr lang="en-US" sz="2300"/>
                        <a:t>Lower (</a:t>
                      </a:r>
                      <a:r>
                        <a:rPr lang="en-US" sz="2300">
                          <a:latin typeface="Calibri" panose="020F0502020204030204" pitchFamily="34" charset="0"/>
                          <a:cs typeface="Calibri" panose="020F0502020204030204" pitchFamily="34" charset="0"/>
                        </a:rPr>
                        <a:t>↓)</a:t>
                      </a:r>
                      <a:endParaRPr lang="en-US" sz="2300"/>
                    </a:p>
                  </a:txBody>
                  <a:tcPr marL="117907" marR="117907" marT="58953" marB="58953" anchor="ctr"/>
                </a:tc>
                <a:tc>
                  <a:txBody>
                    <a:bodyPr/>
                    <a:lstStyle/>
                    <a:p>
                      <a:pPr algn="ctr"/>
                      <a:r>
                        <a:rPr lang="en-US" sz="2300"/>
                        <a:t>Higher (</a:t>
                      </a:r>
                      <a:r>
                        <a:rPr lang="en-US" sz="2300">
                          <a:latin typeface="Calibri" panose="020F0502020204030204" pitchFamily="34" charset="0"/>
                          <a:cs typeface="Calibri" panose="020F0502020204030204" pitchFamily="34" charset="0"/>
                        </a:rPr>
                        <a:t>↑)</a:t>
                      </a:r>
                      <a:endParaRPr lang="en-US" sz="2300"/>
                    </a:p>
                  </a:txBody>
                  <a:tcPr marL="117907" marR="117907" marT="58953" marB="58953" anchor="ctr"/>
                </a:tc>
                <a:extLst>
                  <a:ext uri="{0D108BD9-81ED-4DB2-BD59-A6C34878D82A}">
                    <a16:rowId xmlns:a16="http://schemas.microsoft.com/office/drawing/2014/main" val="1004392272"/>
                  </a:ext>
                </a:extLst>
              </a:tr>
              <a:tr h="518790">
                <a:tc>
                  <a:txBody>
                    <a:bodyPr/>
                    <a:lstStyle/>
                    <a:p>
                      <a:pPr algn="ctr"/>
                      <a:r>
                        <a:rPr lang="en-US" sz="2300"/>
                        <a:t>Birth GA</a:t>
                      </a:r>
                    </a:p>
                  </a:txBody>
                  <a:tcPr marL="117907" marR="117907" marT="58953" marB="58953" anchor="ctr"/>
                </a:tc>
                <a:tc>
                  <a:txBody>
                    <a:bodyPr/>
                    <a:lstStyle/>
                    <a:p>
                      <a:pPr algn="ctr"/>
                      <a:r>
                        <a:rPr lang="en-US" sz="2300"/>
                        <a:t>Higher (</a:t>
                      </a:r>
                      <a:r>
                        <a:rPr lang="en-US" sz="2300">
                          <a:latin typeface="Calibri" panose="020F0502020204030204" pitchFamily="34" charset="0"/>
                          <a:cs typeface="Calibri" panose="020F0502020204030204" pitchFamily="34" charset="0"/>
                        </a:rPr>
                        <a:t>↑)</a:t>
                      </a:r>
                      <a:endParaRPr lang="en-US" sz="2300"/>
                    </a:p>
                  </a:txBody>
                  <a:tcPr marL="117907" marR="117907" marT="58953" marB="58953" anchor="ctr"/>
                </a:tc>
                <a:tc>
                  <a:txBody>
                    <a:bodyPr/>
                    <a:lstStyle/>
                    <a:p>
                      <a:pPr algn="ctr"/>
                      <a:r>
                        <a:rPr lang="en-US" sz="2300"/>
                        <a:t>Lower (</a:t>
                      </a:r>
                      <a:r>
                        <a:rPr lang="en-US" sz="2300">
                          <a:latin typeface="Calibri" panose="020F0502020204030204" pitchFamily="34" charset="0"/>
                          <a:cs typeface="Calibri" panose="020F0502020204030204" pitchFamily="34" charset="0"/>
                        </a:rPr>
                        <a:t>↓)</a:t>
                      </a:r>
                      <a:endParaRPr lang="en-US" sz="2300"/>
                    </a:p>
                  </a:txBody>
                  <a:tcPr marL="117907" marR="117907" marT="58953" marB="58953" anchor="ctr"/>
                </a:tc>
                <a:extLst>
                  <a:ext uri="{0D108BD9-81ED-4DB2-BD59-A6C34878D82A}">
                    <a16:rowId xmlns:a16="http://schemas.microsoft.com/office/drawing/2014/main" val="3427151281"/>
                  </a:ext>
                </a:extLst>
              </a:tr>
              <a:tr h="518790">
                <a:tc>
                  <a:txBody>
                    <a:bodyPr/>
                    <a:lstStyle/>
                    <a:p>
                      <a:pPr algn="ctr"/>
                      <a:r>
                        <a:rPr lang="en-US" sz="2300"/>
                        <a:t>CGA Discharge</a:t>
                      </a:r>
                    </a:p>
                  </a:txBody>
                  <a:tcPr marL="117907" marR="117907" marT="58953" marB="58953" anchor="ctr"/>
                </a:tc>
                <a:tc>
                  <a:txBody>
                    <a:bodyPr/>
                    <a:lstStyle/>
                    <a:p>
                      <a:pPr algn="ctr"/>
                      <a:r>
                        <a:rPr lang="en-US" sz="2300"/>
                        <a:t>Lower (</a:t>
                      </a:r>
                      <a:r>
                        <a:rPr lang="en-US" sz="2300">
                          <a:latin typeface="Calibri" panose="020F0502020204030204" pitchFamily="34" charset="0"/>
                          <a:cs typeface="Calibri" panose="020F0502020204030204" pitchFamily="34" charset="0"/>
                        </a:rPr>
                        <a:t>↓)</a:t>
                      </a:r>
                      <a:endParaRPr lang="en-US" sz="2300"/>
                    </a:p>
                  </a:txBody>
                  <a:tcPr marL="117907" marR="117907" marT="58953" marB="58953" anchor="ctr"/>
                </a:tc>
                <a:tc>
                  <a:txBody>
                    <a:bodyPr/>
                    <a:lstStyle/>
                    <a:p>
                      <a:pPr algn="ctr"/>
                      <a:r>
                        <a:rPr lang="en-US" sz="2300" dirty="0"/>
                        <a:t>Higher (</a:t>
                      </a:r>
                      <a:r>
                        <a:rPr lang="en-US" sz="2300" dirty="0">
                          <a:latin typeface="Calibri" panose="020F0502020204030204" pitchFamily="34" charset="0"/>
                          <a:cs typeface="Calibri" panose="020F0502020204030204" pitchFamily="34" charset="0"/>
                        </a:rPr>
                        <a:t>↑)</a:t>
                      </a:r>
                      <a:endParaRPr lang="en-US" sz="2300" dirty="0"/>
                    </a:p>
                  </a:txBody>
                  <a:tcPr marL="117907" marR="117907" marT="58953" marB="58953" anchor="ctr"/>
                </a:tc>
                <a:extLst>
                  <a:ext uri="{0D108BD9-81ED-4DB2-BD59-A6C34878D82A}">
                    <a16:rowId xmlns:a16="http://schemas.microsoft.com/office/drawing/2014/main" val="1950447259"/>
                  </a:ext>
                </a:extLst>
              </a:tr>
            </a:tbl>
          </a:graphicData>
        </a:graphic>
      </p:graphicFrame>
    </p:spTree>
    <p:extLst>
      <p:ext uri="{BB962C8B-B14F-4D97-AF65-F5344CB8AC3E}">
        <p14:creationId xmlns:p14="http://schemas.microsoft.com/office/powerpoint/2010/main" val="881984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Discussion Points</a:t>
            </a:r>
          </a:p>
        </p:txBody>
      </p:sp>
    </p:spTree>
    <p:extLst>
      <p:ext uri="{BB962C8B-B14F-4D97-AF65-F5344CB8AC3E}">
        <p14:creationId xmlns:p14="http://schemas.microsoft.com/office/powerpoint/2010/main" val="3772339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3EB43-0504-5969-3009-68EDED8AF65A}"/>
              </a:ext>
            </a:extLst>
          </p:cNvPr>
          <p:cNvSpPr>
            <a:spLocks noGrp="1"/>
          </p:cNvSpPr>
          <p:nvPr>
            <p:ph type="title"/>
          </p:nvPr>
        </p:nvSpPr>
        <p:spPr>
          <a:xfrm>
            <a:off x="838200" y="189272"/>
            <a:ext cx="10515600" cy="1325563"/>
          </a:xfrm>
        </p:spPr>
        <p:txBody>
          <a:bodyPr anchor="ctr">
            <a:normAutofit/>
          </a:bodyPr>
          <a:lstStyle/>
          <a:p>
            <a:r>
              <a:rPr lang="en-US" dirty="0"/>
              <a:t>Altitude Related Protocol Change</a:t>
            </a:r>
          </a:p>
        </p:txBody>
      </p:sp>
      <p:graphicFrame>
        <p:nvGraphicFramePr>
          <p:cNvPr id="4" name="Content Placeholder 3">
            <a:extLst>
              <a:ext uri="{FF2B5EF4-FFF2-40B4-BE49-F238E27FC236}">
                <a16:creationId xmlns:a16="http://schemas.microsoft.com/office/drawing/2014/main" id="{4C8B6271-A7B3-05FF-64C1-36777376B984}"/>
              </a:ext>
            </a:extLst>
          </p:cNvPr>
          <p:cNvGraphicFramePr>
            <a:graphicFrameLocks noGrp="1"/>
          </p:cNvGraphicFramePr>
          <p:nvPr>
            <p:ph idx="1"/>
            <p:extLst>
              <p:ext uri="{D42A27DB-BD31-4B8C-83A1-F6EECF244321}">
                <p14:modId xmlns:p14="http://schemas.microsoft.com/office/powerpoint/2010/main" val="1372351608"/>
              </p:ext>
            </p:extLst>
          </p:nvPr>
        </p:nvGraphicFramePr>
        <p:xfrm>
          <a:off x="838200" y="1389207"/>
          <a:ext cx="10515600" cy="4492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0476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Reminders</a:t>
            </a:r>
          </a:p>
        </p:txBody>
      </p:sp>
    </p:spTree>
    <p:extLst>
      <p:ext uri="{BB962C8B-B14F-4D97-AF65-F5344CB8AC3E}">
        <p14:creationId xmlns:p14="http://schemas.microsoft.com/office/powerpoint/2010/main" val="2512835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1C44-30DD-07E4-8822-87861FCC8701}"/>
              </a:ext>
            </a:extLst>
          </p:cNvPr>
          <p:cNvSpPr>
            <a:spLocks noGrp="1"/>
          </p:cNvSpPr>
          <p:nvPr>
            <p:ph type="title"/>
          </p:nvPr>
        </p:nvSpPr>
        <p:spPr>
          <a:xfrm>
            <a:off x="771525" y="314468"/>
            <a:ext cx="10515600" cy="1325563"/>
          </a:xfrm>
          <a:prstGeom prst="wedgeRectCallout">
            <a:avLst/>
          </a:prstGeom>
        </p:spPr>
        <p:txBody>
          <a:bodyPr anchor="ctr">
            <a:normAutofit/>
          </a:bodyPr>
          <a:lstStyle/>
          <a:p>
            <a:r>
              <a:rPr lang="en-US" dirty="0"/>
              <a:t>Controls</a:t>
            </a:r>
          </a:p>
        </p:txBody>
      </p:sp>
      <p:graphicFrame>
        <p:nvGraphicFramePr>
          <p:cNvPr id="5" name="Content Placeholder 2">
            <a:extLst>
              <a:ext uri="{FF2B5EF4-FFF2-40B4-BE49-F238E27FC236}">
                <a16:creationId xmlns:a16="http://schemas.microsoft.com/office/drawing/2014/main" id="{7D2BDEA1-A94B-CCC2-F19F-FA1A62339602}"/>
              </a:ext>
            </a:extLst>
          </p:cNvPr>
          <p:cNvGraphicFramePr>
            <a:graphicFrameLocks noGrp="1"/>
          </p:cNvGraphicFramePr>
          <p:nvPr>
            <p:ph idx="1"/>
            <p:extLst>
              <p:ext uri="{D42A27DB-BD31-4B8C-83A1-F6EECF244321}">
                <p14:modId xmlns:p14="http://schemas.microsoft.com/office/powerpoint/2010/main" val="3212751604"/>
              </p:ext>
            </p:extLst>
          </p:nvPr>
        </p:nvGraphicFramePr>
        <p:xfrm>
          <a:off x="771525" y="1976294"/>
          <a:ext cx="10515600"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peech Bubble: Rectangle 3">
            <a:extLst>
              <a:ext uri="{FF2B5EF4-FFF2-40B4-BE49-F238E27FC236}">
                <a16:creationId xmlns:a16="http://schemas.microsoft.com/office/drawing/2014/main" id="{F1E37A71-4221-6768-9C82-945F84D798F3}"/>
              </a:ext>
            </a:extLst>
          </p:cNvPr>
          <p:cNvSpPr/>
          <p:nvPr/>
        </p:nvSpPr>
        <p:spPr>
          <a:xfrm>
            <a:off x="6610350" y="314468"/>
            <a:ext cx="4676775" cy="1325563"/>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Reminder: subjects withdrawn are still counted as controls if possible</a:t>
            </a:r>
          </a:p>
        </p:txBody>
      </p:sp>
    </p:spTree>
    <p:extLst>
      <p:ext uri="{BB962C8B-B14F-4D97-AF65-F5344CB8AC3E}">
        <p14:creationId xmlns:p14="http://schemas.microsoft.com/office/powerpoint/2010/main" val="3963514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445E-43F5-1DE3-FB62-23D74DAC573C}"/>
              </a:ext>
            </a:extLst>
          </p:cNvPr>
          <p:cNvSpPr>
            <a:spLocks noGrp="1"/>
          </p:cNvSpPr>
          <p:nvPr>
            <p:ph type="title"/>
          </p:nvPr>
        </p:nvSpPr>
        <p:spPr>
          <a:xfrm>
            <a:off x="838200" y="365125"/>
            <a:ext cx="10515600" cy="1325563"/>
          </a:xfrm>
        </p:spPr>
        <p:txBody>
          <a:bodyPr anchor="ctr">
            <a:normAutofit/>
          </a:bodyPr>
          <a:lstStyle/>
          <a:p>
            <a:r>
              <a:rPr lang="en-US" dirty="0"/>
              <a:t>Importance of Changing Probes</a:t>
            </a:r>
          </a:p>
        </p:txBody>
      </p:sp>
      <p:graphicFrame>
        <p:nvGraphicFramePr>
          <p:cNvPr id="5" name="Table 4">
            <a:extLst>
              <a:ext uri="{FF2B5EF4-FFF2-40B4-BE49-F238E27FC236}">
                <a16:creationId xmlns:a16="http://schemas.microsoft.com/office/drawing/2014/main" id="{9449755F-4CEC-3E53-56B1-DD8FA74B57B9}"/>
              </a:ext>
            </a:extLst>
          </p:cNvPr>
          <p:cNvGraphicFramePr>
            <a:graphicFrameLocks noGrp="1"/>
          </p:cNvGraphicFramePr>
          <p:nvPr/>
        </p:nvGraphicFramePr>
        <p:xfrm>
          <a:off x="838200" y="2376190"/>
          <a:ext cx="10515609" cy="1209982"/>
        </p:xfrm>
        <a:graphic>
          <a:graphicData uri="http://schemas.openxmlformats.org/drawingml/2006/table">
            <a:tbl>
              <a:tblPr firstRow="1" bandRow="1"/>
              <a:tblGrid>
                <a:gridCol w="851508">
                  <a:extLst>
                    <a:ext uri="{9D8B030D-6E8A-4147-A177-3AD203B41FA5}">
                      <a16:colId xmlns:a16="http://schemas.microsoft.com/office/drawing/2014/main" val="270778145"/>
                    </a:ext>
                  </a:extLst>
                </a:gridCol>
                <a:gridCol w="758417">
                  <a:extLst>
                    <a:ext uri="{9D8B030D-6E8A-4147-A177-3AD203B41FA5}">
                      <a16:colId xmlns:a16="http://schemas.microsoft.com/office/drawing/2014/main" val="2138635282"/>
                    </a:ext>
                  </a:extLst>
                </a:gridCol>
                <a:gridCol w="871944">
                  <a:extLst>
                    <a:ext uri="{9D8B030D-6E8A-4147-A177-3AD203B41FA5}">
                      <a16:colId xmlns:a16="http://schemas.microsoft.com/office/drawing/2014/main" val="3421353885"/>
                    </a:ext>
                  </a:extLst>
                </a:gridCol>
                <a:gridCol w="901462">
                  <a:extLst>
                    <a:ext uri="{9D8B030D-6E8A-4147-A177-3AD203B41FA5}">
                      <a16:colId xmlns:a16="http://schemas.microsoft.com/office/drawing/2014/main" val="4151862034"/>
                    </a:ext>
                  </a:extLst>
                </a:gridCol>
                <a:gridCol w="762958">
                  <a:extLst>
                    <a:ext uri="{9D8B030D-6E8A-4147-A177-3AD203B41FA5}">
                      <a16:colId xmlns:a16="http://schemas.microsoft.com/office/drawing/2014/main" val="339799394"/>
                    </a:ext>
                  </a:extLst>
                </a:gridCol>
                <a:gridCol w="762958">
                  <a:extLst>
                    <a:ext uri="{9D8B030D-6E8A-4147-A177-3AD203B41FA5}">
                      <a16:colId xmlns:a16="http://schemas.microsoft.com/office/drawing/2014/main" val="289856060"/>
                    </a:ext>
                  </a:extLst>
                </a:gridCol>
                <a:gridCol w="851510">
                  <a:extLst>
                    <a:ext uri="{9D8B030D-6E8A-4147-A177-3AD203B41FA5}">
                      <a16:colId xmlns:a16="http://schemas.microsoft.com/office/drawing/2014/main" val="54360760"/>
                    </a:ext>
                  </a:extLst>
                </a:gridCol>
                <a:gridCol w="762958">
                  <a:extLst>
                    <a:ext uri="{9D8B030D-6E8A-4147-A177-3AD203B41FA5}">
                      <a16:colId xmlns:a16="http://schemas.microsoft.com/office/drawing/2014/main" val="2654723569"/>
                    </a:ext>
                  </a:extLst>
                </a:gridCol>
                <a:gridCol w="762958">
                  <a:extLst>
                    <a:ext uri="{9D8B030D-6E8A-4147-A177-3AD203B41FA5}">
                      <a16:colId xmlns:a16="http://schemas.microsoft.com/office/drawing/2014/main" val="2709648605"/>
                    </a:ext>
                  </a:extLst>
                </a:gridCol>
                <a:gridCol w="851510">
                  <a:extLst>
                    <a:ext uri="{9D8B030D-6E8A-4147-A177-3AD203B41FA5}">
                      <a16:colId xmlns:a16="http://schemas.microsoft.com/office/drawing/2014/main" val="2544434193"/>
                    </a:ext>
                  </a:extLst>
                </a:gridCol>
                <a:gridCol w="762958">
                  <a:extLst>
                    <a:ext uri="{9D8B030D-6E8A-4147-A177-3AD203B41FA5}">
                      <a16:colId xmlns:a16="http://schemas.microsoft.com/office/drawing/2014/main" val="1868671071"/>
                    </a:ext>
                  </a:extLst>
                </a:gridCol>
                <a:gridCol w="762958">
                  <a:extLst>
                    <a:ext uri="{9D8B030D-6E8A-4147-A177-3AD203B41FA5}">
                      <a16:colId xmlns:a16="http://schemas.microsoft.com/office/drawing/2014/main" val="770065801"/>
                    </a:ext>
                  </a:extLst>
                </a:gridCol>
                <a:gridCol w="851510">
                  <a:extLst>
                    <a:ext uri="{9D8B030D-6E8A-4147-A177-3AD203B41FA5}">
                      <a16:colId xmlns:a16="http://schemas.microsoft.com/office/drawing/2014/main" val="2310934912"/>
                    </a:ext>
                  </a:extLst>
                </a:gridCol>
              </a:tblGrid>
              <a:tr h="931949">
                <a:tc>
                  <a:txBody>
                    <a:bodyPr/>
                    <a:lstStyle/>
                    <a:p>
                      <a:pPr algn="l" fontAlgn="b"/>
                      <a:r>
                        <a:rPr lang="en-US" sz="1400" b="0" i="0" u="none" strike="noStrike">
                          <a:solidFill>
                            <a:srgbClr val="000000"/>
                          </a:solidFill>
                          <a:effectLst/>
                          <a:latin typeface="Calibri" panose="020F0502020204030204" pitchFamily="34" charset="0"/>
                        </a:rPr>
                        <a:t>Minutes Valid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Mean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Minimum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Maximum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Seconds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solidFill>
                            <a:srgbClr val="000000"/>
                          </a:solidFill>
                          <a:effectLst/>
                          <a:latin typeface="Calibri" panose="020F0502020204030204" pitchFamily="34" charset="0"/>
                        </a:rPr>
                        <a:t>Seconds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solidFill>
                            <a:srgbClr val="000000"/>
                          </a:solidFill>
                          <a:effectLst/>
                          <a:latin typeface="Calibri" panose="020F0502020204030204" pitchFamily="34" charset="0"/>
                        </a:rPr>
                        <a:t>Seconds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32961501"/>
                  </a:ext>
                </a:extLst>
              </a:tr>
              <a:tr h="278033">
                <a:tc>
                  <a:txBody>
                    <a:bodyPr/>
                    <a:lstStyle/>
                    <a:p>
                      <a:pPr algn="r" fontAlgn="b"/>
                      <a:r>
                        <a:rPr lang="en-US" sz="1400" b="0" i="0" u="none" strike="noStrike">
                          <a:solidFill>
                            <a:srgbClr val="000000"/>
                          </a:solidFill>
                          <a:effectLst/>
                          <a:latin typeface="Calibri" panose="020F0502020204030204" pitchFamily="34" charset="0"/>
                        </a:rPr>
                        <a:t>1713.183</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97.8144</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71</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100</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53496</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891.6</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52.04347</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0" i="0" u="none" strike="noStrike">
                          <a:solidFill>
                            <a:srgbClr val="000000"/>
                          </a:solidFill>
                          <a:effectLst/>
                          <a:latin typeface="Calibri" panose="020F0502020204030204" pitchFamily="34" charset="0"/>
                        </a:rPr>
                        <a:t>49650</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827.5</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48.30189</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0" i="0" u="none" strike="noStrike">
                          <a:solidFill>
                            <a:srgbClr val="000000"/>
                          </a:solidFill>
                          <a:effectLst/>
                          <a:latin typeface="Calibri" panose="020F0502020204030204" pitchFamily="34" charset="0"/>
                        </a:rPr>
                        <a:t>49581</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826.35</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48.23477</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52751292"/>
                  </a:ext>
                </a:extLst>
              </a:tr>
            </a:tbl>
          </a:graphicData>
        </a:graphic>
      </p:graphicFrame>
      <p:graphicFrame>
        <p:nvGraphicFramePr>
          <p:cNvPr id="6" name="Table 6">
            <a:extLst>
              <a:ext uri="{FF2B5EF4-FFF2-40B4-BE49-F238E27FC236}">
                <a16:creationId xmlns:a16="http://schemas.microsoft.com/office/drawing/2014/main" id="{161C8877-CA7B-CCAF-DB9F-7A4A4E77115D}"/>
              </a:ext>
            </a:extLst>
          </p:cNvPr>
          <p:cNvGraphicFramePr>
            <a:graphicFrameLocks noGrp="1"/>
          </p:cNvGraphicFramePr>
          <p:nvPr/>
        </p:nvGraphicFramePr>
        <p:xfrm>
          <a:off x="2032000" y="4271674"/>
          <a:ext cx="8127999" cy="741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433251564"/>
                    </a:ext>
                  </a:extLst>
                </a:gridCol>
                <a:gridCol w="2709333">
                  <a:extLst>
                    <a:ext uri="{9D8B030D-6E8A-4147-A177-3AD203B41FA5}">
                      <a16:colId xmlns:a16="http://schemas.microsoft.com/office/drawing/2014/main" val="2487701218"/>
                    </a:ext>
                  </a:extLst>
                </a:gridCol>
                <a:gridCol w="2709333">
                  <a:extLst>
                    <a:ext uri="{9D8B030D-6E8A-4147-A177-3AD203B41FA5}">
                      <a16:colId xmlns:a16="http://schemas.microsoft.com/office/drawing/2014/main" val="3316645615"/>
                    </a:ext>
                  </a:extLst>
                </a:gridCol>
              </a:tblGrid>
              <a:tr h="370840">
                <a:tc>
                  <a:txBody>
                    <a:bodyPr/>
                    <a:lstStyle/>
                    <a:p>
                      <a:r>
                        <a:rPr lang="en-US" dirty="0"/>
                        <a:t>SpO2 &gt; 96% </a:t>
                      </a:r>
                    </a:p>
                  </a:txBody>
                  <a:tcPr/>
                </a:tc>
                <a:tc>
                  <a:txBody>
                    <a:bodyPr/>
                    <a:lstStyle/>
                    <a:p>
                      <a:r>
                        <a:rPr lang="en-US" dirty="0"/>
                        <a:t>90% - 96% SpO2</a:t>
                      </a:r>
                    </a:p>
                  </a:txBody>
                  <a:tcPr/>
                </a:tc>
                <a:tc>
                  <a:txBody>
                    <a:bodyPr/>
                    <a:lstStyle/>
                    <a:p>
                      <a:r>
                        <a:rPr lang="en-US" dirty="0"/>
                        <a:t>SpO2 &lt; 90% </a:t>
                      </a:r>
                    </a:p>
                  </a:txBody>
                  <a:tcPr/>
                </a:tc>
                <a:extLst>
                  <a:ext uri="{0D108BD9-81ED-4DB2-BD59-A6C34878D82A}">
                    <a16:rowId xmlns:a16="http://schemas.microsoft.com/office/drawing/2014/main" val="1900495882"/>
                  </a:ext>
                </a:extLst>
              </a:tr>
              <a:tr h="370840">
                <a:tc>
                  <a:txBody>
                    <a:bodyPr/>
                    <a:lstStyle/>
                    <a:p>
                      <a:r>
                        <a:rPr lang="en-US" dirty="0"/>
                        <a:t>822 Minutes</a:t>
                      </a:r>
                    </a:p>
                  </a:txBody>
                  <a:tcPr/>
                </a:tc>
                <a:tc>
                  <a:txBody>
                    <a:bodyPr/>
                    <a:lstStyle/>
                    <a:p>
                      <a:r>
                        <a:rPr lang="en-US" dirty="0"/>
                        <a:t>65 Minutes</a:t>
                      </a:r>
                    </a:p>
                  </a:txBody>
                  <a:tcPr/>
                </a:tc>
                <a:tc>
                  <a:txBody>
                    <a:bodyPr/>
                    <a:lstStyle/>
                    <a:p>
                      <a:r>
                        <a:rPr lang="en-US" dirty="0"/>
                        <a:t>826 Minutes</a:t>
                      </a:r>
                    </a:p>
                  </a:txBody>
                  <a:tcPr/>
                </a:tc>
                <a:extLst>
                  <a:ext uri="{0D108BD9-81ED-4DB2-BD59-A6C34878D82A}">
                    <a16:rowId xmlns:a16="http://schemas.microsoft.com/office/drawing/2014/main" val="323378505"/>
                  </a:ext>
                </a:extLst>
              </a:tr>
            </a:tbl>
          </a:graphicData>
        </a:graphic>
      </p:graphicFrame>
    </p:spTree>
    <p:extLst>
      <p:ext uri="{BB962C8B-B14F-4D97-AF65-F5344CB8AC3E}">
        <p14:creationId xmlns:p14="http://schemas.microsoft.com/office/powerpoint/2010/main" val="4130326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ED270-C793-7C37-F0B2-3252A546F93C}"/>
              </a:ext>
            </a:extLst>
          </p:cNvPr>
          <p:cNvSpPr>
            <a:spLocks noGrp="1"/>
          </p:cNvSpPr>
          <p:nvPr>
            <p:ph type="title"/>
          </p:nvPr>
        </p:nvSpPr>
        <p:spPr>
          <a:xfrm>
            <a:off x="838200" y="365125"/>
            <a:ext cx="10515600" cy="1325563"/>
          </a:xfrm>
        </p:spPr>
        <p:txBody>
          <a:bodyPr anchor="ctr">
            <a:normAutofit/>
          </a:bodyPr>
          <a:lstStyle/>
          <a:p>
            <a:r>
              <a:rPr lang="en-US" dirty="0"/>
              <a:t>Reporting AEs</a:t>
            </a:r>
          </a:p>
        </p:txBody>
      </p:sp>
      <p:graphicFrame>
        <p:nvGraphicFramePr>
          <p:cNvPr id="5" name="Content Placeholder 2">
            <a:extLst>
              <a:ext uri="{FF2B5EF4-FFF2-40B4-BE49-F238E27FC236}">
                <a16:creationId xmlns:a16="http://schemas.microsoft.com/office/drawing/2014/main" id="{FF889217-23CB-88C0-BFE9-E1AAEC7A78BA}"/>
              </a:ext>
            </a:extLst>
          </p:cNvPr>
          <p:cNvGraphicFramePr>
            <a:graphicFrameLocks noGrp="1"/>
          </p:cNvGraphicFramePr>
          <p:nvPr>
            <p:ph idx="1"/>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966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013D-E96F-4211-A07B-7CC4F7398425}"/>
              </a:ext>
            </a:extLst>
          </p:cNvPr>
          <p:cNvSpPr>
            <a:spLocks noGrp="1"/>
          </p:cNvSpPr>
          <p:nvPr>
            <p:ph type="title"/>
          </p:nvPr>
        </p:nvSpPr>
        <p:spPr>
          <a:xfrm>
            <a:off x="761998" y="1456006"/>
            <a:ext cx="4368802" cy="2685024"/>
          </a:xfrm>
        </p:spPr>
        <p:txBody>
          <a:bodyPr>
            <a:normAutofit/>
          </a:bodyPr>
          <a:lstStyle/>
          <a:p>
            <a:r>
              <a:rPr lang="en-US" dirty="0">
                <a:solidFill>
                  <a:srgbClr val="22549C"/>
                </a:solidFill>
              </a:rPr>
              <a:t>RHO Implementation Trial Consort Diagram</a:t>
            </a:r>
          </a:p>
        </p:txBody>
      </p:sp>
      <p:sp>
        <p:nvSpPr>
          <p:cNvPr id="8" name="TextBox 7">
            <a:extLst>
              <a:ext uri="{FF2B5EF4-FFF2-40B4-BE49-F238E27FC236}">
                <a16:creationId xmlns:a16="http://schemas.microsoft.com/office/drawing/2014/main" id="{E37B7723-EDA1-4096-81A3-9DAD09BB471A}"/>
              </a:ext>
            </a:extLst>
          </p:cNvPr>
          <p:cNvSpPr txBox="1"/>
          <p:nvPr/>
        </p:nvSpPr>
        <p:spPr>
          <a:xfrm>
            <a:off x="1074234" y="4499499"/>
            <a:ext cx="2549393" cy="584775"/>
          </a:xfrm>
          <a:prstGeom prst="rect">
            <a:avLst/>
          </a:prstGeom>
          <a:solidFill>
            <a:schemeClr val="tx2">
              <a:lumMod val="20000"/>
              <a:lumOff val="80000"/>
            </a:schemeClr>
          </a:solidFill>
        </p:spPr>
        <p:txBody>
          <a:bodyPr wrap="square" rtlCol="0">
            <a:spAutoFit/>
          </a:bodyPr>
          <a:lstStyle/>
          <a:p>
            <a:pPr algn="ctr"/>
            <a:r>
              <a:rPr lang="en-US" sz="1600" b="1" u="sng" dirty="0"/>
              <a:t>Average HOT Duration: </a:t>
            </a:r>
          </a:p>
          <a:p>
            <a:pPr algn="ctr"/>
            <a:r>
              <a:rPr lang="en-US" sz="1600" dirty="0"/>
              <a:t>76 ± 61</a:t>
            </a:r>
          </a:p>
        </p:txBody>
      </p:sp>
      <p:pic>
        <p:nvPicPr>
          <p:cNvPr id="20" name="Picture 19">
            <a:extLst>
              <a:ext uri="{FF2B5EF4-FFF2-40B4-BE49-F238E27FC236}">
                <a16:creationId xmlns:a16="http://schemas.microsoft.com/office/drawing/2014/main" id="{23FF339A-CC05-4557-2A64-AF61FB342E07}"/>
              </a:ext>
            </a:extLst>
          </p:cNvPr>
          <p:cNvPicPr>
            <a:picLocks noChangeAspect="1"/>
          </p:cNvPicPr>
          <p:nvPr/>
        </p:nvPicPr>
        <p:blipFill rotWithShape="1">
          <a:blip r:embed="rId3"/>
          <a:srcRect l="7131" t="1212" r="5912" b="2779"/>
          <a:stretch/>
        </p:blipFill>
        <p:spPr>
          <a:xfrm>
            <a:off x="4748129" y="25978"/>
            <a:ext cx="6948571" cy="6118928"/>
          </a:xfrm>
          <a:prstGeom prst="rect">
            <a:avLst/>
          </a:prstGeom>
        </p:spPr>
      </p:pic>
    </p:spTree>
    <p:extLst>
      <p:ext uri="{BB962C8B-B14F-4D97-AF65-F5344CB8AC3E}">
        <p14:creationId xmlns:p14="http://schemas.microsoft.com/office/powerpoint/2010/main" val="1625695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59C5-7699-2357-C1E5-593938D57BE7}"/>
              </a:ext>
            </a:extLst>
          </p:cNvPr>
          <p:cNvSpPr>
            <a:spLocks noGrp="1"/>
          </p:cNvSpPr>
          <p:nvPr>
            <p:ph type="title"/>
          </p:nvPr>
        </p:nvSpPr>
        <p:spPr>
          <a:xfrm>
            <a:off x="838200" y="365125"/>
            <a:ext cx="10515600" cy="1325563"/>
          </a:xfrm>
        </p:spPr>
        <p:txBody>
          <a:bodyPr anchor="ctr">
            <a:normAutofit/>
          </a:bodyPr>
          <a:lstStyle/>
          <a:p>
            <a:r>
              <a:rPr lang="en-US" dirty="0"/>
              <a:t>Family Engagement Survey</a:t>
            </a:r>
          </a:p>
        </p:txBody>
      </p:sp>
      <p:graphicFrame>
        <p:nvGraphicFramePr>
          <p:cNvPr id="5" name="Content Placeholder 2">
            <a:extLst>
              <a:ext uri="{FF2B5EF4-FFF2-40B4-BE49-F238E27FC236}">
                <a16:creationId xmlns:a16="http://schemas.microsoft.com/office/drawing/2014/main" id="{06E78546-BB15-2EF8-AE29-D759855C55E1}"/>
              </a:ext>
            </a:extLst>
          </p:cNvPr>
          <p:cNvGraphicFramePr>
            <a:graphicFrameLocks noGrp="1"/>
          </p:cNvGraphicFramePr>
          <p:nvPr>
            <p:ph idx="1"/>
            <p:extLst>
              <p:ext uri="{D42A27DB-BD31-4B8C-83A1-F6EECF244321}">
                <p14:modId xmlns:p14="http://schemas.microsoft.com/office/powerpoint/2010/main" val="65231051"/>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5766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4938-E533-4DCF-BC31-BA3E991484DA}"/>
              </a:ext>
            </a:extLst>
          </p:cNvPr>
          <p:cNvSpPr>
            <a:spLocks noGrp="1"/>
          </p:cNvSpPr>
          <p:nvPr>
            <p:ph type="title"/>
          </p:nvPr>
        </p:nvSpPr>
        <p:spPr>
          <a:xfrm>
            <a:off x="7558564" y="609600"/>
            <a:ext cx="3912583" cy="1356360"/>
          </a:xfrm>
        </p:spPr>
        <p:txBody>
          <a:bodyPr>
            <a:normAutofit/>
          </a:bodyPr>
          <a:lstStyle/>
          <a:p>
            <a:r>
              <a:rPr lang="en-US" sz="3200" dirty="0">
                <a:solidFill>
                  <a:srgbClr val="22549C"/>
                </a:solidFill>
              </a:rPr>
              <a:t>RHO Program Website</a:t>
            </a:r>
          </a:p>
        </p:txBody>
      </p:sp>
      <p:sp>
        <p:nvSpPr>
          <p:cNvPr id="3" name="Content Placeholder 2">
            <a:extLst>
              <a:ext uri="{FF2B5EF4-FFF2-40B4-BE49-F238E27FC236}">
                <a16:creationId xmlns:a16="http://schemas.microsoft.com/office/drawing/2014/main" id="{EFC958BE-5038-4E5A-A5A5-17A1708CCF9B}"/>
              </a:ext>
            </a:extLst>
          </p:cNvPr>
          <p:cNvSpPr>
            <a:spLocks noGrp="1"/>
          </p:cNvSpPr>
          <p:nvPr>
            <p:ph idx="1"/>
          </p:nvPr>
        </p:nvSpPr>
        <p:spPr>
          <a:xfrm>
            <a:off x="7558564" y="1814732"/>
            <a:ext cx="3912583" cy="4281268"/>
          </a:xfrm>
        </p:spPr>
        <p:txBody>
          <a:bodyPr>
            <a:normAutofit/>
          </a:bodyPr>
          <a:lstStyle/>
          <a:p>
            <a:r>
              <a:rPr lang="en-US" sz="1600" dirty="0"/>
              <a:t>All resources, including training documents, the RHO manual, and other templates can be found on the RHO website at </a:t>
            </a:r>
            <a:r>
              <a:rPr lang="en-US" sz="1600" dirty="0">
                <a:hlinkClick r:id="rId2"/>
              </a:rPr>
              <a:t>www.umassmed.edu/rho-program</a:t>
            </a:r>
            <a:r>
              <a:rPr lang="en-US" sz="1600" dirty="0"/>
              <a:t> </a:t>
            </a:r>
          </a:p>
          <a:p>
            <a:r>
              <a:rPr lang="en-US" sz="1600" dirty="0"/>
              <a:t>Navigate to “Member Login” and log in with the following credentials to access the documents</a:t>
            </a:r>
          </a:p>
          <a:p>
            <a:pPr lvl="1"/>
            <a:r>
              <a:rPr lang="en-US" sz="1600" dirty="0"/>
              <a:t>Username: RHO </a:t>
            </a:r>
          </a:p>
          <a:p>
            <a:pPr lvl="1"/>
            <a:r>
              <a:rPr lang="en-US" sz="1600" dirty="0"/>
              <a:t>Password: Oximetry14</a:t>
            </a:r>
          </a:p>
        </p:txBody>
      </p:sp>
      <p:pic>
        <p:nvPicPr>
          <p:cNvPr id="5" name="Picture 4">
            <a:extLst>
              <a:ext uri="{FF2B5EF4-FFF2-40B4-BE49-F238E27FC236}">
                <a16:creationId xmlns:a16="http://schemas.microsoft.com/office/drawing/2014/main" id="{BF1776E4-28B2-40DC-9E88-74466B3FB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4" y="606462"/>
            <a:ext cx="6045576" cy="2901875"/>
          </a:xfrm>
          <a:prstGeom prst="rect">
            <a:avLst/>
          </a:prstGeom>
          <a:ln>
            <a:solidFill>
              <a:srgbClr val="002060"/>
            </a:solidFill>
          </a:ln>
        </p:spPr>
      </p:pic>
      <p:pic>
        <p:nvPicPr>
          <p:cNvPr id="9" name="Picture 8" descr="Graphical user interface, text, application&#10;&#10;Description automatically generated">
            <a:extLst>
              <a:ext uri="{FF2B5EF4-FFF2-40B4-BE49-F238E27FC236}">
                <a16:creationId xmlns:a16="http://schemas.microsoft.com/office/drawing/2014/main" id="{B5E5655F-BA7F-4EA7-8D34-2FFC27963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064" y="3780810"/>
            <a:ext cx="6044184" cy="1792094"/>
          </a:xfrm>
          <a:prstGeom prst="rect">
            <a:avLst/>
          </a:prstGeom>
          <a:ln>
            <a:solidFill>
              <a:srgbClr val="002060"/>
            </a:solidFill>
          </a:ln>
        </p:spPr>
      </p:pic>
    </p:spTree>
    <p:extLst>
      <p:ext uri="{BB962C8B-B14F-4D97-AF65-F5344CB8AC3E}">
        <p14:creationId xmlns:p14="http://schemas.microsoft.com/office/powerpoint/2010/main" val="3445819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FCFE-8BF3-47DF-8600-C90A99F2C11C}"/>
              </a:ext>
            </a:extLst>
          </p:cNvPr>
          <p:cNvSpPr>
            <a:spLocks noGrp="1"/>
          </p:cNvSpPr>
          <p:nvPr>
            <p:ph type="title" idx="4294967295"/>
          </p:nvPr>
        </p:nvSpPr>
        <p:spPr>
          <a:xfrm>
            <a:off x="430734" y="324509"/>
            <a:ext cx="4960938" cy="1325563"/>
          </a:xfrm>
        </p:spPr>
        <p:txBody>
          <a:bodyPr vert="horz" lIns="91440" tIns="45720" rIns="91440" bIns="45720" rtlCol="0" anchor="ctr">
            <a:normAutofit/>
          </a:bodyPr>
          <a:lstStyle/>
          <a:p>
            <a:r>
              <a:rPr lang="en-US" sz="4800" kern="1200" dirty="0">
                <a:solidFill>
                  <a:srgbClr val="22549C"/>
                </a:solidFill>
                <a:latin typeface="Apple Braille"/>
              </a:rPr>
              <a:t>Closing Thoughts</a:t>
            </a:r>
          </a:p>
        </p:txBody>
      </p:sp>
      <p:sp>
        <p:nvSpPr>
          <p:cNvPr id="3" name="Content Placeholder 2">
            <a:extLst>
              <a:ext uri="{FF2B5EF4-FFF2-40B4-BE49-F238E27FC236}">
                <a16:creationId xmlns:a16="http://schemas.microsoft.com/office/drawing/2014/main" id="{A8CB2F41-8EC1-4DB4-AD9C-CCB83EC3F39A}"/>
              </a:ext>
            </a:extLst>
          </p:cNvPr>
          <p:cNvSpPr>
            <a:spLocks noGrp="1"/>
          </p:cNvSpPr>
          <p:nvPr>
            <p:ph idx="4294967295"/>
          </p:nvPr>
        </p:nvSpPr>
        <p:spPr>
          <a:xfrm>
            <a:off x="457722" y="1825625"/>
            <a:ext cx="4933950" cy="4351338"/>
          </a:xfrm>
        </p:spPr>
        <p:txBody>
          <a:bodyPr vert="horz" lIns="91440" tIns="45720" rIns="91440" bIns="45720" rtlCol="0">
            <a:normAutofit/>
          </a:bodyPr>
          <a:lstStyle/>
          <a:p>
            <a:pPr marL="0" indent="0">
              <a:buNone/>
            </a:pPr>
            <a:r>
              <a:rPr lang="en-US" dirty="0"/>
              <a:t>Questions or Comments?</a:t>
            </a:r>
          </a:p>
          <a:p>
            <a:pPr>
              <a:buFont typeface="Arial" panose="020B0604020202020204" pitchFamily="34" charset="0"/>
              <a:buChar char="•"/>
            </a:pPr>
            <a:r>
              <a:rPr lang="en-US" dirty="0"/>
              <a:t>Are there any suggestions and/or feedback on the progress of the program that you would like to share with the team at this time? </a:t>
            </a:r>
          </a:p>
          <a:p>
            <a:pPr>
              <a:buFont typeface="Arial" panose="020B0604020202020204" pitchFamily="34" charset="0"/>
              <a:buChar char="•"/>
            </a:pPr>
            <a:endParaRPr lang="en-US" dirty="0"/>
          </a:p>
          <a:p>
            <a:pPr marL="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DF3306D3-EB66-434D-A8F5-730C5CC83A19}"/>
              </a:ext>
            </a:extLst>
          </p:cNvPr>
          <p:cNvPicPr>
            <a:picLocks noChangeAspect="1"/>
          </p:cNvPicPr>
          <p:nvPr/>
        </p:nvPicPr>
        <p:blipFill rotWithShape="1">
          <a:blip r:embed="rId3"/>
          <a:srcRect t="12939" r="-2" b="18153"/>
          <a:stretch/>
        </p:blipFill>
        <p:spPr>
          <a:xfrm>
            <a:off x="5106573" y="3161897"/>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6" name="Picture 5">
            <a:extLst>
              <a:ext uri="{FF2B5EF4-FFF2-40B4-BE49-F238E27FC236}">
                <a16:creationId xmlns:a16="http://schemas.microsoft.com/office/drawing/2014/main" id="{885083F9-7817-4045-B1AC-6FF596D0D307}"/>
              </a:ext>
            </a:extLst>
          </p:cNvPr>
          <p:cNvPicPr>
            <a:picLocks noChangeAspect="1"/>
          </p:cNvPicPr>
          <p:nvPr/>
        </p:nvPicPr>
        <p:blipFill rotWithShape="1">
          <a:blip r:embed="rId4"/>
          <a:srcRect t="12605" r="-2" b="39318"/>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5" name="Picture 4">
            <a:extLst>
              <a:ext uri="{FF2B5EF4-FFF2-40B4-BE49-F238E27FC236}">
                <a16:creationId xmlns:a16="http://schemas.microsoft.com/office/drawing/2014/main" id="{3015CBFC-2C8B-4C22-A4C2-EA03F425C07C}"/>
              </a:ext>
            </a:extLst>
          </p:cNvPr>
          <p:cNvPicPr>
            <a:picLocks noChangeAspect="1"/>
          </p:cNvPicPr>
          <p:nvPr/>
        </p:nvPicPr>
        <p:blipFill rotWithShape="1">
          <a:blip r:embed="rId5"/>
          <a:srcRect l="3670" r="13549" b="4"/>
          <a:stretch/>
        </p:blipFill>
        <p:spPr>
          <a:xfrm>
            <a:off x="9933462" y="1825625"/>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1151812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7EB31FCD-E664-42BE-9584-02DCA1E0E960}"/>
              </a:ext>
            </a:extLst>
          </p:cNvPr>
          <p:cNvSpPr txBox="1"/>
          <p:nvPr/>
        </p:nvSpPr>
        <p:spPr>
          <a:xfrm>
            <a:off x="10943946" y="672986"/>
            <a:ext cx="755417" cy="33851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Goal</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Arrow: Up 5">
            <a:extLst>
              <a:ext uri="{FF2B5EF4-FFF2-40B4-BE49-F238E27FC236}">
                <a16:creationId xmlns:a16="http://schemas.microsoft.com/office/drawing/2014/main" id="{141451D3-8BC6-14AA-38D6-19CDCF61E515}"/>
              </a:ext>
            </a:extLst>
          </p:cNvPr>
          <p:cNvSpPr/>
          <p:nvPr/>
        </p:nvSpPr>
        <p:spPr>
          <a:xfrm>
            <a:off x="10084526" y="266666"/>
            <a:ext cx="1345474" cy="6588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C3D254CB-5890-F73C-517B-767DD9D79E3F}"/>
              </a:ext>
            </a:extLst>
          </p:cNvPr>
          <p:cNvGraphicFramePr>
            <a:graphicFrameLocks/>
          </p:cNvGraphicFramePr>
          <p:nvPr>
            <p:extLst>
              <p:ext uri="{D42A27DB-BD31-4B8C-83A1-F6EECF244321}">
                <p14:modId xmlns:p14="http://schemas.microsoft.com/office/powerpoint/2010/main" val="1089806828"/>
              </p:ext>
            </p:extLst>
          </p:nvPr>
        </p:nvGraphicFramePr>
        <p:xfrm>
          <a:off x="451792" y="925470"/>
          <a:ext cx="11288415" cy="5007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0243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8084D-11B8-45DA-BDFE-2C5077C5ECE3}"/>
              </a:ext>
            </a:extLst>
          </p:cNvPr>
          <p:cNvSpPr>
            <a:spLocks noGrp="1"/>
          </p:cNvSpPr>
          <p:nvPr>
            <p:ph type="title"/>
          </p:nvPr>
        </p:nvSpPr>
        <p:spPr>
          <a:xfrm>
            <a:off x="622300" y="7938"/>
            <a:ext cx="10515600" cy="836326"/>
          </a:xfrm>
        </p:spPr>
        <p:txBody>
          <a:bodyPr anchor="ctr">
            <a:normAutofit/>
          </a:bodyPr>
          <a:lstStyle/>
          <a:p>
            <a:r>
              <a:rPr lang="en-US" dirty="0"/>
              <a:t>Enrollment by Site</a:t>
            </a:r>
          </a:p>
        </p:txBody>
      </p:sp>
      <p:graphicFrame>
        <p:nvGraphicFramePr>
          <p:cNvPr id="4" name="Table 3">
            <a:extLst>
              <a:ext uri="{FF2B5EF4-FFF2-40B4-BE49-F238E27FC236}">
                <a16:creationId xmlns:a16="http://schemas.microsoft.com/office/drawing/2014/main" id="{D09ED56F-B4F2-FAAC-89FA-3932C307A599}"/>
              </a:ext>
            </a:extLst>
          </p:cNvPr>
          <p:cNvGraphicFramePr>
            <a:graphicFrameLocks noGrp="1"/>
          </p:cNvGraphicFramePr>
          <p:nvPr>
            <p:extLst>
              <p:ext uri="{D42A27DB-BD31-4B8C-83A1-F6EECF244321}">
                <p14:modId xmlns:p14="http://schemas.microsoft.com/office/powerpoint/2010/main" val="2515467562"/>
              </p:ext>
            </p:extLst>
          </p:nvPr>
        </p:nvGraphicFramePr>
        <p:xfrm>
          <a:off x="327116" y="674446"/>
          <a:ext cx="11537768" cy="5187139"/>
        </p:xfrm>
        <a:graphic>
          <a:graphicData uri="http://schemas.openxmlformats.org/drawingml/2006/table">
            <a:tbl>
              <a:tblPr>
                <a:tableStyleId>{E8B1032C-EA38-4F05-BA0D-38AFFFC7BED3}</a:tableStyleId>
              </a:tblPr>
              <a:tblGrid>
                <a:gridCol w="2039114">
                  <a:extLst>
                    <a:ext uri="{9D8B030D-6E8A-4147-A177-3AD203B41FA5}">
                      <a16:colId xmlns:a16="http://schemas.microsoft.com/office/drawing/2014/main" val="4263369259"/>
                    </a:ext>
                  </a:extLst>
                </a:gridCol>
                <a:gridCol w="923068">
                  <a:extLst>
                    <a:ext uri="{9D8B030D-6E8A-4147-A177-3AD203B41FA5}">
                      <a16:colId xmlns:a16="http://schemas.microsoft.com/office/drawing/2014/main" val="3117110235"/>
                    </a:ext>
                  </a:extLst>
                </a:gridCol>
                <a:gridCol w="1165681">
                  <a:extLst>
                    <a:ext uri="{9D8B030D-6E8A-4147-A177-3AD203B41FA5}">
                      <a16:colId xmlns:a16="http://schemas.microsoft.com/office/drawing/2014/main" val="766057045"/>
                    </a:ext>
                  </a:extLst>
                </a:gridCol>
                <a:gridCol w="632788">
                  <a:extLst>
                    <a:ext uri="{9D8B030D-6E8A-4147-A177-3AD203B41FA5}">
                      <a16:colId xmlns:a16="http://schemas.microsoft.com/office/drawing/2014/main" val="3727103113"/>
                    </a:ext>
                  </a:extLst>
                </a:gridCol>
                <a:gridCol w="721311">
                  <a:extLst>
                    <a:ext uri="{9D8B030D-6E8A-4147-A177-3AD203B41FA5}">
                      <a16:colId xmlns:a16="http://schemas.microsoft.com/office/drawing/2014/main" val="476835133"/>
                    </a:ext>
                  </a:extLst>
                </a:gridCol>
                <a:gridCol w="721311">
                  <a:extLst>
                    <a:ext uri="{9D8B030D-6E8A-4147-A177-3AD203B41FA5}">
                      <a16:colId xmlns:a16="http://schemas.microsoft.com/office/drawing/2014/main" val="1094621753"/>
                    </a:ext>
                  </a:extLst>
                </a:gridCol>
                <a:gridCol w="756575">
                  <a:extLst>
                    <a:ext uri="{9D8B030D-6E8A-4147-A177-3AD203B41FA5}">
                      <a16:colId xmlns:a16="http://schemas.microsoft.com/office/drawing/2014/main" val="2281782717"/>
                    </a:ext>
                  </a:extLst>
                </a:gridCol>
                <a:gridCol w="884808">
                  <a:extLst>
                    <a:ext uri="{9D8B030D-6E8A-4147-A177-3AD203B41FA5}">
                      <a16:colId xmlns:a16="http://schemas.microsoft.com/office/drawing/2014/main" val="730890675"/>
                    </a:ext>
                  </a:extLst>
                </a:gridCol>
                <a:gridCol w="1320800">
                  <a:extLst>
                    <a:ext uri="{9D8B030D-6E8A-4147-A177-3AD203B41FA5}">
                      <a16:colId xmlns:a16="http://schemas.microsoft.com/office/drawing/2014/main" val="2790865097"/>
                    </a:ext>
                  </a:extLst>
                </a:gridCol>
                <a:gridCol w="1051512">
                  <a:extLst>
                    <a:ext uri="{9D8B030D-6E8A-4147-A177-3AD203B41FA5}">
                      <a16:colId xmlns:a16="http://schemas.microsoft.com/office/drawing/2014/main" val="1254699466"/>
                    </a:ext>
                  </a:extLst>
                </a:gridCol>
                <a:gridCol w="705282">
                  <a:extLst>
                    <a:ext uri="{9D8B030D-6E8A-4147-A177-3AD203B41FA5}">
                      <a16:colId xmlns:a16="http://schemas.microsoft.com/office/drawing/2014/main" val="269377135"/>
                    </a:ext>
                  </a:extLst>
                </a:gridCol>
                <a:gridCol w="615518">
                  <a:extLst>
                    <a:ext uri="{9D8B030D-6E8A-4147-A177-3AD203B41FA5}">
                      <a16:colId xmlns:a16="http://schemas.microsoft.com/office/drawing/2014/main" val="1510548777"/>
                    </a:ext>
                  </a:extLst>
                </a:gridCol>
              </a:tblGrid>
              <a:tr h="687203">
                <a:tc>
                  <a:txBody>
                    <a:bodyPr/>
                    <a:lstStyle/>
                    <a:p>
                      <a:pPr algn="ctr" fontAlgn="ctr"/>
                      <a:r>
                        <a:rPr lang="en-US" sz="1300" b="1" u="none" strike="noStrike" dirty="0">
                          <a:effectLst/>
                        </a:rPr>
                        <a:t>Site Name</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a:effectLst/>
                        </a:rPr>
                        <a:t>1st Patient Enrolled</a:t>
                      </a:r>
                      <a:endParaRPr lang="en-US" sz="1300" b="1" i="0" u="none" strike="noStrike">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Duration of Implementation </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Estimate Per Year</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a:effectLst/>
                        </a:rPr>
                        <a:t>Estimate Per Month</a:t>
                      </a:r>
                      <a:endParaRPr lang="en-US" sz="1300" b="1" i="0" u="none" strike="noStrike">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Current Per Month</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Followed</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Withdrawn</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Weaned from HOT</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Active on HOT</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Average</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SD</a:t>
                      </a:r>
                      <a:endParaRPr lang="en-US" sz="1300" b="1" i="0" u="none" strike="noStrike" dirty="0">
                        <a:solidFill>
                          <a:srgbClr val="305496"/>
                        </a:solidFill>
                        <a:effectLst/>
                        <a:latin typeface="Calibri" panose="020F0502020204030204" pitchFamily="34" charset="0"/>
                      </a:endParaRPr>
                    </a:p>
                  </a:txBody>
                  <a:tcPr marL="0" marR="0" marT="0" marB="0" anchor="ctr"/>
                </a:tc>
                <a:extLst>
                  <a:ext uri="{0D108BD9-81ED-4DB2-BD59-A6C34878D82A}">
                    <a16:rowId xmlns:a16="http://schemas.microsoft.com/office/drawing/2014/main" val="575569041"/>
                  </a:ext>
                </a:extLst>
              </a:tr>
              <a:tr h="249892">
                <a:tc>
                  <a:txBody>
                    <a:bodyPr/>
                    <a:lstStyle/>
                    <a:p>
                      <a:pPr algn="ctr" fontAlgn="b"/>
                      <a:r>
                        <a:rPr lang="en-US" sz="1200" u="none" strike="noStrike" dirty="0">
                          <a:effectLst/>
                        </a:rPr>
                        <a:t>Boston Children's</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7/8/2021</a:t>
                      </a:r>
                    </a:p>
                  </a:txBody>
                  <a:tcPr marL="0" marR="0" marT="0" marB="0" anchor="b"/>
                </a:tc>
                <a:tc>
                  <a:txBody>
                    <a:bodyPr/>
                    <a:lstStyle/>
                    <a:p>
                      <a:pPr algn="ctr" fontAlgn="b"/>
                      <a:r>
                        <a:rPr lang="en-US" sz="1400" b="0" i="0" u="none" strike="noStrike" dirty="0">
                          <a:solidFill>
                            <a:schemeClr val="tx1"/>
                          </a:solidFill>
                          <a:effectLst/>
                          <a:latin typeface="+mn-lt"/>
                        </a:rPr>
                        <a:t>21.13</a:t>
                      </a:r>
                    </a:p>
                  </a:txBody>
                  <a:tcPr marL="0" marR="0" marT="0" marB="0" anchor="b"/>
                </a:tc>
                <a:tc>
                  <a:txBody>
                    <a:bodyPr/>
                    <a:lstStyle/>
                    <a:p>
                      <a:pPr algn="ctr" fontAlgn="b"/>
                      <a:r>
                        <a:rPr lang="en-US" sz="1400" u="none" strike="noStrike" dirty="0">
                          <a:solidFill>
                            <a:schemeClr val="tx1"/>
                          </a:solidFill>
                          <a:effectLst/>
                          <a:latin typeface="+mn-lt"/>
                        </a:rPr>
                        <a:t>40</a:t>
                      </a:r>
                      <a:endParaRPr lang="en-US" sz="1400" b="0" i="0" u="none" strike="noStrike" dirty="0">
                        <a:solidFill>
                          <a:schemeClr val="tx1"/>
                        </a:solidFill>
                        <a:effectLst/>
                        <a:latin typeface="+mn-lt"/>
                      </a:endParaRPr>
                    </a:p>
                  </a:txBody>
                  <a:tcPr marL="0" marR="0" marT="0" marB="0" anchor="b"/>
                </a:tc>
                <a:tc>
                  <a:txBody>
                    <a:bodyPr/>
                    <a:lstStyle/>
                    <a:p>
                      <a:pPr algn="ctr" fontAlgn="b"/>
                      <a:r>
                        <a:rPr lang="en-US" sz="1400" u="none" strike="noStrike" dirty="0">
                          <a:solidFill>
                            <a:schemeClr val="tx1"/>
                          </a:solidFill>
                          <a:effectLst/>
                          <a:latin typeface="+mn-lt"/>
                        </a:rPr>
                        <a:t>3</a:t>
                      </a:r>
                      <a:endParaRPr lang="en-US" sz="1400" b="0" i="0" u="none" strike="noStrike" dirty="0">
                        <a:solidFill>
                          <a:schemeClr val="tx1"/>
                        </a:solidFill>
                        <a:effectLst/>
                        <a:latin typeface="+mn-lt"/>
                      </a:endParaRPr>
                    </a:p>
                  </a:txBody>
                  <a:tcPr marL="0" marR="0" marT="0" marB="0" anchor="b"/>
                </a:tc>
                <a:tc>
                  <a:txBody>
                    <a:bodyPr/>
                    <a:lstStyle/>
                    <a:p>
                      <a:pPr algn="ctr" fontAlgn="b"/>
                      <a:r>
                        <a:rPr lang="en-US" sz="1400" b="0" i="0" u="none" strike="noStrike" dirty="0">
                          <a:solidFill>
                            <a:schemeClr val="tx1"/>
                          </a:solidFill>
                          <a:effectLst/>
                          <a:latin typeface="+mn-lt"/>
                        </a:rPr>
                        <a:t>0.8</a:t>
                      </a:r>
                    </a:p>
                  </a:txBody>
                  <a:tcPr marL="0" marR="0" marT="0" marB="0" anchor="b">
                    <a:solidFill>
                      <a:srgbClr val="FF5050"/>
                    </a:solidFill>
                  </a:tcPr>
                </a:tc>
                <a:tc>
                  <a:txBody>
                    <a:bodyPr/>
                    <a:lstStyle/>
                    <a:p>
                      <a:pPr algn="ctr" fontAlgn="b"/>
                      <a:r>
                        <a:rPr lang="en-US" sz="1400" b="0" i="0" u="none" strike="noStrike" dirty="0">
                          <a:solidFill>
                            <a:schemeClr val="tx1"/>
                          </a:solidFill>
                          <a:effectLst/>
                          <a:latin typeface="+mn-lt"/>
                        </a:rPr>
                        <a:t>16</a:t>
                      </a:r>
                    </a:p>
                  </a:txBody>
                  <a:tcPr marL="0" marR="0" marT="0" marB="0" anchor="b"/>
                </a:tc>
                <a:tc>
                  <a:txBody>
                    <a:bodyPr/>
                    <a:lstStyle/>
                    <a:p>
                      <a:pPr algn="ctr" fontAlgn="b"/>
                      <a:r>
                        <a:rPr lang="en-US" sz="1400" b="0" i="0" u="none" strike="noStrike" dirty="0">
                          <a:solidFill>
                            <a:schemeClr val="tx1"/>
                          </a:solidFill>
                          <a:effectLst/>
                          <a:latin typeface="+mn-lt"/>
                        </a:rPr>
                        <a:t>5</a:t>
                      </a:r>
                    </a:p>
                  </a:txBody>
                  <a:tcPr marL="0" marR="0" marT="0" marB="0" anchor="b"/>
                </a:tc>
                <a:tc>
                  <a:txBody>
                    <a:bodyPr/>
                    <a:lstStyle/>
                    <a:p>
                      <a:pPr algn="ctr" fontAlgn="b"/>
                      <a:r>
                        <a:rPr lang="en-US" sz="1400" b="0" i="0" u="none" strike="noStrike" dirty="0">
                          <a:solidFill>
                            <a:schemeClr val="tx1"/>
                          </a:solidFill>
                          <a:effectLst/>
                          <a:latin typeface="+mn-lt"/>
                        </a:rPr>
                        <a:t>10</a:t>
                      </a:r>
                    </a:p>
                  </a:txBody>
                  <a:tcPr marL="0" marR="0" marT="0" marB="0" anchor="b"/>
                </a:tc>
                <a:tc>
                  <a:txBody>
                    <a:bodyPr/>
                    <a:lstStyle/>
                    <a:p>
                      <a:pPr algn="ctr" fontAlgn="b"/>
                      <a:r>
                        <a:rPr lang="en-US" sz="1400" b="0" i="0" u="none" strike="noStrike" dirty="0">
                          <a:solidFill>
                            <a:schemeClr val="tx1"/>
                          </a:solidFill>
                          <a:effectLst/>
                          <a:latin typeface="+mn-lt"/>
                        </a:rPr>
                        <a:t>1</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87.50</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67.81</a:t>
                      </a:r>
                    </a:p>
                  </a:txBody>
                  <a:tcPr marL="0" marR="0" marT="0" marB="0" anchor="b"/>
                </a:tc>
                <a:extLst>
                  <a:ext uri="{0D108BD9-81ED-4DB2-BD59-A6C34878D82A}">
                    <a16:rowId xmlns:a16="http://schemas.microsoft.com/office/drawing/2014/main" val="1105767336"/>
                  </a:ext>
                </a:extLst>
              </a:tr>
              <a:tr h="249892">
                <a:tc>
                  <a:txBody>
                    <a:bodyPr/>
                    <a:lstStyle/>
                    <a:p>
                      <a:pPr algn="ctr" fontAlgn="b"/>
                      <a:r>
                        <a:rPr lang="en-US" sz="1200" u="none" strike="noStrike" dirty="0">
                          <a:effectLst/>
                        </a:rPr>
                        <a:t>Dartmouth-Hitchcock</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1/1/2022</a:t>
                      </a:r>
                    </a:p>
                  </a:txBody>
                  <a:tcPr marL="0" marR="0" marT="0" marB="0" anchor="b"/>
                </a:tc>
                <a:tc>
                  <a:txBody>
                    <a:bodyPr/>
                    <a:lstStyle/>
                    <a:p>
                      <a:pPr algn="ctr" fontAlgn="b"/>
                      <a:r>
                        <a:rPr lang="en-US" sz="1400" b="0" i="0" u="none" strike="noStrike" dirty="0">
                          <a:solidFill>
                            <a:schemeClr val="tx1"/>
                          </a:solidFill>
                          <a:effectLst/>
                          <a:latin typeface="+mn-lt"/>
                        </a:rPr>
                        <a:t>15.23</a:t>
                      </a:r>
                    </a:p>
                  </a:txBody>
                  <a:tcPr marL="0" marR="0" marT="0" marB="0" anchor="b"/>
                </a:tc>
                <a:tc>
                  <a:txBody>
                    <a:bodyPr/>
                    <a:lstStyle/>
                    <a:p>
                      <a:pPr algn="ctr" fontAlgn="b"/>
                      <a:r>
                        <a:rPr lang="en-US" sz="1400" u="none" strike="noStrike">
                          <a:solidFill>
                            <a:schemeClr val="tx1"/>
                          </a:solidFill>
                          <a:effectLst/>
                          <a:latin typeface="+mn-lt"/>
                        </a:rPr>
                        <a:t>20</a:t>
                      </a:r>
                      <a:endParaRPr lang="en-US" sz="1400" b="0" i="0" u="none" strike="noStrike">
                        <a:solidFill>
                          <a:schemeClr val="tx1"/>
                        </a:solidFill>
                        <a:effectLst/>
                        <a:latin typeface="+mn-lt"/>
                      </a:endParaRPr>
                    </a:p>
                  </a:txBody>
                  <a:tcPr marL="0" marR="0" marT="0" marB="0" anchor="b"/>
                </a:tc>
                <a:tc>
                  <a:txBody>
                    <a:bodyPr/>
                    <a:lstStyle/>
                    <a:p>
                      <a:pPr algn="ctr" fontAlgn="b"/>
                      <a:r>
                        <a:rPr lang="en-US" sz="1400" u="none" strike="noStrike">
                          <a:solidFill>
                            <a:schemeClr val="tx1"/>
                          </a:solidFill>
                          <a:effectLst/>
                          <a:latin typeface="+mn-lt"/>
                        </a:rPr>
                        <a:t>2</a:t>
                      </a:r>
                      <a:endParaRPr lang="en-US" sz="1400" b="0" i="0" u="none" strike="noStrike">
                        <a:solidFill>
                          <a:schemeClr val="tx1"/>
                        </a:solidFill>
                        <a:effectLst/>
                        <a:latin typeface="+mn-lt"/>
                      </a:endParaRPr>
                    </a:p>
                  </a:txBody>
                  <a:tcPr marL="0" marR="0" marT="0" marB="0" anchor="b"/>
                </a:tc>
                <a:tc>
                  <a:txBody>
                    <a:bodyPr/>
                    <a:lstStyle/>
                    <a:p>
                      <a:pPr algn="ctr" fontAlgn="b"/>
                      <a:r>
                        <a:rPr lang="en-US" sz="1400" b="0" i="0" u="none" strike="noStrike">
                          <a:solidFill>
                            <a:schemeClr val="tx1"/>
                          </a:solidFill>
                          <a:effectLst/>
                          <a:latin typeface="+mn-lt"/>
                        </a:rPr>
                        <a:t>1.5</a:t>
                      </a:r>
                    </a:p>
                  </a:txBody>
                  <a:tcPr marL="0" marR="0" marT="0" marB="0" anchor="b">
                    <a:noFill/>
                  </a:tcPr>
                </a:tc>
                <a:tc>
                  <a:txBody>
                    <a:bodyPr/>
                    <a:lstStyle/>
                    <a:p>
                      <a:pPr algn="ctr" fontAlgn="b"/>
                      <a:r>
                        <a:rPr lang="en-US" sz="1400" b="0" i="0" u="none" strike="noStrike">
                          <a:solidFill>
                            <a:schemeClr val="tx1"/>
                          </a:solidFill>
                          <a:effectLst/>
                          <a:latin typeface="+mn-lt"/>
                        </a:rPr>
                        <a:t>23</a:t>
                      </a:r>
                    </a:p>
                  </a:txBody>
                  <a:tcPr marL="0" marR="0" marT="0" marB="0" anchor="b"/>
                </a:tc>
                <a:tc>
                  <a:txBody>
                    <a:bodyPr/>
                    <a:lstStyle/>
                    <a:p>
                      <a:pPr algn="ctr" fontAlgn="b"/>
                      <a:r>
                        <a:rPr lang="en-US" sz="1400" u="none" strike="noStrike" dirty="0">
                          <a:solidFill>
                            <a:schemeClr val="tx1"/>
                          </a:solidFill>
                          <a:effectLst/>
                          <a:latin typeface="+mn-lt"/>
                        </a:rPr>
                        <a:t>1</a:t>
                      </a:r>
                      <a:endParaRPr lang="en-US" sz="1400" b="0" i="0" u="none" strike="noStrike" dirty="0">
                        <a:solidFill>
                          <a:schemeClr val="tx1"/>
                        </a:solidFill>
                        <a:effectLst/>
                        <a:latin typeface="+mn-lt"/>
                      </a:endParaRPr>
                    </a:p>
                  </a:txBody>
                  <a:tcPr marL="0" marR="0" marT="0" marB="0" anchor="b"/>
                </a:tc>
                <a:tc>
                  <a:txBody>
                    <a:bodyPr/>
                    <a:lstStyle/>
                    <a:p>
                      <a:pPr algn="ctr" fontAlgn="b"/>
                      <a:r>
                        <a:rPr lang="en-US" sz="1400" b="0" i="0" u="none" strike="noStrike">
                          <a:solidFill>
                            <a:schemeClr val="tx1"/>
                          </a:solidFill>
                          <a:effectLst/>
                          <a:latin typeface="+mn-lt"/>
                        </a:rPr>
                        <a:t>16</a:t>
                      </a:r>
                    </a:p>
                  </a:txBody>
                  <a:tcPr marL="0" marR="0" marT="0" marB="0" anchor="b"/>
                </a:tc>
                <a:tc>
                  <a:txBody>
                    <a:bodyPr/>
                    <a:lstStyle/>
                    <a:p>
                      <a:pPr algn="ctr" fontAlgn="b"/>
                      <a:r>
                        <a:rPr lang="en-US" sz="1400" b="0" i="0" u="none" strike="noStrike">
                          <a:solidFill>
                            <a:schemeClr val="tx1"/>
                          </a:solidFill>
                          <a:effectLst/>
                          <a:latin typeface="+mn-lt"/>
                        </a:rPr>
                        <a:t>6</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73.13</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77.37</a:t>
                      </a:r>
                    </a:p>
                  </a:txBody>
                  <a:tcPr marL="0" marR="0" marT="0" marB="0" anchor="b"/>
                </a:tc>
                <a:extLst>
                  <a:ext uri="{0D108BD9-81ED-4DB2-BD59-A6C34878D82A}">
                    <a16:rowId xmlns:a16="http://schemas.microsoft.com/office/drawing/2014/main" val="176033024"/>
                  </a:ext>
                </a:extLst>
              </a:tr>
              <a:tr h="381240">
                <a:tc>
                  <a:txBody>
                    <a:bodyPr/>
                    <a:lstStyle/>
                    <a:p>
                      <a:pPr algn="ctr" fontAlgn="b"/>
                      <a:r>
                        <a:rPr lang="en-US" sz="1200" u="none" strike="noStrike" dirty="0">
                          <a:effectLst/>
                        </a:rPr>
                        <a:t>Maria </a:t>
                      </a:r>
                      <a:r>
                        <a:rPr lang="en-US" sz="1200" u="none" strike="noStrike" dirty="0" err="1">
                          <a:effectLst/>
                        </a:rPr>
                        <a:t>Fareri</a:t>
                      </a:r>
                      <a:r>
                        <a:rPr lang="en-US" sz="1200" u="none" strike="noStrike" dirty="0">
                          <a:effectLst/>
                        </a:rPr>
                        <a:t> Children's Hospital</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11/18/2021</a:t>
                      </a:r>
                    </a:p>
                  </a:txBody>
                  <a:tcPr marL="0" marR="0" marT="0" marB="0" anchor="b"/>
                </a:tc>
                <a:tc>
                  <a:txBody>
                    <a:bodyPr/>
                    <a:lstStyle/>
                    <a:p>
                      <a:pPr algn="ctr" fontAlgn="b"/>
                      <a:r>
                        <a:rPr lang="en-US" sz="1400" b="0" i="0" u="none" strike="noStrike">
                          <a:solidFill>
                            <a:schemeClr val="tx1"/>
                          </a:solidFill>
                          <a:effectLst/>
                          <a:latin typeface="+mn-lt"/>
                        </a:rPr>
                        <a:t>16.70</a:t>
                      </a:r>
                    </a:p>
                  </a:txBody>
                  <a:tcPr marL="0" marR="0" marT="0" marB="0" anchor="b"/>
                </a:tc>
                <a:tc>
                  <a:txBody>
                    <a:bodyPr/>
                    <a:lstStyle/>
                    <a:p>
                      <a:pPr algn="ctr" fontAlgn="b"/>
                      <a:r>
                        <a:rPr lang="en-US" sz="1400" u="none" strike="noStrike">
                          <a:solidFill>
                            <a:schemeClr val="tx1"/>
                          </a:solidFill>
                          <a:effectLst/>
                          <a:latin typeface="+mn-lt"/>
                        </a:rPr>
                        <a:t>14</a:t>
                      </a:r>
                      <a:endParaRPr lang="en-US" sz="1400" b="0" i="0" u="none" strike="noStrike">
                        <a:solidFill>
                          <a:schemeClr val="tx1"/>
                        </a:solidFill>
                        <a:effectLst/>
                        <a:latin typeface="+mn-lt"/>
                      </a:endParaRPr>
                    </a:p>
                  </a:txBody>
                  <a:tcPr marL="0" marR="0" marT="0" marB="0" anchor="b"/>
                </a:tc>
                <a:tc>
                  <a:txBody>
                    <a:bodyPr/>
                    <a:lstStyle/>
                    <a:p>
                      <a:pPr algn="ctr" fontAlgn="b"/>
                      <a:r>
                        <a:rPr lang="en-US" sz="1400" u="none" strike="noStrike" dirty="0">
                          <a:solidFill>
                            <a:schemeClr val="tx1"/>
                          </a:solidFill>
                          <a:effectLst/>
                          <a:latin typeface="+mn-lt"/>
                        </a:rPr>
                        <a:t>1</a:t>
                      </a:r>
                      <a:endParaRPr lang="en-US" sz="1400" b="0" i="0" u="none" strike="noStrike" dirty="0">
                        <a:solidFill>
                          <a:schemeClr val="tx1"/>
                        </a:solidFill>
                        <a:effectLst/>
                        <a:latin typeface="+mn-lt"/>
                      </a:endParaRPr>
                    </a:p>
                  </a:txBody>
                  <a:tcPr marL="0" marR="0" marT="0" marB="0" anchor="b"/>
                </a:tc>
                <a:tc>
                  <a:txBody>
                    <a:bodyPr/>
                    <a:lstStyle/>
                    <a:p>
                      <a:pPr algn="ctr" fontAlgn="b"/>
                      <a:r>
                        <a:rPr lang="en-US" sz="1400" b="0" i="0" u="none" strike="noStrike">
                          <a:solidFill>
                            <a:schemeClr val="tx1"/>
                          </a:solidFill>
                          <a:effectLst/>
                          <a:latin typeface="+mn-lt"/>
                        </a:rPr>
                        <a:t>0.3</a:t>
                      </a:r>
                    </a:p>
                  </a:txBody>
                  <a:tcPr marL="0" marR="0" marT="0" marB="0" anchor="b">
                    <a:solidFill>
                      <a:srgbClr val="FF5050"/>
                    </a:solidFill>
                  </a:tcPr>
                </a:tc>
                <a:tc>
                  <a:txBody>
                    <a:bodyPr/>
                    <a:lstStyle/>
                    <a:p>
                      <a:pPr algn="ctr" fontAlgn="b"/>
                      <a:r>
                        <a:rPr lang="en-US" sz="1400" b="0" i="0" u="none" strike="noStrike">
                          <a:solidFill>
                            <a:schemeClr val="tx1"/>
                          </a:solidFill>
                          <a:effectLst/>
                          <a:latin typeface="+mn-lt"/>
                        </a:rPr>
                        <a:t>5</a:t>
                      </a:r>
                    </a:p>
                  </a:txBody>
                  <a:tcPr marL="0" marR="0" marT="0" marB="0" anchor="b"/>
                </a:tc>
                <a:tc>
                  <a:txBody>
                    <a:bodyPr/>
                    <a:lstStyle/>
                    <a:p>
                      <a:pPr algn="ctr" fontAlgn="b"/>
                      <a:r>
                        <a:rPr lang="en-US" sz="1400" u="none" strike="noStrike" dirty="0">
                          <a:solidFill>
                            <a:schemeClr val="tx1"/>
                          </a:solidFill>
                          <a:effectLst/>
                          <a:latin typeface="+mn-lt"/>
                        </a:rPr>
                        <a:t>0</a:t>
                      </a:r>
                      <a:endParaRPr lang="en-US" sz="1400" b="0" i="0" u="none" strike="noStrike" dirty="0">
                        <a:solidFill>
                          <a:schemeClr val="tx1"/>
                        </a:solidFill>
                        <a:effectLst/>
                        <a:latin typeface="+mn-lt"/>
                      </a:endParaRPr>
                    </a:p>
                  </a:txBody>
                  <a:tcPr marL="0" marR="0" marT="0" marB="0" anchor="b"/>
                </a:tc>
                <a:tc>
                  <a:txBody>
                    <a:bodyPr/>
                    <a:lstStyle/>
                    <a:p>
                      <a:pPr algn="ctr" fontAlgn="b"/>
                      <a:r>
                        <a:rPr lang="en-US" sz="1400" b="0" i="0" u="none" strike="noStrike">
                          <a:solidFill>
                            <a:schemeClr val="tx1"/>
                          </a:solidFill>
                          <a:effectLst/>
                          <a:latin typeface="+mn-lt"/>
                        </a:rPr>
                        <a:t>2</a:t>
                      </a:r>
                    </a:p>
                  </a:txBody>
                  <a:tcPr marL="0" marR="0" marT="0" marB="0" anchor="b"/>
                </a:tc>
                <a:tc>
                  <a:txBody>
                    <a:bodyPr/>
                    <a:lstStyle/>
                    <a:p>
                      <a:pPr algn="ctr" fontAlgn="b"/>
                      <a:r>
                        <a:rPr lang="en-US" sz="1400" b="0" i="0" u="none" strike="noStrike">
                          <a:solidFill>
                            <a:schemeClr val="tx1"/>
                          </a:solidFill>
                          <a:effectLst/>
                          <a:latin typeface="+mn-lt"/>
                        </a:rPr>
                        <a:t>3</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90.00</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49.92</a:t>
                      </a:r>
                    </a:p>
                  </a:txBody>
                  <a:tcPr marL="0" marR="0" marT="0" marB="0" anchor="b"/>
                </a:tc>
                <a:extLst>
                  <a:ext uri="{0D108BD9-81ED-4DB2-BD59-A6C34878D82A}">
                    <a16:rowId xmlns:a16="http://schemas.microsoft.com/office/drawing/2014/main" val="2138647532"/>
                  </a:ext>
                </a:extLst>
              </a:tr>
              <a:tr h="381240">
                <a:tc>
                  <a:txBody>
                    <a:bodyPr/>
                    <a:lstStyle/>
                    <a:p>
                      <a:pPr algn="ctr" fontAlgn="b"/>
                      <a:r>
                        <a:rPr lang="en-US" sz="1200" u="none" strike="noStrike" dirty="0">
                          <a:effectLst/>
                        </a:rPr>
                        <a:t>Massachusetts General Hospital</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7/8/2021</a:t>
                      </a:r>
                    </a:p>
                  </a:txBody>
                  <a:tcPr marL="0" marR="0" marT="0" marB="0" anchor="b"/>
                </a:tc>
                <a:tc>
                  <a:txBody>
                    <a:bodyPr/>
                    <a:lstStyle/>
                    <a:p>
                      <a:pPr algn="ctr" fontAlgn="b"/>
                      <a:r>
                        <a:rPr lang="en-US" sz="1400" b="0" i="0" u="none" strike="noStrike">
                          <a:solidFill>
                            <a:schemeClr val="tx1"/>
                          </a:solidFill>
                          <a:effectLst/>
                          <a:latin typeface="+mn-lt"/>
                        </a:rPr>
                        <a:t>21.13</a:t>
                      </a:r>
                    </a:p>
                  </a:txBody>
                  <a:tcPr marL="0" marR="0" marT="0" marB="0" anchor="b"/>
                </a:tc>
                <a:tc>
                  <a:txBody>
                    <a:bodyPr/>
                    <a:lstStyle/>
                    <a:p>
                      <a:pPr algn="ctr" fontAlgn="b"/>
                      <a:r>
                        <a:rPr lang="en-US" sz="1400" u="none" strike="noStrike">
                          <a:solidFill>
                            <a:schemeClr val="tx1"/>
                          </a:solidFill>
                          <a:effectLst/>
                          <a:latin typeface="+mn-lt"/>
                        </a:rPr>
                        <a:t>13</a:t>
                      </a:r>
                      <a:endParaRPr lang="en-US" sz="1400" b="0" i="0" u="none" strike="noStrike">
                        <a:solidFill>
                          <a:schemeClr val="tx1"/>
                        </a:solidFill>
                        <a:effectLst/>
                        <a:latin typeface="+mn-lt"/>
                      </a:endParaRPr>
                    </a:p>
                  </a:txBody>
                  <a:tcPr marL="0" marR="0" marT="0" marB="0" anchor="b"/>
                </a:tc>
                <a:tc>
                  <a:txBody>
                    <a:bodyPr/>
                    <a:lstStyle/>
                    <a:p>
                      <a:pPr algn="ctr" fontAlgn="b"/>
                      <a:r>
                        <a:rPr lang="en-US" sz="1400" u="none" strike="noStrike" dirty="0">
                          <a:solidFill>
                            <a:schemeClr val="tx1"/>
                          </a:solidFill>
                          <a:effectLst/>
                          <a:latin typeface="+mn-lt"/>
                        </a:rPr>
                        <a:t>1</a:t>
                      </a:r>
                      <a:endParaRPr lang="en-US" sz="1400" b="0" i="0" u="none" strike="noStrike" dirty="0">
                        <a:solidFill>
                          <a:schemeClr val="tx1"/>
                        </a:solidFill>
                        <a:effectLst/>
                        <a:latin typeface="+mn-lt"/>
                      </a:endParaRPr>
                    </a:p>
                  </a:txBody>
                  <a:tcPr marL="0" marR="0" marT="0" marB="0" anchor="b"/>
                </a:tc>
                <a:tc>
                  <a:txBody>
                    <a:bodyPr/>
                    <a:lstStyle/>
                    <a:p>
                      <a:pPr algn="ctr" fontAlgn="b"/>
                      <a:r>
                        <a:rPr lang="en-US" sz="1400" b="0" i="0" u="none" strike="noStrike" dirty="0">
                          <a:solidFill>
                            <a:schemeClr val="tx1"/>
                          </a:solidFill>
                          <a:effectLst/>
                          <a:latin typeface="+mn-lt"/>
                        </a:rPr>
                        <a:t>0.5</a:t>
                      </a:r>
                    </a:p>
                  </a:txBody>
                  <a:tcPr marL="0" marR="0" marT="0" marB="0" anchor="b">
                    <a:solidFill>
                      <a:srgbClr val="FF5050"/>
                    </a:solidFill>
                  </a:tcPr>
                </a:tc>
                <a:tc>
                  <a:txBody>
                    <a:bodyPr/>
                    <a:lstStyle/>
                    <a:p>
                      <a:pPr algn="ctr" fontAlgn="b"/>
                      <a:r>
                        <a:rPr lang="en-US" sz="1400" b="0" i="0" u="none" strike="noStrike">
                          <a:solidFill>
                            <a:schemeClr val="tx1"/>
                          </a:solidFill>
                          <a:effectLst/>
                          <a:latin typeface="+mn-lt"/>
                        </a:rPr>
                        <a:t>10</a:t>
                      </a:r>
                    </a:p>
                  </a:txBody>
                  <a:tcPr marL="0" marR="0" marT="0" marB="0" anchor="b"/>
                </a:tc>
                <a:tc>
                  <a:txBody>
                    <a:bodyPr/>
                    <a:lstStyle/>
                    <a:p>
                      <a:pPr algn="ctr" fontAlgn="b"/>
                      <a:r>
                        <a:rPr lang="en-US" sz="1400" u="none" strike="noStrike" dirty="0">
                          <a:solidFill>
                            <a:schemeClr val="tx1"/>
                          </a:solidFill>
                          <a:effectLst/>
                          <a:latin typeface="+mn-lt"/>
                        </a:rPr>
                        <a:t>1</a:t>
                      </a:r>
                      <a:endParaRPr lang="en-US" sz="1400" b="0" i="0" u="none" strike="noStrike" dirty="0">
                        <a:solidFill>
                          <a:schemeClr val="tx1"/>
                        </a:solidFill>
                        <a:effectLst/>
                        <a:latin typeface="+mn-lt"/>
                      </a:endParaRPr>
                    </a:p>
                  </a:txBody>
                  <a:tcPr marL="0" marR="0" marT="0" marB="0" anchor="b"/>
                </a:tc>
                <a:tc>
                  <a:txBody>
                    <a:bodyPr/>
                    <a:lstStyle/>
                    <a:p>
                      <a:pPr algn="ctr" fontAlgn="b"/>
                      <a:r>
                        <a:rPr lang="en-US" sz="1400" b="0" i="0" u="none" strike="noStrike">
                          <a:solidFill>
                            <a:schemeClr val="tx1"/>
                          </a:solidFill>
                          <a:effectLst/>
                          <a:latin typeface="+mn-lt"/>
                        </a:rPr>
                        <a:t>8</a:t>
                      </a:r>
                    </a:p>
                  </a:txBody>
                  <a:tcPr marL="0" marR="0" marT="0" marB="0" anchor="b"/>
                </a:tc>
                <a:tc>
                  <a:txBody>
                    <a:bodyPr/>
                    <a:lstStyle/>
                    <a:p>
                      <a:pPr algn="ctr" fontAlgn="b"/>
                      <a:r>
                        <a:rPr lang="en-US" sz="1400" b="0" i="0" u="none" strike="noStrike">
                          <a:solidFill>
                            <a:schemeClr val="tx1"/>
                          </a:solidFill>
                          <a:effectLst/>
                          <a:latin typeface="+mn-lt"/>
                        </a:rPr>
                        <a:t>1</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86.75</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48.46</a:t>
                      </a:r>
                    </a:p>
                  </a:txBody>
                  <a:tcPr marL="0" marR="0" marT="0" marB="0" anchor="b"/>
                </a:tc>
                <a:extLst>
                  <a:ext uri="{0D108BD9-81ED-4DB2-BD59-A6C34878D82A}">
                    <a16:rowId xmlns:a16="http://schemas.microsoft.com/office/drawing/2014/main" val="3641287519"/>
                  </a:ext>
                </a:extLst>
              </a:tr>
              <a:tr h="249892">
                <a:tc>
                  <a:txBody>
                    <a:bodyPr/>
                    <a:lstStyle/>
                    <a:p>
                      <a:pPr algn="ctr" fontAlgn="b"/>
                      <a:r>
                        <a:rPr lang="en-US" sz="1200" u="none" strike="noStrike">
                          <a:effectLst/>
                        </a:rPr>
                        <a:t>University of Maryland</a:t>
                      </a:r>
                      <a:endParaRPr lang="en-US" sz="12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8/21/2021</a:t>
                      </a:r>
                    </a:p>
                  </a:txBody>
                  <a:tcPr marL="0" marR="0" marT="0" marB="0" anchor="b"/>
                </a:tc>
                <a:tc>
                  <a:txBody>
                    <a:bodyPr/>
                    <a:lstStyle/>
                    <a:p>
                      <a:pPr algn="ctr" fontAlgn="b"/>
                      <a:r>
                        <a:rPr lang="en-US" sz="1400" b="0" i="0" u="none" strike="noStrike">
                          <a:solidFill>
                            <a:schemeClr val="tx1"/>
                          </a:solidFill>
                          <a:effectLst/>
                          <a:latin typeface="+mn-lt"/>
                        </a:rPr>
                        <a:t>19.67</a:t>
                      </a:r>
                    </a:p>
                  </a:txBody>
                  <a:tcPr marL="0" marR="0" marT="0" marB="0" anchor="b"/>
                </a:tc>
                <a:tc>
                  <a:txBody>
                    <a:bodyPr/>
                    <a:lstStyle/>
                    <a:p>
                      <a:pPr algn="ctr" fontAlgn="b"/>
                      <a:r>
                        <a:rPr lang="en-US" sz="1400" u="none" strike="noStrike">
                          <a:solidFill>
                            <a:schemeClr val="tx1"/>
                          </a:solidFill>
                          <a:effectLst/>
                          <a:latin typeface="+mn-lt"/>
                        </a:rPr>
                        <a:t>20</a:t>
                      </a:r>
                      <a:endParaRPr lang="en-US" sz="1400" b="0" i="0" u="none" strike="noStrike">
                        <a:solidFill>
                          <a:schemeClr val="tx1"/>
                        </a:solidFill>
                        <a:effectLst/>
                        <a:latin typeface="+mn-lt"/>
                      </a:endParaRPr>
                    </a:p>
                  </a:txBody>
                  <a:tcPr marL="0" marR="0" marT="0" marB="0" anchor="b"/>
                </a:tc>
                <a:tc>
                  <a:txBody>
                    <a:bodyPr/>
                    <a:lstStyle/>
                    <a:p>
                      <a:pPr algn="ctr" fontAlgn="b"/>
                      <a:r>
                        <a:rPr lang="en-US" sz="1400" u="none" strike="noStrike">
                          <a:solidFill>
                            <a:schemeClr val="tx1"/>
                          </a:solidFill>
                          <a:effectLst/>
                          <a:latin typeface="+mn-lt"/>
                        </a:rPr>
                        <a:t>2</a:t>
                      </a:r>
                      <a:endParaRPr lang="en-US" sz="1400" b="0" i="0" u="none" strike="noStrike">
                        <a:solidFill>
                          <a:schemeClr val="tx1"/>
                        </a:solidFill>
                        <a:effectLst/>
                        <a:latin typeface="+mn-lt"/>
                      </a:endParaRPr>
                    </a:p>
                  </a:txBody>
                  <a:tcPr marL="0" marR="0" marT="0" marB="0" anchor="b"/>
                </a:tc>
                <a:tc>
                  <a:txBody>
                    <a:bodyPr/>
                    <a:lstStyle/>
                    <a:p>
                      <a:pPr algn="ctr" fontAlgn="b"/>
                      <a:r>
                        <a:rPr lang="en-US" sz="1400" b="0" i="0" u="none" strike="noStrike" dirty="0">
                          <a:solidFill>
                            <a:schemeClr val="tx1"/>
                          </a:solidFill>
                          <a:effectLst/>
                          <a:latin typeface="+mn-lt"/>
                        </a:rPr>
                        <a:t>1.2</a:t>
                      </a:r>
                    </a:p>
                  </a:txBody>
                  <a:tcPr marL="0" marR="0" marT="0" marB="0" anchor="b">
                    <a:noFill/>
                  </a:tcPr>
                </a:tc>
                <a:tc>
                  <a:txBody>
                    <a:bodyPr/>
                    <a:lstStyle/>
                    <a:p>
                      <a:pPr algn="ctr" fontAlgn="b"/>
                      <a:r>
                        <a:rPr lang="en-US" sz="1400" b="0" i="0" u="none" strike="noStrike">
                          <a:solidFill>
                            <a:schemeClr val="tx1"/>
                          </a:solidFill>
                          <a:effectLst/>
                          <a:latin typeface="+mn-lt"/>
                        </a:rPr>
                        <a:t>24</a:t>
                      </a:r>
                    </a:p>
                  </a:txBody>
                  <a:tcPr marL="0" marR="0" marT="0" marB="0" anchor="b"/>
                </a:tc>
                <a:tc>
                  <a:txBody>
                    <a:bodyPr/>
                    <a:lstStyle/>
                    <a:p>
                      <a:pPr algn="ctr" fontAlgn="b"/>
                      <a:r>
                        <a:rPr lang="en-US" sz="1400" b="0" i="0" u="none" strike="noStrike" dirty="0">
                          <a:solidFill>
                            <a:schemeClr val="tx1"/>
                          </a:solidFill>
                          <a:effectLst/>
                          <a:latin typeface="+mn-lt"/>
                        </a:rPr>
                        <a:t>7</a:t>
                      </a:r>
                    </a:p>
                  </a:txBody>
                  <a:tcPr marL="0" marR="0" marT="0" marB="0" anchor="b"/>
                </a:tc>
                <a:tc>
                  <a:txBody>
                    <a:bodyPr/>
                    <a:lstStyle/>
                    <a:p>
                      <a:pPr algn="ctr" fontAlgn="b"/>
                      <a:r>
                        <a:rPr lang="en-US" sz="1400" b="0" i="0" u="none" strike="noStrike">
                          <a:solidFill>
                            <a:schemeClr val="tx1"/>
                          </a:solidFill>
                          <a:effectLst/>
                          <a:latin typeface="+mn-lt"/>
                        </a:rPr>
                        <a:t>12</a:t>
                      </a:r>
                    </a:p>
                  </a:txBody>
                  <a:tcPr marL="0" marR="0" marT="0" marB="0" anchor="b"/>
                </a:tc>
                <a:tc>
                  <a:txBody>
                    <a:bodyPr/>
                    <a:lstStyle/>
                    <a:p>
                      <a:pPr algn="ctr" fontAlgn="b"/>
                      <a:r>
                        <a:rPr lang="en-US" sz="1400" b="0" i="0" u="none" strike="noStrike">
                          <a:solidFill>
                            <a:schemeClr val="tx1"/>
                          </a:solidFill>
                          <a:effectLst/>
                          <a:latin typeface="+mn-lt"/>
                        </a:rPr>
                        <a:t>5</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50.17</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33.72</a:t>
                      </a:r>
                    </a:p>
                  </a:txBody>
                  <a:tcPr marL="0" marR="0" marT="0" marB="0" anchor="b"/>
                </a:tc>
                <a:extLst>
                  <a:ext uri="{0D108BD9-81ED-4DB2-BD59-A6C34878D82A}">
                    <a16:rowId xmlns:a16="http://schemas.microsoft.com/office/drawing/2014/main" val="632309223"/>
                  </a:ext>
                </a:extLst>
              </a:tr>
              <a:tr h="249892">
                <a:tc>
                  <a:txBody>
                    <a:bodyPr/>
                    <a:lstStyle/>
                    <a:p>
                      <a:pPr algn="ctr" fontAlgn="b"/>
                      <a:r>
                        <a:rPr lang="en-US" sz="1200" u="none" strike="noStrike" dirty="0">
                          <a:effectLst/>
                        </a:rPr>
                        <a:t>Vanderbilt</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4/28/2021</a:t>
                      </a:r>
                    </a:p>
                  </a:txBody>
                  <a:tcPr marL="0" marR="0" marT="0" marB="0" anchor="b"/>
                </a:tc>
                <a:tc>
                  <a:txBody>
                    <a:bodyPr/>
                    <a:lstStyle/>
                    <a:p>
                      <a:pPr algn="ctr" fontAlgn="b"/>
                      <a:r>
                        <a:rPr lang="en-US" sz="1400" b="0" i="0" u="none" strike="noStrike">
                          <a:solidFill>
                            <a:schemeClr val="tx1"/>
                          </a:solidFill>
                          <a:effectLst/>
                          <a:latin typeface="+mn-lt"/>
                        </a:rPr>
                        <a:t>23.50</a:t>
                      </a:r>
                    </a:p>
                  </a:txBody>
                  <a:tcPr marL="0" marR="0" marT="0" marB="0" anchor="b"/>
                </a:tc>
                <a:tc>
                  <a:txBody>
                    <a:bodyPr/>
                    <a:lstStyle/>
                    <a:p>
                      <a:pPr algn="ctr" fontAlgn="b"/>
                      <a:r>
                        <a:rPr lang="en-US" sz="1400" u="none" strike="noStrike" dirty="0">
                          <a:solidFill>
                            <a:schemeClr val="tx1"/>
                          </a:solidFill>
                          <a:effectLst/>
                          <a:latin typeface="+mn-lt"/>
                        </a:rPr>
                        <a:t>70</a:t>
                      </a:r>
                      <a:endParaRPr lang="en-US" sz="1400" b="0" i="0" u="none" strike="noStrike" dirty="0">
                        <a:solidFill>
                          <a:schemeClr val="tx1"/>
                        </a:solidFill>
                        <a:effectLst/>
                        <a:latin typeface="+mn-lt"/>
                      </a:endParaRPr>
                    </a:p>
                  </a:txBody>
                  <a:tcPr marL="0" marR="0" marT="0" marB="0" anchor="b"/>
                </a:tc>
                <a:tc>
                  <a:txBody>
                    <a:bodyPr/>
                    <a:lstStyle/>
                    <a:p>
                      <a:pPr algn="ctr" fontAlgn="b"/>
                      <a:r>
                        <a:rPr lang="en-US" sz="1400" u="none" strike="noStrike">
                          <a:solidFill>
                            <a:schemeClr val="tx1"/>
                          </a:solidFill>
                          <a:effectLst/>
                          <a:latin typeface="+mn-lt"/>
                        </a:rPr>
                        <a:t>6</a:t>
                      </a:r>
                      <a:endParaRPr lang="en-US" sz="1400" b="0" i="0" u="none" strike="noStrike">
                        <a:solidFill>
                          <a:schemeClr val="tx1"/>
                        </a:solidFill>
                        <a:effectLst/>
                        <a:latin typeface="+mn-lt"/>
                      </a:endParaRPr>
                    </a:p>
                  </a:txBody>
                  <a:tcPr marL="0" marR="0" marT="0" marB="0" anchor="b"/>
                </a:tc>
                <a:tc>
                  <a:txBody>
                    <a:bodyPr/>
                    <a:lstStyle/>
                    <a:p>
                      <a:pPr algn="ctr" fontAlgn="b"/>
                      <a:r>
                        <a:rPr lang="en-US" sz="1400" b="0" i="0" u="none" strike="noStrike">
                          <a:solidFill>
                            <a:schemeClr val="tx1"/>
                          </a:solidFill>
                          <a:effectLst/>
                          <a:latin typeface="+mn-lt"/>
                        </a:rPr>
                        <a:t>0.1</a:t>
                      </a:r>
                    </a:p>
                  </a:txBody>
                  <a:tcPr marL="0" marR="0" marT="0" marB="0" anchor="b">
                    <a:solidFill>
                      <a:srgbClr val="FF5050"/>
                    </a:solidFill>
                  </a:tcPr>
                </a:tc>
                <a:tc>
                  <a:txBody>
                    <a:bodyPr/>
                    <a:lstStyle/>
                    <a:p>
                      <a:pPr algn="ctr" fontAlgn="b"/>
                      <a:r>
                        <a:rPr lang="en-US" sz="1400" b="0" i="0" u="none" strike="noStrike" dirty="0">
                          <a:solidFill>
                            <a:schemeClr val="tx1"/>
                          </a:solidFill>
                          <a:effectLst/>
                          <a:latin typeface="+mn-lt"/>
                        </a:rPr>
                        <a:t>3</a:t>
                      </a:r>
                    </a:p>
                  </a:txBody>
                  <a:tcPr marL="0" marR="0" marT="0" marB="0" anchor="b"/>
                </a:tc>
                <a:tc>
                  <a:txBody>
                    <a:bodyPr/>
                    <a:lstStyle/>
                    <a:p>
                      <a:pPr algn="ctr" fontAlgn="b"/>
                      <a:r>
                        <a:rPr lang="en-US" sz="1400" u="none" strike="noStrike" dirty="0">
                          <a:solidFill>
                            <a:schemeClr val="tx1"/>
                          </a:solidFill>
                          <a:effectLst/>
                          <a:latin typeface="+mn-lt"/>
                        </a:rPr>
                        <a:t>2</a:t>
                      </a:r>
                      <a:endParaRPr lang="en-US" sz="1400" b="0" i="0" u="none" strike="noStrike" dirty="0">
                        <a:solidFill>
                          <a:schemeClr val="tx1"/>
                        </a:solidFill>
                        <a:effectLst/>
                        <a:latin typeface="+mn-lt"/>
                      </a:endParaRPr>
                    </a:p>
                  </a:txBody>
                  <a:tcPr marL="0" marR="0" marT="0" marB="0" anchor="b"/>
                </a:tc>
                <a:tc>
                  <a:txBody>
                    <a:bodyPr/>
                    <a:lstStyle/>
                    <a:p>
                      <a:pPr algn="ctr" fontAlgn="b"/>
                      <a:r>
                        <a:rPr lang="en-US" sz="1400" b="0" i="0" u="none" strike="noStrike">
                          <a:solidFill>
                            <a:schemeClr val="tx1"/>
                          </a:solidFill>
                          <a:effectLst/>
                          <a:latin typeface="+mn-lt"/>
                        </a:rPr>
                        <a:t>0</a:t>
                      </a:r>
                    </a:p>
                  </a:txBody>
                  <a:tcPr marL="0" marR="0" marT="0" marB="0" anchor="b"/>
                </a:tc>
                <a:tc>
                  <a:txBody>
                    <a:bodyPr/>
                    <a:lstStyle/>
                    <a:p>
                      <a:pPr algn="ctr" fontAlgn="b"/>
                      <a:r>
                        <a:rPr lang="en-US" sz="1400" b="0" i="0" u="none" strike="noStrike">
                          <a:solidFill>
                            <a:schemeClr val="tx1"/>
                          </a:solidFill>
                          <a:effectLst/>
                          <a:latin typeface="+mn-lt"/>
                        </a:rPr>
                        <a:t>1</a:t>
                      </a:r>
                    </a:p>
                  </a:txBody>
                  <a:tcPr marL="0" marR="0" marT="0" marB="0" anchor="b"/>
                </a:tc>
                <a:tc>
                  <a:txBody>
                    <a:bodyPr/>
                    <a:lstStyle/>
                    <a:p>
                      <a:pPr algn="ctr" fontAlgn="b"/>
                      <a:endParaRPr lang="en-US" sz="1400" b="0" i="0" u="none" strike="noStrike">
                        <a:solidFill>
                          <a:schemeClr val="tx1"/>
                        </a:solidFill>
                        <a:effectLst/>
                        <a:latin typeface="Calibri" panose="020F0502020204030204" pitchFamily="34" charset="0"/>
                      </a:endParaRPr>
                    </a:p>
                  </a:txBody>
                  <a:tcPr marL="0" marR="0" marT="0" marB="0" anchor="b"/>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1932287569"/>
                  </a:ext>
                </a:extLst>
              </a:tr>
              <a:tr h="249892">
                <a:tc>
                  <a:txBody>
                    <a:bodyPr/>
                    <a:lstStyle/>
                    <a:p>
                      <a:pPr algn="ctr" fontAlgn="b"/>
                      <a:r>
                        <a:rPr lang="en-US" sz="1200" u="none" strike="noStrike" dirty="0">
                          <a:effectLst/>
                        </a:rPr>
                        <a:t>Arkansas Children's Hospital</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10/20/2021</a:t>
                      </a:r>
                    </a:p>
                  </a:txBody>
                  <a:tcPr marL="0" marR="0" marT="0" marB="0" anchor="b"/>
                </a:tc>
                <a:tc>
                  <a:txBody>
                    <a:bodyPr/>
                    <a:lstStyle/>
                    <a:p>
                      <a:pPr algn="ctr" fontAlgn="b"/>
                      <a:r>
                        <a:rPr lang="en-US" sz="1400" b="0" i="0" u="none" strike="noStrike">
                          <a:solidFill>
                            <a:schemeClr val="tx1"/>
                          </a:solidFill>
                          <a:effectLst/>
                          <a:latin typeface="+mn-lt"/>
                        </a:rPr>
                        <a:t>17.67</a:t>
                      </a:r>
                    </a:p>
                  </a:txBody>
                  <a:tcPr marL="0" marR="0" marT="0" marB="0" anchor="b"/>
                </a:tc>
                <a:tc>
                  <a:txBody>
                    <a:bodyPr/>
                    <a:lstStyle/>
                    <a:p>
                      <a:pPr algn="ctr" fontAlgn="b"/>
                      <a:r>
                        <a:rPr lang="en-US" sz="1400" u="none" strike="noStrike">
                          <a:solidFill>
                            <a:schemeClr val="tx1"/>
                          </a:solidFill>
                          <a:effectLst/>
                          <a:latin typeface="+mn-lt"/>
                        </a:rPr>
                        <a:t>48</a:t>
                      </a:r>
                      <a:endParaRPr lang="en-US" sz="1400" b="0" i="0" u="none" strike="noStrike">
                        <a:solidFill>
                          <a:schemeClr val="tx1"/>
                        </a:solidFill>
                        <a:effectLst/>
                        <a:latin typeface="+mn-lt"/>
                      </a:endParaRPr>
                    </a:p>
                  </a:txBody>
                  <a:tcPr marL="0" marR="0" marT="0" marB="0" anchor="b"/>
                </a:tc>
                <a:tc>
                  <a:txBody>
                    <a:bodyPr/>
                    <a:lstStyle/>
                    <a:p>
                      <a:pPr algn="ctr" fontAlgn="b"/>
                      <a:r>
                        <a:rPr lang="en-US" sz="1400" u="none" strike="noStrike" dirty="0">
                          <a:solidFill>
                            <a:schemeClr val="tx1"/>
                          </a:solidFill>
                          <a:effectLst/>
                          <a:latin typeface="+mn-lt"/>
                        </a:rPr>
                        <a:t>4</a:t>
                      </a:r>
                      <a:endParaRPr lang="en-US" sz="1400" b="0" i="0" u="none" strike="noStrike" dirty="0">
                        <a:solidFill>
                          <a:schemeClr val="tx1"/>
                        </a:solidFill>
                        <a:effectLst/>
                        <a:latin typeface="+mn-lt"/>
                      </a:endParaRPr>
                    </a:p>
                  </a:txBody>
                  <a:tcPr marL="0" marR="0" marT="0" marB="0" anchor="b"/>
                </a:tc>
                <a:tc>
                  <a:txBody>
                    <a:bodyPr/>
                    <a:lstStyle/>
                    <a:p>
                      <a:pPr algn="ctr" fontAlgn="b"/>
                      <a:r>
                        <a:rPr lang="en-US" sz="1400" b="0" i="0" u="none" strike="noStrike">
                          <a:solidFill>
                            <a:schemeClr val="tx1"/>
                          </a:solidFill>
                          <a:effectLst/>
                          <a:latin typeface="+mn-lt"/>
                        </a:rPr>
                        <a:t>1.2</a:t>
                      </a:r>
                    </a:p>
                  </a:txBody>
                  <a:tcPr marL="0" marR="0" marT="0" marB="0" anchor="b">
                    <a:solidFill>
                      <a:srgbClr val="FF5050"/>
                    </a:solidFill>
                  </a:tcPr>
                </a:tc>
                <a:tc>
                  <a:txBody>
                    <a:bodyPr/>
                    <a:lstStyle/>
                    <a:p>
                      <a:pPr algn="ctr" fontAlgn="b"/>
                      <a:r>
                        <a:rPr lang="en-US" sz="1400" b="0" i="0" u="none" strike="noStrike">
                          <a:solidFill>
                            <a:schemeClr val="tx1"/>
                          </a:solidFill>
                          <a:effectLst/>
                          <a:latin typeface="+mn-lt"/>
                        </a:rPr>
                        <a:t>22</a:t>
                      </a:r>
                    </a:p>
                  </a:txBody>
                  <a:tcPr marL="0" marR="0" marT="0" marB="0" anchor="b"/>
                </a:tc>
                <a:tc>
                  <a:txBody>
                    <a:bodyPr/>
                    <a:lstStyle/>
                    <a:p>
                      <a:pPr algn="ctr" fontAlgn="b"/>
                      <a:r>
                        <a:rPr lang="en-US" sz="1400" b="0" i="0" u="none" strike="noStrike" dirty="0">
                          <a:solidFill>
                            <a:schemeClr val="tx1"/>
                          </a:solidFill>
                          <a:effectLst/>
                          <a:latin typeface="+mn-lt"/>
                        </a:rPr>
                        <a:t>9</a:t>
                      </a:r>
                    </a:p>
                  </a:txBody>
                  <a:tcPr marL="0" marR="0" marT="0" marB="0" anchor="b"/>
                </a:tc>
                <a:tc>
                  <a:txBody>
                    <a:bodyPr/>
                    <a:lstStyle/>
                    <a:p>
                      <a:pPr algn="ctr" fontAlgn="b"/>
                      <a:r>
                        <a:rPr lang="en-US" sz="1400" b="0" i="0" u="none" strike="noStrike">
                          <a:solidFill>
                            <a:schemeClr val="tx1"/>
                          </a:solidFill>
                          <a:effectLst/>
                          <a:latin typeface="+mn-lt"/>
                        </a:rPr>
                        <a:t>10</a:t>
                      </a:r>
                    </a:p>
                  </a:txBody>
                  <a:tcPr marL="0" marR="0" marT="0" marB="0" anchor="b"/>
                </a:tc>
                <a:tc>
                  <a:txBody>
                    <a:bodyPr/>
                    <a:lstStyle/>
                    <a:p>
                      <a:pPr algn="ctr" fontAlgn="b"/>
                      <a:r>
                        <a:rPr lang="en-US" sz="1400" b="0" i="0" u="none" strike="noStrike">
                          <a:solidFill>
                            <a:schemeClr val="tx1"/>
                          </a:solidFill>
                          <a:effectLst/>
                          <a:latin typeface="+mn-lt"/>
                        </a:rPr>
                        <a:t>3</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90.60</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54.15</a:t>
                      </a:r>
                    </a:p>
                  </a:txBody>
                  <a:tcPr marL="0" marR="0" marT="0" marB="0" anchor="b"/>
                </a:tc>
                <a:extLst>
                  <a:ext uri="{0D108BD9-81ED-4DB2-BD59-A6C34878D82A}">
                    <a16:rowId xmlns:a16="http://schemas.microsoft.com/office/drawing/2014/main" val="3822052516"/>
                  </a:ext>
                </a:extLst>
              </a:tr>
              <a:tr h="381240">
                <a:tc>
                  <a:txBody>
                    <a:bodyPr/>
                    <a:lstStyle/>
                    <a:p>
                      <a:pPr algn="ctr" fontAlgn="b"/>
                      <a:r>
                        <a:rPr lang="en-US" sz="1200" u="none" strike="noStrike" dirty="0">
                          <a:effectLst/>
                        </a:rPr>
                        <a:t>Children's Hospital of </a:t>
                      </a:r>
                      <a:r>
                        <a:rPr lang="en-US" sz="1200" u="none" strike="noStrike" dirty="0" err="1">
                          <a:effectLst/>
                        </a:rPr>
                        <a:t>Philidelphia</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5/26/2021</a:t>
                      </a:r>
                    </a:p>
                  </a:txBody>
                  <a:tcPr marL="0" marR="0" marT="0" marB="0" anchor="b"/>
                </a:tc>
                <a:tc>
                  <a:txBody>
                    <a:bodyPr/>
                    <a:lstStyle/>
                    <a:p>
                      <a:pPr algn="ctr" fontAlgn="b"/>
                      <a:r>
                        <a:rPr lang="en-US" sz="1400" b="0" i="0" u="none" strike="noStrike">
                          <a:solidFill>
                            <a:schemeClr val="tx1"/>
                          </a:solidFill>
                          <a:effectLst/>
                          <a:latin typeface="+mn-lt"/>
                        </a:rPr>
                        <a:t>22.57</a:t>
                      </a:r>
                    </a:p>
                  </a:txBody>
                  <a:tcPr marL="0" marR="0" marT="0" marB="0" anchor="b"/>
                </a:tc>
                <a:tc>
                  <a:txBody>
                    <a:bodyPr/>
                    <a:lstStyle/>
                    <a:p>
                      <a:pPr algn="ctr" fontAlgn="b"/>
                      <a:r>
                        <a:rPr lang="en-US" sz="1400" u="none" strike="noStrike">
                          <a:solidFill>
                            <a:schemeClr val="tx1"/>
                          </a:solidFill>
                          <a:effectLst/>
                          <a:latin typeface="+mn-lt"/>
                        </a:rPr>
                        <a:t>50</a:t>
                      </a:r>
                      <a:endParaRPr lang="en-US" sz="1400" b="0" i="0" u="none" strike="noStrike">
                        <a:solidFill>
                          <a:schemeClr val="tx1"/>
                        </a:solidFill>
                        <a:effectLst/>
                        <a:latin typeface="+mn-lt"/>
                      </a:endParaRPr>
                    </a:p>
                  </a:txBody>
                  <a:tcPr marL="0" marR="0" marT="0" marB="0" anchor="b"/>
                </a:tc>
                <a:tc>
                  <a:txBody>
                    <a:bodyPr/>
                    <a:lstStyle/>
                    <a:p>
                      <a:pPr algn="ctr" fontAlgn="b"/>
                      <a:r>
                        <a:rPr lang="en-US" sz="1400" u="none" strike="noStrike" dirty="0">
                          <a:solidFill>
                            <a:schemeClr val="tx1"/>
                          </a:solidFill>
                          <a:effectLst/>
                          <a:latin typeface="+mn-lt"/>
                        </a:rPr>
                        <a:t>4</a:t>
                      </a:r>
                      <a:endParaRPr lang="en-US" sz="1400" b="0" i="0" u="none" strike="noStrike" dirty="0">
                        <a:solidFill>
                          <a:schemeClr val="tx1"/>
                        </a:solidFill>
                        <a:effectLst/>
                        <a:latin typeface="+mn-lt"/>
                      </a:endParaRPr>
                    </a:p>
                  </a:txBody>
                  <a:tcPr marL="0" marR="0" marT="0" marB="0" anchor="b"/>
                </a:tc>
                <a:tc>
                  <a:txBody>
                    <a:bodyPr/>
                    <a:lstStyle/>
                    <a:p>
                      <a:pPr algn="ctr" fontAlgn="b"/>
                      <a:r>
                        <a:rPr lang="en-US" sz="1400" b="0" i="0" u="none" strike="noStrike">
                          <a:solidFill>
                            <a:schemeClr val="tx1"/>
                          </a:solidFill>
                          <a:effectLst/>
                          <a:latin typeface="+mn-lt"/>
                        </a:rPr>
                        <a:t>0.2</a:t>
                      </a:r>
                    </a:p>
                  </a:txBody>
                  <a:tcPr marL="0" marR="0" marT="0" marB="0" anchor="b">
                    <a:solidFill>
                      <a:srgbClr val="FF5050"/>
                    </a:solidFill>
                  </a:tcPr>
                </a:tc>
                <a:tc>
                  <a:txBody>
                    <a:bodyPr/>
                    <a:lstStyle/>
                    <a:p>
                      <a:pPr algn="ctr" fontAlgn="b"/>
                      <a:r>
                        <a:rPr lang="en-US" sz="1400" b="0" i="0" u="none" strike="noStrike">
                          <a:solidFill>
                            <a:schemeClr val="tx1"/>
                          </a:solidFill>
                          <a:effectLst/>
                          <a:latin typeface="+mn-lt"/>
                        </a:rPr>
                        <a:t>4</a:t>
                      </a:r>
                    </a:p>
                  </a:txBody>
                  <a:tcPr marL="0" marR="0" marT="0" marB="0" anchor="b"/>
                </a:tc>
                <a:tc>
                  <a:txBody>
                    <a:bodyPr/>
                    <a:lstStyle/>
                    <a:p>
                      <a:pPr algn="ctr" fontAlgn="b"/>
                      <a:r>
                        <a:rPr lang="en-US" sz="1400" b="0" i="0" u="none" strike="noStrike" dirty="0">
                          <a:solidFill>
                            <a:schemeClr val="tx1"/>
                          </a:solidFill>
                          <a:effectLst/>
                          <a:latin typeface="+mn-lt"/>
                        </a:rPr>
                        <a:t>1</a:t>
                      </a:r>
                    </a:p>
                  </a:txBody>
                  <a:tcPr marL="0" marR="0" marT="0" marB="0" anchor="b"/>
                </a:tc>
                <a:tc>
                  <a:txBody>
                    <a:bodyPr/>
                    <a:lstStyle/>
                    <a:p>
                      <a:pPr algn="ctr" fontAlgn="b"/>
                      <a:r>
                        <a:rPr lang="en-US" sz="1400" b="0" i="0" u="none" strike="noStrike">
                          <a:solidFill>
                            <a:schemeClr val="tx1"/>
                          </a:solidFill>
                          <a:effectLst/>
                          <a:latin typeface="+mn-lt"/>
                        </a:rPr>
                        <a:t>2</a:t>
                      </a:r>
                    </a:p>
                  </a:txBody>
                  <a:tcPr marL="0" marR="0" marT="0" marB="0" anchor="b"/>
                </a:tc>
                <a:tc>
                  <a:txBody>
                    <a:bodyPr/>
                    <a:lstStyle/>
                    <a:p>
                      <a:pPr algn="ctr" fontAlgn="b"/>
                      <a:r>
                        <a:rPr lang="en-US" sz="1400" b="0" i="0" u="none" strike="noStrike">
                          <a:solidFill>
                            <a:schemeClr val="tx1"/>
                          </a:solidFill>
                          <a:effectLst/>
                          <a:latin typeface="+mn-lt"/>
                        </a:rPr>
                        <a:t>1</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51.00</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27.90</a:t>
                      </a:r>
                    </a:p>
                  </a:txBody>
                  <a:tcPr marL="0" marR="0" marT="0" marB="0" anchor="b"/>
                </a:tc>
                <a:extLst>
                  <a:ext uri="{0D108BD9-81ED-4DB2-BD59-A6C34878D82A}">
                    <a16:rowId xmlns:a16="http://schemas.microsoft.com/office/drawing/2014/main" val="1574486783"/>
                  </a:ext>
                </a:extLst>
              </a:tr>
              <a:tr h="249892">
                <a:tc>
                  <a:txBody>
                    <a:bodyPr/>
                    <a:lstStyle/>
                    <a:p>
                      <a:pPr algn="ctr" fontAlgn="b"/>
                      <a:r>
                        <a:rPr lang="en-US" sz="1200" u="none" strike="noStrike" dirty="0">
                          <a:effectLst/>
                        </a:rPr>
                        <a:t>Cincinnati Children's </a:t>
                      </a:r>
                      <a:r>
                        <a:rPr lang="en-US" sz="1200" u="none" strike="noStrike" dirty="0" err="1">
                          <a:effectLst/>
                        </a:rPr>
                        <a:t>Hopsital</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9/21/2022</a:t>
                      </a:r>
                    </a:p>
                  </a:txBody>
                  <a:tcPr marL="0" marR="0" marT="0" marB="0" anchor="b"/>
                </a:tc>
                <a:tc>
                  <a:txBody>
                    <a:bodyPr/>
                    <a:lstStyle/>
                    <a:p>
                      <a:pPr algn="ctr" fontAlgn="b"/>
                      <a:r>
                        <a:rPr lang="en-US" sz="1400" b="0" i="0" u="none" strike="noStrike">
                          <a:solidFill>
                            <a:schemeClr val="tx1"/>
                          </a:solidFill>
                          <a:effectLst/>
                          <a:latin typeface="+mn-lt"/>
                        </a:rPr>
                        <a:t>6.47</a:t>
                      </a:r>
                    </a:p>
                  </a:txBody>
                  <a:tcPr marL="0" marR="0" marT="0" marB="0" anchor="b"/>
                </a:tc>
                <a:tc>
                  <a:txBody>
                    <a:bodyPr/>
                    <a:lstStyle/>
                    <a:p>
                      <a:pPr algn="ctr" fontAlgn="b"/>
                      <a:r>
                        <a:rPr lang="en-US" sz="1400" u="none" strike="noStrike">
                          <a:solidFill>
                            <a:schemeClr val="tx1"/>
                          </a:solidFill>
                          <a:effectLst/>
                          <a:latin typeface="+mn-lt"/>
                        </a:rPr>
                        <a:t>50</a:t>
                      </a:r>
                      <a:endParaRPr lang="en-US" sz="1400" b="0" i="0" u="none" strike="noStrike">
                        <a:solidFill>
                          <a:schemeClr val="tx1"/>
                        </a:solidFill>
                        <a:effectLst/>
                        <a:latin typeface="+mn-lt"/>
                      </a:endParaRPr>
                    </a:p>
                  </a:txBody>
                  <a:tcPr marL="0" marR="0" marT="0" marB="0" anchor="b"/>
                </a:tc>
                <a:tc>
                  <a:txBody>
                    <a:bodyPr/>
                    <a:lstStyle/>
                    <a:p>
                      <a:pPr algn="ctr" fontAlgn="b"/>
                      <a:r>
                        <a:rPr lang="en-US" sz="1400" u="none" strike="noStrike">
                          <a:solidFill>
                            <a:schemeClr val="tx1"/>
                          </a:solidFill>
                          <a:effectLst/>
                          <a:latin typeface="+mn-lt"/>
                        </a:rPr>
                        <a:t>4</a:t>
                      </a:r>
                      <a:endParaRPr lang="en-US" sz="1400" b="0" i="0" u="none" strike="noStrike">
                        <a:solidFill>
                          <a:schemeClr val="tx1"/>
                        </a:solidFill>
                        <a:effectLst/>
                        <a:latin typeface="+mn-lt"/>
                      </a:endParaRPr>
                    </a:p>
                  </a:txBody>
                  <a:tcPr marL="0" marR="0" marT="0" marB="0" anchor="b"/>
                </a:tc>
                <a:tc>
                  <a:txBody>
                    <a:bodyPr/>
                    <a:lstStyle/>
                    <a:p>
                      <a:pPr algn="ctr" fontAlgn="b"/>
                      <a:r>
                        <a:rPr lang="en-US" sz="1400" b="0" i="0" u="none" strike="noStrike">
                          <a:solidFill>
                            <a:schemeClr val="tx1"/>
                          </a:solidFill>
                          <a:effectLst/>
                          <a:latin typeface="+mn-lt"/>
                        </a:rPr>
                        <a:t>1.5</a:t>
                      </a:r>
                    </a:p>
                  </a:txBody>
                  <a:tcPr marL="0" marR="0" marT="0" marB="0" anchor="b">
                    <a:solidFill>
                      <a:srgbClr val="FF5050"/>
                    </a:solidFill>
                  </a:tcPr>
                </a:tc>
                <a:tc>
                  <a:txBody>
                    <a:bodyPr/>
                    <a:lstStyle/>
                    <a:p>
                      <a:pPr algn="ctr" fontAlgn="b"/>
                      <a:r>
                        <a:rPr lang="en-US" sz="1400" b="0" i="0" u="none" strike="noStrike">
                          <a:solidFill>
                            <a:schemeClr val="tx1"/>
                          </a:solidFill>
                          <a:effectLst/>
                          <a:latin typeface="+mn-lt"/>
                        </a:rPr>
                        <a:t>10</a:t>
                      </a:r>
                    </a:p>
                  </a:txBody>
                  <a:tcPr marL="0" marR="0" marT="0" marB="0" anchor="b"/>
                </a:tc>
                <a:tc>
                  <a:txBody>
                    <a:bodyPr/>
                    <a:lstStyle/>
                    <a:p>
                      <a:pPr algn="ctr" fontAlgn="b"/>
                      <a:r>
                        <a:rPr lang="en-US" sz="1400" b="0" i="0" u="none" strike="noStrike" dirty="0">
                          <a:solidFill>
                            <a:schemeClr val="tx1"/>
                          </a:solidFill>
                          <a:effectLst/>
                          <a:latin typeface="+mn-lt"/>
                        </a:rPr>
                        <a:t>1</a:t>
                      </a:r>
                    </a:p>
                  </a:txBody>
                  <a:tcPr marL="0" marR="0" marT="0" marB="0" anchor="b"/>
                </a:tc>
                <a:tc>
                  <a:txBody>
                    <a:bodyPr/>
                    <a:lstStyle/>
                    <a:p>
                      <a:pPr algn="ctr" fontAlgn="b"/>
                      <a:r>
                        <a:rPr lang="en-US" sz="1400" b="0" i="0" u="none" strike="noStrike" dirty="0">
                          <a:solidFill>
                            <a:schemeClr val="tx1"/>
                          </a:solidFill>
                          <a:effectLst/>
                          <a:latin typeface="+mn-lt"/>
                        </a:rPr>
                        <a:t>3</a:t>
                      </a:r>
                    </a:p>
                  </a:txBody>
                  <a:tcPr marL="0" marR="0" marT="0" marB="0" anchor="b"/>
                </a:tc>
                <a:tc>
                  <a:txBody>
                    <a:bodyPr/>
                    <a:lstStyle/>
                    <a:p>
                      <a:pPr algn="ctr" fontAlgn="b"/>
                      <a:r>
                        <a:rPr lang="en-US" sz="1400" b="0" i="0" u="none" strike="noStrike">
                          <a:solidFill>
                            <a:schemeClr val="tx1"/>
                          </a:solidFill>
                          <a:effectLst/>
                          <a:latin typeface="+mn-lt"/>
                        </a:rPr>
                        <a:t>6</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88.33</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46.22</a:t>
                      </a:r>
                    </a:p>
                  </a:txBody>
                  <a:tcPr marL="0" marR="0" marT="0" marB="0" anchor="b"/>
                </a:tc>
                <a:extLst>
                  <a:ext uri="{0D108BD9-81ED-4DB2-BD59-A6C34878D82A}">
                    <a16:rowId xmlns:a16="http://schemas.microsoft.com/office/drawing/2014/main" val="430620474"/>
                  </a:ext>
                </a:extLst>
              </a:tr>
              <a:tr h="249892">
                <a:tc>
                  <a:txBody>
                    <a:bodyPr/>
                    <a:lstStyle/>
                    <a:p>
                      <a:pPr algn="ctr" fontAlgn="b"/>
                      <a:r>
                        <a:rPr lang="en-US" sz="1200" u="none" strike="noStrike" dirty="0">
                          <a:effectLst/>
                        </a:rPr>
                        <a:t>National Jewish Health</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8/24/2022</a:t>
                      </a:r>
                    </a:p>
                  </a:txBody>
                  <a:tcPr marL="0" marR="0" marT="0" marB="0" anchor="b"/>
                </a:tc>
                <a:tc>
                  <a:txBody>
                    <a:bodyPr/>
                    <a:lstStyle/>
                    <a:p>
                      <a:pPr algn="ctr" fontAlgn="b"/>
                      <a:r>
                        <a:rPr lang="en-US" sz="1400" b="0" i="0" u="none" strike="noStrike">
                          <a:solidFill>
                            <a:schemeClr val="tx1"/>
                          </a:solidFill>
                          <a:effectLst/>
                          <a:latin typeface="+mn-lt"/>
                        </a:rPr>
                        <a:t>7.40</a:t>
                      </a:r>
                    </a:p>
                  </a:txBody>
                  <a:tcPr marL="0" marR="0" marT="0" marB="0" anchor="b"/>
                </a:tc>
                <a:tc>
                  <a:txBody>
                    <a:bodyPr/>
                    <a:lstStyle/>
                    <a:p>
                      <a:pPr algn="ctr" fontAlgn="b"/>
                      <a:r>
                        <a:rPr lang="en-US" sz="1400" u="none" strike="noStrike">
                          <a:solidFill>
                            <a:schemeClr val="tx1"/>
                          </a:solidFill>
                          <a:effectLst/>
                          <a:latin typeface="+mn-lt"/>
                        </a:rPr>
                        <a:t>250</a:t>
                      </a:r>
                      <a:endParaRPr lang="en-US" sz="1400" b="0" i="0" u="none" strike="noStrike">
                        <a:solidFill>
                          <a:schemeClr val="tx1"/>
                        </a:solidFill>
                        <a:effectLst/>
                        <a:latin typeface="+mn-lt"/>
                      </a:endParaRPr>
                    </a:p>
                  </a:txBody>
                  <a:tcPr marL="0" marR="0" marT="0" marB="0" anchor="b"/>
                </a:tc>
                <a:tc>
                  <a:txBody>
                    <a:bodyPr/>
                    <a:lstStyle/>
                    <a:p>
                      <a:pPr algn="ctr" fontAlgn="b"/>
                      <a:r>
                        <a:rPr lang="en-US" sz="1400" u="none" strike="noStrike">
                          <a:solidFill>
                            <a:schemeClr val="tx1"/>
                          </a:solidFill>
                          <a:effectLst/>
                          <a:latin typeface="+mn-lt"/>
                        </a:rPr>
                        <a:t>21</a:t>
                      </a:r>
                      <a:endParaRPr lang="en-US" sz="1400" b="0" i="0" u="none" strike="noStrike">
                        <a:solidFill>
                          <a:schemeClr val="tx1"/>
                        </a:solidFill>
                        <a:effectLst/>
                        <a:latin typeface="+mn-lt"/>
                      </a:endParaRPr>
                    </a:p>
                  </a:txBody>
                  <a:tcPr marL="0" marR="0" marT="0" marB="0" anchor="b"/>
                </a:tc>
                <a:tc>
                  <a:txBody>
                    <a:bodyPr/>
                    <a:lstStyle/>
                    <a:p>
                      <a:pPr algn="ctr" fontAlgn="b"/>
                      <a:r>
                        <a:rPr lang="en-US" sz="1400" b="0" i="0" u="none" strike="noStrike">
                          <a:solidFill>
                            <a:schemeClr val="tx1"/>
                          </a:solidFill>
                          <a:effectLst/>
                          <a:latin typeface="+mn-lt"/>
                        </a:rPr>
                        <a:t>2.2</a:t>
                      </a:r>
                    </a:p>
                  </a:txBody>
                  <a:tcPr marL="0" marR="0" marT="0" marB="0" anchor="b">
                    <a:solidFill>
                      <a:srgbClr val="FF5050"/>
                    </a:solidFill>
                  </a:tcPr>
                </a:tc>
                <a:tc>
                  <a:txBody>
                    <a:bodyPr/>
                    <a:lstStyle/>
                    <a:p>
                      <a:pPr algn="ctr" fontAlgn="b"/>
                      <a:r>
                        <a:rPr lang="en-US" sz="1400" b="0" i="0" u="none" strike="noStrike">
                          <a:solidFill>
                            <a:schemeClr val="tx1"/>
                          </a:solidFill>
                          <a:effectLst/>
                          <a:latin typeface="+mn-lt"/>
                        </a:rPr>
                        <a:t>16</a:t>
                      </a:r>
                    </a:p>
                  </a:txBody>
                  <a:tcPr marL="0" marR="0" marT="0" marB="0" anchor="b"/>
                </a:tc>
                <a:tc>
                  <a:txBody>
                    <a:bodyPr/>
                    <a:lstStyle/>
                    <a:p>
                      <a:pPr algn="ctr" fontAlgn="b"/>
                      <a:r>
                        <a:rPr lang="en-US" sz="1400" b="0" i="0" u="none" strike="noStrike" dirty="0">
                          <a:solidFill>
                            <a:schemeClr val="tx1"/>
                          </a:solidFill>
                          <a:effectLst/>
                          <a:latin typeface="+mn-lt"/>
                        </a:rPr>
                        <a:t>5</a:t>
                      </a:r>
                    </a:p>
                  </a:txBody>
                  <a:tcPr marL="0" marR="0" marT="0" marB="0" anchor="b"/>
                </a:tc>
                <a:tc>
                  <a:txBody>
                    <a:bodyPr/>
                    <a:lstStyle/>
                    <a:p>
                      <a:pPr algn="ctr" fontAlgn="b"/>
                      <a:r>
                        <a:rPr lang="en-US" sz="1400" b="0" i="0" u="none" strike="noStrike">
                          <a:solidFill>
                            <a:schemeClr val="tx1"/>
                          </a:solidFill>
                          <a:effectLst/>
                          <a:latin typeface="+mn-lt"/>
                        </a:rPr>
                        <a:t>3</a:t>
                      </a:r>
                    </a:p>
                  </a:txBody>
                  <a:tcPr marL="0" marR="0" marT="0" marB="0" anchor="b"/>
                </a:tc>
                <a:tc>
                  <a:txBody>
                    <a:bodyPr/>
                    <a:lstStyle/>
                    <a:p>
                      <a:pPr algn="ctr" fontAlgn="b"/>
                      <a:r>
                        <a:rPr lang="en-US" sz="1400" b="0" i="0" u="none" strike="noStrike">
                          <a:solidFill>
                            <a:schemeClr val="tx1"/>
                          </a:solidFill>
                          <a:effectLst/>
                          <a:latin typeface="+mn-lt"/>
                        </a:rPr>
                        <a:t>8</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99.67</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42.09</a:t>
                      </a:r>
                    </a:p>
                  </a:txBody>
                  <a:tcPr marL="0" marR="0" marT="0" marB="0" anchor="b"/>
                </a:tc>
                <a:extLst>
                  <a:ext uri="{0D108BD9-81ED-4DB2-BD59-A6C34878D82A}">
                    <a16:rowId xmlns:a16="http://schemas.microsoft.com/office/drawing/2014/main" val="3491254641"/>
                  </a:ext>
                </a:extLst>
              </a:tr>
              <a:tr h="381240">
                <a:tc>
                  <a:txBody>
                    <a:bodyPr/>
                    <a:lstStyle/>
                    <a:p>
                      <a:pPr algn="ctr" fontAlgn="b"/>
                      <a:r>
                        <a:rPr lang="en-US" sz="1200" u="none" strike="noStrike">
                          <a:effectLst/>
                        </a:rPr>
                        <a:t>Nationwide Children's Hospital</a:t>
                      </a:r>
                      <a:endParaRPr lang="en-US" sz="12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3/4/2022</a:t>
                      </a:r>
                    </a:p>
                  </a:txBody>
                  <a:tcPr marL="0" marR="0" marT="0" marB="0" anchor="b"/>
                </a:tc>
                <a:tc>
                  <a:txBody>
                    <a:bodyPr/>
                    <a:lstStyle/>
                    <a:p>
                      <a:pPr algn="ctr" fontAlgn="b"/>
                      <a:r>
                        <a:rPr lang="en-US" sz="1400" b="0" i="0" u="none" strike="noStrike">
                          <a:solidFill>
                            <a:schemeClr val="tx1"/>
                          </a:solidFill>
                          <a:effectLst/>
                          <a:latin typeface="+mn-lt"/>
                        </a:rPr>
                        <a:t>13.17</a:t>
                      </a:r>
                    </a:p>
                  </a:txBody>
                  <a:tcPr marL="0" marR="0" marT="0" marB="0" anchor="b"/>
                </a:tc>
                <a:tc>
                  <a:txBody>
                    <a:bodyPr/>
                    <a:lstStyle/>
                    <a:p>
                      <a:pPr algn="ctr" fontAlgn="b"/>
                      <a:r>
                        <a:rPr lang="en-US" sz="1400" u="none" strike="noStrike" dirty="0">
                          <a:solidFill>
                            <a:schemeClr val="tx1"/>
                          </a:solidFill>
                          <a:effectLst/>
                          <a:latin typeface="+mn-lt"/>
                        </a:rPr>
                        <a:t>75</a:t>
                      </a:r>
                      <a:endParaRPr lang="en-US" sz="1400" b="0" i="0" u="none" strike="noStrike" dirty="0">
                        <a:solidFill>
                          <a:schemeClr val="tx1"/>
                        </a:solidFill>
                        <a:effectLst/>
                        <a:latin typeface="+mn-lt"/>
                      </a:endParaRPr>
                    </a:p>
                  </a:txBody>
                  <a:tcPr marL="0" marR="0" marT="0" marB="0" anchor="b"/>
                </a:tc>
                <a:tc>
                  <a:txBody>
                    <a:bodyPr/>
                    <a:lstStyle/>
                    <a:p>
                      <a:pPr algn="ctr" fontAlgn="b"/>
                      <a:r>
                        <a:rPr lang="en-US" sz="1400" u="none" strike="noStrike" dirty="0">
                          <a:solidFill>
                            <a:schemeClr val="tx1"/>
                          </a:solidFill>
                          <a:effectLst/>
                          <a:latin typeface="+mn-lt"/>
                        </a:rPr>
                        <a:t>6</a:t>
                      </a:r>
                      <a:endParaRPr lang="en-US" sz="1400" b="0" i="0" u="none" strike="noStrike" dirty="0">
                        <a:solidFill>
                          <a:schemeClr val="tx1"/>
                        </a:solidFill>
                        <a:effectLst/>
                        <a:latin typeface="+mn-lt"/>
                      </a:endParaRPr>
                    </a:p>
                  </a:txBody>
                  <a:tcPr marL="0" marR="0" marT="0" marB="0" anchor="b"/>
                </a:tc>
                <a:tc>
                  <a:txBody>
                    <a:bodyPr/>
                    <a:lstStyle/>
                    <a:p>
                      <a:pPr algn="ctr" fontAlgn="b"/>
                      <a:r>
                        <a:rPr lang="en-US" sz="1400" b="0" i="0" u="none" strike="noStrike" dirty="0">
                          <a:solidFill>
                            <a:schemeClr val="tx1"/>
                          </a:solidFill>
                          <a:effectLst/>
                          <a:latin typeface="+mn-lt"/>
                        </a:rPr>
                        <a:t>3.2</a:t>
                      </a:r>
                    </a:p>
                  </a:txBody>
                  <a:tcPr marL="0" marR="0" marT="0" marB="0" anchor="b">
                    <a:noFill/>
                  </a:tcPr>
                </a:tc>
                <a:tc>
                  <a:txBody>
                    <a:bodyPr/>
                    <a:lstStyle/>
                    <a:p>
                      <a:pPr algn="ctr" fontAlgn="b"/>
                      <a:r>
                        <a:rPr lang="en-US" sz="1400" b="0" i="0" u="none" strike="noStrike">
                          <a:solidFill>
                            <a:schemeClr val="tx1"/>
                          </a:solidFill>
                          <a:effectLst/>
                          <a:latin typeface="+mn-lt"/>
                        </a:rPr>
                        <a:t>42</a:t>
                      </a:r>
                    </a:p>
                  </a:txBody>
                  <a:tcPr marL="0" marR="0" marT="0" marB="0" anchor="b"/>
                </a:tc>
                <a:tc>
                  <a:txBody>
                    <a:bodyPr/>
                    <a:lstStyle/>
                    <a:p>
                      <a:pPr algn="ctr" fontAlgn="b"/>
                      <a:r>
                        <a:rPr lang="en-US" sz="1400" b="0" i="0" u="none" strike="noStrike" dirty="0">
                          <a:solidFill>
                            <a:schemeClr val="tx1"/>
                          </a:solidFill>
                          <a:effectLst/>
                          <a:latin typeface="+mn-lt"/>
                        </a:rPr>
                        <a:t>10</a:t>
                      </a:r>
                    </a:p>
                  </a:txBody>
                  <a:tcPr marL="0" marR="0" marT="0" marB="0" anchor="b"/>
                </a:tc>
                <a:tc>
                  <a:txBody>
                    <a:bodyPr/>
                    <a:lstStyle/>
                    <a:p>
                      <a:pPr algn="ctr" fontAlgn="b"/>
                      <a:r>
                        <a:rPr lang="en-US" sz="1400" b="0" i="0" u="none" strike="noStrike" dirty="0">
                          <a:solidFill>
                            <a:schemeClr val="tx1"/>
                          </a:solidFill>
                          <a:effectLst/>
                          <a:latin typeface="+mn-lt"/>
                        </a:rPr>
                        <a:t>26</a:t>
                      </a:r>
                    </a:p>
                  </a:txBody>
                  <a:tcPr marL="0" marR="0" marT="0" marB="0" anchor="b"/>
                </a:tc>
                <a:tc>
                  <a:txBody>
                    <a:bodyPr/>
                    <a:lstStyle/>
                    <a:p>
                      <a:pPr algn="ctr" fontAlgn="b"/>
                      <a:r>
                        <a:rPr lang="en-US" sz="1400" b="0" i="0" u="none" strike="noStrike">
                          <a:solidFill>
                            <a:schemeClr val="tx1"/>
                          </a:solidFill>
                          <a:effectLst/>
                          <a:latin typeface="+mn-lt"/>
                        </a:rPr>
                        <a:t>6</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75.70</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63.44</a:t>
                      </a:r>
                    </a:p>
                  </a:txBody>
                  <a:tcPr marL="0" marR="0" marT="0" marB="0" anchor="b"/>
                </a:tc>
                <a:extLst>
                  <a:ext uri="{0D108BD9-81ED-4DB2-BD59-A6C34878D82A}">
                    <a16:rowId xmlns:a16="http://schemas.microsoft.com/office/drawing/2014/main" val="2690465319"/>
                  </a:ext>
                </a:extLst>
              </a:tr>
              <a:tr h="381240">
                <a:tc>
                  <a:txBody>
                    <a:bodyPr/>
                    <a:lstStyle/>
                    <a:p>
                      <a:pPr algn="ctr" fontAlgn="b"/>
                      <a:r>
                        <a:rPr lang="en-US" sz="1200" u="none" strike="noStrike" dirty="0">
                          <a:effectLst/>
                        </a:rPr>
                        <a:t>Payton Manning Children's Hospital</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7/19/2022</a:t>
                      </a:r>
                    </a:p>
                  </a:txBody>
                  <a:tcPr marL="0" marR="0" marT="0" marB="0" anchor="b"/>
                </a:tc>
                <a:tc>
                  <a:txBody>
                    <a:bodyPr/>
                    <a:lstStyle/>
                    <a:p>
                      <a:pPr algn="ctr" fontAlgn="b"/>
                      <a:r>
                        <a:rPr lang="en-US" sz="1400" b="0" i="0" u="none" strike="noStrike">
                          <a:solidFill>
                            <a:schemeClr val="tx1"/>
                          </a:solidFill>
                          <a:effectLst/>
                          <a:latin typeface="+mn-lt"/>
                        </a:rPr>
                        <a:t>8.60</a:t>
                      </a:r>
                    </a:p>
                  </a:txBody>
                  <a:tcPr marL="0" marR="0" marT="0" marB="0" anchor="b"/>
                </a:tc>
                <a:tc>
                  <a:txBody>
                    <a:bodyPr/>
                    <a:lstStyle/>
                    <a:p>
                      <a:pPr algn="ctr" fontAlgn="b"/>
                      <a:r>
                        <a:rPr lang="en-US" sz="1400" u="none" strike="noStrike">
                          <a:solidFill>
                            <a:schemeClr val="tx1"/>
                          </a:solidFill>
                          <a:effectLst/>
                          <a:latin typeface="+mn-lt"/>
                        </a:rPr>
                        <a:t>25</a:t>
                      </a:r>
                      <a:endParaRPr lang="en-US" sz="1400" b="0" i="0" u="none" strike="noStrike">
                        <a:solidFill>
                          <a:schemeClr val="tx1"/>
                        </a:solidFill>
                        <a:effectLst/>
                        <a:latin typeface="+mn-lt"/>
                      </a:endParaRPr>
                    </a:p>
                  </a:txBody>
                  <a:tcPr marL="0" marR="0" marT="0" marB="0" anchor="b"/>
                </a:tc>
                <a:tc>
                  <a:txBody>
                    <a:bodyPr/>
                    <a:lstStyle/>
                    <a:p>
                      <a:pPr algn="ctr" fontAlgn="b"/>
                      <a:r>
                        <a:rPr lang="en-US" sz="1400" u="none" strike="noStrike">
                          <a:solidFill>
                            <a:schemeClr val="tx1"/>
                          </a:solidFill>
                          <a:effectLst/>
                          <a:latin typeface="+mn-lt"/>
                        </a:rPr>
                        <a:t>2</a:t>
                      </a:r>
                      <a:endParaRPr lang="en-US" sz="1400" b="0" i="0" u="none" strike="noStrike">
                        <a:solidFill>
                          <a:schemeClr val="tx1"/>
                        </a:solidFill>
                        <a:effectLst/>
                        <a:latin typeface="+mn-lt"/>
                      </a:endParaRPr>
                    </a:p>
                  </a:txBody>
                  <a:tcPr marL="0" marR="0" marT="0" marB="0" anchor="b"/>
                </a:tc>
                <a:tc>
                  <a:txBody>
                    <a:bodyPr/>
                    <a:lstStyle/>
                    <a:p>
                      <a:pPr algn="ctr" fontAlgn="b"/>
                      <a:r>
                        <a:rPr lang="en-US" sz="1400" b="0" i="0" u="none" strike="noStrike" dirty="0">
                          <a:solidFill>
                            <a:schemeClr val="tx1"/>
                          </a:solidFill>
                          <a:effectLst/>
                          <a:latin typeface="+mn-lt"/>
                        </a:rPr>
                        <a:t>1.2</a:t>
                      </a:r>
                    </a:p>
                  </a:txBody>
                  <a:tcPr marL="0" marR="0" marT="0" marB="0" anchor="b">
                    <a:noFill/>
                  </a:tcPr>
                </a:tc>
                <a:tc>
                  <a:txBody>
                    <a:bodyPr/>
                    <a:lstStyle/>
                    <a:p>
                      <a:pPr algn="ctr" fontAlgn="b"/>
                      <a:r>
                        <a:rPr lang="en-US" sz="1400" b="0" i="0" u="none" strike="noStrike">
                          <a:solidFill>
                            <a:schemeClr val="tx1"/>
                          </a:solidFill>
                          <a:effectLst/>
                          <a:latin typeface="+mn-lt"/>
                        </a:rPr>
                        <a:t>10</a:t>
                      </a:r>
                    </a:p>
                  </a:txBody>
                  <a:tcPr marL="0" marR="0" marT="0" marB="0" anchor="b"/>
                </a:tc>
                <a:tc>
                  <a:txBody>
                    <a:bodyPr/>
                    <a:lstStyle/>
                    <a:p>
                      <a:pPr algn="ctr" fontAlgn="b"/>
                      <a:r>
                        <a:rPr lang="en-US" sz="1400" b="0" i="0" u="none" strike="noStrike" dirty="0">
                          <a:solidFill>
                            <a:schemeClr val="tx1"/>
                          </a:solidFill>
                          <a:effectLst/>
                          <a:latin typeface="+mn-lt"/>
                        </a:rPr>
                        <a:t>4</a:t>
                      </a:r>
                    </a:p>
                  </a:txBody>
                  <a:tcPr marL="0" marR="0" marT="0" marB="0" anchor="b"/>
                </a:tc>
                <a:tc>
                  <a:txBody>
                    <a:bodyPr/>
                    <a:lstStyle/>
                    <a:p>
                      <a:pPr algn="ctr" fontAlgn="b"/>
                      <a:r>
                        <a:rPr lang="en-US" sz="1400" b="0" i="0" u="none" strike="noStrike">
                          <a:solidFill>
                            <a:schemeClr val="tx1"/>
                          </a:solidFill>
                          <a:effectLst/>
                          <a:latin typeface="+mn-lt"/>
                        </a:rPr>
                        <a:t>4</a:t>
                      </a:r>
                    </a:p>
                  </a:txBody>
                  <a:tcPr marL="0" marR="0" marT="0" marB="0" anchor="b"/>
                </a:tc>
                <a:tc>
                  <a:txBody>
                    <a:bodyPr/>
                    <a:lstStyle/>
                    <a:p>
                      <a:pPr algn="ctr" fontAlgn="b"/>
                      <a:r>
                        <a:rPr lang="en-US" sz="1400" b="0" i="0" u="none" strike="noStrike" dirty="0">
                          <a:solidFill>
                            <a:schemeClr val="tx1"/>
                          </a:solidFill>
                          <a:effectLst/>
                          <a:latin typeface="+mn-lt"/>
                        </a:rPr>
                        <a:t>2</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49.75</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35.05</a:t>
                      </a:r>
                    </a:p>
                  </a:txBody>
                  <a:tcPr marL="0" marR="0" marT="0" marB="0" anchor="b"/>
                </a:tc>
                <a:extLst>
                  <a:ext uri="{0D108BD9-81ED-4DB2-BD59-A6C34878D82A}">
                    <a16:rowId xmlns:a16="http://schemas.microsoft.com/office/drawing/2014/main" val="832286796"/>
                  </a:ext>
                </a:extLst>
              </a:tr>
              <a:tr h="249892">
                <a:tc>
                  <a:txBody>
                    <a:bodyPr/>
                    <a:lstStyle/>
                    <a:p>
                      <a:pPr algn="ctr" fontAlgn="b"/>
                      <a:r>
                        <a:rPr lang="en-US" sz="1200" u="none" strike="noStrike" dirty="0">
                          <a:effectLst/>
                        </a:rPr>
                        <a:t>U. of California, San Diego</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11/10/2021</a:t>
                      </a:r>
                    </a:p>
                  </a:txBody>
                  <a:tcPr marL="0" marR="0" marT="0" marB="0" anchor="b"/>
                </a:tc>
                <a:tc>
                  <a:txBody>
                    <a:bodyPr/>
                    <a:lstStyle/>
                    <a:p>
                      <a:pPr algn="ctr" fontAlgn="b"/>
                      <a:r>
                        <a:rPr lang="en-US" sz="1400" b="0" i="0" u="none" strike="noStrike">
                          <a:solidFill>
                            <a:schemeClr val="tx1"/>
                          </a:solidFill>
                          <a:effectLst/>
                          <a:latin typeface="+mn-lt"/>
                        </a:rPr>
                        <a:t>16.97</a:t>
                      </a:r>
                    </a:p>
                  </a:txBody>
                  <a:tcPr marL="0" marR="0" marT="0" marB="0" anchor="b"/>
                </a:tc>
                <a:tc>
                  <a:txBody>
                    <a:bodyPr/>
                    <a:lstStyle/>
                    <a:p>
                      <a:pPr algn="ctr" fontAlgn="b"/>
                      <a:r>
                        <a:rPr lang="en-US" sz="1400" u="none" strike="noStrike">
                          <a:solidFill>
                            <a:schemeClr val="tx1"/>
                          </a:solidFill>
                          <a:effectLst/>
                          <a:latin typeface="+mn-lt"/>
                        </a:rPr>
                        <a:t>65</a:t>
                      </a:r>
                      <a:endParaRPr lang="en-US" sz="1400" b="0" i="0" u="none" strike="noStrike">
                        <a:solidFill>
                          <a:schemeClr val="tx1"/>
                        </a:solidFill>
                        <a:effectLst/>
                        <a:latin typeface="+mn-lt"/>
                      </a:endParaRPr>
                    </a:p>
                  </a:txBody>
                  <a:tcPr marL="0" marR="0" marT="0" marB="0" anchor="b"/>
                </a:tc>
                <a:tc>
                  <a:txBody>
                    <a:bodyPr/>
                    <a:lstStyle/>
                    <a:p>
                      <a:pPr algn="ctr" fontAlgn="b"/>
                      <a:r>
                        <a:rPr lang="en-US" sz="1400" u="none" strike="noStrike">
                          <a:solidFill>
                            <a:schemeClr val="tx1"/>
                          </a:solidFill>
                          <a:effectLst/>
                          <a:latin typeface="+mn-lt"/>
                        </a:rPr>
                        <a:t>5</a:t>
                      </a:r>
                      <a:endParaRPr lang="en-US" sz="1400" b="0" i="0" u="none" strike="noStrike">
                        <a:solidFill>
                          <a:schemeClr val="tx1"/>
                        </a:solidFill>
                        <a:effectLst/>
                        <a:latin typeface="+mn-lt"/>
                      </a:endParaRPr>
                    </a:p>
                  </a:txBody>
                  <a:tcPr marL="0" marR="0" marT="0" marB="0" anchor="b"/>
                </a:tc>
                <a:tc>
                  <a:txBody>
                    <a:bodyPr/>
                    <a:lstStyle/>
                    <a:p>
                      <a:pPr algn="ctr" fontAlgn="b"/>
                      <a:r>
                        <a:rPr lang="en-US" sz="1400" b="0" i="0" u="none" strike="noStrike">
                          <a:solidFill>
                            <a:schemeClr val="tx1"/>
                          </a:solidFill>
                          <a:effectLst/>
                          <a:latin typeface="+mn-lt"/>
                        </a:rPr>
                        <a:t>0.5</a:t>
                      </a:r>
                    </a:p>
                  </a:txBody>
                  <a:tcPr marL="0" marR="0" marT="0" marB="0" anchor="b">
                    <a:solidFill>
                      <a:srgbClr val="FF5050"/>
                    </a:solidFill>
                  </a:tcPr>
                </a:tc>
                <a:tc>
                  <a:txBody>
                    <a:bodyPr/>
                    <a:lstStyle/>
                    <a:p>
                      <a:pPr algn="ctr" fontAlgn="b"/>
                      <a:r>
                        <a:rPr lang="en-US" sz="1400" b="0" i="0" u="none" strike="noStrike">
                          <a:solidFill>
                            <a:schemeClr val="tx1"/>
                          </a:solidFill>
                          <a:effectLst/>
                          <a:latin typeface="+mn-lt"/>
                        </a:rPr>
                        <a:t>8</a:t>
                      </a:r>
                    </a:p>
                  </a:txBody>
                  <a:tcPr marL="0" marR="0" marT="0" marB="0" anchor="b"/>
                </a:tc>
                <a:tc>
                  <a:txBody>
                    <a:bodyPr/>
                    <a:lstStyle/>
                    <a:p>
                      <a:pPr algn="ctr" fontAlgn="b"/>
                      <a:r>
                        <a:rPr lang="en-US" sz="1400" b="0" u="none" strike="noStrike" dirty="0">
                          <a:solidFill>
                            <a:schemeClr val="tx1"/>
                          </a:solidFill>
                          <a:effectLst/>
                          <a:latin typeface="+mn-lt"/>
                        </a:rPr>
                        <a:t>2</a:t>
                      </a:r>
                      <a:endParaRPr lang="en-US" sz="1400" b="0" i="0" u="none" strike="noStrike" dirty="0">
                        <a:solidFill>
                          <a:schemeClr val="tx1"/>
                        </a:solidFill>
                        <a:effectLst/>
                        <a:latin typeface="+mn-lt"/>
                      </a:endParaRPr>
                    </a:p>
                  </a:txBody>
                  <a:tcPr marL="0" marR="0" marT="0" marB="0" anchor="b"/>
                </a:tc>
                <a:tc>
                  <a:txBody>
                    <a:bodyPr/>
                    <a:lstStyle/>
                    <a:p>
                      <a:pPr algn="ctr" fontAlgn="b"/>
                      <a:r>
                        <a:rPr lang="en-US" sz="1400" b="0" i="0" u="none" strike="noStrike">
                          <a:solidFill>
                            <a:schemeClr val="tx1"/>
                          </a:solidFill>
                          <a:effectLst/>
                          <a:latin typeface="+mn-lt"/>
                        </a:rPr>
                        <a:t>4</a:t>
                      </a:r>
                    </a:p>
                  </a:txBody>
                  <a:tcPr marL="0" marR="0" marT="0" marB="0" anchor="b"/>
                </a:tc>
                <a:tc>
                  <a:txBody>
                    <a:bodyPr/>
                    <a:lstStyle/>
                    <a:p>
                      <a:pPr algn="ctr" fontAlgn="b"/>
                      <a:r>
                        <a:rPr lang="en-US" sz="1400" b="0" i="0" u="none" strike="noStrike" dirty="0">
                          <a:solidFill>
                            <a:schemeClr val="tx1"/>
                          </a:solidFill>
                          <a:effectLst/>
                          <a:latin typeface="+mn-lt"/>
                        </a:rPr>
                        <a:t>2</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88.25</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70.74</a:t>
                      </a:r>
                    </a:p>
                  </a:txBody>
                  <a:tcPr marL="0" marR="0" marT="0" marB="0" anchor="b"/>
                </a:tc>
                <a:extLst>
                  <a:ext uri="{0D108BD9-81ED-4DB2-BD59-A6C34878D82A}">
                    <a16:rowId xmlns:a16="http://schemas.microsoft.com/office/drawing/2014/main" val="1090672074"/>
                  </a:ext>
                </a:extLst>
              </a:tr>
              <a:tr h="381240">
                <a:tc>
                  <a:txBody>
                    <a:bodyPr/>
                    <a:lstStyle/>
                    <a:p>
                      <a:pPr algn="ctr" fontAlgn="b"/>
                      <a:r>
                        <a:rPr lang="en-US" sz="1200" u="none" strike="noStrike" dirty="0">
                          <a:effectLst/>
                        </a:rPr>
                        <a:t>U. of Kentucky Children's Hospital </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11/21/2022</a:t>
                      </a:r>
                    </a:p>
                  </a:txBody>
                  <a:tcPr marL="0" marR="0" marT="0" marB="0" anchor="b"/>
                </a:tc>
                <a:tc>
                  <a:txBody>
                    <a:bodyPr/>
                    <a:lstStyle/>
                    <a:p>
                      <a:pPr algn="ctr" fontAlgn="b"/>
                      <a:r>
                        <a:rPr lang="en-US" sz="1400" b="0" i="0" u="none" strike="noStrike" dirty="0">
                          <a:solidFill>
                            <a:schemeClr val="tx1"/>
                          </a:solidFill>
                          <a:effectLst/>
                          <a:latin typeface="+mn-lt"/>
                        </a:rPr>
                        <a:t>4.43</a:t>
                      </a:r>
                    </a:p>
                  </a:txBody>
                  <a:tcPr marL="0" marR="0" marT="0" marB="0" anchor="b"/>
                </a:tc>
                <a:tc>
                  <a:txBody>
                    <a:bodyPr/>
                    <a:lstStyle/>
                    <a:p>
                      <a:pPr algn="ctr" fontAlgn="b"/>
                      <a:r>
                        <a:rPr lang="en-US" sz="1400" u="none" strike="noStrike">
                          <a:solidFill>
                            <a:schemeClr val="tx1"/>
                          </a:solidFill>
                          <a:effectLst/>
                          <a:latin typeface="+mn-lt"/>
                        </a:rPr>
                        <a:t>50</a:t>
                      </a:r>
                      <a:endParaRPr lang="en-US" sz="1400" b="0" i="0" u="none" strike="noStrike">
                        <a:solidFill>
                          <a:schemeClr val="tx1"/>
                        </a:solidFill>
                        <a:effectLst/>
                        <a:latin typeface="+mn-lt"/>
                      </a:endParaRPr>
                    </a:p>
                  </a:txBody>
                  <a:tcPr marL="0" marR="0" marT="0" marB="0" anchor="b"/>
                </a:tc>
                <a:tc>
                  <a:txBody>
                    <a:bodyPr/>
                    <a:lstStyle/>
                    <a:p>
                      <a:pPr algn="ctr" fontAlgn="b"/>
                      <a:r>
                        <a:rPr lang="en-US" sz="1400" u="none" strike="noStrike">
                          <a:solidFill>
                            <a:schemeClr val="tx1"/>
                          </a:solidFill>
                          <a:effectLst/>
                          <a:latin typeface="+mn-lt"/>
                        </a:rPr>
                        <a:t>4</a:t>
                      </a:r>
                      <a:endParaRPr lang="en-US" sz="1400" b="0" i="0" u="none" strike="noStrike">
                        <a:solidFill>
                          <a:schemeClr val="tx1"/>
                        </a:solidFill>
                        <a:effectLst/>
                        <a:latin typeface="+mn-lt"/>
                      </a:endParaRPr>
                    </a:p>
                  </a:txBody>
                  <a:tcPr marL="0" marR="0" marT="0" marB="0" anchor="b"/>
                </a:tc>
                <a:tc>
                  <a:txBody>
                    <a:bodyPr/>
                    <a:lstStyle/>
                    <a:p>
                      <a:pPr algn="ctr" fontAlgn="b"/>
                      <a:r>
                        <a:rPr lang="en-US" sz="1400" b="0" i="0" u="none" strike="noStrike" dirty="0">
                          <a:solidFill>
                            <a:schemeClr val="tx1"/>
                          </a:solidFill>
                          <a:effectLst/>
                          <a:latin typeface="+mn-lt"/>
                        </a:rPr>
                        <a:t>0.0</a:t>
                      </a:r>
                    </a:p>
                  </a:txBody>
                  <a:tcPr marL="0" marR="0" marT="0" marB="0" anchor="b">
                    <a:solidFill>
                      <a:srgbClr val="FF5050"/>
                    </a:solidFill>
                  </a:tcPr>
                </a:tc>
                <a:tc>
                  <a:txBody>
                    <a:bodyPr/>
                    <a:lstStyle/>
                    <a:p>
                      <a:pPr algn="ctr" fontAlgn="b"/>
                      <a:r>
                        <a:rPr lang="en-US" sz="1400" b="0" i="0" u="none" strike="noStrike">
                          <a:solidFill>
                            <a:schemeClr val="tx1"/>
                          </a:solidFill>
                          <a:effectLst/>
                          <a:latin typeface="+mn-lt"/>
                        </a:rPr>
                        <a:t>0</a:t>
                      </a:r>
                    </a:p>
                  </a:txBody>
                  <a:tcPr marL="0" marR="0" marT="0" marB="0" anchor="b"/>
                </a:tc>
                <a:tc>
                  <a:txBody>
                    <a:bodyPr/>
                    <a:lstStyle/>
                    <a:p>
                      <a:pPr algn="ctr" fontAlgn="b"/>
                      <a:r>
                        <a:rPr lang="en-US" sz="1400" u="none" strike="noStrike" dirty="0">
                          <a:solidFill>
                            <a:schemeClr val="tx1"/>
                          </a:solidFill>
                          <a:effectLst/>
                          <a:latin typeface="+mn-lt"/>
                        </a:rPr>
                        <a:t>0</a:t>
                      </a:r>
                      <a:endParaRPr lang="en-US" sz="1400" b="0" i="0" u="none" strike="noStrike" dirty="0">
                        <a:solidFill>
                          <a:schemeClr val="tx1"/>
                        </a:solidFill>
                        <a:effectLst/>
                        <a:latin typeface="+mn-lt"/>
                      </a:endParaRPr>
                    </a:p>
                  </a:txBody>
                  <a:tcPr marL="0" marR="0" marT="0" marB="0" anchor="b"/>
                </a:tc>
                <a:tc>
                  <a:txBody>
                    <a:bodyPr/>
                    <a:lstStyle/>
                    <a:p>
                      <a:pPr algn="ctr" fontAlgn="b"/>
                      <a:r>
                        <a:rPr lang="en-US" sz="1400" b="0" i="0" u="none" strike="noStrike">
                          <a:solidFill>
                            <a:schemeClr val="tx1"/>
                          </a:solidFill>
                          <a:effectLst/>
                          <a:latin typeface="+mn-lt"/>
                        </a:rPr>
                        <a:t>0</a:t>
                      </a:r>
                    </a:p>
                  </a:txBody>
                  <a:tcPr marL="0" marR="0" marT="0" marB="0" anchor="b"/>
                </a:tc>
                <a:tc>
                  <a:txBody>
                    <a:bodyPr/>
                    <a:lstStyle/>
                    <a:p>
                      <a:pPr algn="ctr" fontAlgn="b"/>
                      <a:r>
                        <a:rPr lang="en-US" sz="1400" b="0" i="0" u="none" strike="noStrike" dirty="0">
                          <a:solidFill>
                            <a:schemeClr val="tx1"/>
                          </a:solidFill>
                          <a:effectLst/>
                          <a:latin typeface="+mn-lt"/>
                        </a:rPr>
                        <a:t>0</a:t>
                      </a:r>
                    </a:p>
                  </a:txBody>
                  <a:tcPr marL="0" marR="0" marT="0" marB="0" anchor="b"/>
                </a:tc>
                <a:tc>
                  <a:txBody>
                    <a:bodyPr/>
                    <a:lstStyle/>
                    <a:p>
                      <a:pPr algn="ctr" fontAlgn="b"/>
                      <a:endParaRPr lang="en-US" sz="1400" b="0" i="0" u="none" strike="noStrike">
                        <a:solidFill>
                          <a:schemeClr val="tx1"/>
                        </a:solidFill>
                        <a:effectLst/>
                        <a:latin typeface="Calibri" panose="020F0502020204030204" pitchFamily="34" charset="0"/>
                      </a:endParaRPr>
                    </a:p>
                  </a:txBody>
                  <a:tcPr marL="0" marR="0" marT="0" marB="0" anchor="b"/>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4155285626"/>
                  </a:ext>
                </a:extLst>
              </a:tr>
              <a:tr h="190620">
                <a:tc>
                  <a:txBody>
                    <a:bodyPr/>
                    <a:lstStyle/>
                    <a:p>
                      <a:pPr algn="ctr" fontAlgn="b"/>
                      <a:r>
                        <a:rPr lang="en-US" sz="1200" u="none" strike="noStrike" dirty="0">
                          <a:effectLst/>
                        </a:rPr>
                        <a:t>Total</a:t>
                      </a:r>
                      <a:endParaRPr lang="en-US" sz="1200" b="0" i="0" u="none" strike="noStrike" dirty="0">
                        <a:solidFill>
                          <a:srgbClr val="FFFFFF"/>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 </a:t>
                      </a:r>
                      <a:endParaRPr lang="en-US" sz="1400" b="0" i="0" u="none" strike="noStrike" dirty="0">
                        <a:solidFill>
                          <a:srgbClr val="FFFFFF"/>
                        </a:solidFill>
                        <a:effectLst/>
                        <a:latin typeface="Calibri" panose="020F0502020204030204" pitchFamily="34" charset="0"/>
                      </a:endParaRPr>
                    </a:p>
                  </a:txBody>
                  <a:tcPr marL="0" marR="0" marT="0" marB="0" anchor="b"/>
                </a:tc>
                <a:tc>
                  <a:txBody>
                    <a:bodyPr/>
                    <a:lstStyle/>
                    <a:p>
                      <a:pPr algn="ctr" fontAlgn="b"/>
                      <a:r>
                        <a:rPr lang="en-US" sz="1400" u="none" strike="noStrike">
                          <a:solidFill>
                            <a:schemeClr val="tx1"/>
                          </a:solidFill>
                          <a:effectLst/>
                          <a:latin typeface="+mn-lt"/>
                        </a:rPr>
                        <a:t> </a:t>
                      </a:r>
                      <a:endParaRPr lang="en-US" sz="1400" b="0" i="0" u="none" strike="noStrike">
                        <a:solidFill>
                          <a:schemeClr val="tx1"/>
                        </a:solidFill>
                        <a:effectLst/>
                        <a:latin typeface="+mn-lt"/>
                      </a:endParaRPr>
                    </a:p>
                  </a:txBody>
                  <a:tcPr marL="0" marR="0" marT="0" marB="0" anchor="b"/>
                </a:tc>
                <a:tc>
                  <a:txBody>
                    <a:bodyPr/>
                    <a:lstStyle/>
                    <a:p>
                      <a:pPr algn="ctr" fontAlgn="b"/>
                      <a:r>
                        <a:rPr lang="en-US" sz="1400" u="none" strike="noStrike">
                          <a:solidFill>
                            <a:schemeClr val="tx1"/>
                          </a:solidFill>
                          <a:effectLst/>
                          <a:latin typeface="+mn-lt"/>
                        </a:rPr>
                        <a:t> </a:t>
                      </a:r>
                      <a:endParaRPr lang="en-US" sz="1400" b="0" i="0" u="none" strike="noStrike">
                        <a:solidFill>
                          <a:schemeClr val="tx1"/>
                        </a:solidFill>
                        <a:effectLst/>
                        <a:latin typeface="+mn-lt"/>
                      </a:endParaRPr>
                    </a:p>
                  </a:txBody>
                  <a:tcPr marL="0" marR="0" marT="0" marB="0" anchor="b"/>
                </a:tc>
                <a:tc>
                  <a:txBody>
                    <a:bodyPr/>
                    <a:lstStyle/>
                    <a:p>
                      <a:pPr algn="ctr" fontAlgn="b"/>
                      <a:r>
                        <a:rPr lang="en-US" sz="1400" u="none" strike="noStrike">
                          <a:solidFill>
                            <a:schemeClr val="tx1"/>
                          </a:solidFill>
                          <a:effectLst/>
                          <a:latin typeface="+mn-lt"/>
                        </a:rPr>
                        <a:t> </a:t>
                      </a:r>
                      <a:endParaRPr lang="en-US" sz="1400" b="0" i="0" u="none" strike="noStrike">
                        <a:solidFill>
                          <a:schemeClr val="tx1"/>
                        </a:solidFill>
                        <a:effectLst/>
                        <a:latin typeface="+mn-lt"/>
                      </a:endParaRPr>
                    </a:p>
                  </a:txBody>
                  <a:tcPr marL="0" marR="0" marT="0" marB="0" anchor="b"/>
                </a:tc>
                <a:tc>
                  <a:txBody>
                    <a:bodyPr/>
                    <a:lstStyle/>
                    <a:p>
                      <a:pPr algn="ctr" fontAlgn="b"/>
                      <a:r>
                        <a:rPr lang="en-US" sz="1400" u="none" strike="noStrike" dirty="0">
                          <a:solidFill>
                            <a:schemeClr val="tx1"/>
                          </a:solidFill>
                          <a:effectLst/>
                          <a:latin typeface="+mn-lt"/>
                        </a:rPr>
                        <a:t> </a:t>
                      </a:r>
                      <a:endParaRPr lang="en-US" sz="1400" b="0" i="0" u="none" strike="noStrike" dirty="0">
                        <a:solidFill>
                          <a:schemeClr val="tx1"/>
                        </a:solidFill>
                        <a:effectLst/>
                        <a:latin typeface="+mn-lt"/>
                      </a:endParaRPr>
                    </a:p>
                  </a:txBody>
                  <a:tcPr marL="0" marR="0" marT="0" marB="0" anchor="b"/>
                </a:tc>
                <a:tc>
                  <a:txBody>
                    <a:bodyPr/>
                    <a:lstStyle/>
                    <a:p>
                      <a:pPr algn="ctr" fontAlgn="b"/>
                      <a:r>
                        <a:rPr lang="en-US" sz="1400" b="0" i="0" u="none" strike="noStrike" dirty="0">
                          <a:solidFill>
                            <a:schemeClr val="tx1"/>
                          </a:solidFill>
                          <a:effectLst/>
                          <a:latin typeface="+mn-lt"/>
                        </a:rPr>
                        <a:t>193</a:t>
                      </a:r>
                    </a:p>
                  </a:txBody>
                  <a:tcPr marL="0" marR="0" marT="0" marB="0" anchor="b"/>
                </a:tc>
                <a:tc>
                  <a:txBody>
                    <a:bodyPr/>
                    <a:lstStyle/>
                    <a:p>
                      <a:pPr algn="ctr" fontAlgn="b"/>
                      <a:r>
                        <a:rPr lang="en-US" sz="1400" b="0" u="none" strike="noStrike" dirty="0">
                          <a:solidFill>
                            <a:schemeClr val="tx1"/>
                          </a:solidFill>
                          <a:effectLst/>
                          <a:latin typeface="+mn-lt"/>
                        </a:rPr>
                        <a:t>25</a:t>
                      </a:r>
                      <a:endParaRPr lang="en-US" sz="1400" b="0" i="0" u="none" strike="noStrike" dirty="0">
                        <a:solidFill>
                          <a:schemeClr val="tx1"/>
                        </a:solidFill>
                        <a:effectLst/>
                        <a:latin typeface="+mn-lt"/>
                      </a:endParaRPr>
                    </a:p>
                  </a:txBody>
                  <a:tcPr marL="0" marR="0" marT="0" marB="0" anchor="b"/>
                </a:tc>
                <a:tc>
                  <a:txBody>
                    <a:bodyPr/>
                    <a:lstStyle/>
                    <a:p>
                      <a:pPr algn="ctr" fontAlgn="b"/>
                      <a:r>
                        <a:rPr lang="en-US" sz="1400" b="0" i="0" u="none" strike="noStrike" dirty="0">
                          <a:solidFill>
                            <a:schemeClr val="tx1"/>
                          </a:solidFill>
                          <a:effectLst/>
                          <a:latin typeface="+mn-lt"/>
                        </a:rPr>
                        <a:t>100</a:t>
                      </a:r>
                    </a:p>
                  </a:txBody>
                  <a:tcPr marL="0" marR="0" marT="0" marB="0" anchor="b"/>
                </a:tc>
                <a:tc>
                  <a:txBody>
                    <a:bodyPr/>
                    <a:lstStyle/>
                    <a:p>
                      <a:pPr algn="ctr" fontAlgn="b"/>
                      <a:r>
                        <a:rPr lang="en-US" sz="1400" b="0" i="0" u="none" strike="noStrike" dirty="0">
                          <a:solidFill>
                            <a:schemeClr val="tx1"/>
                          </a:solidFill>
                          <a:effectLst/>
                          <a:latin typeface="+mn-lt"/>
                        </a:rPr>
                        <a:t>45</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76.13</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61.05</a:t>
                      </a:r>
                    </a:p>
                  </a:txBody>
                  <a:tcPr marL="0" marR="0" marT="0" marB="0" anchor="b"/>
                </a:tc>
                <a:extLst>
                  <a:ext uri="{0D108BD9-81ED-4DB2-BD59-A6C34878D82A}">
                    <a16:rowId xmlns:a16="http://schemas.microsoft.com/office/drawing/2014/main" val="1723834469"/>
                  </a:ext>
                </a:extLst>
              </a:tr>
            </a:tbl>
          </a:graphicData>
        </a:graphic>
      </p:graphicFrame>
    </p:spTree>
    <p:extLst>
      <p:ext uri="{BB962C8B-B14F-4D97-AF65-F5344CB8AC3E}">
        <p14:creationId xmlns:p14="http://schemas.microsoft.com/office/powerpoint/2010/main" val="3364555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886F-585D-82DF-6E17-48DBCC7AE0FA}"/>
              </a:ext>
            </a:extLst>
          </p:cNvPr>
          <p:cNvSpPr>
            <a:spLocks noGrp="1"/>
          </p:cNvSpPr>
          <p:nvPr>
            <p:ph type="ctrTitle"/>
          </p:nvPr>
        </p:nvSpPr>
        <p:spPr/>
        <p:txBody>
          <a:bodyPr/>
          <a:lstStyle/>
          <a:p>
            <a:r>
              <a:rPr lang="en-US" dirty="0"/>
              <a:t>Implementation Trial Outcomes</a:t>
            </a:r>
          </a:p>
        </p:txBody>
      </p:sp>
    </p:spTree>
    <p:extLst>
      <p:ext uri="{BB962C8B-B14F-4D97-AF65-F5344CB8AC3E}">
        <p14:creationId xmlns:p14="http://schemas.microsoft.com/office/powerpoint/2010/main" val="1265774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0D8F4D1-74FE-2BB9-EB38-8F3F87F4B2D1}"/>
              </a:ext>
            </a:extLst>
          </p:cNvPr>
          <p:cNvGraphicFramePr>
            <a:graphicFrameLocks/>
          </p:cNvGraphicFramePr>
          <p:nvPr>
            <p:extLst>
              <p:ext uri="{D42A27DB-BD31-4B8C-83A1-F6EECF244321}">
                <p14:modId xmlns:p14="http://schemas.microsoft.com/office/powerpoint/2010/main" val="3420385309"/>
              </p:ext>
            </p:extLst>
          </p:nvPr>
        </p:nvGraphicFramePr>
        <p:xfrm>
          <a:off x="0" y="0"/>
          <a:ext cx="12191999" cy="6019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0532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EAECBB8-2E8F-24ED-358E-BC0611431383}"/>
              </a:ext>
            </a:extLst>
          </p:cNvPr>
          <p:cNvGraphicFramePr>
            <a:graphicFrameLocks/>
          </p:cNvGraphicFramePr>
          <p:nvPr>
            <p:extLst>
              <p:ext uri="{D42A27DB-BD31-4B8C-83A1-F6EECF244321}">
                <p14:modId xmlns:p14="http://schemas.microsoft.com/office/powerpoint/2010/main" val="606487996"/>
              </p:ext>
            </p:extLst>
          </p:nvPr>
        </p:nvGraphicFramePr>
        <p:xfrm>
          <a:off x="225552" y="237744"/>
          <a:ext cx="11740896" cy="59070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396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336178-E914-4030-9D5D-B4DC0E387AE4}"/>
              </a:ext>
            </a:extLst>
          </p:cNvPr>
          <p:cNvSpPr>
            <a:spLocks noGrp="1"/>
          </p:cNvSpPr>
          <p:nvPr>
            <p:ph type="title"/>
          </p:nvPr>
        </p:nvSpPr>
        <p:spPr>
          <a:xfrm>
            <a:off x="975294" y="21708"/>
            <a:ext cx="9593424" cy="1092182"/>
          </a:xfrm>
        </p:spPr>
        <p:txBody>
          <a:bodyPr anchor="ctr">
            <a:normAutofit/>
          </a:bodyPr>
          <a:lstStyle/>
          <a:p>
            <a:pPr algn="ctr"/>
            <a:r>
              <a:rPr lang="en-US">
                <a:solidFill>
                  <a:srgbClr val="22549C"/>
                </a:solidFill>
              </a:rPr>
              <a:t>Implementation Related Problems</a:t>
            </a:r>
            <a:endParaRPr lang="en-US" dirty="0">
              <a:solidFill>
                <a:srgbClr val="22549C"/>
              </a:solidFill>
            </a:endParaRPr>
          </a:p>
        </p:txBody>
      </p:sp>
      <p:pic>
        <p:nvPicPr>
          <p:cNvPr id="109" name="Picture 108">
            <a:extLst>
              <a:ext uri="{FF2B5EF4-FFF2-40B4-BE49-F238E27FC236}">
                <a16:creationId xmlns:a16="http://schemas.microsoft.com/office/drawing/2014/main" id="{74704A15-E466-1788-7FD1-80554E8E9172}"/>
              </a:ext>
            </a:extLst>
          </p:cNvPr>
          <p:cNvPicPr>
            <a:picLocks noChangeAspect="1"/>
          </p:cNvPicPr>
          <p:nvPr/>
        </p:nvPicPr>
        <p:blipFill rotWithShape="1">
          <a:blip r:embed="rId3"/>
          <a:srcRect l="1066" t="6124" r="7110" b="5893"/>
          <a:stretch/>
        </p:blipFill>
        <p:spPr>
          <a:xfrm>
            <a:off x="1870644" y="950768"/>
            <a:ext cx="7121670" cy="5400774"/>
          </a:xfrm>
          <a:prstGeom prst="rect">
            <a:avLst/>
          </a:prstGeom>
        </p:spPr>
      </p:pic>
    </p:spTree>
    <p:extLst>
      <p:ext uri="{BB962C8B-B14F-4D97-AF65-F5344CB8AC3E}">
        <p14:creationId xmlns:p14="http://schemas.microsoft.com/office/powerpoint/2010/main" val="4177025476"/>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3F2DAD"/>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ASS Stars" id="{219D4B20-28A3-B846-B947-0ADB79787B4B}" vid="{473A25FD-859A-8E4F-B556-2F95E0657F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15445</TotalTime>
  <Words>1599</Words>
  <Application>Microsoft Office PowerPoint</Application>
  <PresentationFormat>Widescreen</PresentationFormat>
  <Paragraphs>470</Paragraphs>
  <Slides>32</Slides>
  <Notes>14</Notes>
  <HiddenSlides>4</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 +mn-lt</vt:lpstr>
      <vt:lpstr>Apple Braille</vt:lpstr>
      <vt:lpstr>Arial</vt:lpstr>
      <vt:lpstr>Calibri</vt:lpstr>
      <vt:lpstr>Calibri Light</vt:lpstr>
      <vt:lpstr>Century Gothic</vt:lpstr>
      <vt:lpstr>1_Office Theme</vt:lpstr>
      <vt:lpstr>Office Theme</vt:lpstr>
      <vt:lpstr>The Recorded Home Oximetry (RHO) Program  Monthly Investigator Meeting</vt:lpstr>
      <vt:lpstr>RHO Program Implementation Timeline</vt:lpstr>
      <vt:lpstr>RHO Implementation Trial Consort Diagram</vt:lpstr>
      <vt:lpstr>PowerPoint Presentation</vt:lpstr>
      <vt:lpstr>Enrollment by Site</vt:lpstr>
      <vt:lpstr>Implementation Trial Outcomes</vt:lpstr>
      <vt:lpstr>PowerPoint Presentation</vt:lpstr>
      <vt:lpstr>PowerPoint Presentation</vt:lpstr>
      <vt:lpstr>Implementation Related Problems</vt:lpstr>
      <vt:lpstr>PowerPoint Presentation</vt:lpstr>
      <vt:lpstr>Deviation Types</vt:lpstr>
      <vt:lpstr>PowerPoint Presentation</vt:lpstr>
      <vt:lpstr>Updates</vt:lpstr>
      <vt:lpstr>Upcoming Asks</vt:lpstr>
      <vt:lpstr>New RHO Data</vt:lpstr>
      <vt:lpstr>General Trends</vt:lpstr>
      <vt:lpstr>Birth Weight Classification</vt:lpstr>
      <vt:lpstr>Respiratory Support at 36 Weeks PMS</vt:lpstr>
      <vt:lpstr>Birth Weight</vt:lpstr>
      <vt:lpstr>NICU LoS</vt:lpstr>
      <vt:lpstr>Birth GA</vt:lpstr>
      <vt:lpstr>CGA Discharge</vt:lpstr>
      <vt:lpstr>Conclusions</vt:lpstr>
      <vt:lpstr>Discussion Points</vt:lpstr>
      <vt:lpstr>Altitude Related Protocol Change</vt:lpstr>
      <vt:lpstr>Reminders</vt:lpstr>
      <vt:lpstr>Controls</vt:lpstr>
      <vt:lpstr>Importance of Changing Probes</vt:lpstr>
      <vt:lpstr>Reporting AEs</vt:lpstr>
      <vt:lpstr>Family Engagement Survey</vt:lpstr>
      <vt:lpstr>RHO Program Website</vt:lpstr>
      <vt:lpstr>Closing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Recorded Home Oximetry (RHO) Program  Monthly Investigator Meeting</dc:title>
  <dc:creator>White, Heather</dc:creator>
  <cp:lastModifiedBy>Edeburn, Katherine R</cp:lastModifiedBy>
  <cp:revision>465</cp:revision>
  <dcterms:created xsi:type="dcterms:W3CDTF">2021-03-31T16:28:55Z</dcterms:created>
  <dcterms:modified xsi:type="dcterms:W3CDTF">2023-04-06T19:31:08Z</dcterms:modified>
</cp:coreProperties>
</file>