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89" r:id="rId3"/>
    <p:sldId id="1471" r:id="rId4"/>
    <p:sldId id="897" r:id="rId5"/>
    <p:sldId id="256" r:id="rId6"/>
    <p:sldId id="896" r:id="rId7"/>
    <p:sldId id="1330" r:id="rId8"/>
    <p:sldId id="1440" r:id="rId9"/>
    <p:sldId id="1424" r:id="rId10"/>
    <p:sldId id="1425" r:id="rId11"/>
    <p:sldId id="878" r:id="rId12"/>
    <p:sldId id="895" r:id="rId13"/>
    <p:sldId id="1335" r:id="rId14"/>
    <p:sldId id="1307" r:id="rId15"/>
    <p:sldId id="1441" r:id="rId16"/>
    <p:sldId id="1466" r:id="rId17"/>
    <p:sldId id="1467" r:id="rId18"/>
    <p:sldId id="1468" r:id="rId19"/>
    <p:sldId id="1453" r:id="rId20"/>
    <p:sldId id="1470" r:id="rId21"/>
    <p:sldId id="1474" r:id="rId22"/>
    <p:sldId id="1473" r:id="rId23"/>
    <p:sldId id="1443" r:id="rId24"/>
    <p:sldId id="1465" r:id="rId25"/>
    <p:sldId id="1461" r:id="rId26"/>
    <p:sldId id="1455" r:id="rId27"/>
    <p:sldId id="1460" r:id="rId28"/>
    <p:sldId id="1469" r:id="rId29"/>
    <p:sldId id="1446" r:id="rId30"/>
    <p:sldId id="459" r:id="rId31"/>
    <p:sldId id="1472" r:id="rId32"/>
    <p:sldId id="83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DD1"/>
    <a:srgbClr val="FF5050"/>
    <a:srgbClr val="F4B183"/>
    <a:srgbClr val="A9D18E"/>
    <a:srgbClr val="FCE8DA"/>
    <a:srgbClr val="E5F1DD"/>
    <a:srgbClr val="BC73F3"/>
    <a:srgbClr val="F5EAFD"/>
    <a:srgbClr val="5AA2AE"/>
    <a:srgbClr val="225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56" autoAdjust="0"/>
  </p:normalViewPr>
  <p:slideViewPr>
    <p:cSldViewPr snapToGrid="0">
      <p:cViewPr varScale="1">
        <p:scale>
          <a:sx n="96" d="100"/>
          <a:sy n="96" d="100"/>
        </p:scale>
        <p:origin x="90" y="20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Apri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Duration%20for%20Control%20Infants\Duration%20for%20Control%20Infa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April).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2"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Total!$B$2:$B$9</c:f>
              <c:numCache>
                <c:formatCode>0.0</c:formatCode>
                <c:ptCount val="8"/>
                <c:pt idx="0">
                  <c:v>7</c:v>
                </c:pt>
                <c:pt idx="1">
                  <c:v>11</c:v>
                </c:pt>
                <c:pt idx="2">
                  <c:v>20</c:v>
                </c:pt>
                <c:pt idx="3">
                  <c:v>24</c:v>
                </c:pt>
                <c:pt idx="4">
                  <c:v>44</c:v>
                </c:pt>
                <c:pt idx="5">
                  <c:v>54</c:v>
                </c:pt>
                <c:pt idx="6">
                  <c:v>33</c:v>
                </c:pt>
                <c:pt idx="7">
                  <c:v>14</c:v>
                </c:pt>
              </c:numCache>
            </c:numRef>
          </c:val>
          <c:smooth val="0"/>
          <c:extLst>
            <c:ext xmlns:c16="http://schemas.microsoft.com/office/drawing/2014/chart" uri="{C3380CC4-5D6E-409C-BE32-E72D297353CC}">
              <c16:uniqueId val="{00000000-79A5-49E4-89F1-DAC070A3A412}"/>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A5-49E4-89F1-DAC070A3A412}"/>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A5-49E4-89F1-DAC070A3A41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Total!$C$2:$C$9</c:f>
              <c:numCache>
                <c:formatCode>0.0</c:formatCode>
                <c:ptCount val="8"/>
                <c:pt idx="0">
                  <c:v>32.004000000000005</c:v>
                </c:pt>
                <c:pt idx="1">
                  <c:v>47.804000000000002</c:v>
                </c:pt>
                <c:pt idx="2">
                  <c:v>47.804000000000002</c:v>
                </c:pt>
                <c:pt idx="3">
                  <c:v>47.804000000000002</c:v>
                </c:pt>
                <c:pt idx="4">
                  <c:v>47.804000000000002</c:v>
                </c:pt>
                <c:pt idx="5">
                  <c:v>47.804000000000002</c:v>
                </c:pt>
                <c:pt idx="6">
                  <c:v>47.804000000000002</c:v>
                </c:pt>
                <c:pt idx="7">
                  <c:v>47.804000000000002</c:v>
                </c:pt>
              </c:numCache>
            </c:numRef>
          </c:val>
          <c:smooth val="0"/>
          <c:extLst>
            <c:ext xmlns:c16="http://schemas.microsoft.com/office/drawing/2014/chart" uri="{C3380CC4-5D6E-409C-BE32-E72D297353CC}">
              <c16:uniqueId val="{00000003-79A5-49E4-89F1-DAC070A3A412}"/>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Total!$D$2:$D$7</c:f>
              <c:numCache>
                <c:formatCode>0.0</c:formatCode>
                <c:ptCount val="6"/>
                <c:pt idx="0">
                  <c:v>23.669333333333334</c:v>
                </c:pt>
                <c:pt idx="1">
                  <c:v>39.469333333333338</c:v>
                </c:pt>
                <c:pt idx="2">
                  <c:v>39.469333333333338</c:v>
                </c:pt>
                <c:pt idx="3">
                  <c:v>39.469333333333338</c:v>
                </c:pt>
                <c:pt idx="4">
                  <c:v>39.469333333333338</c:v>
                </c:pt>
                <c:pt idx="5">
                  <c:v>39.469333333333338</c:v>
                </c:pt>
              </c:numCache>
            </c:numRef>
          </c:val>
          <c:smooth val="0"/>
          <c:extLst>
            <c:ext xmlns:c16="http://schemas.microsoft.com/office/drawing/2014/chart" uri="{C3380CC4-5D6E-409C-BE32-E72D297353CC}">
              <c16:uniqueId val="{00000004-79A5-49E4-89F1-DAC070A3A412}"/>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Total!$E$2:$E$7</c:f>
              <c:numCache>
                <c:formatCode>0.0</c:formatCode>
                <c:ptCount val="6"/>
                <c:pt idx="0">
                  <c:v>15.334666666666667</c:v>
                </c:pt>
                <c:pt idx="1">
                  <c:v>31.134666666666668</c:v>
                </c:pt>
                <c:pt idx="2">
                  <c:v>31.134666666666668</c:v>
                </c:pt>
                <c:pt idx="3">
                  <c:v>31.134666666666668</c:v>
                </c:pt>
                <c:pt idx="4">
                  <c:v>31.134666666666668</c:v>
                </c:pt>
                <c:pt idx="5">
                  <c:v>31.134666666666668</c:v>
                </c:pt>
              </c:numCache>
            </c:numRef>
          </c:val>
          <c:smooth val="0"/>
          <c:extLst>
            <c:ext xmlns:c16="http://schemas.microsoft.com/office/drawing/2014/chart" uri="{C3380CC4-5D6E-409C-BE32-E72D297353CC}">
              <c16:uniqueId val="{00000005-79A5-49E4-89F1-DAC070A3A412}"/>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9A5-49E4-89F1-DAC070A3A412}"/>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A5-49E4-89F1-DAC070A3A41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Total!$F$2:$F$9</c:f>
              <c:numCache>
                <c:formatCode>0.0</c:formatCode>
                <c:ptCount val="8"/>
                <c:pt idx="0">
                  <c:v>7</c:v>
                </c:pt>
                <c:pt idx="1">
                  <c:v>22.8</c:v>
                </c:pt>
                <c:pt idx="2">
                  <c:v>22.8</c:v>
                </c:pt>
                <c:pt idx="3">
                  <c:v>22.8</c:v>
                </c:pt>
                <c:pt idx="4">
                  <c:v>22.8</c:v>
                </c:pt>
                <c:pt idx="5">
                  <c:v>22.8</c:v>
                </c:pt>
                <c:pt idx="6">
                  <c:v>22.8</c:v>
                </c:pt>
                <c:pt idx="7">
                  <c:v>22.8</c:v>
                </c:pt>
              </c:numCache>
            </c:numRef>
          </c:val>
          <c:smooth val="0"/>
          <c:extLst>
            <c:ext xmlns:c16="http://schemas.microsoft.com/office/drawing/2014/chart" uri="{C3380CC4-5D6E-409C-BE32-E72D297353CC}">
              <c16:uniqueId val="{00000008-79A5-49E4-89F1-DAC070A3A412}"/>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Total!$G$2:$G$7</c:f>
              <c:numCache>
                <c:formatCode>0.0</c:formatCode>
                <c:ptCount val="6"/>
                <c:pt idx="0">
                  <c:v>-1.3346666666666671</c:v>
                </c:pt>
                <c:pt idx="1">
                  <c:v>14.465333333333334</c:v>
                </c:pt>
                <c:pt idx="2">
                  <c:v>14.465333333333334</c:v>
                </c:pt>
                <c:pt idx="3">
                  <c:v>14.465333333333334</c:v>
                </c:pt>
                <c:pt idx="4">
                  <c:v>14.465333333333334</c:v>
                </c:pt>
                <c:pt idx="5">
                  <c:v>14.465333333333334</c:v>
                </c:pt>
              </c:numCache>
            </c:numRef>
          </c:val>
          <c:smooth val="0"/>
          <c:extLst>
            <c:ext xmlns:c16="http://schemas.microsoft.com/office/drawing/2014/chart" uri="{C3380CC4-5D6E-409C-BE32-E72D297353CC}">
              <c16:uniqueId val="{00000009-79A5-49E4-89F1-DAC070A3A412}"/>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Total!$H$2:$H$7</c:f>
              <c:numCache>
                <c:formatCode>0.0</c:formatCode>
                <c:ptCount val="6"/>
                <c:pt idx="0">
                  <c:v>-9.6693333333333342</c:v>
                </c:pt>
                <c:pt idx="1">
                  <c:v>6.1306666666666665</c:v>
                </c:pt>
                <c:pt idx="2">
                  <c:v>6.1306666666666665</c:v>
                </c:pt>
                <c:pt idx="3">
                  <c:v>6.1306666666666665</c:v>
                </c:pt>
                <c:pt idx="4">
                  <c:v>6.1306666666666665</c:v>
                </c:pt>
                <c:pt idx="5">
                  <c:v>6.1306666666666665</c:v>
                </c:pt>
              </c:numCache>
            </c:numRef>
          </c:val>
          <c:smooth val="0"/>
          <c:extLst>
            <c:ext xmlns:c16="http://schemas.microsoft.com/office/drawing/2014/chart" uri="{C3380CC4-5D6E-409C-BE32-E72D297353CC}">
              <c16:uniqueId val="{0000000A-79A5-49E4-89F1-DAC070A3A412}"/>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9A5-49E4-89F1-DAC070A3A412}"/>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9A5-49E4-89F1-DAC070A3A41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Total!$I$2:$I$8</c:f>
              <c:numCache>
                <c:formatCode>0.0</c:formatCode>
                <c:ptCount val="7"/>
                <c:pt idx="0">
                  <c:v>-18.004000000000001</c:v>
                </c:pt>
                <c:pt idx="1">
                  <c:v>-2.2040000000000006</c:v>
                </c:pt>
                <c:pt idx="2">
                  <c:v>-2.2040000000000006</c:v>
                </c:pt>
                <c:pt idx="3">
                  <c:v>-2.2040000000000006</c:v>
                </c:pt>
                <c:pt idx="4">
                  <c:v>-2.2040000000000006</c:v>
                </c:pt>
                <c:pt idx="5">
                  <c:v>-2.2040000000000006</c:v>
                </c:pt>
                <c:pt idx="6">
                  <c:v>-2.2040000000000006</c:v>
                </c:pt>
              </c:numCache>
            </c:numRef>
          </c:val>
          <c:smooth val="0"/>
          <c:extLst>
            <c:ext xmlns:c16="http://schemas.microsoft.com/office/drawing/2014/chart" uri="{C3380CC4-5D6E-409C-BE32-E72D297353CC}">
              <c16:uniqueId val="{0000000D-79A5-49E4-89F1-DAC070A3A412}"/>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9A5-49E4-89F1-DAC070A3A412}"/>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9A5-49E4-89F1-DAC070A3A41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Total!$T$2:$T$9</c:f>
              <c:numCache>
                <c:formatCode>General</c:formatCode>
                <c:ptCount val="8"/>
                <c:pt idx="0">
                  <c:v>12</c:v>
                </c:pt>
                <c:pt idx="1">
                  <c:v>23</c:v>
                </c:pt>
                <c:pt idx="2">
                  <c:v>45</c:v>
                </c:pt>
                <c:pt idx="3">
                  <c:v>63</c:v>
                </c:pt>
                <c:pt idx="4">
                  <c:v>88</c:v>
                </c:pt>
                <c:pt idx="5">
                  <c:v>88</c:v>
                </c:pt>
                <c:pt idx="6">
                  <c:v>88</c:v>
                </c:pt>
                <c:pt idx="7">
                  <c:v>88</c:v>
                </c:pt>
              </c:numCache>
            </c:numRef>
          </c:val>
          <c:smooth val="0"/>
          <c:extLst>
            <c:ext xmlns:c16="http://schemas.microsoft.com/office/drawing/2014/chart" uri="{C3380CC4-5D6E-409C-BE32-E72D297353CC}">
              <c16:uniqueId val="{00000010-79A5-49E4-89F1-DAC070A3A412}"/>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Implementation: Average Duration of Home Oxygen Therapy for Infants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Duration'!$B$2:$B$9</c:f>
              <c:numCache>
                <c:formatCode>0.0</c:formatCode>
                <c:ptCount val="8"/>
                <c:pt idx="0">
                  <c:v>102</c:v>
                </c:pt>
                <c:pt idx="1">
                  <c:v>121.4</c:v>
                </c:pt>
                <c:pt idx="2">
                  <c:v>74.7</c:v>
                </c:pt>
                <c:pt idx="3">
                  <c:v>104.27272727272727</c:v>
                </c:pt>
                <c:pt idx="4">
                  <c:v>104.4375</c:v>
                </c:pt>
                <c:pt idx="5">
                  <c:v>73.961538461538467</c:v>
                </c:pt>
                <c:pt idx="6">
                  <c:v>73.178571428571431</c:v>
                </c:pt>
                <c:pt idx="7">
                  <c:v>46.07692307692308</c:v>
                </c:pt>
              </c:numCache>
            </c:numRef>
          </c:val>
          <c:smooth val="0"/>
          <c:extLst>
            <c:ext xmlns:c16="http://schemas.microsoft.com/office/drawing/2014/chart" uri="{C3380CC4-5D6E-409C-BE32-E72D297353CC}">
              <c16:uniqueId val="{00000000-9EC7-4EA1-9F56-BC02495988DC}"/>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EC7-4EA1-9F56-BC02495988DC}"/>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C7-4EA1-9F56-BC02495988DC}"/>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Duration'!$C$2:$C$9</c:f>
              <c:numCache>
                <c:formatCode>0.0</c:formatCode>
                <c:ptCount val="8"/>
                <c:pt idx="0">
                  <c:v>186.23468406593406</c:v>
                </c:pt>
                <c:pt idx="1">
                  <c:v>186.23468406593406</c:v>
                </c:pt>
                <c:pt idx="2">
                  <c:v>186.23468406593406</c:v>
                </c:pt>
                <c:pt idx="3">
                  <c:v>186.23468406593406</c:v>
                </c:pt>
                <c:pt idx="4">
                  <c:v>186.23468406593406</c:v>
                </c:pt>
                <c:pt idx="5">
                  <c:v>186.23468406593406</c:v>
                </c:pt>
                <c:pt idx="6">
                  <c:v>186.23468406593406</c:v>
                </c:pt>
                <c:pt idx="7">
                  <c:v>186.23468406593406</c:v>
                </c:pt>
              </c:numCache>
            </c:numRef>
          </c:val>
          <c:smooth val="0"/>
          <c:extLst>
            <c:ext xmlns:c16="http://schemas.microsoft.com/office/drawing/2014/chart" uri="{C3380CC4-5D6E-409C-BE32-E72D297353CC}">
              <c16:uniqueId val="{00000003-9EC7-4EA1-9F56-BC02495988DC}"/>
            </c:ext>
          </c:extLst>
        </c:ser>
        <c:ser>
          <c:idx val="2"/>
          <c:order val="2"/>
          <c:tx>
            <c:strRef>
              <c:f>'Avg HOT Duration'!$D$1</c:f>
              <c:strCache>
                <c:ptCount val="1"/>
                <c:pt idx="0">
                  <c:v> +2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Duration'!$D$2:$D$8</c:f>
              <c:numCache>
                <c:formatCode>0.0</c:formatCode>
                <c:ptCount val="7"/>
                <c:pt idx="0">
                  <c:v>157.8231227106227</c:v>
                </c:pt>
                <c:pt idx="1">
                  <c:v>157.8231227106227</c:v>
                </c:pt>
                <c:pt idx="2">
                  <c:v>157.8231227106227</c:v>
                </c:pt>
                <c:pt idx="3">
                  <c:v>157.8231227106227</c:v>
                </c:pt>
                <c:pt idx="4">
                  <c:v>157.8231227106227</c:v>
                </c:pt>
                <c:pt idx="5">
                  <c:v>157.8231227106227</c:v>
                </c:pt>
                <c:pt idx="6">
                  <c:v>157.8231227106227</c:v>
                </c:pt>
              </c:numCache>
            </c:numRef>
          </c:val>
          <c:smooth val="0"/>
          <c:extLst>
            <c:ext xmlns:c16="http://schemas.microsoft.com/office/drawing/2014/chart" uri="{C3380CC4-5D6E-409C-BE32-E72D297353CC}">
              <c16:uniqueId val="{00000004-9EC7-4EA1-9F56-BC02495988DC}"/>
            </c:ext>
          </c:extLst>
        </c:ser>
        <c:ser>
          <c:idx val="3"/>
          <c:order val="3"/>
          <c:tx>
            <c:strRef>
              <c:f>'Avg HOT Duration'!$E$1</c:f>
              <c:strCache>
                <c:ptCount val="1"/>
                <c:pt idx="0">
                  <c:v> +1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Duration'!$E$2:$E$8</c:f>
              <c:numCache>
                <c:formatCode>0.0</c:formatCode>
                <c:ptCount val="7"/>
                <c:pt idx="0">
                  <c:v>129.41156135531136</c:v>
                </c:pt>
                <c:pt idx="1">
                  <c:v>129.41156135531136</c:v>
                </c:pt>
                <c:pt idx="2">
                  <c:v>129.41156135531136</c:v>
                </c:pt>
                <c:pt idx="3">
                  <c:v>129.41156135531136</c:v>
                </c:pt>
                <c:pt idx="4">
                  <c:v>129.41156135531136</c:v>
                </c:pt>
                <c:pt idx="5">
                  <c:v>129.41156135531136</c:v>
                </c:pt>
                <c:pt idx="6">
                  <c:v>129.41156135531136</c:v>
                </c:pt>
              </c:numCache>
            </c:numRef>
          </c:val>
          <c:smooth val="0"/>
          <c:extLst>
            <c:ext xmlns:c16="http://schemas.microsoft.com/office/drawing/2014/chart" uri="{C3380CC4-5D6E-409C-BE32-E72D297353CC}">
              <c16:uniqueId val="{00000005-9EC7-4EA1-9F56-BC02495988DC}"/>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EC7-4EA1-9F56-BC02495988DC}"/>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C7-4EA1-9F56-BC02495988DC}"/>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Duration'!$F$2:$F$9</c:f>
              <c:numCache>
                <c:formatCode>0.0</c:formatCode>
                <c:ptCount val="8"/>
                <c:pt idx="0">
                  <c:v>101</c:v>
                </c:pt>
                <c:pt idx="1">
                  <c:v>101</c:v>
                </c:pt>
                <c:pt idx="2">
                  <c:v>101</c:v>
                </c:pt>
                <c:pt idx="3">
                  <c:v>101</c:v>
                </c:pt>
                <c:pt idx="4">
                  <c:v>101</c:v>
                </c:pt>
                <c:pt idx="5">
                  <c:v>101</c:v>
                </c:pt>
                <c:pt idx="6">
                  <c:v>101</c:v>
                </c:pt>
                <c:pt idx="7">
                  <c:v>101</c:v>
                </c:pt>
              </c:numCache>
            </c:numRef>
          </c:val>
          <c:smooth val="0"/>
          <c:extLst>
            <c:ext xmlns:c16="http://schemas.microsoft.com/office/drawing/2014/chart" uri="{C3380CC4-5D6E-409C-BE32-E72D297353CC}">
              <c16:uniqueId val="{00000008-9EC7-4EA1-9F56-BC02495988DC}"/>
            </c:ext>
          </c:extLst>
        </c:ser>
        <c:ser>
          <c:idx val="5"/>
          <c:order val="5"/>
          <c:tx>
            <c:strRef>
              <c:f>'Avg HOT Duration'!$G$1</c:f>
              <c:strCache>
                <c:ptCount val="1"/>
                <c:pt idx="0">
                  <c:v> -1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Duration'!$G$2:$G$8</c:f>
              <c:numCache>
                <c:formatCode>0.0</c:formatCode>
                <c:ptCount val="7"/>
                <c:pt idx="0">
                  <c:v>72.588438644688651</c:v>
                </c:pt>
                <c:pt idx="1">
                  <c:v>72.588438644688651</c:v>
                </c:pt>
                <c:pt idx="2">
                  <c:v>72.588438644688651</c:v>
                </c:pt>
                <c:pt idx="3">
                  <c:v>72.588438644688651</c:v>
                </c:pt>
                <c:pt idx="4">
                  <c:v>72.588438644688651</c:v>
                </c:pt>
                <c:pt idx="5">
                  <c:v>72.588438644688651</c:v>
                </c:pt>
                <c:pt idx="6">
                  <c:v>72.588438644688651</c:v>
                </c:pt>
              </c:numCache>
            </c:numRef>
          </c:val>
          <c:smooth val="0"/>
          <c:extLst>
            <c:ext xmlns:c16="http://schemas.microsoft.com/office/drawing/2014/chart" uri="{C3380CC4-5D6E-409C-BE32-E72D297353CC}">
              <c16:uniqueId val="{00000009-9EC7-4EA1-9F56-BC02495988DC}"/>
            </c:ext>
          </c:extLst>
        </c:ser>
        <c:ser>
          <c:idx val="6"/>
          <c:order val="6"/>
          <c:tx>
            <c:strRef>
              <c:f>'Avg HOT Duration'!$H$1</c:f>
              <c:strCache>
                <c:ptCount val="1"/>
                <c:pt idx="0">
                  <c:v> -2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Duration'!$H$2:$H$8</c:f>
              <c:numCache>
                <c:formatCode>0.0</c:formatCode>
                <c:ptCount val="7"/>
                <c:pt idx="0">
                  <c:v>44.176877289377295</c:v>
                </c:pt>
                <c:pt idx="1">
                  <c:v>44.176877289377295</c:v>
                </c:pt>
                <c:pt idx="2">
                  <c:v>44.176877289377295</c:v>
                </c:pt>
                <c:pt idx="3">
                  <c:v>44.176877289377295</c:v>
                </c:pt>
                <c:pt idx="4">
                  <c:v>44.176877289377295</c:v>
                </c:pt>
                <c:pt idx="5">
                  <c:v>44.176877289377295</c:v>
                </c:pt>
                <c:pt idx="6">
                  <c:v>44.176877289377295</c:v>
                </c:pt>
              </c:numCache>
            </c:numRef>
          </c:val>
          <c:smooth val="0"/>
          <c:extLst>
            <c:ext xmlns:c16="http://schemas.microsoft.com/office/drawing/2014/chart" uri="{C3380CC4-5D6E-409C-BE32-E72D297353CC}">
              <c16:uniqueId val="{0000000A-9EC7-4EA1-9F56-BC02495988DC}"/>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EC7-4EA1-9F56-BC02495988DC}"/>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C7-4EA1-9F56-BC02495988DC}"/>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(n=26)</c:v>
                </c:pt>
                <c:pt idx="6">
                  <c:v>Q4 2022 (n=28)</c:v>
                </c:pt>
                <c:pt idx="7">
                  <c:v>Q1 2023 (n=13)</c:v>
                </c:pt>
              </c:strCache>
            </c:strRef>
          </c:cat>
          <c:val>
            <c:numRef>
              <c:f>'Avg HOT Duration'!$I$2:$I$9</c:f>
              <c:numCache>
                <c:formatCode>0.0</c:formatCode>
                <c:ptCount val="8"/>
                <c:pt idx="0">
                  <c:v>15.765315934065939</c:v>
                </c:pt>
                <c:pt idx="1">
                  <c:v>15.765315934065939</c:v>
                </c:pt>
                <c:pt idx="2">
                  <c:v>15.765315934065939</c:v>
                </c:pt>
                <c:pt idx="3">
                  <c:v>15.765315934065939</c:v>
                </c:pt>
                <c:pt idx="4">
                  <c:v>15.765315934065939</c:v>
                </c:pt>
                <c:pt idx="5">
                  <c:v>15.765315934065939</c:v>
                </c:pt>
                <c:pt idx="6">
                  <c:v>15.765315934065939</c:v>
                </c:pt>
                <c:pt idx="7">
                  <c:v>15.765315934065939</c:v>
                </c:pt>
              </c:numCache>
            </c:numRef>
          </c:val>
          <c:smooth val="0"/>
          <c:extLst>
            <c:ext xmlns:c16="http://schemas.microsoft.com/office/drawing/2014/chart" uri="{C3380CC4-5D6E-409C-BE32-E72D297353CC}">
              <c16:uniqueId val="{0000000D-9EC7-4EA1-9F56-BC02495988DC}"/>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Control: Average Duration of Home Oxygen Therapy for Infants Not Followed by the RHO Program Across All Implementation Sites</a:t>
            </a:r>
          </a:p>
        </c:rich>
      </c:tx>
      <c:overlay val="0"/>
    </c:title>
    <c:autoTitleDeleted val="0"/>
    <c:plotArea>
      <c:layout/>
      <c:lineChart>
        <c:grouping val="standard"/>
        <c:varyColors val="0"/>
        <c:ser>
          <c:idx val="0"/>
          <c:order val="0"/>
          <c:tx>
            <c:strRef>
              <c:f>'Average HOT Duration '!$B$1</c:f>
              <c:strCache>
                <c:ptCount val="1"/>
                <c:pt idx="0">
                  <c:v>Average HOT Duration </c:v>
                </c:pt>
              </c:strCache>
            </c:strRef>
          </c:tx>
          <c:spPr>
            <a:ln w="38100">
              <a:solidFill>
                <a:srgbClr val="33CCCC"/>
              </a:solidFill>
              <a:prstDash val="solid"/>
            </a:ln>
            <a:effectLst/>
          </c:spPr>
          <c:marker>
            <c:symbol val="square"/>
            <c:size val="6"/>
            <c:spPr>
              <a:solidFill>
                <a:srgbClr val="000080"/>
              </a:solidFill>
              <a:ln w="38100">
                <a:solidFill>
                  <a:srgbClr val="33CCCC"/>
                </a:solidFill>
                <a:prstDash val="solid"/>
              </a:ln>
            </c:spPr>
          </c:marker>
          <c:cat>
            <c:strRef>
              <c:f>'Average HOT Duration '!$A$2:$A$5</c:f>
              <c:strCache>
                <c:ptCount val="4"/>
                <c:pt idx="0">
                  <c:v>Q3 2021 (n=1)</c:v>
                </c:pt>
                <c:pt idx="1">
                  <c:v>Q1 2022 (n=2)</c:v>
                </c:pt>
                <c:pt idx="2">
                  <c:v>Q2 2022 (n=9)</c:v>
                </c:pt>
                <c:pt idx="3">
                  <c:v>Q3 2022 (n=1)</c:v>
                </c:pt>
              </c:strCache>
            </c:strRef>
          </c:cat>
          <c:val>
            <c:numRef>
              <c:f>'Average HOT Duration '!$B$2:$B$5</c:f>
              <c:numCache>
                <c:formatCode>0.0</c:formatCode>
                <c:ptCount val="4"/>
                <c:pt idx="0">
                  <c:v>184</c:v>
                </c:pt>
                <c:pt idx="1">
                  <c:v>46.5</c:v>
                </c:pt>
                <c:pt idx="2">
                  <c:v>94.333333333333329</c:v>
                </c:pt>
                <c:pt idx="3">
                  <c:v>101</c:v>
                </c:pt>
              </c:numCache>
            </c:numRef>
          </c:val>
          <c:smooth val="0"/>
          <c:extLst>
            <c:ext xmlns:c16="http://schemas.microsoft.com/office/drawing/2014/chart" uri="{C3380CC4-5D6E-409C-BE32-E72D297353CC}">
              <c16:uniqueId val="{00000000-3144-4515-A5AF-2439817E130C}"/>
            </c:ext>
          </c:extLst>
        </c:ser>
        <c:ser>
          <c:idx val="1"/>
          <c:order val="1"/>
          <c:tx>
            <c:strRef>
              <c:f>'Average HOT Duration '!$C$1</c:f>
              <c:strCache>
                <c:ptCount val="1"/>
                <c:pt idx="0">
                  <c:v>UCL</c:v>
                </c:pt>
              </c:strCache>
            </c:strRef>
          </c:tx>
          <c:spPr>
            <a:ln w="12700">
              <a:solidFill>
                <a:srgbClr val="006699"/>
              </a:solidFill>
              <a:prstDash val="lgDash"/>
            </a:ln>
            <a:effectLst/>
          </c:spPr>
          <c:marker>
            <c:symbol val="none"/>
          </c:marker>
          <c:dLbls>
            <c:dLbl>
              <c:idx val="1"/>
              <c:layout>
                <c:manualLayout>
                  <c:x val="0.45327034665838112"/>
                  <c:y val="-2.4943694151234191E-2"/>
                </c:manualLayout>
              </c:layout>
              <c:tx>
                <c:rich>
                  <a:bodyPr/>
                  <a:lstStyle/>
                  <a:p>
                    <a:pPr>
                      <a:defRPr/>
                    </a:pPr>
                    <a:r>
                      <a:rPr lang="en-US" dirty="0"/>
                      <a:t>UCL 276.7</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'!$C$2:$C$5</c:f>
              <c:numCache>
                <c:formatCode>0.0</c:formatCode>
                <c:ptCount val="4"/>
                <c:pt idx="0">
                  <c:v>276.69833333333332</c:v>
                </c:pt>
                <c:pt idx="1">
                  <c:v>276.69833333333332</c:v>
                </c:pt>
                <c:pt idx="2">
                  <c:v>276.69833333333332</c:v>
                </c:pt>
                <c:pt idx="3">
                  <c:v>276.69833333333332</c:v>
                </c:pt>
              </c:numCache>
            </c:numRef>
          </c:val>
          <c:smooth val="0"/>
          <c:extLst>
            <c:ext xmlns:c16="http://schemas.microsoft.com/office/drawing/2014/chart" uri="{C3380CC4-5D6E-409C-BE32-E72D297353CC}">
              <c16:uniqueId val="{00000002-3144-4515-A5AF-2439817E130C}"/>
            </c:ext>
          </c:extLst>
        </c:ser>
        <c:ser>
          <c:idx val="2"/>
          <c:order val="2"/>
          <c:tx>
            <c:strRef>
              <c:f>'Average HOT Duration '!$D$1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'!$D$2:$D$4</c:f>
              <c:numCache>
                <c:formatCode>0.0</c:formatCode>
                <c:ptCount val="3"/>
                <c:pt idx="0">
                  <c:v>219.95166666666665</c:v>
                </c:pt>
                <c:pt idx="1">
                  <c:v>219.95166666666665</c:v>
                </c:pt>
                <c:pt idx="2">
                  <c:v>219.95166666666665</c:v>
                </c:pt>
              </c:numCache>
            </c:numRef>
          </c:val>
          <c:smooth val="0"/>
          <c:extLst>
            <c:ext xmlns:c16="http://schemas.microsoft.com/office/drawing/2014/chart" uri="{C3380CC4-5D6E-409C-BE32-E72D297353CC}">
              <c16:uniqueId val="{00000003-3144-4515-A5AF-2439817E130C}"/>
            </c:ext>
          </c:extLst>
        </c:ser>
        <c:ser>
          <c:idx val="3"/>
          <c:order val="3"/>
          <c:tx>
            <c:strRef>
              <c:f>'Average HOT Duration '!$E$1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'!$E$2:$E$4</c:f>
              <c:numCache>
                <c:formatCode>0.0</c:formatCode>
                <c:ptCount val="3"/>
                <c:pt idx="0">
                  <c:v>163.20499999999998</c:v>
                </c:pt>
                <c:pt idx="1">
                  <c:v>163.20499999999998</c:v>
                </c:pt>
                <c:pt idx="2">
                  <c:v>163.20499999999998</c:v>
                </c:pt>
              </c:numCache>
            </c:numRef>
          </c:val>
          <c:smooth val="0"/>
          <c:extLst>
            <c:ext xmlns:c16="http://schemas.microsoft.com/office/drawing/2014/chart" uri="{C3380CC4-5D6E-409C-BE32-E72D297353CC}">
              <c16:uniqueId val="{00000004-3144-4515-A5AF-2439817E130C}"/>
            </c:ext>
          </c:extLst>
        </c:ser>
        <c:ser>
          <c:idx val="4"/>
          <c:order val="4"/>
          <c:tx>
            <c:strRef>
              <c:f>'Average HOT Duration '!$F$1</c:f>
              <c:strCache>
                <c:ptCount val="1"/>
                <c:pt idx="0">
                  <c:v>Average</c:v>
                </c:pt>
              </c:strCache>
            </c:strRef>
          </c:tx>
          <c:spPr>
            <a:ln w="38100">
              <a:solidFill>
                <a:srgbClr val="CCCCFF"/>
              </a:solidFill>
              <a:prstDash val="sysDash"/>
            </a:ln>
            <a:effectLst/>
          </c:spPr>
          <c:marker>
            <c:symbol val="none"/>
          </c:marker>
          <c:dLbls>
            <c:dLbl>
              <c:idx val="1"/>
              <c:layout>
                <c:manualLayout>
                  <c:x val="0.44772427645510021"/>
                  <c:y val="-2.9243670935687149E-2"/>
                </c:manualLayout>
              </c:layout>
              <c:tx>
                <c:rich>
                  <a:bodyPr/>
                  <a:lstStyle/>
                  <a:p>
                    <a:pPr>
                      <a:defRPr/>
                    </a:pPr>
                    <a:r>
                      <a:rPr lang="en-US" dirty="0"/>
                      <a:t>CL  106.5</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'!$F$2:$F$5</c:f>
              <c:numCache>
                <c:formatCode>0.0</c:formatCode>
                <c:ptCount val="4"/>
                <c:pt idx="0">
                  <c:v>106.45833333333333</c:v>
                </c:pt>
                <c:pt idx="1">
                  <c:v>106.45833333333333</c:v>
                </c:pt>
                <c:pt idx="2">
                  <c:v>106.45833333333333</c:v>
                </c:pt>
                <c:pt idx="3">
                  <c:v>106.45833333333333</c:v>
                </c:pt>
              </c:numCache>
            </c:numRef>
          </c:val>
          <c:smooth val="0"/>
          <c:extLst>
            <c:ext xmlns:c16="http://schemas.microsoft.com/office/drawing/2014/chart" uri="{C3380CC4-5D6E-409C-BE32-E72D297353CC}">
              <c16:uniqueId val="{00000006-3144-4515-A5AF-2439817E130C}"/>
            </c:ext>
          </c:extLst>
        </c:ser>
        <c:ser>
          <c:idx val="5"/>
          <c:order val="5"/>
          <c:tx>
            <c:strRef>
              <c:f>'Average HOT Duration '!$G$1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'!$G$2:$G$4</c:f>
              <c:numCache>
                <c:formatCode>0.0</c:formatCode>
                <c:ptCount val="3"/>
                <c:pt idx="0">
                  <c:v>49.711666666666659</c:v>
                </c:pt>
                <c:pt idx="1">
                  <c:v>49.711666666666659</c:v>
                </c:pt>
                <c:pt idx="2">
                  <c:v>49.711666666666659</c:v>
                </c:pt>
              </c:numCache>
            </c:numRef>
          </c:val>
          <c:smooth val="0"/>
          <c:extLst>
            <c:ext xmlns:c16="http://schemas.microsoft.com/office/drawing/2014/chart" uri="{C3380CC4-5D6E-409C-BE32-E72D297353CC}">
              <c16:uniqueId val="{00000007-3144-4515-A5AF-2439817E130C}"/>
            </c:ext>
          </c:extLst>
        </c:ser>
        <c:ser>
          <c:idx val="6"/>
          <c:order val="6"/>
          <c:tx>
            <c:strRef>
              <c:f>'Average HOT Duration '!$H$1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'!$H$2:$H$4</c:f>
              <c:numCache>
                <c:formatCode>0.0</c:formatCode>
                <c:ptCount val="3"/>
                <c:pt idx="0">
                  <c:v>-7.0350000000000108</c:v>
                </c:pt>
                <c:pt idx="1">
                  <c:v>-7.0350000000000108</c:v>
                </c:pt>
                <c:pt idx="2">
                  <c:v>-7.0350000000000108</c:v>
                </c:pt>
              </c:numCache>
            </c:numRef>
          </c:val>
          <c:smooth val="0"/>
          <c:extLst>
            <c:ext xmlns:c16="http://schemas.microsoft.com/office/drawing/2014/chart" uri="{C3380CC4-5D6E-409C-BE32-E72D297353CC}">
              <c16:uniqueId val="{00000008-3144-4515-A5AF-2439817E130C}"/>
            </c:ext>
          </c:extLst>
        </c:ser>
        <c:ser>
          <c:idx val="7"/>
          <c:order val="7"/>
          <c:tx>
            <c:strRef>
              <c:f>'Average HOT Duration '!$I$1</c:f>
              <c:strCache>
                <c:ptCount val="1"/>
                <c:pt idx="0">
                  <c:v>LCL</c:v>
                </c:pt>
              </c:strCache>
            </c:strRef>
          </c:tx>
          <c:spPr>
            <a:ln w="12700">
              <a:solidFill>
                <a:srgbClr val="FF0000"/>
              </a:solidFill>
              <a:prstDash val="lgDash"/>
            </a:ln>
            <a:effectLst/>
          </c:spPr>
          <c:marker>
            <c:symbol val="none"/>
          </c:marker>
          <c:dLbls>
            <c:dLbl>
              <c:idx val="1"/>
              <c:layout>
                <c:manualLayout>
                  <c:x val="-2.9289059959548919E-2"/>
                  <c:y val="-4.0304626812478442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'!$I$2:$I$4</c:f>
              <c:numCache>
                <c:formatCode>0.0</c:formatCode>
                <c:ptCount val="3"/>
                <c:pt idx="0">
                  <c:v>-63.78166666666668</c:v>
                </c:pt>
                <c:pt idx="1">
                  <c:v>-63.78166666666668</c:v>
                </c:pt>
                <c:pt idx="2">
                  <c:v>-63.78166666666668</c:v>
                </c:pt>
              </c:numCache>
            </c:numRef>
          </c:val>
          <c:smooth val="0"/>
          <c:extLst>
            <c:ext xmlns:c16="http://schemas.microsoft.com/office/drawing/2014/chart" uri="{C3380CC4-5D6E-409C-BE32-E72D297353CC}">
              <c16:uniqueId val="{0000000A-3144-4515-A5AF-2439817E130C}"/>
            </c:ext>
          </c:extLst>
        </c:ser>
        <c:dLbls>
          <c:showLegendKey val="0"/>
          <c:showVal val="0"/>
          <c:showCatName val="0"/>
          <c:showSerName val="0"/>
          <c:showPercent val="0"/>
          <c:showBubbleSize val="0"/>
        </c:dLbls>
        <c:marker val="1"/>
        <c:smooth val="0"/>
        <c:axId val="1542110160"/>
        <c:axId val="1542110576"/>
      </c:lineChart>
      <c:catAx>
        <c:axId val="1542110160"/>
        <c:scaling>
          <c:orientation val="minMax"/>
        </c:scaling>
        <c:delete val="0"/>
        <c:axPos val="b"/>
        <c:title>
          <c:tx>
            <c:rich>
              <a:bodyPr/>
              <a:lstStyle/>
              <a:p>
                <a:pPr>
                  <a:defRPr/>
                </a:pPr>
                <a:r>
                  <a:rPr lang="en-US"/>
                  <a:t>Discharge Quarter, (N=Total patients discharged in a quarter with known duration of HOT)</a:t>
                </a:r>
              </a:p>
            </c:rich>
          </c:tx>
          <c:overlay val="0"/>
        </c:title>
        <c:numFmt formatCode="General" sourceLinked="1"/>
        <c:majorTickMark val="out"/>
        <c:minorTickMark val="none"/>
        <c:tickLblPos val="nextTo"/>
        <c:crossAx val="1542110576"/>
        <c:crossesAt val="-150"/>
        <c:auto val="0"/>
        <c:lblAlgn val="ctr"/>
        <c:lblOffset val="100"/>
        <c:noMultiLvlLbl val="0"/>
      </c:catAx>
      <c:valAx>
        <c:axId val="1542110576"/>
        <c:scaling>
          <c:orientation val="minMax"/>
          <c:min val="0"/>
        </c:scaling>
        <c:delete val="0"/>
        <c:axPos val="l"/>
        <c:title>
          <c:tx>
            <c:rich>
              <a:bodyPr/>
              <a:lstStyle/>
              <a:p>
                <a:pPr>
                  <a:defRPr/>
                </a:pPr>
                <a:r>
                  <a:rPr lang="en-US"/>
                  <a:t>Average HOT Duration  (days) </a:t>
                </a:r>
              </a:p>
            </c:rich>
          </c:tx>
          <c:overlay val="0"/>
        </c:title>
        <c:numFmt formatCode="0.0" sourceLinked="1"/>
        <c:majorTickMark val="out"/>
        <c:minorTickMark val="none"/>
        <c:tickLblPos val="nextTo"/>
        <c:crossAx val="15421101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Recorded Home Oximetry Implementation Trial</a:t>
            </a:r>
            <a:r>
              <a:rPr lang="en-US" sz="2400" baseline="0"/>
              <a:t> Related Barriers and Problems</a:t>
            </a:r>
            <a:endParaRPr lang="en-US" sz="24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Chart'!$B$2:$B$23</c:f>
              <c:numCache>
                <c:formatCode>General</c:formatCode>
                <c:ptCount val="22"/>
                <c:pt idx="0">
                  <c:v>1</c:v>
                </c:pt>
                <c:pt idx="1">
                  <c:v>6</c:v>
                </c:pt>
                <c:pt idx="2">
                  <c:v>2</c:v>
                </c:pt>
                <c:pt idx="3">
                  <c:v>1</c:v>
                </c:pt>
                <c:pt idx="4">
                  <c:v>6</c:v>
                </c:pt>
                <c:pt idx="5">
                  <c:v>4</c:v>
                </c:pt>
                <c:pt idx="6">
                  <c:v>5</c:v>
                </c:pt>
                <c:pt idx="7">
                  <c:v>8</c:v>
                </c:pt>
                <c:pt idx="8">
                  <c:v>5</c:v>
                </c:pt>
                <c:pt idx="9">
                  <c:v>6</c:v>
                </c:pt>
                <c:pt idx="10">
                  <c:v>9</c:v>
                </c:pt>
                <c:pt idx="11">
                  <c:v>13</c:v>
                </c:pt>
                <c:pt idx="12">
                  <c:v>3</c:v>
                </c:pt>
                <c:pt idx="13">
                  <c:v>4</c:v>
                </c:pt>
                <c:pt idx="14">
                  <c:v>6</c:v>
                </c:pt>
                <c:pt idx="15">
                  <c:v>13</c:v>
                </c:pt>
                <c:pt idx="16">
                  <c:v>3</c:v>
                </c:pt>
                <c:pt idx="17">
                  <c:v>3</c:v>
                </c:pt>
                <c:pt idx="18">
                  <c:v>7</c:v>
                </c:pt>
                <c:pt idx="19">
                  <c:v>6</c:v>
                </c:pt>
                <c:pt idx="20">
                  <c:v>5</c:v>
                </c:pt>
                <c:pt idx="21">
                  <c:v>7</c:v>
                </c:pt>
              </c:numCache>
            </c:numRef>
          </c:val>
          <c:smooth val="0"/>
          <c:extLst>
            <c:ext xmlns:c16="http://schemas.microsoft.com/office/drawing/2014/chart" uri="{C3380CC4-5D6E-409C-BE32-E72D297353CC}">
              <c16:uniqueId val="{00000000-5930-42DE-A3E5-CE87C098A97C}"/>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47157020645427439"/>
                  <c:y val="-2.5461435901231639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930-42DE-A3E5-CE87C098A97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Chart'!$C$2:$C$23</c:f>
              <c:numCache>
                <c:formatCode>0.00</c:formatCode>
                <c:ptCount val="22"/>
                <c:pt idx="0">
                  <c:v>12.6844400747127</c:v>
                </c:pt>
                <c:pt idx="1">
                  <c:v>12.6844400747127</c:v>
                </c:pt>
                <c:pt idx="2">
                  <c:v>12.6844400747127</c:v>
                </c:pt>
                <c:pt idx="3">
                  <c:v>12.6844400747127</c:v>
                </c:pt>
                <c:pt idx="4">
                  <c:v>12.6844400747127</c:v>
                </c:pt>
                <c:pt idx="5">
                  <c:v>12.6844400747127</c:v>
                </c:pt>
                <c:pt idx="6">
                  <c:v>12.6844400747127</c:v>
                </c:pt>
                <c:pt idx="7">
                  <c:v>12.6844400747127</c:v>
                </c:pt>
                <c:pt idx="8">
                  <c:v>12.6844400747127</c:v>
                </c:pt>
                <c:pt idx="9">
                  <c:v>12.6844400747127</c:v>
                </c:pt>
                <c:pt idx="10">
                  <c:v>12.6844400747127</c:v>
                </c:pt>
                <c:pt idx="11">
                  <c:v>12.6844400747127</c:v>
                </c:pt>
                <c:pt idx="12">
                  <c:v>12.6844400747127</c:v>
                </c:pt>
                <c:pt idx="13">
                  <c:v>12.6844400747127</c:v>
                </c:pt>
                <c:pt idx="14">
                  <c:v>12.6844400747127</c:v>
                </c:pt>
                <c:pt idx="15">
                  <c:v>12.6844400747127</c:v>
                </c:pt>
                <c:pt idx="16">
                  <c:v>12.6844400747127</c:v>
                </c:pt>
                <c:pt idx="17">
                  <c:v>12.6844400747127</c:v>
                </c:pt>
                <c:pt idx="18">
                  <c:v>12.6844400747127</c:v>
                </c:pt>
                <c:pt idx="19">
                  <c:v>12.6844400747127</c:v>
                </c:pt>
                <c:pt idx="20">
                  <c:v>12.6844400747127</c:v>
                </c:pt>
                <c:pt idx="21">
                  <c:v>12.6844400747127</c:v>
                </c:pt>
              </c:numCache>
            </c:numRef>
          </c:val>
          <c:smooth val="0"/>
          <c:extLst>
            <c:ext xmlns:c16="http://schemas.microsoft.com/office/drawing/2014/chart" uri="{C3380CC4-5D6E-409C-BE32-E72D297353CC}">
              <c16:uniqueId val="{00000002-5930-42DE-A3E5-CE87C098A97C}"/>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Chart'!$D$2:$D$16</c:f>
              <c:numCache>
                <c:formatCode>0.00</c:formatCode>
                <c:ptCount val="15"/>
                <c:pt idx="0">
                  <c:v>10.319929746778165</c:v>
                </c:pt>
                <c:pt idx="1">
                  <c:v>10.319929746778165</c:v>
                </c:pt>
                <c:pt idx="2">
                  <c:v>10.319929746778165</c:v>
                </c:pt>
                <c:pt idx="3">
                  <c:v>10.319929746778165</c:v>
                </c:pt>
                <c:pt idx="4" formatCode="General">
                  <c:v>10.319929746778165</c:v>
                </c:pt>
                <c:pt idx="5" formatCode="General">
                  <c:v>10.319929746778165</c:v>
                </c:pt>
                <c:pt idx="6" formatCode="General">
                  <c:v>10.319929746778165</c:v>
                </c:pt>
                <c:pt idx="7" formatCode="General">
                  <c:v>10.319929746778165</c:v>
                </c:pt>
                <c:pt idx="8" formatCode="General">
                  <c:v>10.319929746778165</c:v>
                </c:pt>
                <c:pt idx="9" formatCode="General">
                  <c:v>10.319929746778165</c:v>
                </c:pt>
                <c:pt idx="10" formatCode="General">
                  <c:v>8.5952400000000004</c:v>
                </c:pt>
                <c:pt idx="11" formatCode="General">
                  <c:v>10.319929746778165</c:v>
                </c:pt>
                <c:pt idx="12" formatCode="General">
                  <c:v>10.319929746778165</c:v>
                </c:pt>
                <c:pt idx="13" formatCode="General">
                  <c:v>10.319929746778165</c:v>
                </c:pt>
                <c:pt idx="14" formatCode="General">
                  <c:v>10.319929746778165</c:v>
                </c:pt>
              </c:numCache>
            </c:numRef>
          </c:val>
          <c:smooth val="0"/>
          <c:extLst>
            <c:ext xmlns:c16="http://schemas.microsoft.com/office/drawing/2014/chart" uri="{C3380CC4-5D6E-409C-BE32-E72D297353CC}">
              <c16:uniqueId val="{00000003-5930-42DE-A3E5-CE87C098A97C}"/>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Chart'!$E$2:$E$16</c:f>
              <c:numCache>
                <c:formatCode>0.00</c:formatCode>
                <c:ptCount val="15"/>
                <c:pt idx="0">
                  <c:v>7.9554194188436274</c:v>
                </c:pt>
                <c:pt idx="1">
                  <c:v>7.9554194188436274</c:v>
                </c:pt>
                <c:pt idx="2">
                  <c:v>7.9554194188436274</c:v>
                </c:pt>
                <c:pt idx="3">
                  <c:v>7.9554194188436274</c:v>
                </c:pt>
                <c:pt idx="4" formatCode="General">
                  <c:v>7.9554194188436274</c:v>
                </c:pt>
                <c:pt idx="5" formatCode="General">
                  <c:v>7.9554194188436274</c:v>
                </c:pt>
                <c:pt idx="6" formatCode="General">
                  <c:v>7.9554194188436274</c:v>
                </c:pt>
                <c:pt idx="7" formatCode="General">
                  <c:v>7.9554194188436274</c:v>
                </c:pt>
                <c:pt idx="8" formatCode="General">
                  <c:v>7.9554194188436274</c:v>
                </c:pt>
                <c:pt idx="9" formatCode="General">
                  <c:v>7.9554194188436274</c:v>
                </c:pt>
                <c:pt idx="10" formatCode="General">
                  <c:v>6.4976200000000004</c:v>
                </c:pt>
                <c:pt idx="11" formatCode="General">
                  <c:v>7.9554194188436274</c:v>
                </c:pt>
                <c:pt idx="12" formatCode="General">
                  <c:v>7.9554194188436274</c:v>
                </c:pt>
                <c:pt idx="13" formatCode="General">
                  <c:v>7.9554194188436274</c:v>
                </c:pt>
                <c:pt idx="14" formatCode="General">
                  <c:v>7.9554194188436274</c:v>
                </c:pt>
              </c:numCache>
            </c:numRef>
          </c:val>
          <c:smooth val="0"/>
          <c:extLst>
            <c:ext xmlns:c16="http://schemas.microsoft.com/office/drawing/2014/chart" uri="{C3380CC4-5D6E-409C-BE32-E72D297353CC}">
              <c16:uniqueId val="{00000004-5930-42DE-A3E5-CE87C098A97C}"/>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47091681920177664"/>
                  <c:y val="-2.5461435901231639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930-42DE-A3E5-CE87C098A97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Chart'!$F$2:$F$23</c:f>
              <c:numCache>
                <c:formatCode>0.00</c:formatCode>
                <c:ptCount val="22"/>
                <c:pt idx="0">
                  <c:v>5.5909090909090908</c:v>
                </c:pt>
                <c:pt idx="1">
                  <c:v>5.5909090909090908</c:v>
                </c:pt>
                <c:pt idx="2">
                  <c:v>5.5909090909090908</c:v>
                </c:pt>
                <c:pt idx="3">
                  <c:v>5.5909090909090908</c:v>
                </c:pt>
                <c:pt idx="4">
                  <c:v>5.5909090909090908</c:v>
                </c:pt>
                <c:pt idx="5">
                  <c:v>5.5909090909090908</c:v>
                </c:pt>
                <c:pt idx="6">
                  <c:v>5.5909090909090908</c:v>
                </c:pt>
                <c:pt idx="7">
                  <c:v>5.5909090909090908</c:v>
                </c:pt>
                <c:pt idx="8">
                  <c:v>5.5909090909090908</c:v>
                </c:pt>
                <c:pt idx="9">
                  <c:v>5.5909090909090908</c:v>
                </c:pt>
                <c:pt idx="10">
                  <c:v>5.5909090909090908</c:v>
                </c:pt>
                <c:pt idx="11">
                  <c:v>5.5909090909090908</c:v>
                </c:pt>
                <c:pt idx="12">
                  <c:v>5.5909090909090908</c:v>
                </c:pt>
                <c:pt idx="13">
                  <c:v>5.5909090909090908</c:v>
                </c:pt>
                <c:pt idx="14">
                  <c:v>5.5909090909090908</c:v>
                </c:pt>
                <c:pt idx="15">
                  <c:v>5.5909090909090908</c:v>
                </c:pt>
                <c:pt idx="16">
                  <c:v>5.5909090909090908</c:v>
                </c:pt>
                <c:pt idx="17">
                  <c:v>5.5909090909090908</c:v>
                </c:pt>
                <c:pt idx="18">
                  <c:v>5.5909090909090908</c:v>
                </c:pt>
                <c:pt idx="19">
                  <c:v>5.5909090909090908</c:v>
                </c:pt>
                <c:pt idx="20">
                  <c:v>5.5909090909090908</c:v>
                </c:pt>
                <c:pt idx="21">
                  <c:v>5.5909090909090908</c:v>
                </c:pt>
              </c:numCache>
            </c:numRef>
          </c:val>
          <c:smooth val="0"/>
          <c:extLst>
            <c:ext xmlns:c16="http://schemas.microsoft.com/office/drawing/2014/chart" uri="{C3380CC4-5D6E-409C-BE32-E72D297353CC}">
              <c16:uniqueId val="{00000006-5930-42DE-A3E5-CE87C098A97C}"/>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Chart'!$G$2:$G$16</c:f>
              <c:numCache>
                <c:formatCode>0.00</c:formatCode>
                <c:ptCount val="15"/>
                <c:pt idx="0">
                  <c:v>3.2263987629745539</c:v>
                </c:pt>
                <c:pt idx="1">
                  <c:v>3.2263987629745539</c:v>
                </c:pt>
                <c:pt idx="2">
                  <c:v>3.2263987629745539</c:v>
                </c:pt>
                <c:pt idx="3">
                  <c:v>3.2263987629745539</c:v>
                </c:pt>
                <c:pt idx="4" formatCode="General">
                  <c:v>3.2263987629745539</c:v>
                </c:pt>
                <c:pt idx="5" formatCode="General">
                  <c:v>3.2263987629745539</c:v>
                </c:pt>
                <c:pt idx="6" formatCode="General">
                  <c:v>3.2263987629745539</c:v>
                </c:pt>
                <c:pt idx="7" formatCode="General">
                  <c:v>3.2263987629745539</c:v>
                </c:pt>
                <c:pt idx="8" formatCode="General">
                  <c:v>3.2263987629745539</c:v>
                </c:pt>
                <c:pt idx="9" formatCode="General">
                  <c:v>3.2263987629745539</c:v>
                </c:pt>
                <c:pt idx="10" formatCode="General">
                  <c:v>3.2263987629745539</c:v>
                </c:pt>
                <c:pt idx="11" formatCode="General">
                  <c:v>3.2263987629745539</c:v>
                </c:pt>
                <c:pt idx="12" formatCode="General">
                  <c:v>3.2263987629745539</c:v>
                </c:pt>
                <c:pt idx="13" formatCode="General">
                  <c:v>3.2263987629745539</c:v>
                </c:pt>
                <c:pt idx="14" formatCode="General">
                  <c:v>3.2263987629745539</c:v>
                </c:pt>
              </c:numCache>
            </c:numRef>
          </c:val>
          <c:smooth val="0"/>
          <c:extLst>
            <c:ext xmlns:c16="http://schemas.microsoft.com/office/drawing/2014/chart" uri="{C3380CC4-5D6E-409C-BE32-E72D297353CC}">
              <c16:uniqueId val="{00000007-5930-42DE-A3E5-CE87C098A97C}"/>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Chart'!$H$2:$H$16</c:f>
              <c:numCache>
                <c:formatCode>0.00</c:formatCode>
                <c:ptCount val="15"/>
                <c:pt idx="0">
                  <c:v>0.86188843504001689</c:v>
                </c:pt>
                <c:pt idx="1">
                  <c:v>0.86188843504001689</c:v>
                </c:pt>
                <c:pt idx="2">
                  <c:v>0.86188843504001689</c:v>
                </c:pt>
                <c:pt idx="3">
                  <c:v>0.86188843504001689</c:v>
                </c:pt>
                <c:pt idx="4" formatCode="General">
                  <c:v>0.86188843504001689</c:v>
                </c:pt>
                <c:pt idx="5" formatCode="General">
                  <c:v>0.86188843504001689</c:v>
                </c:pt>
                <c:pt idx="6" formatCode="General">
                  <c:v>0.86188843504001689</c:v>
                </c:pt>
                <c:pt idx="7" formatCode="General">
                  <c:v>0.86188843504001689</c:v>
                </c:pt>
                <c:pt idx="8" formatCode="General">
                  <c:v>0.86188843504001689</c:v>
                </c:pt>
                <c:pt idx="9" formatCode="General">
                  <c:v>0.86188843504001689</c:v>
                </c:pt>
                <c:pt idx="10" formatCode="General">
                  <c:v>0.86188843504001689</c:v>
                </c:pt>
                <c:pt idx="11" formatCode="General">
                  <c:v>0.86188843504001689</c:v>
                </c:pt>
                <c:pt idx="12" formatCode="General">
                  <c:v>0.86188843504001689</c:v>
                </c:pt>
                <c:pt idx="13" formatCode="General">
                  <c:v>0.86188843504001689</c:v>
                </c:pt>
                <c:pt idx="14" formatCode="General">
                  <c:v>0.86188843504001689</c:v>
                </c:pt>
              </c:numCache>
            </c:numRef>
          </c:val>
          <c:smooth val="0"/>
          <c:extLst>
            <c:ext xmlns:c16="http://schemas.microsoft.com/office/drawing/2014/chart" uri="{C3380CC4-5D6E-409C-BE32-E72D297353CC}">
              <c16:uniqueId val="{00000008-5930-42DE-A3E5-CE87C098A97C}"/>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Chart'!$A$2:$A$23</c:f>
              <c:numCache>
                <c:formatCode>mmm\-yy</c:formatCode>
                <c:ptCount val="2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5930-42DE-A3E5-CE87C098A97C}"/>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numFmt formatCode="mmm\-yy"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2400"/>
                </a:pPr>
                <a:r>
                  <a:rPr lang="en-US" sz="24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a:solidFill>
                  <a:srgbClr val="000000"/>
                </a:solidFill>
                <a:latin typeface=" +mn-lt"/>
              </a:rPr>
              <a:t>Percent Compliance with</a:t>
            </a:r>
            <a:r>
              <a:rPr lang="en-US" sz="2400" b="1" i="0" baseline="0">
                <a:solidFill>
                  <a:srgbClr val="000000"/>
                </a:solidFill>
                <a:latin typeface=" +mn-lt"/>
              </a:rPr>
              <a:t> the RHO Algorithm Across All Implementation Sites</a:t>
            </a:r>
            <a:endParaRPr lang="en-US" sz="2400" b="1" i="0">
              <a:solidFill>
                <a:srgbClr val="000000"/>
              </a:solidFill>
              <a:latin typeface=" +mn-lt"/>
            </a:endParaRPr>
          </a:p>
        </c:rich>
      </c:tx>
      <c:layout>
        <c:manualLayout>
          <c:xMode val="edge"/>
          <c:yMode val="edge"/>
          <c:x val="0.14867445866141735"/>
          <c:y val="2.7777777777777776E-2"/>
        </c:manualLayout>
      </c:layout>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'!$B$2:$B$9</c:f>
              <c:numCache>
                <c:formatCode>0%</c:formatCode>
                <c:ptCount val="8"/>
                <c:pt idx="0">
                  <c:v>0.9007633587786259</c:v>
                </c:pt>
                <c:pt idx="1">
                  <c:v>0.92576419213973793</c:v>
                </c:pt>
                <c:pt idx="2">
                  <c:v>0.92162162162162165</c:v>
                </c:pt>
                <c:pt idx="3">
                  <c:v>0.84362139917695478</c:v>
                </c:pt>
                <c:pt idx="4">
                  <c:v>0.86115992970123023</c:v>
                </c:pt>
                <c:pt idx="5">
                  <c:v>0.90119435396308356</c:v>
                </c:pt>
                <c:pt idx="6">
                  <c:v>0.91043549712407557</c:v>
                </c:pt>
                <c:pt idx="7">
                  <c:v>0.94696969696969702</c:v>
                </c:pt>
              </c:numCache>
            </c:numRef>
          </c:val>
          <c:smooth val="0"/>
          <c:extLst>
            <c:ext xmlns:c16="http://schemas.microsoft.com/office/drawing/2014/chart" uri="{C3380CC4-5D6E-409C-BE32-E72D297353CC}">
              <c16:uniqueId val="{00000000-2092-49E8-8DAA-C9FACA480A64}"/>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92-49E8-8DAA-C9FACA480A64}"/>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092-49E8-8DAA-C9FACA480A64}"/>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'!$C$2:$C$9</c:f>
              <c:numCache>
                <c:formatCode>0.0%</c:formatCode>
                <c:ptCount val="8"/>
                <c:pt idx="0">
                  <c:v>0.97998336371407513</c:v>
                </c:pt>
                <c:pt idx="1">
                  <c:v>0.97998336371407513</c:v>
                </c:pt>
                <c:pt idx="2">
                  <c:v>0.97998336371407513</c:v>
                </c:pt>
                <c:pt idx="3">
                  <c:v>0.97998336371407513</c:v>
                </c:pt>
                <c:pt idx="4">
                  <c:v>0.97998336371407513</c:v>
                </c:pt>
                <c:pt idx="5">
                  <c:v>0.97998336371407513</c:v>
                </c:pt>
                <c:pt idx="6">
                  <c:v>0.97998336371407513</c:v>
                </c:pt>
                <c:pt idx="7">
                  <c:v>0.97998336371407513</c:v>
                </c:pt>
              </c:numCache>
            </c:numRef>
          </c:val>
          <c:smooth val="0"/>
          <c:extLst>
            <c:ext xmlns:c16="http://schemas.microsoft.com/office/drawing/2014/chart" uri="{C3380CC4-5D6E-409C-BE32-E72D297353CC}">
              <c16:uniqueId val="{00000003-2092-49E8-8DAA-C9FACA480A64}"/>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'!$D$2:$D$7</c:f>
              <c:numCache>
                <c:formatCode>0.0000</c:formatCode>
                <c:ptCount val="6"/>
                <c:pt idx="0">
                  <c:v>0.95077362333056425</c:v>
                </c:pt>
                <c:pt idx="1">
                  <c:v>0.95077362333056425</c:v>
                </c:pt>
                <c:pt idx="2">
                  <c:v>0.95077362333056425</c:v>
                </c:pt>
                <c:pt idx="3">
                  <c:v>0.95077362333056425</c:v>
                </c:pt>
                <c:pt idx="4">
                  <c:v>0.95077362333056425</c:v>
                </c:pt>
                <c:pt idx="5">
                  <c:v>0.95077362333056425</c:v>
                </c:pt>
              </c:numCache>
            </c:numRef>
          </c:val>
          <c:smooth val="0"/>
          <c:extLst>
            <c:ext xmlns:c16="http://schemas.microsoft.com/office/drawing/2014/chart" uri="{C3380CC4-5D6E-409C-BE32-E72D297353CC}">
              <c16:uniqueId val="{00000004-2092-49E8-8DAA-C9FACA480A64}"/>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'!$E$2:$E$7</c:f>
              <c:numCache>
                <c:formatCode>0.0000</c:formatCode>
                <c:ptCount val="6"/>
                <c:pt idx="0">
                  <c:v>0.92156388294705327</c:v>
                </c:pt>
                <c:pt idx="1">
                  <c:v>0.92156388294705327</c:v>
                </c:pt>
                <c:pt idx="2">
                  <c:v>0.92156388294705327</c:v>
                </c:pt>
                <c:pt idx="3">
                  <c:v>0.92156388294705327</c:v>
                </c:pt>
                <c:pt idx="4">
                  <c:v>0.92156388294705327</c:v>
                </c:pt>
                <c:pt idx="5">
                  <c:v>0.92156388294705327</c:v>
                </c:pt>
              </c:numCache>
            </c:numRef>
          </c:val>
          <c:smooth val="0"/>
          <c:extLst>
            <c:ext xmlns:c16="http://schemas.microsoft.com/office/drawing/2014/chart" uri="{C3380CC4-5D6E-409C-BE32-E72D297353CC}">
              <c16:uniqueId val="{00000005-2092-49E8-8DAA-C9FACA480A64}"/>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092-49E8-8DAA-C9FACA480A64}"/>
                </c:ext>
              </c:extLst>
            </c:dLbl>
            <c:dLbl>
              <c:idx val="4"/>
              <c:layout>
                <c:manualLayout>
                  <c:x val="-0.1398956189104328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092-49E8-8DAA-C9FACA480A64}"/>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'!$F$2:$F$9</c:f>
              <c:numCache>
                <c:formatCode>0.0%</c:formatCode>
                <c:ptCount val="8"/>
                <c:pt idx="0">
                  <c:v>0.8923541425635424</c:v>
                </c:pt>
                <c:pt idx="1">
                  <c:v>0.8923541425635424</c:v>
                </c:pt>
                <c:pt idx="2">
                  <c:v>0.8923541425635424</c:v>
                </c:pt>
                <c:pt idx="3">
                  <c:v>0.8923541425635424</c:v>
                </c:pt>
                <c:pt idx="4">
                  <c:v>0.8923541425635424</c:v>
                </c:pt>
                <c:pt idx="5">
                  <c:v>0.8923541425635424</c:v>
                </c:pt>
                <c:pt idx="6">
                  <c:v>0.8923541425635424</c:v>
                </c:pt>
                <c:pt idx="7">
                  <c:v>0.8923541425635424</c:v>
                </c:pt>
              </c:numCache>
            </c:numRef>
          </c:val>
          <c:smooth val="0"/>
          <c:extLst>
            <c:ext xmlns:c16="http://schemas.microsoft.com/office/drawing/2014/chart" uri="{C3380CC4-5D6E-409C-BE32-E72D297353CC}">
              <c16:uniqueId val="{00000008-2092-49E8-8DAA-C9FACA480A64}"/>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'!$G$2:$G$7</c:f>
              <c:numCache>
                <c:formatCode>0.0000</c:formatCode>
                <c:ptCount val="6"/>
                <c:pt idx="0">
                  <c:v>0.86314440218003152</c:v>
                </c:pt>
                <c:pt idx="1">
                  <c:v>0.86314440218003152</c:v>
                </c:pt>
                <c:pt idx="2">
                  <c:v>0.86314440218003152</c:v>
                </c:pt>
                <c:pt idx="3">
                  <c:v>0.86314440218003152</c:v>
                </c:pt>
                <c:pt idx="4">
                  <c:v>0.86314440218003152</c:v>
                </c:pt>
                <c:pt idx="5">
                  <c:v>0.86314440218003152</c:v>
                </c:pt>
              </c:numCache>
            </c:numRef>
          </c:val>
          <c:smooth val="0"/>
          <c:extLst>
            <c:ext xmlns:c16="http://schemas.microsoft.com/office/drawing/2014/chart" uri="{C3380CC4-5D6E-409C-BE32-E72D297353CC}">
              <c16:uniqueId val="{00000009-2092-49E8-8DAA-C9FACA480A64}"/>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'!$H$2:$H$7</c:f>
              <c:numCache>
                <c:formatCode>0.0000</c:formatCode>
                <c:ptCount val="6"/>
                <c:pt idx="0">
                  <c:v>0.83393466179652054</c:v>
                </c:pt>
                <c:pt idx="1">
                  <c:v>0.83393466179652054</c:v>
                </c:pt>
                <c:pt idx="2">
                  <c:v>0.83393466179652054</c:v>
                </c:pt>
                <c:pt idx="3">
                  <c:v>0.83393466179652054</c:v>
                </c:pt>
                <c:pt idx="4">
                  <c:v>0.83393466179652054</c:v>
                </c:pt>
                <c:pt idx="5">
                  <c:v>0.83393466179652054</c:v>
                </c:pt>
              </c:numCache>
            </c:numRef>
          </c:val>
          <c:smooth val="0"/>
          <c:extLst>
            <c:ext xmlns:c16="http://schemas.microsoft.com/office/drawing/2014/chart" uri="{C3380CC4-5D6E-409C-BE32-E72D297353CC}">
              <c16:uniqueId val="{0000000A-2092-49E8-8DAA-C9FACA480A64}"/>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092-49E8-8DAA-C9FACA480A64}"/>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092-49E8-8DAA-C9FACA480A64}"/>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'!$I$2:$I$9</c:f>
              <c:numCache>
                <c:formatCode>0.0%</c:formatCode>
                <c:ptCount val="8"/>
                <c:pt idx="0">
                  <c:v>0.80472492141300966</c:v>
                </c:pt>
                <c:pt idx="1">
                  <c:v>0.80472492141300966</c:v>
                </c:pt>
                <c:pt idx="2">
                  <c:v>0.80472492141300966</c:v>
                </c:pt>
                <c:pt idx="3">
                  <c:v>0.80472492141300966</c:v>
                </c:pt>
                <c:pt idx="4">
                  <c:v>0.80472492141300966</c:v>
                </c:pt>
                <c:pt idx="5">
                  <c:v>0.80472492141300966</c:v>
                </c:pt>
                <c:pt idx="6">
                  <c:v>0.80472492141300966</c:v>
                </c:pt>
                <c:pt idx="7">
                  <c:v>0.80472492141300966</c:v>
                </c:pt>
              </c:numCache>
            </c:numRef>
          </c:val>
          <c:smooth val="0"/>
          <c:extLst>
            <c:ext xmlns:c16="http://schemas.microsoft.com/office/drawing/2014/chart" uri="{C3380CC4-5D6E-409C-BE32-E72D297353CC}">
              <c16:uniqueId val="{0000000D-2092-49E8-8DAA-C9FACA480A64}"/>
            </c:ext>
          </c:extLst>
        </c:ser>
        <c:ser>
          <c:idx val="8"/>
          <c:order val="8"/>
          <c:spPr>
            <a:ln>
              <a:solidFill>
                <a:srgbClr val="7030A0"/>
              </a:solidFill>
            </a:ln>
          </c:spPr>
          <c:marker>
            <c:spPr>
              <a:solidFill>
                <a:srgbClr val="7030A0"/>
              </a:solidFill>
              <a:ln>
                <a:noFill/>
              </a:ln>
            </c:spPr>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(n=264)</c:v>
                </c:pt>
              </c:strCache>
            </c:strRef>
          </c:cat>
          <c:val>
            <c:numRef>
              <c:f>'Overall Quarterly Perce XmR '!$T$2:$T$9</c:f>
              <c:numCache>
                <c:formatCode>0%</c:formatCode>
                <c:ptCount val="8"/>
                <c:pt idx="0">
                  <c:v>0.9</c:v>
                </c:pt>
                <c:pt idx="1">
                  <c:v>0.9</c:v>
                </c:pt>
                <c:pt idx="2">
                  <c:v>0.9</c:v>
                </c:pt>
                <c:pt idx="3">
                  <c:v>0.9</c:v>
                </c:pt>
                <c:pt idx="4">
                  <c:v>0.9</c:v>
                </c:pt>
                <c:pt idx="5">
                  <c:v>0.9</c:v>
                </c:pt>
                <c:pt idx="6">
                  <c:v>0.9</c:v>
                </c:pt>
                <c:pt idx="7">
                  <c:v>0.9</c:v>
                </c:pt>
              </c:numCache>
            </c:numRef>
          </c:val>
          <c:smooth val="0"/>
          <c:extLst>
            <c:ext xmlns:c16="http://schemas.microsoft.com/office/drawing/2014/chart" uri="{C3380CC4-5D6E-409C-BE32-E72D297353CC}">
              <c16:uniqueId val="{0000000E-2092-49E8-8DAA-C9FACA480A64}"/>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2400" b="1" i="0">
                    <a:solidFill>
                      <a:srgbClr val="000000"/>
                    </a:solidFill>
                    <a:latin typeface=" +mn-lt"/>
                  </a:defRPr>
                </a:pPr>
                <a:r>
                  <a:rPr lang="en-US" sz="2400" b="1" i="0">
                    <a:solidFill>
                      <a:srgbClr val="000000"/>
                    </a:solidFill>
                    <a:latin typeface=" +mn-lt"/>
                  </a:rPr>
                  <a:t>Report Quarter (N = Total Number of</a:t>
                </a:r>
                <a:r>
                  <a:rPr lang="en-US" sz="2400" b="1" i="0" baseline="0">
                    <a:solidFill>
                      <a:srgbClr val="000000"/>
                    </a:solidFill>
                    <a:latin typeface=" +mn-lt"/>
                  </a:rPr>
                  <a:t> Reports That Quarter)</a:t>
                </a:r>
                <a:endParaRPr lang="en-US" sz="24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2400" b="1" i="0">
                    <a:solidFill>
                      <a:srgbClr val="000000"/>
                    </a:solidFill>
                    <a:latin typeface=" +mn-lt"/>
                  </a:defRPr>
                </a:pPr>
                <a:r>
                  <a:rPr lang="en-US" sz="24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Sheet1!$A$2:$A$112</cx:f>
        <cx:lvl ptCount="111" formatCode="General">
          <cx:pt idx="0">5</cx:pt>
          <cx:pt idx="1">7</cx:pt>
          <cx:pt idx="2">9</cx:pt>
          <cx:pt idx="3">10</cx:pt>
          <cx:pt idx="4">11</cx:pt>
          <cx:pt idx="5">16</cx:pt>
          <cx:pt idx="6">17</cx:pt>
          <cx:pt idx="7">17</cx:pt>
          <cx:pt idx="8">17</cx:pt>
          <cx:pt idx="9">19</cx:pt>
          <cx:pt idx="10">19</cx:pt>
          <cx:pt idx="11">22</cx:pt>
          <cx:pt idx="12">23</cx:pt>
          <cx:pt idx="13">24</cx:pt>
          <cx:pt idx="14">24</cx:pt>
          <cx:pt idx="15">25</cx:pt>
          <cx:pt idx="16">25</cx:pt>
          <cx:pt idx="17">25</cx:pt>
          <cx:pt idx="18">27</cx:pt>
          <cx:pt idx="19">27</cx:pt>
          <cx:pt idx="20">27</cx:pt>
          <cx:pt idx="21">28</cx:pt>
          <cx:pt idx="22">28</cx:pt>
          <cx:pt idx="23">28</cx:pt>
          <cx:pt idx="24">28</cx:pt>
          <cx:pt idx="25">28</cx:pt>
          <cx:pt idx="26">28</cx:pt>
          <cx:pt idx="27">28</cx:pt>
          <cx:pt idx="28">30</cx:pt>
          <cx:pt idx="29">32</cx:pt>
          <cx:pt idx="30">32</cx:pt>
          <cx:pt idx="31">33</cx:pt>
          <cx:pt idx="32">34</cx:pt>
          <cx:pt idx="33">38</cx:pt>
          <cx:pt idx="34">38</cx:pt>
          <cx:pt idx="35">39</cx:pt>
          <cx:pt idx="36">39</cx:pt>
          <cx:pt idx="37">39</cx:pt>
          <cx:pt idx="38">40</cx:pt>
          <cx:pt idx="39">42</cx:pt>
          <cx:pt idx="40">42</cx:pt>
          <cx:pt idx="41">45</cx:pt>
          <cx:pt idx="42">49</cx:pt>
          <cx:pt idx="43">49</cx:pt>
          <cx:pt idx="44">51</cx:pt>
          <cx:pt idx="45">53</cx:pt>
          <cx:pt idx="46">56</cx:pt>
          <cx:pt idx="47">57</cx:pt>
          <cx:pt idx="48">60</cx:pt>
          <cx:pt idx="49">60</cx:pt>
          <cx:pt idx="50">62</cx:pt>
          <cx:pt idx="51">65</cx:pt>
          <cx:pt idx="52">67</cx:pt>
          <cx:pt idx="53">67</cx:pt>
          <cx:pt idx="54">68</cx:pt>
          <cx:pt idx="55">69</cx:pt>
          <cx:pt idx="56">69</cx:pt>
          <cx:pt idx="57">69</cx:pt>
          <cx:pt idx="58">69</cx:pt>
          <cx:pt idx="59">70</cx:pt>
          <cx:pt idx="60">76</cx:pt>
          <cx:pt idx="61">77</cx:pt>
          <cx:pt idx="62">77</cx:pt>
          <cx:pt idx="63">77</cx:pt>
          <cx:pt idx="64">77</cx:pt>
          <cx:pt idx="65">78</cx:pt>
          <cx:pt idx="66">78</cx:pt>
          <cx:pt idx="67">79</cx:pt>
          <cx:pt idx="68">80</cx:pt>
          <cx:pt idx="69">83</cx:pt>
          <cx:pt idx="70">83</cx:pt>
          <cx:pt idx="71">84</cx:pt>
          <cx:pt idx="72">85</cx:pt>
          <cx:pt idx="73">88</cx:pt>
          <cx:pt idx="74">90</cx:pt>
          <cx:pt idx="75">90</cx:pt>
          <cx:pt idx="76">94</cx:pt>
          <cx:pt idx="77">95</cx:pt>
          <cx:pt idx="78">97</cx:pt>
          <cx:pt idx="79">97</cx:pt>
          <cx:pt idx="80">99</cx:pt>
          <cx:pt idx="81">100</cx:pt>
          <cx:pt idx="82">100</cx:pt>
          <cx:pt idx="83">100</cx:pt>
          <cx:pt idx="84">109</cx:pt>
          <cx:pt idx="85">110</cx:pt>
          <cx:pt idx="86">115</cx:pt>
          <cx:pt idx="87">116</cx:pt>
          <cx:pt idx="88">117</cx:pt>
          <cx:pt idx="89">119</cx:pt>
          <cx:pt idx="90">120</cx:pt>
          <cx:pt idx="91">127</cx:pt>
          <cx:pt idx="92">130</cx:pt>
          <cx:pt idx="93">130</cx:pt>
          <cx:pt idx="94">131</cx:pt>
          <cx:pt idx="95">138</cx:pt>
          <cx:pt idx="96">144</cx:pt>
          <cx:pt idx="97">151</cx:pt>
          <cx:pt idx="98">153</cx:pt>
          <cx:pt idx="99">158</cx:pt>
          <cx:pt idx="100">159</cx:pt>
          <cx:pt idx="101">169</cx:pt>
          <cx:pt idx="102">169</cx:pt>
          <cx:pt idx="103">190</cx:pt>
          <cx:pt idx="104">217</cx:pt>
          <cx:pt idx="105">219</cx:pt>
          <cx:pt idx="106">237</cx:pt>
          <cx:pt idx="107">245</cx:pt>
          <cx:pt idx="108">248</cx:pt>
          <cx:pt idx="109">279</cx:pt>
          <cx:pt idx="110">301</cx:pt>
        </cx:lvl>
      </cx:numDim>
    </cx:data>
  </cx:chartData>
  <cx:chart>
    <cx:title pos="t" align="ctr" overlay="0">
      <cx:tx>
        <cx:txData>
          <cx:v>Duration of HOT</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Duration of HOT</a:t>
          </a:r>
        </a:p>
      </cx:txPr>
    </cx:title>
    <cx:plotArea>
      <cx:plotAreaRegion>
        <cx:series layoutId="boxWhisker" uniqueId="{28FDC3A4-B264-4684-A0C1-85BC6E2E8568}">
          <cx:dataId val="0"/>
          <cx:layoutPr>
            <cx:visibility meanLine="0" meanMarker="1" nonoutliers="0" outliers="1"/>
            <cx:statistics quartileMethod="exclusive"/>
          </cx:layoutPr>
        </cx:series>
      </cx:plotAreaRegion>
      <cx:axis id="0" hidden="1">
        <cx:catScaling gapWidth="1"/>
        <cx:tickLabels/>
      </cx:axis>
      <cx:axis id="1">
        <cx:valScaling/>
        <cx:title>
          <cx:tx>
            <cx:txData>
              <cx:v>Duration of HOT (days)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Duration of HOT (days)</a:t>
              </a:r>
            </a:p>
          </cx:txPr>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Sheet1!$A$1:$A$112</cx:f>
        <cx:lvl ptCount="112" formatCode="General">
          <cx:pt idx="0">0</cx:pt>
          <cx:pt idx="1">5</cx:pt>
          <cx:pt idx="2">7</cx:pt>
          <cx:pt idx="3">9</cx:pt>
          <cx:pt idx="4">10</cx:pt>
          <cx:pt idx="5">11</cx:pt>
          <cx:pt idx="6">16</cx:pt>
          <cx:pt idx="7">17</cx:pt>
          <cx:pt idx="8">17</cx:pt>
          <cx:pt idx="9">17</cx:pt>
          <cx:pt idx="10">19</cx:pt>
          <cx:pt idx="11">19</cx:pt>
          <cx:pt idx="12">22</cx:pt>
          <cx:pt idx="13">23</cx:pt>
          <cx:pt idx="14">24</cx:pt>
          <cx:pt idx="15">24</cx:pt>
          <cx:pt idx="16">25</cx:pt>
          <cx:pt idx="17">25</cx:pt>
          <cx:pt idx="18">25</cx:pt>
          <cx:pt idx="19">27</cx:pt>
          <cx:pt idx="20">27</cx:pt>
          <cx:pt idx="21">27</cx:pt>
          <cx:pt idx="22">28</cx:pt>
          <cx:pt idx="23">28</cx:pt>
          <cx:pt idx="24">28</cx:pt>
          <cx:pt idx="25">28</cx:pt>
          <cx:pt idx="26">28</cx:pt>
          <cx:pt idx="27">28</cx:pt>
          <cx:pt idx="28">28</cx:pt>
          <cx:pt idx="29">30</cx:pt>
          <cx:pt idx="30">32</cx:pt>
          <cx:pt idx="31">32</cx:pt>
          <cx:pt idx="32">33</cx:pt>
          <cx:pt idx="33">34</cx:pt>
          <cx:pt idx="34">38</cx:pt>
          <cx:pt idx="35">38</cx:pt>
          <cx:pt idx="36">39</cx:pt>
          <cx:pt idx="37">39</cx:pt>
          <cx:pt idx="38">39</cx:pt>
          <cx:pt idx="39">40</cx:pt>
          <cx:pt idx="40">42</cx:pt>
          <cx:pt idx="41">42</cx:pt>
          <cx:pt idx="42">45</cx:pt>
          <cx:pt idx="43">49</cx:pt>
          <cx:pt idx="44">49</cx:pt>
          <cx:pt idx="45">51</cx:pt>
          <cx:pt idx="46">53</cx:pt>
          <cx:pt idx="47">56</cx:pt>
          <cx:pt idx="48">57</cx:pt>
          <cx:pt idx="49">60</cx:pt>
          <cx:pt idx="50">60</cx:pt>
          <cx:pt idx="51">62</cx:pt>
          <cx:pt idx="52">65</cx:pt>
          <cx:pt idx="53">67</cx:pt>
          <cx:pt idx="54">67</cx:pt>
          <cx:pt idx="55">68</cx:pt>
          <cx:pt idx="56">69</cx:pt>
          <cx:pt idx="57">69</cx:pt>
          <cx:pt idx="58">69</cx:pt>
          <cx:pt idx="59">69</cx:pt>
          <cx:pt idx="60">70</cx:pt>
          <cx:pt idx="61">76</cx:pt>
          <cx:pt idx="62">77</cx:pt>
          <cx:pt idx="63">77</cx:pt>
          <cx:pt idx="64">77</cx:pt>
          <cx:pt idx="65">77</cx:pt>
          <cx:pt idx="66">78</cx:pt>
          <cx:pt idx="67">78</cx:pt>
          <cx:pt idx="68">79</cx:pt>
          <cx:pt idx="69">80</cx:pt>
          <cx:pt idx="70">83</cx:pt>
          <cx:pt idx="71">83</cx:pt>
          <cx:pt idx="72">84</cx:pt>
          <cx:pt idx="73">85</cx:pt>
          <cx:pt idx="74">88</cx:pt>
          <cx:pt idx="75">90</cx:pt>
          <cx:pt idx="76">90</cx:pt>
          <cx:pt idx="77">94</cx:pt>
          <cx:pt idx="78">95</cx:pt>
          <cx:pt idx="79">97</cx:pt>
          <cx:pt idx="80">97</cx:pt>
          <cx:pt idx="81">99</cx:pt>
          <cx:pt idx="82">100</cx:pt>
          <cx:pt idx="83">100</cx:pt>
          <cx:pt idx="84">100</cx:pt>
          <cx:pt idx="85">109</cx:pt>
          <cx:pt idx="86">110</cx:pt>
          <cx:pt idx="87">115</cx:pt>
          <cx:pt idx="88">116</cx:pt>
          <cx:pt idx="89">117</cx:pt>
          <cx:pt idx="90">119</cx:pt>
          <cx:pt idx="91">120</cx:pt>
          <cx:pt idx="92">127</cx:pt>
          <cx:pt idx="93">130</cx:pt>
          <cx:pt idx="94">130</cx:pt>
          <cx:pt idx="95">131</cx:pt>
          <cx:pt idx="96">138</cx:pt>
          <cx:pt idx="97">144</cx:pt>
          <cx:pt idx="98">151</cx:pt>
          <cx:pt idx="99">153</cx:pt>
          <cx:pt idx="100">158</cx:pt>
          <cx:pt idx="101">159</cx:pt>
          <cx:pt idx="102">169</cx:pt>
          <cx:pt idx="103">169</cx:pt>
          <cx:pt idx="104">190</cx:pt>
          <cx:pt idx="105">217</cx:pt>
          <cx:pt idx="106">219</cx:pt>
          <cx:pt idx="107">237</cx:pt>
          <cx:pt idx="108">245</cx:pt>
          <cx:pt idx="109">248</cx:pt>
          <cx:pt idx="110">279</cx:pt>
          <cx:pt idx="111">301</cx:pt>
        </cx:lvl>
      </cx:numDim>
    </cx:data>
  </cx:chartData>
  <cx:chart>
    <cx:title pos="t" align="ctr" overlay="0">
      <cx:tx>
        <cx:txData>
          <cx:v>Duration of HOT</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Duration of HOT</a:t>
          </a:r>
        </a:p>
      </cx:txPr>
    </cx:title>
    <cx:plotArea>
      <cx:plotAreaRegion>
        <cx:series layoutId="clusteredColumn" uniqueId="{709011E4-9EF8-44BB-96CF-088FA5F32D2F}">
          <cx:dataId val="0"/>
          <cx:layoutPr>
            <cx:binning intervalClosed="r">
              <cx:binSize val="14"/>
            </cx:binning>
          </cx:layoutPr>
        </cx:series>
      </cx:plotAreaRegion>
      <cx:axis id="0">
        <cx:catScaling gapWidth="0"/>
        <cx:title>
          <cx:tx>
            <cx:txData>
              <cx:v>Duration of HOT (2 wks/box) </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Duration of HOT (2 wks/box) </a:t>
              </a:r>
            </a:p>
          </cx:txPr>
        </cx:title>
        <cx:tickLabels/>
      </cx:axis>
      <cx:axis id="1">
        <cx:valScaling/>
        <cx:title>
          <cx:tx>
            <cx:txData>
              <cx:v>Number of Subjcts Weaned</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Number of Subjcts Weaned</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44520F-0929-4EDC-845A-8ED8273039B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D344511-F02A-438E-BED6-EC0DE6A19A27}">
      <dgm:prSet/>
      <dgm:spPr/>
      <dgm:t>
        <a:bodyPr/>
        <a:lstStyle/>
        <a:p>
          <a:r>
            <a:rPr lang="en-US"/>
            <a:t>Two ISP Modifications</a:t>
          </a:r>
        </a:p>
      </dgm:t>
    </dgm:pt>
    <dgm:pt modelId="{4D57F644-2030-4D6C-BECA-0C23ABC7D25B}" type="parTrans" cxnId="{FA1E70C5-533E-47E1-AC56-AD57891108B0}">
      <dgm:prSet/>
      <dgm:spPr/>
      <dgm:t>
        <a:bodyPr/>
        <a:lstStyle/>
        <a:p>
          <a:endParaRPr lang="en-US"/>
        </a:p>
      </dgm:t>
    </dgm:pt>
    <dgm:pt modelId="{2DFD88BC-852C-488A-B9C4-C243BC5EB70F}" type="sibTrans" cxnId="{FA1E70C5-533E-47E1-AC56-AD57891108B0}">
      <dgm:prSet/>
      <dgm:spPr/>
      <dgm:t>
        <a:bodyPr/>
        <a:lstStyle/>
        <a:p>
          <a:endParaRPr lang="en-US"/>
        </a:p>
      </dgm:t>
    </dgm:pt>
    <dgm:pt modelId="{72878EAA-6AE4-4D56-A1B3-5970BD8D8552}">
      <dgm:prSet/>
      <dgm:spPr/>
      <dgm:t>
        <a:bodyPr/>
        <a:lstStyle/>
        <a:p>
          <a:r>
            <a:rPr lang="en-US" dirty="0"/>
            <a:t>Specified that AE data may be collected even after withdrawal to standard of care</a:t>
          </a:r>
        </a:p>
      </dgm:t>
    </dgm:pt>
    <dgm:pt modelId="{088E5555-6C7B-4327-B6BA-9EE8A0219FF4}" type="parTrans" cxnId="{6A71B3CA-B99D-4B8C-9C47-FD52278390B2}">
      <dgm:prSet/>
      <dgm:spPr/>
      <dgm:t>
        <a:bodyPr/>
        <a:lstStyle/>
        <a:p>
          <a:endParaRPr lang="en-US"/>
        </a:p>
      </dgm:t>
    </dgm:pt>
    <dgm:pt modelId="{E6BE649F-1658-4671-8D46-783A7B7F6CDC}" type="sibTrans" cxnId="{6A71B3CA-B99D-4B8C-9C47-FD52278390B2}">
      <dgm:prSet/>
      <dgm:spPr/>
      <dgm:t>
        <a:bodyPr/>
        <a:lstStyle/>
        <a:p>
          <a:endParaRPr lang="en-US"/>
        </a:p>
      </dgm:t>
    </dgm:pt>
    <dgm:pt modelId="{9FFA108F-D408-4A45-8D06-017F6325C1CC}">
      <dgm:prSet/>
      <dgm:spPr/>
      <dgm:t>
        <a:bodyPr/>
        <a:lstStyle/>
        <a:p>
          <a:r>
            <a:rPr lang="en-US" dirty="0"/>
            <a:t>New </a:t>
          </a:r>
          <a:r>
            <a:rPr lang="en-US" b="1" i="1" dirty="0"/>
            <a:t>optional</a:t>
          </a:r>
          <a:r>
            <a:rPr lang="en-US" dirty="0"/>
            <a:t> growth form to be added to the </a:t>
          </a:r>
          <a:r>
            <a:rPr lang="en-US" dirty="0" err="1"/>
            <a:t>REDCap</a:t>
          </a:r>
          <a:r>
            <a:rPr lang="en-US" dirty="0"/>
            <a:t> once approved </a:t>
          </a:r>
        </a:p>
      </dgm:t>
    </dgm:pt>
    <dgm:pt modelId="{C46F4ABD-FE10-4BC5-8CF9-82415BC97734}" type="parTrans" cxnId="{186BF864-1260-4730-B0DB-516D137F05F3}">
      <dgm:prSet/>
      <dgm:spPr/>
      <dgm:t>
        <a:bodyPr/>
        <a:lstStyle/>
        <a:p>
          <a:endParaRPr lang="en-US"/>
        </a:p>
      </dgm:t>
    </dgm:pt>
    <dgm:pt modelId="{65B2C949-8C82-4DCA-BCD4-C87C1576F2C6}" type="sibTrans" cxnId="{186BF864-1260-4730-B0DB-516D137F05F3}">
      <dgm:prSet/>
      <dgm:spPr/>
      <dgm:t>
        <a:bodyPr/>
        <a:lstStyle/>
        <a:p>
          <a:endParaRPr lang="en-US"/>
        </a:p>
      </dgm:t>
    </dgm:pt>
    <dgm:pt modelId="{538B692D-DCEE-4533-877A-044B67B83251}" type="pres">
      <dgm:prSet presAssocID="{7C44520F-0929-4EDC-845A-8ED8273039BA}" presName="Name0" presStyleCnt="0">
        <dgm:presLayoutVars>
          <dgm:chMax val="7"/>
          <dgm:dir/>
          <dgm:animLvl val="lvl"/>
          <dgm:resizeHandles val="exact"/>
        </dgm:presLayoutVars>
      </dgm:prSet>
      <dgm:spPr/>
    </dgm:pt>
    <dgm:pt modelId="{8CC847A3-69E0-4903-8C13-A6DC56AB52FF}" type="pres">
      <dgm:prSet presAssocID="{5D344511-F02A-438E-BED6-EC0DE6A19A27}" presName="circle1" presStyleLbl="node1" presStyleIdx="0" presStyleCnt="1"/>
      <dgm:spPr/>
    </dgm:pt>
    <dgm:pt modelId="{A94E2D1A-767E-4293-949F-AE469CB2C768}" type="pres">
      <dgm:prSet presAssocID="{5D344511-F02A-438E-BED6-EC0DE6A19A27}" presName="space" presStyleCnt="0"/>
      <dgm:spPr/>
    </dgm:pt>
    <dgm:pt modelId="{998D1D67-AD12-4176-9C39-C008B46A9F7E}" type="pres">
      <dgm:prSet presAssocID="{5D344511-F02A-438E-BED6-EC0DE6A19A27}" presName="rect1" presStyleLbl="alignAcc1" presStyleIdx="0" presStyleCnt="1"/>
      <dgm:spPr/>
    </dgm:pt>
    <dgm:pt modelId="{344627BD-9AEC-48F9-A51C-02A94BE6F1D5}" type="pres">
      <dgm:prSet presAssocID="{5D344511-F02A-438E-BED6-EC0DE6A19A27}" presName="rect1ParTx" presStyleLbl="alignAcc1" presStyleIdx="0" presStyleCnt="1">
        <dgm:presLayoutVars>
          <dgm:chMax val="1"/>
          <dgm:bulletEnabled val="1"/>
        </dgm:presLayoutVars>
      </dgm:prSet>
      <dgm:spPr/>
    </dgm:pt>
    <dgm:pt modelId="{ED23A52A-6F43-4ED1-BDA9-335FDFAB4ED5}" type="pres">
      <dgm:prSet presAssocID="{5D344511-F02A-438E-BED6-EC0DE6A19A27}" presName="rect1ChTx" presStyleLbl="alignAcc1" presStyleIdx="0" presStyleCnt="1">
        <dgm:presLayoutVars>
          <dgm:bulletEnabled val="1"/>
        </dgm:presLayoutVars>
      </dgm:prSet>
      <dgm:spPr/>
    </dgm:pt>
  </dgm:ptLst>
  <dgm:cxnLst>
    <dgm:cxn modelId="{D8BC830F-BE2B-42FF-AE41-1175BCBC55CA}" type="presOf" srcId="{9FFA108F-D408-4A45-8D06-017F6325C1CC}" destId="{ED23A52A-6F43-4ED1-BDA9-335FDFAB4ED5}" srcOrd="0" destOrd="1" presId="urn:microsoft.com/office/officeart/2005/8/layout/target3"/>
    <dgm:cxn modelId="{D729B33D-045E-49AB-A2A1-193E9392CE7F}" type="presOf" srcId="{72878EAA-6AE4-4D56-A1B3-5970BD8D8552}" destId="{ED23A52A-6F43-4ED1-BDA9-335FDFAB4ED5}" srcOrd="0" destOrd="0" presId="urn:microsoft.com/office/officeart/2005/8/layout/target3"/>
    <dgm:cxn modelId="{31A1A85D-AAA5-44B3-AD30-2EBF1A86405A}" type="presOf" srcId="{7C44520F-0929-4EDC-845A-8ED8273039BA}" destId="{538B692D-DCEE-4533-877A-044B67B83251}" srcOrd="0" destOrd="0" presId="urn:microsoft.com/office/officeart/2005/8/layout/target3"/>
    <dgm:cxn modelId="{186BF864-1260-4730-B0DB-516D137F05F3}" srcId="{5D344511-F02A-438E-BED6-EC0DE6A19A27}" destId="{9FFA108F-D408-4A45-8D06-017F6325C1CC}" srcOrd="1" destOrd="0" parTransId="{C46F4ABD-FE10-4BC5-8CF9-82415BC97734}" sibTransId="{65B2C949-8C82-4DCA-BCD4-C87C1576F2C6}"/>
    <dgm:cxn modelId="{E36D4FA9-731B-4285-B553-0AA3337B0681}" type="presOf" srcId="{5D344511-F02A-438E-BED6-EC0DE6A19A27}" destId="{344627BD-9AEC-48F9-A51C-02A94BE6F1D5}" srcOrd="1" destOrd="0" presId="urn:microsoft.com/office/officeart/2005/8/layout/target3"/>
    <dgm:cxn modelId="{D5973BC4-B9A7-4BB5-82EE-51965C7261EF}" type="presOf" srcId="{5D344511-F02A-438E-BED6-EC0DE6A19A27}" destId="{998D1D67-AD12-4176-9C39-C008B46A9F7E}" srcOrd="0" destOrd="0" presId="urn:microsoft.com/office/officeart/2005/8/layout/target3"/>
    <dgm:cxn modelId="{FA1E70C5-533E-47E1-AC56-AD57891108B0}" srcId="{7C44520F-0929-4EDC-845A-8ED8273039BA}" destId="{5D344511-F02A-438E-BED6-EC0DE6A19A27}" srcOrd="0" destOrd="0" parTransId="{4D57F644-2030-4D6C-BECA-0C23ABC7D25B}" sibTransId="{2DFD88BC-852C-488A-B9C4-C243BC5EB70F}"/>
    <dgm:cxn modelId="{6A71B3CA-B99D-4B8C-9C47-FD52278390B2}" srcId="{5D344511-F02A-438E-BED6-EC0DE6A19A27}" destId="{72878EAA-6AE4-4D56-A1B3-5970BD8D8552}" srcOrd="0" destOrd="0" parTransId="{088E5555-6C7B-4327-B6BA-9EE8A0219FF4}" sibTransId="{E6BE649F-1658-4671-8D46-783A7B7F6CDC}"/>
    <dgm:cxn modelId="{C0B0932C-4A0B-47A8-AF93-EEA3A975F54E}" type="presParOf" srcId="{538B692D-DCEE-4533-877A-044B67B83251}" destId="{8CC847A3-69E0-4903-8C13-A6DC56AB52FF}" srcOrd="0" destOrd="0" presId="urn:microsoft.com/office/officeart/2005/8/layout/target3"/>
    <dgm:cxn modelId="{65C68060-ABD8-40ED-A19B-3FEA374C3D6D}" type="presParOf" srcId="{538B692D-DCEE-4533-877A-044B67B83251}" destId="{A94E2D1A-767E-4293-949F-AE469CB2C768}" srcOrd="1" destOrd="0" presId="urn:microsoft.com/office/officeart/2005/8/layout/target3"/>
    <dgm:cxn modelId="{332C77BC-8A63-411F-9A2B-D98B57602ECE}" type="presParOf" srcId="{538B692D-DCEE-4533-877A-044B67B83251}" destId="{998D1D67-AD12-4176-9C39-C008B46A9F7E}" srcOrd="2" destOrd="0" presId="urn:microsoft.com/office/officeart/2005/8/layout/target3"/>
    <dgm:cxn modelId="{F08496CA-DF65-40FD-B147-BF3F8C2BA614}" type="presParOf" srcId="{538B692D-DCEE-4533-877A-044B67B83251}" destId="{344627BD-9AEC-48F9-A51C-02A94BE6F1D5}" srcOrd="3" destOrd="0" presId="urn:microsoft.com/office/officeart/2005/8/layout/target3"/>
    <dgm:cxn modelId="{1D686735-6E16-4E4C-AD37-322F882CF4D6}" type="presParOf" srcId="{538B692D-DCEE-4533-877A-044B67B83251}" destId="{ED23A52A-6F43-4ED1-BDA9-335FDFAB4ED5}"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7E71E4-9FAE-486A-A3C4-751A5258D1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C920C1-3BB0-4BCE-AC91-879C3E6A0B7B}">
      <dgm:prSet/>
      <dgm:spPr/>
      <dgm:t>
        <a:bodyPr/>
        <a:lstStyle/>
        <a:p>
          <a:r>
            <a:rPr lang="en-US"/>
            <a:t>New REDCap Form</a:t>
          </a:r>
        </a:p>
      </dgm:t>
    </dgm:pt>
    <dgm:pt modelId="{5C8374B0-1C01-408F-934C-092256865783}" type="parTrans" cxnId="{CB8FD5E4-7CAA-4A3D-8D5E-A2F0489936CB}">
      <dgm:prSet/>
      <dgm:spPr/>
      <dgm:t>
        <a:bodyPr/>
        <a:lstStyle/>
        <a:p>
          <a:endParaRPr lang="en-US"/>
        </a:p>
      </dgm:t>
    </dgm:pt>
    <dgm:pt modelId="{4A51273C-D318-470F-B58C-71482108AFFF}" type="sibTrans" cxnId="{CB8FD5E4-7CAA-4A3D-8D5E-A2F0489936CB}">
      <dgm:prSet/>
      <dgm:spPr/>
      <dgm:t>
        <a:bodyPr/>
        <a:lstStyle/>
        <a:p>
          <a:endParaRPr lang="en-US"/>
        </a:p>
      </dgm:t>
    </dgm:pt>
    <dgm:pt modelId="{EEEF7FF7-429A-45BF-B3CC-7492D666936C}">
      <dgm:prSet/>
      <dgm:spPr/>
      <dgm:t>
        <a:bodyPr/>
        <a:lstStyle/>
        <a:p>
          <a:r>
            <a:rPr lang="en-US"/>
            <a:t>Launching Soon</a:t>
          </a:r>
        </a:p>
      </dgm:t>
    </dgm:pt>
    <dgm:pt modelId="{7C88990F-63DC-4A96-A592-95ABD3730F90}" type="parTrans" cxnId="{E06C362F-D257-483E-A323-6C089AC890D9}">
      <dgm:prSet/>
      <dgm:spPr/>
      <dgm:t>
        <a:bodyPr/>
        <a:lstStyle/>
        <a:p>
          <a:endParaRPr lang="en-US"/>
        </a:p>
      </dgm:t>
    </dgm:pt>
    <dgm:pt modelId="{B41A4E33-24A8-418D-AA12-0F69176A32AB}" type="sibTrans" cxnId="{E06C362F-D257-483E-A323-6C089AC890D9}">
      <dgm:prSet/>
      <dgm:spPr/>
      <dgm:t>
        <a:bodyPr/>
        <a:lstStyle/>
        <a:p>
          <a:endParaRPr lang="en-US"/>
        </a:p>
      </dgm:t>
    </dgm:pt>
    <dgm:pt modelId="{DBFE60DD-1EC9-41CE-84DA-8C0EE08403E8}">
      <dgm:prSet/>
      <dgm:spPr/>
      <dgm:t>
        <a:bodyPr/>
        <a:lstStyle/>
        <a:p>
          <a:r>
            <a:rPr lang="en-US" dirty="0"/>
            <a:t>Optional – related author opportunities available to sites who participate</a:t>
          </a:r>
        </a:p>
      </dgm:t>
    </dgm:pt>
    <dgm:pt modelId="{51C1C263-9D2D-4512-8A01-1B94F509BE9F}" type="parTrans" cxnId="{D1F599B3-1870-4665-9CD5-F4D40DBA8ACB}">
      <dgm:prSet/>
      <dgm:spPr/>
      <dgm:t>
        <a:bodyPr/>
        <a:lstStyle/>
        <a:p>
          <a:endParaRPr lang="en-US"/>
        </a:p>
      </dgm:t>
    </dgm:pt>
    <dgm:pt modelId="{A3725B16-40AC-49DE-A740-72CE6EC1C6BA}" type="sibTrans" cxnId="{D1F599B3-1870-4665-9CD5-F4D40DBA8ACB}">
      <dgm:prSet/>
      <dgm:spPr/>
      <dgm:t>
        <a:bodyPr/>
        <a:lstStyle/>
        <a:p>
          <a:endParaRPr lang="en-US"/>
        </a:p>
      </dgm:t>
    </dgm:pt>
    <dgm:pt modelId="{FA3FCD56-9227-4196-B1B4-8C0C7F823CC2}">
      <dgm:prSet/>
      <dgm:spPr/>
      <dgm:t>
        <a:bodyPr/>
        <a:lstStyle/>
        <a:p>
          <a:r>
            <a:rPr lang="en-US" dirty="0"/>
            <a:t>Z-Scores, Nutrition and feed information collected at set time points</a:t>
          </a:r>
        </a:p>
      </dgm:t>
    </dgm:pt>
    <dgm:pt modelId="{D4C92F6C-BD0C-49CA-B8D7-097F61A4E7AA}" type="parTrans" cxnId="{FA2F5ABD-F61D-406A-B888-61CA0DB8864A}">
      <dgm:prSet/>
      <dgm:spPr/>
      <dgm:t>
        <a:bodyPr/>
        <a:lstStyle/>
        <a:p>
          <a:endParaRPr lang="en-US"/>
        </a:p>
      </dgm:t>
    </dgm:pt>
    <dgm:pt modelId="{BEFAB80D-7056-49A4-9C00-FA700BD0EE13}" type="sibTrans" cxnId="{FA2F5ABD-F61D-406A-B888-61CA0DB8864A}">
      <dgm:prSet/>
      <dgm:spPr/>
      <dgm:t>
        <a:bodyPr/>
        <a:lstStyle/>
        <a:p>
          <a:endParaRPr lang="en-US"/>
        </a:p>
      </dgm:t>
    </dgm:pt>
    <dgm:pt modelId="{4052F845-F3F2-4A15-B25A-F40575F3AFEE}">
      <dgm:prSet/>
      <dgm:spPr/>
      <dgm:t>
        <a:bodyPr/>
        <a:lstStyle/>
        <a:p>
          <a:r>
            <a:rPr lang="en-US" dirty="0"/>
            <a:t>Questions about participation, Email Heather </a:t>
          </a:r>
        </a:p>
      </dgm:t>
    </dgm:pt>
    <dgm:pt modelId="{EF1F04E2-F2F3-440C-810E-0F8174EE34AF}" type="parTrans" cxnId="{783C8B8E-D251-46BD-BECC-C1E0817DAFBF}">
      <dgm:prSet/>
      <dgm:spPr/>
      <dgm:t>
        <a:bodyPr/>
        <a:lstStyle/>
        <a:p>
          <a:endParaRPr lang="en-US"/>
        </a:p>
      </dgm:t>
    </dgm:pt>
    <dgm:pt modelId="{BF26205D-7B09-473F-A992-478AA9D79CDD}" type="sibTrans" cxnId="{783C8B8E-D251-46BD-BECC-C1E0817DAFBF}">
      <dgm:prSet/>
      <dgm:spPr/>
      <dgm:t>
        <a:bodyPr/>
        <a:lstStyle/>
        <a:p>
          <a:endParaRPr lang="en-US"/>
        </a:p>
      </dgm:t>
    </dgm:pt>
    <dgm:pt modelId="{153728C7-2B9D-40EC-B4FA-2FBAD0E7AE8D}" type="pres">
      <dgm:prSet presAssocID="{8C7E71E4-9FAE-486A-A3C4-751A5258D196}" presName="linear" presStyleCnt="0">
        <dgm:presLayoutVars>
          <dgm:animLvl val="lvl"/>
          <dgm:resizeHandles val="exact"/>
        </dgm:presLayoutVars>
      </dgm:prSet>
      <dgm:spPr/>
    </dgm:pt>
    <dgm:pt modelId="{AF25560F-BC73-4EFD-836B-630BC428399A}" type="pres">
      <dgm:prSet presAssocID="{60C920C1-3BB0-4BCE-AC91-879C3E6A0B7B}" presName="parentText" presStyleLbl="node1" presStyleIdx="0" presStyleCnt="4">
        <dgm:presLayoutVars>
          <dgm:chMax val="0"/>
          <dgm:bulletEnabled val="1"/>
        </dgm:presLayoutVars>
      </dgm:prSet>
      <dgm:spPr/>
    </dgm:pt>
    <dgm:pt modelId="{ED153635-FC59-498A-9578-B56DC7A24989}" type="pres">
      <dgm:prSet presAssocID="{60C920C1-3BB0-4BCE-AC91-879C3E6A0B7B}" presName="childText" presStyleLbl="revTx" presStyleIdx="0" presStyleCnt="1">
        <dgm:presLayoutVars>
          <dgm:bulletEnabled val="1"/>
        </dgm:presLayoutVars>
      </dgm:prSet>
      <dgm:spPr/>
    </dgm:pt>
    <dgm:pt modelId="{FD8B4F32-37AB-46EF-9038-A8069A21D1C8}" type="pres">
      <dgm:prSet presAssocID="{DBFE60DD-1EC9-41CE-84DA-8C0EE08403E8}" presName="parentText" presStyleLbl="node1" presStyleIdx="1" presStyleCnt="4">
        <dgm:presLayoutVars>
          <dgm:chMax val="0"/>
          <dgm:bulletEnabled val="1"/>
        </dgm:presLayoutVars>
      </dgm:prSet>
      <dgm:spPr/>
    </dgm:pt>
    <dgm:pt modelId="{8BE54E62-AE70-4FCD-982A-594DAA783E4E}" type="pres">
      <dgm:prSet presAssocID="{A3725B16-40AC-49DE-A740-72CE6EC1C6BA}" presName="spacer" presStyleCnt="0"/>
      <dgm:spPr/>
    </dgm:pt>
    <dgm:pt modelId="{6B2B406D-1997-4435-BDCC-7EEAA2DE994B}" type="pres">
      <dgm:prSet presAssocID="{FA3FCD56-9227-4196-B1B4-8C0C7F823CC2}" presName="parentText" presStyleLbl="node1" presStyleIdx="2" presStyleCnt="4">
        <dgm:presLayoutVars>
          <dgm:chMax val="0"/>
          <dgm:bulletEnabled val="1"/>
        </dgm:presLayoutVars>
      </dgm:prSet>
      <dgm:spPr/>
    </dgm:pt>
    <dgm:pt modelId="{3A14A293-82FE-490E-BD81-BEA105ACF472}" type="pres">
      <dgm:prSet presAssocID="{BEFAB80D-7056-49A4-9C00-FA700BD0EE13}" presName="spacer" presStyleCnt="0"/>
      <dgm:spPr/>
    </dgm:pt>
    <dgm:pt modelId="{A8650D78-4E2B-4F97-BC16-18E8A9D00CC4}" type="pres">
      <dgm:prSet presAssocID="{4052F845-F3F2-4A15-B25A-F40575F3AFEE}" presName="parentText" presStyleLbl="node1" presStyleIdx="3" presStyleCnt="4">
        <dgm:presLayoutVars>
          <dgm:chMax val="0"/>
          <dgm:bulletEnabled val="1"/>
        </dgm:presLayoutVars>
      </dgm:prSet>
      <dgm:spPr/>
    </dgm:pt>
  </dgm:ptLst>
  <dgm:cxnLst>
    <dgm:cxn modelId="{BEB68A14-8DAF-4F3B-93AE-036F87DC7F2D}" type="presOf" srcId="{60C920C1-3BB0-4BCE-AC91-879C3E6A0B7B}" destId="{AF25560F-BC73-4EFD-836B-630BC428399A}" srcOrd="0" destOrd="0" presId="urn:microsoft.com/office/officeart/2005/8/layout/vList2"/>
    <dgm:cxn modelId="{CB539E20-9E27-4CB6-B825-B90BD2263F34}" type="presOf" srcId="{4052F845-F3F2-4A15-B25A-F40575F3AFEE}" destId="{A8650D78-4E2B-4F97-BC16-18E8A9D00CC4}" srcOrd="0" destOrd="0" presId="urn:microsoft.com/office/officeart/2005/8/layout/vList2"/>
    <dgm:cxn modelId="{E06C362F-D257-483E-A323-6C089AC890D9}" srcId="{60C920C1-3BB0-4BCE-AC91-879C3E6A0B7B}" destId="{EEEF7FF7-429A-45BF-B3CC-7492D666936C}" srcOrd="0" destOrd="0" parTransId="{7C88990F-63DC-4A96-A592-95ABD3730F90}" sibTransId="{B41A4E33-24A8-418D-AA12-0F69176A32AB}"/>
    <dgm:cxn modelId="{3576F160-2A41-45AA-9D09-1FB3A6060225}" type="presOf" srcId="{8C7E71E4-9FAE-486A-A3C4-751A5258D196}" destId="{153728C7-2B9D-40EC-B4FA-2FBAD0E7AE8D}" srcOrd="0" destOrd="0" presId="urn:microsoft.com/office/officeart/2005/8/layout/vList2"/>
    <dgm:cxn modelId="{F83C6352-DABD-4FB5-A52F-6B2C16945A80}" type="presOf" srcId="{EEEF7FF7-429A-45BF-B3CC-7492D666936C}" destId="{ED153635-FC59-498A-9578-B56DC7A24989}" srcOrd="0" destOrd="0" presId="urn:microsoft.com/office/officeart/2005/8/layout/vList2"/>
    <dgm:cxn modelId="{40167254-30B0-4420-AF10-8696B0A66799}" type="presOf" srcId="{FA3FCD56-9227-4196-B1B4-8C0C7F823CC2}" destId="{6B2B406D-1997-4435-BDCC-7EEAA2DE994B}" srcOrd="0" destOrd="0" presId="urn:microsoft.com/office/officeart/2005/8/layout/vList2"/>
    <dgm:cxn modelId="{783C8B8E-D251-46BD-BECC-C1E0817DAFBF}" srcId="{8C7E71E4-9FAE-486A-A3C4-751A5258D196}" destId="{4052F845-F3F2-4A15-B25A-F40575F3AFEE}" srcOrd="3" destOrd="0" parTransId="{EF1F04E2-F2F3-440C-810E-0F8174EE34AF}" sibTransId="{BF26205D-7B09-473F-A992-478AA9D79CDD}"/>
    <dgm:cxn modelId="{93D6159C-48DF-41FB-B8BF-5FEAC27E9E03}" type="presOf" srcId="{DBFE60DD-1EC9-41CE-84DA-8C0EE08403E8}" destId="{FD8B4F32-37AB-46EF-9038-A8069A21D1C8}" srcOrd="0" destOrd="0" presId="urn:microsoft.com/office/officeart/2005/8/layout/vList2"/>
    <dgm:cxn modelId="{D1F599B3-1870-4665-9CD5-F4D40DBA8ACB}" srcId="{8C7E71E4-9FAE-486A-A3C4-751A5258D196}" destId="{DBFE60DD-1EC9-41CE-84DA-8C0EE08403E8}" srcOrd="1" destOrd="0" parTransId="{51C1C263-9D2D-4512-8A01-1B94F509BE9F}" sibTransId="{A3725B16-40AC-49DE-A740-72CE6EC1C6BA}"/>
    <dgm:cxn modelId="{FA2F5ABD-F61D-406A-B888-61CA0DB8864A}" srcId="{8C7E71E4-9FAE-486A-A3C4-751A5258D196}" destId="{FA3FCD56-9227-4196-B1B4-8C0C7F823CC2}" srcOrd="2" destOrd="0" parTransId="{D4C92F6C-BD0C-49CA-B8D7-097F61A4E7AA}" sibTransId="{BEFAB80D-7056-49A4-9C00-FA700BD0EE13}"/>
    <dgm:cxn modelId="{CB8FD5E4-7CAA-4A3D-8D5E-A2F0489936CB}" srcId="{8C7E71E4-9FAE-486A-A3C4-751A5258D196}" destId="{60C920C1-3BB0-4BCE-AC91-879C3E6A0B7B}" srcOrd="0" destOrd="0" parTransId="{5C8374B0-1C01-408F-934C-092256865783}" sibTransId="{4A51273C-D318-470F-B58C-71482108AFFF}"/>
    <dgm:cxn modelId="{AC625715-EFCB-4656-A968-CFB9DE34762C}" type="presParOf" srcId="{153728C7-2B9D-40EC-B4FA-2FBAD0E7AE8D}" destId="{AF25560F-BC73-4EFD-836B-630BC428399A}" srcOrd="0" destOrd="0" presId="urn:microsoft.com/office/officeart/2005/8/layout/vList2"/>
    <dgm:cxn modelId="{4EB1EF1E-04D7-451B-AA8B-2A50ADA9A91E}" type="presParOf" srcId="{153728C7-2B9D-40EC-B4FA-2FBAD0E7AE8D}" destId="{ED153635-FC59-498A-9578-B56DC7A24989}" srcOrd="1" destOrd="0" presId="urn:microsoft.com/office/officeart/2005/8/layout/vList2"/>
    <dgm:cxn modelId="{97481742-22B2-4F54-9D6D-6364DD112A8A}" type="presParOf" srcId="{153728C7-2B9D-40EC-B4FA-2FBAD0E7AE8D}" destId="{FD8B4F32-37AB-46EF-9038-A8069A21D1C8}" srcOrd="2" destOrd="0" presId="urn:microsoft.com/office/officeart/2005/8/layout/vList2"/>
    <dgm:cxn modelId="{E8D4D1B1-DA25-4C5D-BEBF-83FCDFA57C29}" type="presParOf" srcId="{153728C7-2B9D-40EC-B4FA-2FBAD0E7AE8D}" destId="{8BE54E62-AE70-4FCD-982A-594DAA783E4E}" srcOrd="3" destOrd="0" presId="urn:microsoft.com/office/officeart/2005/8/layout/vList2"/>
    <dgm:cxn modelId="{268C1202-01F0-40F7-9884-FEA36A29BEE6}" type="presParOf" srcId="{153728C7-2B9D-40EC-B4FA-2FBAD0E7AE8D}" destId="{6B2B406D-1997-4435-BDCC-7EEAA2DE994B}" srcOrd="4" destOrd="0" presId="urn:microsoft.com/office/officeart/2005/8/layout/vList2"/>
    <dgm:cxn modelId="{EBC43284-22B7-4F01-A6DA-8FB2C7798790}" type="presParOf" srcId="{153728C7-2B9D-40EC-B4FA-2FBAD0E7AE8D}" destId="{3A14A293-82FE-490E-BD81-BEA105ACF472}" srcOrd="5" destOrd="0" presId="urn:microsoft.com/office/officeart/2005/8/layout/vList2"/>
    <dgm:cxn modelId="{B48C65DF-7906-46A5-A1DB-A553193DE3E3}" type="presParOf" srcId="{153728C7-2B9D-40EC-B4FA-2FBAD0E7AE8D}" destId="{A8650D78-4E2B-4F97-BC16-18E8A9D00C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4528F-5744-4999-9B11-30ABCEEEF8B3}"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08489D7-0227-4D25-98A6-869B4D872D4B}">
      <dgm:prSet/>
      <dgm:spPr/>
      <dgm:t>
        <a:bodyPr/>
        <a:lstStyle/>
        <a:p>
          <a:r>
            <a:rPr lang="en-US"/>
            <a:t>Next Biannual Audit = Late May/ Early June</a:t>
          </a:r>
        </a:p>
      </dgm:t>
    </dgm:pt>
    <dgm:pt modelId="{686DA5A8-0A7A-4F1F-A8BB-F34C8CE38527}" type="parTrans" cxnId="{5AECA487-75D7-4525-9F8B-49136245F01D}">
      <dgm:prSet/>
      <dgm:spPr/>
      <dgm:t>
        <a:bodyPr/>
        <a:lstStyle/>
        <a:p>
          <a:endParaRPr lang="en-US"/>
        </a:p>
      </dgm:t>
    </dgm:pt>
    <dgm:pt modelId="{02B1B33E-AA14-40DB-A6AA-1B61244F2C07}" type="sibTrans" cxnId="{5AECA487-75D7-4525-9F8B-49136245F01D}">
      <dgm:prSet/>
      <dgm:spPr/>
      <dgm:t>
        <a:bodyPr/>
        <a:lstStyle/>
        <a:p>
          <a:endParaRPr lang="en-US"/>
        </a:p>
      </dgm:t>
    </dgm:pt>
    <dgm:pt modelId="{244A25CE-125D-4E36-9434-5166AE3DF380}">
      <dgm:prSet/>
      <dgm:spPr/>
      <dgm:t>
        <a:bodyPr/>
        <a:lstStyle/>
        <a:p>
          <a:r>
            <a:rPr lang="en-US"/>
            <a:t>Prepare REDCap In Advance</a:t>
          </a:r>
        </a:p>
      </dgm:t>
    </dgm:pt>
    <dgm:pt modelId="{52BDA490-8095-4164-86F9-3740048AB6D2}" type="parTrans" cxnId="{B909B0EA-78D2-45CF-AB5E-DF0EEB96FB58}">
      <dgm:prSet/>
      <dgm:spPr/>
      <dgm:t>
        <a:bodyPr/>
        <a:lstStyle/>
        <a:p>
          <a:endParaRPr lang="en-US"/>
        </a:p>
      </dgm:t>
    </dgm:pt>
    <dgm:pt modelId="{B99746BB-30F4-4ADD-BC25-DD09C3652FBE}" type="sibTrans" cxnId="{B909B0EA-78D2-45CF-AB5E-DF0EEB96FB58}">
      <dgm:prSet/>
      <dgm:spPr/>
      <dgm:t>
        <a:bodyPr/>
        <a:lstStyle/>
        <a:p>
          <a:endParaRPr lang="en-US"/>
        </a:p>
      </dgm:t>
    </dgm:pt>
    <dgm:pt modelId="{4CF72291-7D78-436D-B720-29AD5D5E7161}">
      <dgm:prSet/>
      <dgm:spPr/>
      <dgm:t>
        <a:bodyPr/>
        <a:lstStyle/>
        <a:p>
          <a:r>
            <a:rPr lang="en-US" b="1" dirty="0"/>
            <a:t>Screening Form </a:t>
          </a:r>
          <a:r>
            <a:rPr lang="en-US" dirty="0"/>
            <a:t>= Every potentially eligible infant</a:t>
          </a:r>
        </a:p>
      </dgm:t>
    </dgm:pt>
    <dgm:pt modelId="{72105E4B-FE3F-433D-9976-401590B58504}" type="parTrans" cxnId="{F8DCD98F-B496-4142-9C20-12E9FB9B10A2}">
      <dgm:prSet/>
      <dgm:spPr/>
      <dgm:t>
        <a:bodyPr/>
        <a:lstStyle/>
        <a:p>
          <a:endParaRPr lang="en-US"/>
        </a:p>
      </dgm:t>
    </dgm:pt>
    <dgm:pt modelId="{0A03854D-C579-44C1-B061-67C06EAF8B01}" type="sibTrans" cxnId="{F8DCD98F-B496-4142-9C20-12E9FB9B10A2}">
      <dgm:prSet/>
      <dgm:spPr/>
      <dgm:t>
        <a:bodyPr/>
        <a:lstStyle/>
        <a:p>
          <a:endParaRPr lang="en-US"/>
        </a:p>
      </dgm:t>
    </dgm:pt>
    <dgm:pt modelId="{95483D0F-CEC4-4720-9A1C-1FC3CF60A8C8}">
      <dgm:prSet/>
      <dgm:spPr/>
      <dgm:t>
        <a:bodyPr/>
        <a:lstStyle/>
        <a:p>
          <a:r>
            <a:rPr lang="en-US" b="1" dirty="0"/>
            <a:t>Demographics Form </a:t>
          </a:r>
          <a:r>
            <a:rPr lang="en-US" dirty="0"/>
            <a:t>= Every enrolled, withdrawn, and control infant</a:t>
          </a:r>
        </a:p>
      </dgm:t>
    </dgm:pt>
    <dgm:pt modelId="{CF84ABE7-7C53-40E7-8A4F-4BDD1E2EE117}" type="parTrans" cxnId="{4BD39D1B-6AA3-4D17-98E5-E0415096E852}">
      <dgm:prSet/>
      <dgm:spPr/>
      <dgm:t>
        <a:bodyPr/>
        <a:lstStyle/>
        <a:p>
          <a:endParaRPr lang="en-US"/>
        </a:p>
      </dgm:t>
    </dgm:pt>
    <dgm:pt modelId="{2DA0964A-0B8B-4FD2-B3AD-09D19C4DA2B1}" type="sibTrans" cxnId="{4BD39D1B-6AA3-4D17-98E5-E0415096E852}">
      <dgm:prSet/>
      <dgm:spPr/>
      <dgm:t>
        <a:bodyPr/>
        <a:lstStyle/>
        <a:p>
          <a:endParaRPr lang="en-US"/>
        </a:p>
      </dgm:t>
    </dgm:pt>
    <dgm:pt modelId="{4152A261-21C3-41EC-971A-7FC97A1D1F0A}">
      <dgm:prSet/>
      <dgm:spPr/>
      <dgm:t>
        <a:bodyPr/>
        <a:lstStyle/>
        <a:p>
          <a:r>
            <a:rPr lang="en-US" b="1" dirty="0"/>
            <a:t>Implementation Discharge </a:t>
          </a:r>
          <a:r>
            <a:rPr lang="en-US" dirty="0"/>
            <a:t>= 6-months post-wean</a:t>
          </a:r>
        </a:p>
      </dgm:t>
    </dgm:pt>
    <dgm:pt modelId="{D903F6D8-C92D-4404-9EB4-987D750CF599}" type="parTrans" cxnId="{098AAC17-915F-46B2-B026-CA76B2F0FEDD}">
      <dgm:prSet/>
      <dgm:spPr/>
      <dgm:t>
        <a:bodyPr/>
        <a:lstStyle/>
        <a:p>
          <a:endParaRPr lang="en-US"/>
        </a:p>
      </dgm:t>
    </dgm:pt>
    <dgm:pt modelId="{D15DCE70-B374-4040-ADBB-D301AE7E2C8A}" type="sibTrans" cxnId="{098AAC17-915F-46B2-B026-CA76B2F0FEDD}">
      <dgm:prSet/>
      <dgm:spPr/>
      <dgm:t>
        <a:bodyPr/>
        <a:lstStyle/>
        <a:p>
          <a:endParaRPr lang="en-US"/>
        </a:p>
      </dgm:t>
    </dgm:pt>
    <dgm:pt modelId="{86AF40D9-E920-4051-98A3-7AA71E6B7A1A}">
      <dgm:prSet/>
      <dgm:spPr/>
      <dgm:t>
        <a:bodyPr/>
        <a:lstStyle/>
        <a:p>
          <a:r>
            <a:rPr lang="en-US" b="1" dirty="0"/>
            <a:t>Adverse Events </a:t>
          </a:r>
          <a:r>
            <a:rPr lang="en-US" dirty="0"/>
            <a:t>= As needed</a:t>
          </a:r>
        </a:p>
      </dgm:t>
    </dgm:pt>
    <dgm:pt modelId="{C71145D5-4D66-45E1-963A-D1DF1819538B}" type="parTrans" cxnId="{183A75B1-76D4-40D7-9FB8-635D3D898EF2}">
      <dgm:prSet/>
      <dgm:spPr/>
      <dgm:t>
        <a:bodyPr/>
        <a:lstStyle/>
        <a:p>
          <a:endParaRPr lang="en-US"/>
        </a:p>
      </dgm:t>
    </dgm:pt>
    <dgm:pt modelId="{42A43667-503C-48F2-B8B0-1F9B6613C248}" type="sibTrans" cxnId="{183A75B1-76D4-40D7-9FB8-635D3D898EF2}">
      <dgm:prSet/>
      <dgm:spPr/>
      <dgm:t>
        <a:bodyPr/>
        <a:lstStyle/>
        <a:p>
          <a:endParaRPr lang="en-US"/>
        </a:p>
      </dgm:t>
    </dgm:pt>
    <dgm:pt modelId="{DB07E399-77AC-4ED8-933F-2DB3F444952D}" type="pres">
      <dgm:prSet presAssocID="{5D84528F-5744-4999-9B11-30ABCEEEF8B3}" presName="linear" presStyleCnt="0">
        <dgm:presLayoutVars>
          <dgm:dir/>
          <dgm:animLvl val="lvl"/>
          <dgm:resizeHandles val="exact"/>
        </dgm:presLayoutVars>
      </dgm:prSet>
      <dgm:spPr/>
    </dgm:pt>
    <dgm:pt modelId="{33F536A6-DDBB-4112-9FCD-93FD9D4A6CC7}" type="pres">
      <dgm:prSet presAssocID="{308489D7-0227-4D25-98A6-869B4D872D4B}" presName="parentLin" presStyleCnt="0"/>
      <dgm:spPr/>
    </dgm:pt>
    <dgm:pt modelId="{45844733-D2DF-4547-8BFB-36CAC57EE17C}" type="pres">
      <dgm:prSet presAssocID="{308489D7-0227-4D25-98A6-869B4D872D4B}" presName="parentLeftMargin" presStyleLbl="node1" presStyleIdx="0" presStyleCnt="2"/>
      <dgm:spPr/>
    </dgm:pt>
    <dgm:pt modelId="{A0D04930-8FA5-4798-9F0E-C83461B57C91}" type="pres">
      <dgm:prSet presAssocID="{308489D7-0227-4D25-98A6-869B4D872D4B}" presName="parentText" presStyleLbl="node1" presStyleIdx="0" presStyleCnt="2">
        <dgm:presLayoutVars>
          <dgm:chMax val="0"/>
          <dgm:bulletEnabled val="1"/>
        </dgm:presLayoutVars>
      </dgm:prSet>
      <dgm:spPr/>
    </dgm:pt>
    <dgm:pt modelId="{0A474125-E536-4726-B3C3-8D8BAC979F36}" type="pres">
      <dgm:prSet presAssocID="{308489D7-0227-4D25-98A6-869B4D872D4B}" presName="negativeSpace" presStyleCnt="0"/>
      <dgm:spPr/>
    </dgm:pt>
    <dgm:pt modelId="{76AFACC4-13C9-464E-9480-475D16655608}" type="pres">
      <dgm:prSet presAssocID="{308489D7-0227-4D25-98A6-869B4D872D4B}" presName="childText" presStyleLbl="conFgAcc1" presStyleIdx="0" presStyleCnt="2">
        <dgm:presLayoutVars>
          <dgm:bulletEnabled val="1"/>
        </dgm:presLayoutVars>
      </dgm:prSet>
      <dgm:spPr/>
    </dgm:pt>
    <dgm:pt modelId="{9B7F789A-7B15-4230-AF87-B0B82FE9270F}" type="pres">
      <dgm:prSet presAssocID="{02B1B33E-AA14-40DB-A6AA-1B61244F2C07}" presName="spaceBetweenRectangles" presStyleCnt="0"/>
      <dgm:spPr/>
    </dgm:pt>
    <dgm:pt modelId="{265D1894-519E-45DC-8534-14AA4BFE4A04}" type="pres">
      <dgm:prSet presAssocID="{244A25CE-125D-4E36-9434-5166AE3DF380}" presName="parentLin" presStyleCnt="0"/>
      <dgm:spPr/>
    </dgm:pt>
    <dgm:pt modelId="{439503BA-E806-4AB6-BC83-4A1269B7E08E}" type="pres">
      <dgm:prSet presAssocID="{244A25CE-125D-4E36-9434-5166AE3DF380}" presName="parentLeftMargin" presStyleLbl="node1" presStyleIdx="0" presStyleCnt="2"/>
      <dgm:spPr/>
    </dgm:pt>
    <dgm:pt modelId="{F1D917D0-2510-4D38-A69D-DBC9C3F4D70B}" type="pres">
      <dgm:prSet presAssocID="{244A25CE-125D-4E36-9434-5166AE3DF380}" presName="parentText" presStyleLbl="node1" presStyleIdx="1" presStyleCnt="2">
        <dgm:presLayoutVars>
          <dgm:chMax val="0"/>
          <dgm:bulletEnabled val="1"/>
        </dgm:presLayoutVars>
      </dgm:prSet>
      <dgm:spPr/>
    </dgm:pt>
    <dgm:pt modelId="{631B6248-C389-43C3-A0A4-F4226201987C}" type="pres">
      <dgm:prSet presAssocID="{244A25CE-125D-4E36-9434-5166AE3DF380}" presName="negativeSpace" presStyleCnt="0"/>
      <dgm:spPr/>
    </dgm:pt>
    <dgm:pt modelId="{0CE33B2A-9372-4AB3-9DB9-345C867A851F}" type="pres">
      <dgm:prSet presAssocID="{244A25CE-125D-4E36-9434-5166AE3DF380}" presName="childText" presStyleLbl="conFgAcc1" presStyleIdx="1" presStyleCnt="2">
        <dgm:presLayoutVars>
          <dgm:bulletEnabled val="1"/>
        </dgm:presLayoutVars>
      </dgm:prSet>
      <dgm:spPr/>
    </dgm:pt>
  </dgm:ptLst>
  <dgm:cxnLst>
    <dgm:cxn modelId="{098AAC17-915F-46B2-B026-CA76B2F0FEDD}" srcId="{244A25CE-125D-4E36-9434-5166AE3DF380}" destId="{4152A261-21C3-41EC-971A-7FC97A1D1F0A}" srcOrd="2" destOrd="0" parTransId="{D903F6D8-C92D-4404-9EB4-987D750CF599}" sibTransId="{D15DCE70-B374-4040-ADBB-D301AE7E2C8A}"/>
    <dgm:cxn modelId="{4BD39D1B-6AA3-4D17-98E5-E0415096E852}" srcId="{244A25CE-125D-4E36-9434-5166AE3DF380}" destId="{95483D0F-CEC4-4720-9A1C-1FC3CF60A8C8}" srcOrd="1" destOrd="0" parTransId="{CF84ABE7-7C53-40E7-8A4F-4BDD1E2EE117}" sibTransId="{2DA0964A-0B8B-4FD2-B3AD-09D19C4DA2B1}"/>
    <dgm:cxn modelId="{113D7F24-9851-40B2-BA38-B3422D790985}" type="presOf" srcId="{244A25CE-125D-4E36-9434-5166AE3DF380}" destId="{F1D917D0-2510-4D38-A69D-DBC9C3F4D70B}" srcOrd="1" destOrd="0" presId="urn:microsoft.com/office/officeart/2005/8/layout/list1"/>
    <dgm:cxn modelId="{68346340-1CAE-4E1B-9B6E-51C29D27FED1}" type="presOf" srcId="{4CF72291-7D78-436D-B720-29AD5D5E7161}" destId="{0CE33B2A-9372-4AB3-9DB9-345C867A851F}" srcOrd="0" destOrd="0" presId="urn:microsoft.com/office/officeart/2005/8/layout/list1"/>
    <dgm:cxn modelId="{5AECA487-75D7-4525-9F8B-49136245F01D}" srcId="{5D84528F-5744-4999-9B11-30ABCEEEF8B3}" destId="{308489D7-0227-4D25-98A6-869B4D872D4B}" srcOrd="0" destOrd="0" parTransId="{686DA5A8-0A7A-4F1F-A8BB-F34C8CE38527}" sibTransId="{02B1B33E-AA14-40DB-A6AA-1B61244F2C07}"/>
    <dgm:cxn modelId="{41E8178D-71C3-4CBE-ACA7-9F05FE46E7A5}" type="presOf" srcId="{86AF40D9-E920-4051-98A3-7AA71E6B7A1A}" destId="{0CE33B2A-9372-4AB3-9DB9-345C867A851F}" srcOrd="0" destOrd="3" presId="urn:microsoft.com/office/officeart/2005/8/layout/list1"/>
    <dgm:cxn modelId="{F8DCD98F-B496-4142-9C20-12E9FB9B10A2}" srcId="{244A25CE-125D-4E36-9434-5166AE3DF380}" destId="{4CF72291-7D78-436D-B720-29AD5D5E7161}" srcOrd="0" destOrd="0" parTransId="{72105E4B-FE3F-433D-9976-401590B58504}" sibTransId="{0A03854D-C579-44C1-B061-67C06EAF8B01}"/>
    <dgm:cxn modelId="{9112E59C-C40C-4687-B70A-DC95A1EEDCDB}" type="presOf" srcId="{5D84528F-5744-4999-9B11-30ABCEEEF8B3}" destId="{DB07E399-77AC-4ED8-933F-2DB3F444952D}" srcOrd="0" destOrd="0" presId="urn:microsoft.com/office/officeart/2005/8/layout/list1"/>
    <dgm:cxn modelId="{8B34419E-F5AE-4B4F-B33C-DF2C07B837DB}" type="presOf" srcId="{244A25CE-125D-4E36-9434-5166AE3DF380}" destId="{439503BA-E806-4AB6-BC83-4A1269B7E08E}" srcOrd="0" destOrd="0" presId="urn:microsoft.com/office/officeart/2005/8/layout/list1"/>
    <dgm:cxn modelId="{183A75B1-76D4-40D7-9FB8-635D3D898EF2}" srcId="{244A25CE-125D-4E36-9434-5166AE3DF380}" destId="{86AF40D9-E920-4051-98A3-7AA71E6B7A1A}" srcOrd="3" destOrd="0" parTransId="{C71145D5-4D66-45E1-963A-D1DF1819538B}" sibTransId="{42A43667-503C-48F2-B8B0-1F9B6613C248}"/>
    <dgm:cxn modelId="{DF271FB9-B8AB-4561-8ECE-C9972FE5E244}" type="presOf" srcId="{4152A261-21C3-41EC-971A-7FC97A1D1F0A}" destId="{0CE33B2A-9372-4AB3-9DB9-345C867A851F}" srcOrd="0" destOrd="2" presId="urn:microsoft.com/office/officeart/2005/8/layout/list1"/>
    <dgm:cxn modelId="{D1FFB2D0-C9E4-4436-A33E-DCD3B073E12F}" type="presOf" srcId="{95483D0F-CEC4-4720-9A1C-1FC3CF60A8C8}" destId="{0CE33B2A-9372-4AB3-9DB9-345C867A851F}" srcOrd="0" destOrd="1" presId="urn:microsoft.com/office/officeart/2005/8/layout/list1"/>
    <dgm:cxn modelId="{7D3D85D7-5158-4B41-A45F-9DBC2BC7EA9F}" type="presOf" srcId="{308489D7-0227-4D25-98A6-869B4D872D4B}" destId="{45844733-D2DF-4547-8BFB-36CAC57EE17C}" srcOrd="0" destOrd="0" presId="urn:microsoft.com/office/officeart/2005/8/layout/list1"/>
    <dgm:cxn modelId="{5C3ACBE9-48DF-42A9-AA6C-9E8A2F19595E}" type="presOf" srcId="{308489D7-0227-4D25-98A6-869B4D872D4B}" destId="{A0D04930-8FA5-4798-9F0E-C83461B57C91}" srcOrd="1" destOrd="0" presId="urn:microsoft.com/office/officeart/2005/8/layout/list1"/>
    <dgm:cxn modelId="{B909B0EA-78D2-45CF-AB5E-DF0EEB96FB58}" srcId="{5D84528F-5744-4999-9B11-30ABCEEEF8B3}" destId="{244A25CE-125D-4E36-9434-5166AE3DF380}" srcOrd="1" destOrd="0" parTransId="{52BDA490-8095-4164-86F9-3740048AB6D2}" sibTransId="{B99746BB-30F4-4ADD-BC25-DD09C3652FBE}"/>
    <dgm:cxn modelId="{6C76D7D7-03FB-4B7F-8549-C625BA450BC4}" type="presParOf" srcId="{DB07E399-77AC-4ED8-933F-2DB3F444952D}" destId="{33F536A6-DDBB-4112-9FCD-93FD9D4A6CC7}" srcOrd="0" destOrd="0" presId="urn:microsoft.com/office/officeart/2005/8/layout/list1"/>
    <dgm:cxn modelId="{AB8CD41D-43C6-4C30-8232-DB48D0870FB8}" type="presParOf" srcId="{33F536A6-DDBB-4112-9FCD-93FD9D4A6CC7}" destId="{45844733-D2DF-4547-8BFB-36CAC57EE17C}" srcOrd="0" destOrd="0" presId="urn:microsoft.com/office/officeart/2005/8/layout/list1"/>
    <dgm:cxn modelId="{144C52C8-746E-4D04-AEB8-12478A7ADAFD}" type="presParOf" srcId="{33F536A6-DDBB-4112-9FCD-93FD9D4A6CC7}" destId="{A0D04930-8FA5-4798-9F0E-C83461B57C91}" srcOrd="1" destOrd="0" presId="urn:microsoft.com/office/officeart/2005/8/layout/list1"/>
    <dgm:cxn modelId="{067EF106-63E3-42DC-A136-41CFE11A6376}" type="presParOf" srcId="{DB07E399-77AC-4ED8-933F-2DB3F444952D}" destId="{0A474125-E536-4726-B3C3-8D8BAC979F36}" srcOrd="1" destOrd="0" presId="urn:microsoft.com/office/officeart/2005/8/layout/list1"/>
    <dgm:cxn modelId="{EBB5929B-D77A-45C7-B45E-B059EB13EE47}" type="presParOf" srcId="{DB07E399-77AC-4ED8-933F-2DB3F444952D}" destId="{76AFACC4-13C9-464E-9480-475D16655608}" srcOrd="2" destOrd="0" presId="urn:microsoft.com/office/officeart/2005/8/layout/list1"/>
    <dgm:cxn modelId="{89F6227E-BD33-4E4C-8C29-7F186F6CB7C1}" type="presParOf" srcId="{DB07E399-77AC-4ED8-933F-2DB3F444952D}" destId="{9B7F789A-7B15-4230-AF87-B0B82FE9270F}" srcOrd="3" destOrd="0" presId="urn:microsoft.com/office/officeart/2005/8/layout/list1"/>
    <dgm:cxn modelId="{8169EC11-A124-42BA-B0FB-A1E2E2D94F29}" type="presParOf" srcId="{DB07E399-77AC-4ED8-933F-2DB3F444952D}" destId="{265D1894-519E-45DC-8534-14AA4BFE4A04}" srcOrd="4" destOrd="0" presId="urn:microsoft.com/office/officeart/2005/8/layout/list1"/>
    <dgm:cxn modelId="{650F5E7D-C2B9-4733-A593-E94ED2A6257C}" type="presParOf" srcId="{265D1894-519E-45DC-8534-14AA4BFE4A04}" destId="{439503BA-E806-4AB6-BC83-4A1269B7E08E}" srcOrd="0" destOrd="0" presId="urn:microsoft.com/office/officeart/2005/8/layout/list1"/>
    <dgm:cxn modelId="{2D858D56-7C52-4BDC-98F4-C7BA41BFAFDD}" type="presParOf" srcId="{265D1894-519E-45DC-8534-14AA4BFE4A04}" destId="{F1D917D0-2510-4D38-A69D-DBC9C3F4D70B}" srcOrd="1" destOrd="0" presId="urn:microsoft.com/office/officeart/2005/8/layout/list1"/>
    <dgm:cxn modelId="{9B10671F-BA64-4211-AB03-213F66CA5837}" type="presParOf" srcId="{DB07E399-77AC-4ED8-933F-2DB3F444952D}" destId="{631B6248-C389-43C3-A0A4-F4226201987C}" srcOrd="5" destOrd="0" presId="urn:microsoft.com/office/officeart/2005/8/layout/list1"/>
    <dgm:cxn modelId="{3F69BEFD-6771-4CCE-9E3D-63D42CE1B6F7}" type="presParOf" srcId="{DB07E399-77AC-4ED8-933F-2DB3F444952D}" destId="{0CE33B2A-9372-4AB3-9DB9-345C867A85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189909-C67E-4EAE-824E-FA282E1A77F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04EC02B-713C-4C39-A37D-91A2C78197B5}">
      <dgm:prSet/>
      <dgm:spPr/>
      <dgm:t>
        <a:bodyPr/>
        <a:lstStyle/>
        <a:p>
          <a:r>
            <a:rPr lang="en-US"/>
            <a:t>Our submission to PCORI for additional funding to analyze the cost of implementing the RHO Program was awarded</a:t>
          </a:r>
        </a:p>
      </dgm:t>
    </dgm:pt>
    <dgm:pt modelId="{F9CD6C7E-09C7-488B-AC2F-4C4301B2E584}" type="parTrans" cxnId="{FA5AC025-AA14-4B45-80AC-0E647197FF24}">
      <dgm:prSet/>
      <dgm:spPr/>
      <dgm:t>
        <a:bodyPr/>
        <a:lstStyle/>
        <a:p>
          <a:endParaRPr lang="en-US"/>
        </a:p>
      </dgm:t>
    </dgm:pt>
    <dgm:pt modelId="{7398C1DF-0F9A-4BA2-BCC8-35DA134940D4}" type="sibTrans" cxnId="{FA5AC025-AA14-4B45-80AC-0E647197FF24}">
      <dgm:prSet/>
      <dgm:spPr/>
      <dgm:t>
        <a:bodyPr/>
        <a:lstStyle/>
        <a:p>
          <a:endParaRPr lang="en-US"/>
        </a:p>
      </dgm:t>
    </dgm:pt>
    <dgm:pt modelId="{C5699213-3276-4D5C-A14E-392A7015A8CB}">
      <dgm:prSet/>
      <dgm:spPr/>
      <dgm:t>
        <a:bodyPr/>
        <a:lstStyle/>
        <a:p>
          <a:r>
            <a:rPr lang="en-US"/>
            <a:t>A survey will be distributed to site PI’s in June/July </a:t>
          </a:r>
        </a:p>
      </dgm:t>
    </dgm:pt>
    <dgm:pt modelId="{3B03AE36-E30E-4E8C-AFEF-380A8BEC5674}" type="parTrans" cxnId="{2F6427A5-B449-4942-8B32-8E082F427C9A}">
      <dgm:prSet/>
      <dgm:spPr/>
      <dgm:t>
        <a:bodyPr/>
        <a:lstStyle/>
        <a:p>
          <a:endParaRPr lang="en-US"/>
        </a:p>
      </dgm:t>
    </dgm:pt>
    <dgm:pt modelId="{1505A091-D742-4D3B-90FD-EE7093FF0303}" type="sibTrans" cxnId="{2F6427A5-B449-4942-8B32-8E082F427C9A}">
      <dgm:prSet/>
      <dgm:spPr/>
      <dgm:t>
        <a:bodyPr/>
        <a:lstStyle/>
        <a:p>
          <a:endParaRPr lang="en-US"/>
        </a:p>
      </dgm:t>
    </dgm:pt>
    <dgm:pt modelId="{60A1156F-639A-4EC9-BB3F-0D7FA7791103}">
      <dgm:prSet/>
      <dgm:spPr/>
      <dgm:t>
        <a:bodyPr/>
        <a:lstStyle/>
        <a:p>
          <a:r>
            <a:rPr lang="en-US"/>
            <a:t>Sites will be randomly queried at 2-time points to collect data and information on the time spent interpreting RHO results, calling families, documenting, and responding to RHO recommendation emails</a:t>
          </a:r>
        </a:p>
      </dgm:t>
    </dgm:pt>
    <dgm:pt modelId="{E4ABEAAE-3643-45CF-B698-7DB759F9D116}" type="parTrans" cxnId="{66EC7DFC-CB47-4B44-9FE7-ACD6BAF26FB5}">
      <dgm:prSet/>
      <dgm:spPr/>
      <dgm:t>
        <a:bodyPr/>
        <a:lstStyle/>
        <a:p>
          <a:endParaRPr lang="en-US"/>
        </a:p>
      </dgm:t>
    </dgm:pt>
    <dgm:pt modelId="{BA893AF3-7B22-4495-AD22-E4A30AF98738}" type="sibTrans" cxnId="{66EC7DFC-CB47-4B44-9FE7-ACD6BAF26FB5}">
      <dgm:prSet/>
      <dgm:spPr/>
      <dgm:t>
        <a:bodyPr/>
        <a:lstStyle/>
        <a:p>
          <a:endParaRPr lang="en-US"/>
        </a:p>
      </dgm:t>
    </dgm:pt>
    <dgm:pt modelId="{FC184FC0-C6AF-45FC-8363-E9B9B2F62D15}">
      <dgm:prSet/>
      <dgm:spPr/>
      <dgm:t>
        <a:bodyPr/>
        <a:lstStyle/>
        <a:p>
          <a:r>
            <a:rPr lang="en-US"/>
            <a:t>Any questions please reach out to Heather</a:t>
          </a:r>
        </a:p>
      </dgm:t>
    </dgm:pt>
    <dgm:pt modelId="{EBC550A5-2EF2-4712-9518-9CB77652E743}" type="parTrans" cxnId="{DE5AD367-9BB1-44CC-9998-28888C0145F0}">
      <dgm:prSet/>
      <dgm:spPr/>
      <dgm:t>
        <a:bodyPr/>
        <a:lstStyle/>
        <a:p>
          <a:endParaRPr lang="en-US"/>
        </a:p>
      </dgm:t>
    </dgm:pt>
    <dgm:pt modelId="{C82E5F4E-DD53-4D64-B4DE-292ED0984377}" type="sibTrans" cxnId="{DE5AD367-9BB1-44CC-9998-28888C0145F0}">
      <dgm:prSet/>
      <dgm:spPr/>
      <dgm:t>
        <a:bodyPr/>
        <a:lstStyle/>
        <a:p>
          <a:endParaRPr lang="en-US"/>
        </a:p>
      </dgm:t>
    </dgm:pt>
    <dgm:pt modelId="{9D124EC5-7332-4A10-9928-EC44E4DCA652}" type="pres">
      <dgm:prSet presAssocID="{12189909-C67E-4EAE-824E-FA282E1A77F1}" presName="root" presStyleCnt="0">
        <dgm:presLayoutVars>
          <dgm:dir/>
          <dgm:resizeHandles val="exact"/>
        </dgm:presLayoutVars>
      </dgm:prSet>
      <dgm:spPr/>
    </dgm:pt>
    <dgm:pt modelId="{D11DBC1B-FBD0-421A-8C84-50613F0CBE81}" type="pres">
      <dgm:prSet presAssocID="{004EC02B-713C-4C39-A37D-91A2C78197B5}" presName="compNode" presStyleCnt="0"/>
      <dgm:spPr/>
    </dgm:pt>
    <dgm:pt modelId="{647110FA-6B9A-45BD-83DD-647C1F2EB522}" type="pres">
      <dgm:prSet presAssocID="{004EC02B-713C-4C39-A37D-91A2C78197B5}" presName="bgRect" presStyleLbl="bgShp" presStyleIdx="0" presStyleCnt="4"/>
      <dgm:spPr/>
    </dgm:pt>
    <dgm:pt modelId="{C4760FB1-662E-49B1-8168-B64C444EACFC}" type="pres">
      <dgm:prSet presAssocID="{004EC02B-713C-4C39-A37D-91A2C78197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C5BEC557-DAF8-47B4-A3A6-C75A6EA89E5D}" type="pres">
      <dgm:prSet presAssocID="{004EC02B-713C-4C39-A37D-91A2C78197B5}" presName="spaceRect" presStyleCnt="0"/>
      <dgm:spPr/>
    </dgm:pt>
    <dgm:pt modelId="{BF4BDC4C-6207-4298-A096-A6811EE84F8B}" type="pres">
      <dgm:prSet presAssocID="{004EC02B-713C-4C39-A37D-91A2C78197B5}" presName="parTx" presStyleLbl="revTx" presStyleIdx="0" presStyleCnt="4">
        <dgm:presLayoutVars>
          <dgm:chMax val="0"/>
          <dgm:chPref val="0"/>
        </dgm:presLayoutVars>
      </dgm:prSet>
      <dgm:spPr/>
    </dgm:pt>
    <dgm:pt modelId="{8E3D37C7-4F04-4621-9906-44BD44CD793E}" type="pres">
      <dgm:prSet presAssocID="{7398C1DF-0F9A-4BA2-BCC8-35DA134940D4}" presName="sibTrans" presStyleCnt="0"/>
      <dgm:spPr/>
    </dgm:pt>
    <dgm:pt modelId="{821BA3F5-D679-4B8C-8EF6-90F46C211A0B}" type="pres">
      <dgm:prSet presAssocID="{C5699213-3276-4D5C-A14E-392A7015A8CB}" presName="compNode" presStyleCnt="0"/>
      <dgm:spPr/>
    </dgm:pt>
    <dgm:pt modelId="{C18C9D2E-6D0A-4220-994A-88218C55FB3B}" type="pres">
      <dgm:prSet presAssocID="{C5699213-3276-4D5C-A14E-392A7015A8CB}" presName="bgRect" presStyleLbl="bgShp" presStyleIdx="1" presStyleCnt="4"/>
      <dgm:spPr/>
    </dgm:pt>
    <dgm:pt modelId="{0BC08171-F56A-4B0C-83BB-02F6D647CAB8}" type="pres">
      <dgm:prSet presAssocID="{C5699213-3276-4D5C-A14E-392A7015A8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E78BA6EF-2C0D-43F3-9820-367D291E4B41}" type="pres">
      <dgm:prSet presAssocID="{C5699213-3276-4D5C-A14E-392A7015A8CB}" presName="spaceRect" presStyleCnt="0"/>
      <dgm:spPr/>
    </dgm:pt>
    <dgm:pt modelId="{C04E9275-CD9B-44A2-8D60-5FC19E79E0FD}" type="pres">
      <dgm:prSet presAssocID="{C5699213-3276-4D5C-A14E-392A7015A8CB}" presName="parTx" presStyleLbl="revTx" presStyleIdx="1" presStyleCnt="4">
        <dgm:presLayoutVars>
          <dgm:chMax val="0"/>
          <dgm:chPref val="0"/>
        </dgm:presLayoutVars>
      </dgm:prSet>
      <dgm:spPr/>
    </dgm:pt>
    <dgm:pt modelId="{41729064-CC7E-45BA-BD6F-75D1026072C0}" type="pres">
      <dgm:prSet presAssocID="{1505A091-D742-4D3B-90FD-EE7093FF0303}" presName="sibTrans" presStyleCnt="0"/>
      <dgm:spPr/>
    </dgm:pt>
    <dgm:pt modelId="{917938E8-13FC-4B01-B552-C00A75F7DEA6}" type="pres">
      <dgm:prSet presAssocID="{60A1156F-639A-4EC9-BB3F-0D7FA7791103}" presName="compNode" presStyleCnt="0"/>
      <dgm:spPr/>
    </dgm:pt>
    <dgm:pt modelId="{5579ECD7-B544-4F89-8F5C-F5B39095955A}" type="pres">
      <dgm:prSet presAssocID="{60A1156F-639A-4EC9-BB3F-0D7FA7791103}" presName="bgRect" presStyleLbl="bgShp" presStyleIdx="2" presStyleCnt="4"/>
      <dgm:spPr/>
    </dgm:pt>
    <dgm:pt modelId="{9A4EA34F-17E8-4AC6-9D26-E4A93AA9542A}" type="pres">
      <dgm:prSet presAssocID="{60A1156F-639A-4EC9-BB3F-0D7FA77911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E8D671A4-D20E-456D-BBED-412C4977C332}" type="pres">
      <dgm:prSet presAssocID="{60A1156F-639A-4EC9-BB3F-0D7FA7791103}" presName="spaceRect" presStyleCnt="0"/>
      <dgm:spPr/>
    </dgm:pt>
    <dgm:pt modelId="{955EC53F-9BB6-4DE5-8492-B0A2D94B44AA}" type="pres">
      <dgm:prSet presAssocID="{60A1156F-639A-4EC9-BB3F-0D7FA7791103}" presName="parTx" presStyleLbl="revTx" presStyleIdx="2" presStyleCnt="4">
        <dgm:presLayoutVars>
          <dgm:chMax val="0"/>
          <dgm:chPref val="0"/>
        </dgm:presLayoutVars>
      </dgm:prSet>
      <dgm:spPr/>
    </dgm:pt>
    <dgm:pt modelId="{94B418EA-0E7E-4D85-B740-12CBECD37501}" type="pres">
      <dgm:prSet presAssocID="{BA893AF3-7B22-4495-AD22-E4A30AF98738}" presName="sibTrans" presStyleCnt="0"/>
      <dgm:spPr/>
    </dgm:pt>
    <dgm:pt modelId="{E922654C-DF58-4AF9-AA66-53717FC8638E}" type="pres">
      <dgm:prSet presAssocID="{FC184FC0-C6AF-45FC-8363-E9B9B2F62D15}" presName="compNode" presStyleCnt="0"/>
      <dgm:spPr/>
    </dgm:pt>
    <dgm:pt modelId="{9AB43D3F-822E-4FF1-8B98-19B65A628A27}" type="pres">
      <dgm:prSet presAssocID="{FC184FC0-C6AF-45FC-8363-E9B9B2F62D15}" presName="bgRect" presStyleLbl="bgShp" presStyleIdx="3" presStyleCnt="4"/>
      <dgm:spPr/>
    </dgm:pt>
    <dgm:pt modelId="{9D9146A7-8C18-451E-9135-0B5BCEF29F38}" type="pres">
      <dgm:prSet presAssocID="{FC184FC0-C6AF-45FC-8363-E9B9B2F62D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0F449A72-58CA-44BA-92B9-EB143E554D6C}" type="pres">
      <dgm:prSet presAssocID="{FC184FC0-C6AF-45FC-8363-E9B9B2F62D15}" presName="spaceRect" presStyleCnt="0"/>
      <dgm:spPr/>
    </dgm:pt>
    <dgm:pt modelId="{85B9035C-3940-4214-8B93-175DECD99379}" type="pres">
      <dgm:prSet presAssocID="{FC184FC0-C6AF-45FC-8363-E9B9B2F62D15}" presName="parTx" presStyleLbl="revTx" presStyleIdx="3" presStyleCnt="4">
        <dgm:presLayoutVars>
          <dgm:chMax val="0"/>
          <dgm:chPref val="0"/>
        </dgm:presLayoutVars>
      </dgm:prSet>
      <dgm:spPr/>
    </dgm:pt>
  </dgm:ptLst>
  <dgm:cxnLst>
    <dgm:cxn modelId="{E2595D0D-A0B9-4429-BCE8-90931099BC4B}" type="presOf" srcId="{C5699213-3276-4D5C-A14E-392A7015A8CB}" destId="{C04E9275-CD9B-44A2-8D60-5FC19E79E0FD}" srcOrd="0" destOrd="0" presId="urn:microsoft.com/office/officeart/2018/2/layout/IconVerticalSolidList"/>
    <dgm:cxn modelId="{FA5AC025-AA14-4B45-80AC-0E647197FF24}" srcId="{12189909-C67E-4EAE-824E-FA282E1A77F1}" destId="{004EC02B-713C-4C39-A37D-91A2C78197B5}" srcOrd="0" destOrd="0" parTransId="{F9CD6C7E-09C7-488B-AC2F-4C4301B2E584}" sibTransId="{7398C1DF-0F9A-4BA2-BCC8-35DA134940D4}"/>
    <dgm:cxn modelId="{DE5AD367-9BB1-44CC-9998-28888C0145F0}" srcId="{12189909-C67E-4EAE-824E-FA282E1A77F1}" destId="{FC184FC0-C6AF-45FC-8363-E9B9B2F62D15}" srcOrd="3" destOrd="0" parTransId="{EBC550A5-2EF2-4712-9518-9CB77652E743}" sibTransId="{C82E5F4E-DD53-4D64-B4DE-292ED0984377}"/>
    <dgm:cxn modelId="{3D01E96F-40D3-4BCF-B673-6E16821FCC9E}" type="presOf" srcId="{004EC02B-713C-4C39-A37D-91A2C78197B5}" destId="{BF4BDC4C-6207-4298-A096-A6811EE84F8B}" srcOrd="0" destOrd="0" presId="urn:microsoft.com/office/officeart/2018/2/layout/IconVerticalSolidList"/>
    <dgm:cxn modelId="{2F6427A5-B449-4942-8B32-8E082F427C9A}" srcId="{12189909-C67E-4EAE-824E-FA282E1A77F1}" destId="{C5699213-3276-4D5C-A14E-392A7015A8CB}" srcOrd="1" destOrd="0" parTransId="{3B03AE36-E30E-4E8C-AFEF-380A8BEC5674}" sibTransId="{1505A091-D742-4D3B-90FD-EE7093FF0303}"/>
    <dgm:cxn modelId="{720C5BC9-6B4B-4CAB-9103-6AF817B2DCA4}" type="presOf" srcId="{12189909-C67E-4EAE-824E-FA282E1A77F1}" destId="{9D124EC5-7332-4A10-9928-EC44E4DCA652}" srcOrd="0" destOrd="0" presId="urn:microsoft.com/office/officeart/2018/2/layout/IconVerticalSolidList"/>
    <dgm:cxn modelId="{6ADBCACF-4AF5-482E-B714-EE33F607C473}" type="presOf" srcId="{60A1156F-639A-4EC9-BB3F-0D7FA7791103}" destId="{955EC53F-9BB6-4DE5-8492-B0A2D94B44AA}" srcOrd="0" destOrd="0" presId="urn:microsoft.com/office/officeart/2018/2/layout/IconVerticalSolidList"/>
    <dgm:cxn modelId="{EFB63AD4-4DA7-4363-A69C-E55B876D9A26}" type="presOf" srcId="{FC184FC0-C6AF-45FC-8363-E9B9B2F62D15}" destId="{85B9035C-3940-4214-8B93-175DECD99379}" srcOrd="0" destOrd="0" presId="urn:microsoft.com/office/officeart/2018/2/layout/IconVerticalSolidList"/>
    <dgm:cxn modelId="{66EC7DFC-CB47-4B44-9FE7-ACD6BAF26FB5}" srcId="{12189909-C67E-4EAE-824E-FA282E1A77F1}" destId="{60A1156F-639A-4EC9-BB3F-0D7FA7791103}" srcOrd="2" destOrd="0" parTransId="{E4ABEAAE-3643-45CF-B698-7DB759F9D116}" sibTransId="{BA893AF3-7B22-4495-AD22-E4A30AF98738}"/>
    <dgm:cxn modelId="{76F1D7F0-39A6-4CAC-949B-73E2778B8407}" type="presParOf" srcId="{9D124EC5-7332-4A10-9928-EC44E4DCA652}" destId="{D11DBC1B-FBD0-421A-8C84-50613F0CBE81}" srcOrd="0" destOrd="0" presId="urn:microsoft.com/office/officeart/2018/2/layout/IconVerticalSolidList"/>
    <dgm:cxn modelId="{B2275187-2077-4425-9092-9A280262164B}" type="presParOf" srcId="{D11DBC1B-FBD0-421A-8C84-50613F0CBE81}" destId="{647110FA-6B9A-45BD-83DD-647C1F2EB522}" srcOrd="0" destOrd="0" presId="urn:microsoft.com/office/officeart/2018/2/layout/IconVerticalSolidList"/>
    <dgm:cxn modelId="{6C49F379-F008-407A-95C7-DD049690B4DB}" type="presParOf" srcId="{D11DBC1B-FBD0-421A-8C84-50613F0CBE81}" destId="{C4760FB1-662E-49B1-8168-B64C444EACFC}" srcOrd="1" destOrd="0" presId="urn:microsoft.com/office/officeart/2018/2/layout/IconVerticalSolidList"/>
    <dgm:cxn modelId="{447C239A-86AF-4339-8676-5F6230C65CD1}" type="presParOf" srcId="{D11DBC1B-FBD0-421A-8C84-50613F0CBE81}" destId="{C5BEC557-DAF8-47B4-A3A6-C75A6EA89E5D}" srcOrd="2" destOrd="0" presId="urn:microsoft.com/office/officeart/2018/2/layout/IconVerticalSolidList"/>
    <dgm:cxn modelId="{3682185E-8FDE-45B2-943F-C0C90F4A36B5}" type="presParOf" srcId="{D11DBC1B-FBD0-421A-8C84-50613F0CBE81}" destId="{BF4BDC4C-6207-4298-A096-A6811EE84F8B}" srcOrd="3" destOrd="0" presId="urn:microsoft.com/office/officeart/2018/2/layout/IconVerticalSolidList"/>
    <dgm:cxn modelId="{83FCCFB4-3698-407B-9049-4C27F45013B9}" type="presParOf" srcId="{9D124EC5-7332-4A10-9928-EC44E4DCA652}" destId="{8E3D37C7-4F04-4621-9906-44BD44CD793E}" srcOrd="1" destOrd="0" presId="urn:microsoft.com/office/officeart/2018/2/layout/IconVerticalSolidList"/>
    <dgm:cxn modelId="{7AFDF69A-4EE7-494B-B0DB-86913F70AD5E}" type="presParOf" srcId="{9D124EC5-7332-4A10-9928-EC44E4DCA652}" destId="{821BA3F5-D679-4B8C-8EF6-90F46C211A0B}" srcOrd="2" destOrd="0" presId="urn:microsoft.com/office/officeart/2018/2/layout/IconVerticalSolidList"/>
    <dgm:cxn modelId="{B7FB642E-787A-4658-A1A6-443F6792EFB6}" type="presParOf" srcId="{821BA3F5-D679-4B8C-8EF6-90F46C211A0B}" destId="{C18C9D2E-6D0A-4220-994A-88218C55FB3B}" srcOrd="0" destOrd="0" presId="urn:microsoft.com/office/officeart/2018/2/layout/IconVerticalSolidList"/>
    <dgm:cxn modelId="{861349D5-768A-48E0-B034-6DC28D37D109}" type="presParOf" srcId="{821BA3F5-D679-4B8C-8EF6-90F46C211A0B}" destId="{0BC08171-F56A-4B0C-83BB-02F6D647CAB8}" srcOrd="1" destOrd="0" presId="urn:microsoft.com/office/officeart/2018/2/layout/IconVerticalSolidList"/>
    <dgm:cxn modelId="{B5A6A8A1-32B4-4D90-A18C-43E93465FF3C}" type="presParOf" srcId="{821BA3F5-D679-4B8C-8EF6-90F46C211A0B}" destId="{E78BA6EF-2C0D-43F3-9820-367D291E4B41}" srcOrd="2" destOrd="0" presId="urn:microsoft.com/office/officeart/2018/2/layout/IconVerticalSolidList"/>
    <dgm:cxn modelId="{96EA9753-1353-4BA2-9830-77D631BC4F49}" type="presParOf" srcId="{821BA3F5-D679-4B8C-8EF6-90F46C211A0B}" destId="{C04E9275-CD9B-44A2-8D60-5FC19E79E0FD}" srcOrd="3" destOrd="0" presId="urn:microsoft.com/office/officeart/2018/2/layout/IconVerticalSolidList"/>
    <dgm:cxn modelId="{89F8E6D3-28A5-4199-8761-1021C4A52B5B}" type="presParOf" srcId="{9D124EC5-7332-4A10-9928-EC44E4DCA652}" destId="{41729064-CC7E-45BA-BD6F-75D1026072C0}" srcOrd="3" destOrd="0" presId="urn:microsoft.com/office/officeart/2018/2/layout/IconVerticalSolidList"/>
    <dgm:cxn modelId="{37CECD08-BEBA-4A1C-A366-4D9118BAA634}" type="presParOf" srcId="{9D124EC5-7332-4A10-9928-EC44E4DCA652}" destId="{917938E8-13FC-4B01-B552-C00A75F7DEA6}" srcOrd="4" destOrd="0" presId="urn:microsoft.com/office/officeart/2018/2/layout/IconVerticalSolidList"/>
    <dgm:cxn modelId="{7CEAC783-10F7-48E3-B4A4-BEF6C3B259FA}" type="presParOf" srcId="{917938E8-13FC-4B01-B552-C00A75F7DEA6}" destId="{5579ECD7-B544-4F89-8F5C-F5B39095955A}" srcOrd="0" destOrd="0" presId="urn:microsoft.com/office/officeart/2018/2/layout/IconVerticalSolidList"/>
    <dgm:cxn modelId="{AEC74521-C4BB-46B4-A19D-7C56FAB25D8C}" type="presParOf" srcId="{917938E8-13FC-4B01-B552-C00A75F7DEA6}" destId="{9A4EA34F-17E8-4AC6-9D26-E4A93AA9542A}" srcOrd="1" destOrd="0" presId="urn:microsoft.com/office/officeart/2018/2/layout/IconVerticalSolidList"/>
    <dgm:cxn modelId="{08D5867A-6BB4-4A7E-AB85-FE05CBE67668}" type="presParOf" srcId="{917938E8-13FC-4B01-B552-C00A75F7DEA6}" destId="{E8D671A4-D20E-456D-BBED-412C4977C332}" srcOrd="2" destOrd="0" presId="urn:microsoft.com/office/officeart/2018/2/layout/IconVerticalSolidList"/>
    <dgm:cxn modelId="{6E381AC5-0397-4ACB-9C48-289DE78A8027}" type="presParOf" srcId="{917938E8-13FC-4B01-B552-C00A75F7DEA6}" destId="{955EC53F-9BB6-4DE5-8492-B0A2D94B44AA}" srcOrd="3" destOrd="0" presId="urn:microsoft.com/office/officeart/2018/2/layout/IconVerticalSolidList"/>
    <dgm:cxn modelId="{EFF013A4-240A-4EA1-ACB9-CF5FAAB326D4}" type="presParOf" srcId="{9D124EC5-7332-4A10-9928-EC44E4DCA652}" destId="{94B418EA-0E7E-4D85-B740-12CBECD37501}" srcOrd="5" destOrd="0" presId="urn:microsoft.com/office/officeart/2018/2/layout/IconVerticalSolidList"/>
    <dgm:cxn modelId="{9D1BCA53-CD38-42BF-B287-461A4978E815}" type="presParOf" srcId="{9D124EC5-7332-4A10-9928-EC44E4DCA652}" destId="{E922654C-DF58-4AF9-AA66-53717FC8638E}" srcOrd="6" destOrd="0" presId="urn:microsoft.com/office/officeart/2018/2/layout/IconVerticalSolidList"/>
    <dgm:cxn modelId="{FDF6FD17-4A8B-47C7-A533-4CE005900227}" type="presParOf" srcId="{E922654C-DF58-4AF9-AA66-53717FC8638E}" destId="{9AB43D3F-822E-4FF1-8B98-19B65A628A27}" srcOrd="0" destOrd="0" presId="urn:microsoft.com/office/officeart/2018/2/layout/IconVerticalSolidList"/>
    <dgm:cxn modelId="{33661C5D-7159-4FCA-ACE0-99369627976E}" type="presParOf" srcId="{E922654C-DF58-4AF9-AA66-53717FC8638E}" destId="{9D9146A7-8C18-451E-9135-0B5BCEF29F38}" srcOrd="1" destOrd="0" presId="urn:microsoft.com/office/officeart/2018/2/layout/IconVerticalSolidList"/>
    <dgm:cxn modelId="{4B900B35-7BA2-4BFF-9F67-B0AEF015F987}" type="presParOf" srcId="{E922654C-DF58-4AF9-AA66-53717FC8638E}" destId="{0F449A72-58CA-44BA-92B9-EB143E554D6C}" srcOrd="2" destOrd="0" presId="urn:microsoft.com/office/officeart/2018/2/layout/IconVerticalSolidList"/>
    <dgm:cxn modelId="{312A58FB-665C-419A-A941-13F91B592B77}" type="presParOf" srcId="{E922654C-DF58-4AF9-AA66-53717FC8638E}" destId="{85B9035C-3940-4214-8B93-175DECD993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98F0E2-B434-4E47-9AAF-BAF27C35B40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DDA96D9-CA81-49B6-B7BE-EDA8F16D7649}">
      <dgm:prSet/>
      <dgm:spPr/>
      <dgm:t>
        <a:bodyPr/>
        <a:lstStyle/>
        <a:p>
          <a:r>
            <a:rPr lang="en-US"/>
            <a:t>For Sites w/out IRB Approval:</a:t>
          </a:r>
        </a:p>
      </dgm:t>
    </dgm:pt>
    <dgm:pt modelId="{C05A7B6D-A976-4B75-A180-B49E476A46A0}" type="parTrans" cxnId="{A96D39DB-4EB3-4233-A2B4-0501C81CF596}">
      <dgm:prSet/>
      <dgm:spPr/>
      <dgm:t>
        <a:bodyPr/>
        <a:lstStyle/>
        <a:p>
          <a:endParaRPr lang="en-US"/>
        </a:p>
      </dgm:t>
    </dgm:pt>
    <dgm:pt modelId="{78794827-B895-41D1-BC6E-A3C739900164}" type="sibTrans" cxnId="{A96D39DB-4EB3-4233-A2B4-0501C81CF596}">
      <dgm:prSet/>
      <dgm:spPr/>
      <dgm:t>
        <a:bodyPr/>
        <a:lstStyle/>
        <a:p>
          <a:endParaRPr lang="en-US"/>
        </a:p>
      </dgm:t>
    </dgm:pt>
    <dgm:pt modelId="{314C26CC-8CF5-434E-819F-B6CCC6F5CACA}">
      <dgm:prSet/>
      <dgm:spPr/>
      <dgm:t>
        <a:bodyPr/>
        <a:lstStyle/>
        <a:p>
          <a:r>
            <a:rPr lang="en-US" dirty="0"/>
            <a:t>Instructions to submit to local IRBs sent out on 6/7</a:t>
          </a:r>
        </a:p>
      </dgm:t>
    </dgm:pt>
    <dgm:pt modelId="{C8734DA7-E610-4B06-8360-8332F73FFD15}" type="parTrans" cxnId="{8D5C98C5-E13B-47F3-9D83-FD407B8C8599}">
      <dgm:prSet/>
      <dgm:spPr/>
      <dgm:t>
        <a:bodyPr/>
        <a:lstStyle/>
        <a:p>
          <a:endParaRPr lang="en-US"/>
        </a:p>
      </dgm:t>
    </dgm:pt>
    <dgm:pt modelId="{5B244CDE-5B5A-453A-8424-C2D84C7888C1}" type="sibTrans" cxnId="{8D5C98C5-E13B-47F3-9D83-FD407B8C8599}">
      <dgm:prSet/>
      <dgm:spPr/>
      <dgm:t>
        <a:bodyPr/>
        <a:lstStyle/>
        <a:p>
          <a:endParaRPr lang="en-US"/>
        </a:p>
      </dgm:t>
    </dgm:pt>
    <dgm:pt modelId="{7C4B322D-6687-4055-AB54-576950CBCBC4}">
      <dgm:prSet/>
      <dgm:spPr/>
      <dgm:t>
        <a:bodyPr/>
        <a:lstStyle/>
        <a:p>
          <a:r>
            <a:rPr lang="en-US" dirty="0"/>
            <a:t>Please reach out to Heather and Katie with any questions/concerns/barriers </a:t>
          </a:r>
        </a:p>
      </dgm:t>
    </dgm:pt>
    <dgm:pt modelId="{FF5349C3-5DE1-4C00-9633-13773F7A1DAA}" type="parTrans" cxnId="{A18F184A-2B68-445E-8E18-AD0FDC696453}">
      <dgm:prSet/>
      <dgm:spPr/>
      <dgm:t>
        <a:bodyPr/>
        <a:lstStyle/>
        <a:p>
          <a:endParaRPr lang="en-US"/>
        </a:p>
      </dgm:t>
    </dgm:pt>
    <dgm:pt modelId="{29ACB624-F25E-43A1-8859-D8C2B82D7993}" type="sibTrans" cxnId="{A18F184A-2B68-445E-8E18-AD0FDC696453}">
      <dgm:prSet/>
      <dgm:spPr/>
      <dgm:t>
        <a:bodyPr/>
        <a:lstStyle/>
        <a:p>
          <a:endParaRPr lang="en-US"/>
        </a:p>
      </dgm:t>
    </dgm:pt>
    <dgm:pt modelId="{6F7C8F02-2649-48BB-8E9C-EF9CB3A6BAA9}">
      <dgm:prSet/>
      <dgm:spPr/>
      <dgm:t>
        <a:bodyPr/>
        <a:lstStyle/>
        <a:p>
          <a:r>
            <a:rPr lang="en-US"/>
            <a:t>For Sites w/ IRB Approval: </a:t>
          </a:r>
        </a:p>
      </dgm:t>
    </dgm:pt>
    <dgm:pt modelId="{B2AE66E2-A987-4DB6-AF59-8585E2B7D516}" type="parTrans" cxnId="{E0F952C6-3650-4E51-8D6D-F2686407BFAB}">
      <dgm:prSet/>
      <dgm:spPr/>
      <dgm:t>
        <a:bodyPr/>
        <a:lstStyle/>
        <a:p>
          <a:endParaRPr lang="en-US"/>
        </a:p>
      </dgm:t>
    </dgm:pt>
    <dgm:pt modelId="{1ADDA219-E01C-400E-B415-00696E5C6A09}" type="sibTrans" cxnId="{E0F952C6-3650-4E51-8D6D-F2686407BFAB}">
      <dgm:prSet/>
      <dgm:spPr/>
      <dgm:t>
        <a:bodyPr/>
        <a:lstStyle/>
        <a:p>
          <a:endParaRPr lang="en-US"/>
        </a:p>
      </dgm:t>
    </dgm:pt>
    <dgm:pt modelId="{8A59B722-EA7E-40B4-BDA5-4A1F03C55D2B}">
      <dgm:prSet/>
      <dgm:spPr/>
      <dgm:t>
        <a:bodyPr/>
        <a:lstStyle/>
        <a:p>
          <a:r>
            <a:rPr lang="en-US"/>
            <a:t>Please Send Survey Links At Initial Discharge and After HOT Weaning</a:t>
          </a:r>
        </a:p>
      </dgm:t>
    </dgm:pt>
    <dgm:pt modelId="{3C1E3210-DE4B-45F4-A8BF-54B00E1B07AE}" type="parTrans" cxnId="{91A91B1D-C23D-40B3-ACFA-5BF547836191}">
      <dgm:prSet/>
      <dgm:spPr/>
      <dgm:t>
        <a:bodyPr/>
        <a:lstStyle/>
        <a:p>
          <a:endParaRPr lang="en-US"/>
        </a:p>
      </dgm:t>
    </dgm:pt>
    <dgm:pt modelId="{52EE0B26-4FB6-4A02-B944-8E4AA3E4C652}" type="sibTrans" cxnId="{91A91B1D-C23D-40B3-ACFA-5BF547836191}">
      <dgm:prSet/>
      <dgm:spPr/>
      <dgm:t>
        <a:bodyPr/>
        <a:lstStyle/>
        <a:p>
          <a:endParaRPr lang="en-US"/>
        </a:p>
      </dgm:t>
    </dgm:pt>
    <dgm:pt modelId="{B8F5C375-D52C-44C6-A292-EC633D7B5EB3}">
      <dgm:prSet/>
      <dgm:spPr/>
      <dgm:t>
        <a:bodyPr/>
        <a:lstStyle/>
        <a:p>
          <a:r>
            <a:rPr lang="en-US" dirty="0"/>
            <a:t>Spanish Version Coming Very Soon! (waiting on IRB)</a:t>
          </a:r>
        </a:p>
      </dgm:t>
    </dgm:pt>
    <dgm:pt modelId="{DC7D9FCF-9FC6-4106-8BED-43778B556AF5}" type="parTrans" cxnId="{40360F9B-B1AB-4814-B0CD-AA8FD5C02543}">
      <dgm:prSet/>
      <dgm:spPr/>
      <dgm:t>
        <a:bodyPr/>
        <a:lstStyle/>
        <a:p>
          <a:endParaRPr lang="en-US"/>
        </a:p>
      </dgm:t>
    </dgm:pt>
    <dgm:pt modelId="{0964529B-481A-463E-819D-B80F53223AED}" type="sibTrans" cxnId="{40360F9B-B1AB-4814-B0CD-AA8FD5C02543}">
      <dgm:prSet/>
      <dgm:spPr/>
      <dgm:t>
        <a:bodyPr/>
        <a:lstStyle/>
        <a:p>
          <a:endParaRPr lang="en-US"/>
        </a:p>
      </dgm:t>
    </dgm:pt>
    <dgm:pt modelId="{921994AA-12DC-4008-BA0D-322BA89E4C92}" type="pres">
      <dgm:prSet presAssocID="{5298F0E2-B434-4E47-9AAF-BAF27C35B40C}" presName="Name0" presStyleCnt="0">
        <dgm:presLayoutVars>
          <dgm:dir/>
          <dgm:animLvl val="lvl"/>
          <dgm:resizeHandles val="exact"/>
        </dgm:presLayoutVars>
      </dgm:prSet>
      <dgm:spPr/>
    </dgm:pt>
    <dgm:pt modelId="{23635358-5668-47D7-A2A7-87E24D9430EF}" type="pres">
      <dgm:prSet presAssocID="{6DDA96D9-CA81-49B6-B7BE-EDA8F16D7649}" presName="linNode" presStyleCnt="0"/>
      <dgm:spPr/>
    </dgm:pt>
    <dgm:pt modelId="{112D032F-854B-4CFA-A9B2-30636BCB2EFA}" type="pres">
      <dgm:prSet presAssocID="{6DDA96D9-CA81-49B6-B7BE-EDA8F16D7649}" presName="parentText" presStyleLbl="node1" presStyleIdx="0" presStyleCnt="2">
        <dgm:presLayoutVars>
          <dgm:chMax val="1"/>
          <dgm:bulletEnabled val="1"/>
        </dgm:presLayoutVars>
      </dgm:prSet>
      <dgm:spPr/>
    </dgm:pt>
    <dgm:pt modelId="{B2A690C4-E495-4BFC-BD62-CE85921924C4}" type="pres">
      <dgm:prSet presAssocID="{6DDA96D9-CA81-49B6-B7BE-EDA8F16D7649}" presName="descendantText" presStyleLbl="alignAccFollowNode1" presStyleIdx="0" presStyleCnt="2">
        <dgm:presLayoutVars>
          <dgm:bulletEnabled val="1"/>
        </dgm:presLayoutVars>
      </dgm:prSet>
      <dgm:spPr/>
    </dgm:pt>
    <dgm:pt modelId="{BA1FB9CA-26E6-4FFD-BEB9-1F327AA0A432}" type="pres">
      <dgm:prSet presAssocID="{78794827-B895-41D1-BC6E-A3C739900164}" presName="sp" presStyleCnt="0"/>
      <dgm:spPr/>
    </dgm:pt>
    <dgm:pt modelId="{D457FE63-EF87-4492-A499-E01C834CEA8F}" type="pres">
      <dgm:prSet presAssocID="{6F7C8F02-2649-48BB-8E9C-EF9CB3A6BAA9}" presName="linNode" presStyleCnt="0"/>
      <dgm:spPr/>
    </dgm:pt>
    <dgm:pt modelId="{527AB7BF-1DF5-4C1C-9CDF-49F30861D0D9}" type="pres">
      <dgm:prSet presAssocID="{6F7C8F02-2649-48BB-8E9C-EF9CB3A6BAA9}" presName="parentText" presStyleLbl="node1" presStyleIdx="1" presStyleCnt="2">
        <dgm:presLayoutVars>
          <dgm:chMax val="1"/>
          <dgm:bulletEnabled val="1"/>
        </dgm:presLayoutVars>
      </dgm:prSet>
      <dgm:spPr/>
    </dgm:pt>
    <dgm:pt modelId="{C6E4C783-B20E-4DEF-991B-596298EBC3A3}" type="pres">
      <dgm:prSet presAssocID="{6F7C8F02-2649-48BB-8E9C-EF9CB3A6BAA9}" presName="descendantText" presStyleLbl="alignAccFollowNode1" presStyleIdx="1" presStyleCnt="2">
        <dgm:presLayoutVars>
          <dgm:bulletEnabled val="1"/>
        </dgm:presLayoutVars>
      </dgm:prSet>
      <dgm:spPr/>
    </dgm:pt>
  </dgm:ptLst>
  <dgm:cxnLst>
    <dgm:cxn modelId="{91A91B1D-C23D-40B3-ACFA-5BF547836191}" srcId="{6F7C8F02-2649-48BB-8E9C-EF9CB3A6BAA9}" destId="{8A59B722-EA7E-40B4-BDA5-4A1F03C55D2B}" srcOrd="0" destOrd="0" parTransId="{3C1E3210-DE4B-45F4-A8BF-54B00E1B07AE}" sibTransId="{52EE0B26-4FB6-4A02-B944-8E4AA3E4C652}"/>
    <dgm:cxn modelId="{9D6B3329-B410-4DA7-8695-4E5B41F14960}" type="presOf" srcId="{314C26CC-8CF5-434E-819F-B6CCC6F5CACA}" destId="{B2A690C4-E495-4BFC-BD62-CE85921924C4}" srcOrd="0" destOrd="0" presId="urn:microsoft.com/office/officeart/2005/8/layout/vList5"/>
    <dgm:cxn modelId="{1B330138-B450-4B3B-A6A5-4379774D80E5}" type="presOf" srcId="{B8F5C375-D52C-44C6-A292-EC633D7B5EB3}" destId="{C6E4C783-B20E-4DEF-991B-596298EBC3A3}" srcOrd="0" destOrd="1" presId="urn:microsoft.com/office/officeart/2005/8/layout/vList5"/>
    <dgm:cxn modelId="{A18F184A-2B68-445E-8E18-AD0FDC696453}" srcId="{6DDA96D9-CA81-49B6-B7BE-EDA8F16D7649}" destId="{7C4B322D-6687-4055-AB54-576950CBCBC4}" srcOrd="1" destOrd="0" parTransId="{FF5349C3-5DE1-4C00-9633-13773F7A1DAA}" sibTransId="{29ACB624-F25E-43A1-8859-D8C2B82D7993}"/>
    <dgm:cxn modelId="{5A52E082-2DA9-4599-8D27-A0D1C5A9DF10}" type="presOf" srcId="{5298F0E2-B434-4E47-9AAF-BAF27C35B40C}" destId="{921994AA-12DC-4008-BA0D-322BA89E4C92}" srcOrd="0" destOrd="0" presId="urn:microsoft.com/office/officeart/2005/8/layout/vList5"/>
    <dgm:cxn modelId="{40360F9B-B1AB-4814-B0CD-AA8FD5C02543}" srcId="{6F7C8F02-2649-48BB-8E9C-EF9CB3A6BAA9}" destId="{B8F5C375-D52C-44C6-A292-EC633D7B5EB3}" srcOrd="1" destOrd="0" parTransId="{DC7D9FCF-9FC6-4106-8BED-43778B556AF5}" sibTransId="{0964529B-481A-463E-819D-B80F53223AED}"/>
    <dgm:cxn modelId="{A27114A5-BD95-41A6-A1EF-ECD4163C498D}" type="presOf" srcId="{7C4B322D-6687-4055-AB54-576950CBCBC4}" destId="{B2A690C4-E495-4BFC-BD62-CE85921924C4}" srcOrd="0" destOrd="1" presId="urn:microsoft.com/office/officeart/2005/8/layout/vList5"/>
    <dgm:cxn modelId="{8D5C98C5-E13B-47F3-9D83-FD407B8C8599}" srcId="{6DDA96D9-CA81-49B6-B7BE-EDA8F16D7649}" destId="{314C26CC-8CF5-434E-819F-B6CCC6F5CACA}" srcOrd="0" destOrd="0" parTransId="{C8734DA7-E610-4B06-8360-8332F73FFD15}" sibTransId="{5B244CDE-5B5A-453A-8424-C2D84C7888C1}"/>
    <dgm:cxn modelId="{E0F952C6-3650-4E51-8D6D-F2686407BFAB}" srcId="{5298F0E2-B434-4E47-9AAF-BAF27C35B40C}" destId="{6F7C8F02-2649-48BB-8E9C-EF9CB3A6BAA9}" srcOrd="1" destOrd="0" parTransId="{B2AE66E2-A987-4DB6-AF59-8585E2B7D516}" sibTransId="{1ADDA219-E01C-400E-B415-00696E5C6A09}"/>
    <dgm:cxn modelId="{DA1229C8-874E-45B6-9BB5-4AC7C10C169B}" type="presOf" srcId="{6DDA96D9-CA81-49B6-B7BE-EDA8F16D7649}" destId="{112D032F-854B-4CFA-A9B2-30636BCB2EFA}" srcOrd="0" destOrd="0" presId="urn:microsoft.com/office/officeart/2005/8/layout/vList5"/>
    <dgm:cxn modelId="{35ED9ACA-BC87-4326-A297-39B54B55DA1B}" type="presOf" srcId="{8A59B722-EA7E-40B4-BDA5-4A1F03C55D2B}" destId="{C6E4C783-B20E-4DEF-991B-596298EBC3A3}" srcOrd="0" destOrd="0" presId="urn:microsoft.com/office/officeart/2005/8/layout/vList5"/>
    <dgm:cxn modelId="{A96D39DB-4EB3-4233-A2B4-0501C81CF596}" srcId="{5298F0E2-B434-4E47-9AAF-BAF27C35B40C}" destId="{6DDA96D9-CA81-49B6-B7BE-EDA8F16D7649}" srcOrd="0" destOrd="0" parTransId="{C05A7B6D-A976-4B75-A180-B49E476A46A0}" sibTransId="{78794827-B895-41D1-BC6E-A3C739900164}"/>
    <dgm:cxn modelId="{1E1881FD-724B-47E8-A188-634F940DD694}" type="presOf" srcId="{6F7C8F02-2649-48BB-8E9C-EF9CB3A6BAA9}" destId="{527AB7BF-1DF5-4C1C-9CDF-49F30861D0D9}" srcOrd="0" destOrd="0" presId="urn:microsoft.com/office/officeart/2005/8/layout/vList5"/>
    <dgm:cxn modelId="{9BD6D2A6-9EE7-4F22-9A67-4E4B90B384E6}" type="presParOf" srcId="{921994AA-12DC-4008-BA0D-322BA89E4C92}" destId="{23635358-5668-47D7-A2A7-87E24D9430EF}" srcOrd="0" destOrd="0" presId="urn:microsoft.com/office/officeart/2005/8/layout/vList5"/>
    <dgm:cxn modelId="{4ACCCEB0-260E-4AB8-B822-2F705F6C063B}" type="presParOf" srcId="{23635358-5668-47D7-A2A7-87E24D9430EF}" destId="{112D032F-854B-4CFA-A9B2-30636BCB2EFA}" srcOrd="0" destOrd="0" presId="urn:microsoft.com/office/officeart/2005/8/layout/vList5"/>
    <dgm:cxn modelId="{AD48DD89-25F1-4BF6-B6CF-BF2F65483813}" type="presParOf" srcId="{23635358-5668-47D7-A2A7-87E24D9430EF}" destId="{B2A690C4-E495-4BFC-BD62-CE85921924C4}" srcOrd="1" destOrd="0" presId="urn:microsoft.com/office/officeart/2005/8/layout/vList5"/>
    <dgm:cxn modelId="{5DDF71D0-730C-42E0-AF11-9493FFBCB52F}" type="presParOf" srcId="{921994AA-12DC-4008-BA0D-322BA89E4C92}" destId="{BA1FB9CA-26E6-4FFD-BEB9-1F327AA0A432}" srcOrd="1" destOrd="0" presId="urn:microsoft.com/office/officeart/2005/8/layout/vList5"/>
    <dgm:cxn modelId="{498F0C6F-C69A-4F9C-8E5D-9526F9E7399A}" type="presParOf" srcId="{921994AA-12DC-4008-BA0D-322BA89E4C92}" destId="{D457FE63-EF87-4492-A499-E01C834CEA8F}" srcOrd="2" destOrd="0" presId="urn:microsoft.com/office/officeart/2005/8/layout/vList5"/>
    <dgm:cxn modelId="{26B0750C-6DFD-447A-A699-AAD13E99740B}" type="presParOf" srcId="{D457FE63-EF87-4492-A499-E01C834CEA8F}" destId="{527AB7BF-1DF5-4C1C-9CDF-49F30861D0D9}" srcOrd="0" destOrd="0" presId="urn:microsoft.com/office/officeart/2005/8/layout/vList5"/>
    <dgm:cxn modelId="{7308688B-F0F5-4F61-80DF-23C043A0F643}" type="presParOf" srcId="{D457FE63-EF87-4492-A499-E01C834CEA8F}" destId="{C6E4C783-B20E-4DEF-991B-596298EBC3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47A3-69E0-4903-8C13-A6DC56AB52FF}">
      <dsp:nvSpPr>
        <dsp:cNvPr id="0" name=""/>
        <dsp:cNvSpPr/>
      </dsp:nvSpPr>
      <dsp:spPr>
        <a:xfrm>
          <a:off x="0" y="0"/>
          <a:ext cx="3724274" cy="372427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D1D67-AD12-4176-9C39-C008B46A9F7E}">
      <dsp:nvSpPr>
        <dsp:cNvPr id="0" name=""/>
        <dsp:cNvSpPr/>
      </dsp:nvSpPr>
      <dsp:spPr>
        <a:xfrm>
          <a:off x="1862137" y="0"/>
          <a:ext cx="8653462" cy="37242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Two ISP Modifications</a:t>
          </a:r>
        </a:p>
      </dsp:txBody>
      <dsp:txXfrm>
        <a:off x="1862137" y="0"/>
        <a:ext cx="4326731" cy="3724274"/>
      </dsp:txXfrm>
    </dsp:sp>
    <dsp:sp modelId="{ED23A52A-6F43-4ED1-BDA9-335FDFAB4ED5}">
      <dsp:nvSpPr>
        <dsp:cNvPr id="0" name=""/>
        <dsp:cNvSpPr/>
      </dsp:nvSpPr>
      <dsp:spPr>
        <a:xfrm>
          <a:off x="6188868" y="0"/>
          <a:ext cx="4326731" cy="37242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Specified that AE data may be collected even after withdrawal to standard of care</a:t>
          </a:r>
        </a:p>
        <a:p>
          <a:pPr marL="285750" lvl="1" indent="-285750" algn="l" defTabSz="1333500">
            <a:lnSpc>
              <a:spcPct val="90000"/>
            </a:lnSpc>
            <a:spcBef>
              <a:spcPct val="0"/>
            </a:spcBef>
            <a:spcAft>
              <a:spcPct val="15000"/>
            </a:spcAft>
            <a:buChar char="•"/>
          </a:pPr>
          <a:r>
            <a:rPr lang="en-US" sz="3000" kern="1200" dirty="0"/>
            <a:t>New </a:t>
          </a:r>
          <a:r>
            <a:rPr lang="en-US" sz="3000" b="1" i="1" kern="1200" dirty="0"/>
            <a:t>optional</a:t>
          </a:r>
          <a:r>
            <a:rPr lang="en-US" sz="3000" kern="1200" dirty="0"/>
            <a:t> growth form to be added to the </a:t>
          </a:r>
          <a:r>
            <a:rPr lang="en-US" sz="3000" kern="1200" dirty="0" err="1"/>
            <a:t>REDCap</a:t>
          </a:r>
          <a:r>
            <a:rPr lang="en-US" sz="3000" kern="1200" dirty="0"/>
            <a:t> once approved </a:t>
          </a:r>
        </a:p>
      </dsp:txBody>
      <dsp:txXfrm>
        <a:off x="6188868" y="0"/>
        <a:ext cx="4326731" cy="3724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5560F-BC73-4EFD-836B-630BC428399A}">
      <dsp:nvSpPr>
        <dsp:cNvPr id="0" name=""/>
        <dsp:cNvSpPr/>
      </dsp:nvSpPr>
      <dsp:spPr>
        <a:xfrm>
          <a:off x="0" y="265627"/>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New REDCap Form</a:t>
          </a:r>
        </a:p>
      </dsp:txBody>
      <dsp:txXfrm>
        <a:off x="31613" y="297240"/>
        <a:ext cx="10452374" cy="584369"/>
      </dsp:txXfrm>
    </dsp:sp>
    <dsp:sp modelId="{ED153635-FC59-498A-9578-B56DC7A24989}">
      <dsp:nvSpPr>
        <dsp:cNvPr id="0" name=""/>
        <dsp:cNvSpPr/>
      </dsp:nvSpPr>
      <dsp:spPr>
        <a:xfrm>
          <a:off x="0" y="913222"/>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Launching Soon</a:t>
          </a:r>
        </a:p>
      </dsp:txBody>
      <dsp:txXfrm>
        <a:off x="0" y="913222"/>
        <a:ext cx="10515600" cy="447120"/>
      </dsp:txXfrm>
    </dsp:sp>
    <dsp:sp modelId="{FD8B4F32-37AB-46EF-9038-A8069A21D1C8}">
      <dsp:nvSpPr>
        <dsp:cNvPr id="0" name=""/>
        <dsp:cNvSpPr/>
      </dsp:nvSpPr>
      <dsp:spPr>
        <a:xfrm>
          <a:off x="0" y="1360342"/>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Optional – related author opportunities available to sites who participate</a:t>
          </a:r>
        </a:p>
      </dsp:txBody>
      <dsp:txXfrm>
        <a:off x="31613" y="1391955"/>
        <a:ext cx="10452374" cy="584369"/>
      </dsp:txXfrm>
    </dsp:sp>
    <dsp:sp modelId="{6B2B406D-1997-4435-BDCC-7EEAA2DE994B}">
      <dsp:nvSpPr>
        <dsp:cNvPr id="0" name=""/>
        <dsp:cNvSpPr/>
      </dsp:nvSpPr>
      <dsp:spPr>
        <a:xfrm>
          <a:off x="0" y="2085697"/>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Z-Scores, Nutrition and feed information collected at set time points</a:t>
          </a:r>
        </a:p>
      </dsp:txBody>
      <dsp:txXfrm>
        <a:off x="31613" y="2117310"/>
        <a:ext cx="10452374" cy="584369"/>
      </dsp:txXfrm>
    </dsp:sp>
    <dsp:sp modelId="{A8650D78-4E2B-4F97-BC16-18E8A9D00CC4}">
      <dsp:nvSpPr>
        <dsp:cNvPr id="0" name=""/>
        <dsp:cNvSpPr/>
      </dsp:nvSpPr>
      <dsp:spPr>
        <a:xfrm>
          <a:off x="0" y="2811052"/>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Questions about participation, Email Heather </a:t>
          </a:r>
        </a:p>
      </dsp:txBody>
      <dsp:txXfrm>
        <a:off x="31613" y="2842665"/>
        <a:ext cx="10452374" cy="58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FACC4-13C9-464E-9480-475D16655608}">
      <dsp:nvSpPr>
        <dsp:cNvPr id="0" name=""/>
        <dsp:cNvSpPr/>
      </dsp:nvSpPr>
      <dsp:spPr>
        <a:xfrm>
          <a:off x="0" y="398737"/>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D04930-8FA5-4798-9F0E-C83461B57C91}">
      <dsp:nvSpPr>
        <dsp:cNvPr id="0" name=""/>
        <dsp:cNvSpPr/>
      </dsp:nvSpPr>
      <dsp:spPr>
        <a:xfrm>
          <a:off x="525780" y="44497"/>
          <a:ext cx="7360920"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Next Biannual Audit = Late May/ Early June</a:t>
          </a:r>
        </a:p>
      </dsp:txBody>
      <dsp:txXfrm>
        <a:off x="560365" y="79082"/>
        <a:ext cx="7291750" cy="639310"/>
      </dsp:txXfrm>
    </dsp:sp>
    <dsp:sp modelId="{0CE33B2A-9372-4AB3-9DB9-345C867A851F}">
      <dsp:nvSpPr>
        <dsp:cNvPr id="0" name=""/>
        <dsp:cNvSpPr/>
      </dsp:nvSpPr>
      <dsp:spPr>
        <a:xfrm>
          <a:off x="0" y="1487377"/>
          <a:ext cx="10515600" cy="219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Screening Form </a:t>
          </a:r>
          <a:r>
            <a:rPr lang="en-US" sz="2400" kern="1200" dirty="0"/>
            <a:t>= Every potentially eligible infant</a:t>
          </a:r>
        </a:p>
        <a:p>
          <a:pPr marL="228600" lvl="1" indent="-228600" algn="l" defTabSz="1066800">
            <a:lnSpc>
              <a:spcPct val="90000"/>
            </a:lnSpc>
            <a:spcBef>
              <a:spcPct val="0"/>
            </a:spcBef>
            <a:spcAft>
              <a:spcPct val="15000"/>
            </a:spcAft>
            <a:buChar char="•"/>
          </a:pPr>
          <a:r>
            <a:rPr lang="en-US" sz="2400" b="1" kern="1200" dirty="0"/>
            <a:t>Demographics Form </a:t>
          </a:r>
          <a:r>
            <a:rPr lang="en-US" sz="2400" kern="1200" dirty="0"/>
            <a:t>= Every enrolled, withdrawn, and control infant</a:t>
          </a:r>
        </a:p>
        <a:p>
          <a:pPr marL="228600" lvl="1" indent="-228600" algn="l" defTabSz="1066800">
            <a:lnSpc>
              <a:spcPct val="90000"/>
            </a:lnSpc>
            <a:spcBef>
              <a:spcPct val="0"/>
            </a:spcBef>
            <a:spcAft>
              <a:spcPct val="15000"/>
            </a:spcAft>
            <a:buChar char="•"/>
          </a:pPr>
          <a:r>
            <a:rPr lang="en-US" sz="2400" b="1" kern="1200" dirty="0"/>
            <a:t>Implementation Discharge </a:t>
          </a:r>
          <a:r>
            <a:rPr lang="en-US" sz="2400" kern="1200" dirty="0"/>
            <a:t>= 6-months post-wean</a:t>
          </a:r>
        </a:p>
        <a:p>
          <a:pPr marL="228600" lvl="1" indent="-228600" algn="l" defTabSz="1066800">
            <a:lnSpc>
              <a:spcPct val="90000"/>
            </a:lnSpc>
            <a:spcBef>
              <a:spcPct val="0"/>
            </a:spcBef>
            <a:spcAft>
              <a:spcPct val="15000"/>
            </a:spcAft>
            <a:buChar char="•"/>
          </a:pPr>
          <a:r>
            <a:rPr lang="en-US" sz="2400" b="1" kern="1200" dirty="0"/>
            <a:t>Adverse Events </a:t>
          </a:r>
          <a:r>
            <a:rPr lang="en-US" sz="2400" kern="1200" dirty="0"/>
            <a:t>= As needed</a:t>
          </a:r>
        </a:p>
      </dsp:txBody>
      <dsp:txXfrm>
        <a:off x="0" y="1487377"/>
        <a:ext cx="10515600" cy="2192400"/>
      </dsp:txXfrm>
    </dsp:sp>
    <dsp:sp modelId="{F1D917D0-2510-4D38-A69D-DBC9C3F4D70B}">
      <dsp:nvSpPr>
        <dsp:cNvPr id="0" name=""/>
        <dsp:cNvSpPr/>
      </dsp:nvSpPr>
      <dsp:spPr>
        <a:xfrm>
          <a:off x="525780" y="1133137"/>
          <a:ext cx="7360920"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Prepare REDCap In Advance</a:t>
          </a:r>
        </a:p>
      </dsp:txBody>
      <dsp:txXfrm>
        <a:off x="560365" y="1167722"/>
        <a:ext cx="7291750"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110FA-6B9A-45BD-83DD-647C1F2EB522}">
      <dsp:nvSpPr>
        <dsp:cNvPr id="0" name=""/>
        <dsp:cNvSpPr/>
      </dsp:nvSpPr>
      <dsp:spPr>
        <a:xfrm>
          <a:off x="0" y="1545"/>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60FB1-662E-49B1-8168-B64C444EACFC}">
      <dsp:nvSpPr>
        <dsp:cNvPr id="0" name=""/>
        <dsp:cNvSpPr/>
      </dsp:nvSpPr>
      <dsp:spPr>
        <a:xfrm>
          <a:off x="236980" y="177812"/>
          <a:ext cx="430873" cy="43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BDC4C-6207-4298-A096-A6811EE84F8B}">
      <dsp:nvSpPr>
        <dsp:cNvPr id="0" name=""/>
        <dsp:cNvSpPr/>
      </dsp:nvSpPr>
      <dsp:spPr>
        <a:xfrm>
          <a:off x="904835" y="1545"/>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Our submission to PCORI for additional funding to analyze the cost of implementing the RHO Program was awarded</a:t>
          </a:r>
        </a:p>
      </dsp:txBody>
      <dsp:txXfrm>
        <a:off x="904835" y="1545"/>
        <a:ext cx="9610764" cy="783407"/>
      </dsp:txXfrm>
    </dsp:sp>
    <dsp:sp modelId="{C18C9D2E-6D0A-4220-994A-88218C55FB3B}">
      <dsp:nvSpPr>
        <dsp:cNvPr id="0" name=""/>
        <dsp:cNvSpPr/>
      </dsp:nvSpPr>
      <dsp:spPr>
        <a:xfrm>
          <a:off x="0" y="980804"/>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08171-F56A-4B0C-83BB-02F6D647CAB8}">
      <dsp:nvSpPr>
        <dsp:cNvPr id="0" name=""/>
        <dsp:cNvSpPr/>
      </dsp:nvSpPr>
      <dsp:spPr>
        <a:xfrm>
          <a:off x="236980" y="1157071"/>
          <a:ext cx="430873" cy="430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4E9275-CD9B-44A2-8D60-5FC19E79E0FD}">
      <dsp:nvSpPr>
        <dsp:cNvPr id="0" name=""/>
        <dsp:cNvSpPr/>
      </dsp:nvSpPr>
      <dsp:spPr>
        <a:xfrm>
          <a:off x="904835" y="980804"/>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A survey will be distributed to site PI’s in June/July </a:t>
          </a:r>
        </a:p>
      </dsp:txBody>
      <dsp:txXfrm>
        <a:off x="904835" y="980804"/>
        <a:ext cx="9610764" cy="783407"/>
      </dsp:txXfrm>
    </dsp:sp>
    <dsp:sp modelId="{5579ECD7-B544-4F89-8F5C-F5B39095955A}">
      <dsp:nvSpPr>
        <dsp:cNvPr id="0" name=""/>
        <dsp:cNvSpPr/>
      </dsp:nvSpPr>
      <dsp:spPr>
        <a:xfrm>
          <a:off x="0" y="1960063"/>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EA34F-17E8-4AC6-9D26-E4A93AA9542A}">
      <dsp:nvSpPr>
        <dsp:cNvPr id="0" name=""/>
        <dsp:cNvSpPr/>
      </dsp:nvSpPr>
      <dsp:spPr>
        <a:xfrm>
          <a:off x="236980" y="2136329"/>
          <a:ext cx="430873" cy="430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5EC53F-9BB6-4DE5-8492-B0A2D94B44AA}">
      <dsp:nvSpPr>
        <dsp:cNvPr id="0" name=""/>
        <dsp:cNvSpPr/>
      </dsp:nvSpPr>
      <dsp:spPr>
        <a:xfrm>
          <a:off x="904835" y="1960063"/>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Sites will be randomly queried at 2-time points to collect data and information on the time spent interpreting RHO results, calling families, documenting, and responding to RHO recommendation emails</a:t>
          </a:r>
        </a:p>
      </dsp:txBody>
      <dsp:txXfrm>
        <a:off x="904835" y="1960063"/>
        <a:ext cx="9610764" cy="783407"/>
      </dsp:txXfrm>
    </dsp:sp>
    <dsp:sp modelId="{9AB43D3F-822E-4FF1-8B98-19B65A628A27}">
      <dsp:nvSpPr>
        <dsp:cNvPr id="0" name=""/>
        <dsp:cNvSpPr/>
      </dsp:nvSpPr>
      <dsp:spPr>
        <a:xfrm>
          <a:off x="0" y="2939322"/>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146A7-8C18-451E-9135-0B5BCEF29F38}">
      <dsp:nvSpPr>
        <dsp:cNvPr id="0" name=""/>
        <dsp:cNvSpPr/>
      </dsp:nvSpPr>
      <dsp:spPr>
        <a:xfrm>
          <a:off x="236980" y="3115588"/>
          <a:ext cx="430873" cy="4308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9035C-3940-4214-8B93-175DECD99379}">
      <dsp:nvSpPr>
        <dsp:cNvPr id="0" name=""/>
        <dsp:cNvSpPr/>
      </dsp:nvSpPr>
      <dsp:spPr>
        <a:xfrm>
          <a:off x="904835" y="2939322"/>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Any questions please reach out to Heather</a:t>
          </a:r>
        </a:p>
      </dsp:txBody>
      <dsp:txXfrm>
        <a:off x="904835" y="2939322"/>
        <a:ext cx="9610764" cy="783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90C4-E495-4BFC-BD62-CE85921924C4}">
      <dsp:nvSpPr>
        <dsp:cNvPr id="0" name=""/>
        <dsp:cNvSpPr/>
      </dsp:nvSpPr>
      <dsp:spPr>
        <a:xfrm rot="5400000">
          <a:off x="6423937" y="-2456608"/>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Instructions to submit to local IRBs sent out on 6/7</a:t>
          </a:r>
        </a:p>
        <a:p>
          <a:pPr marL="228600" lvl="1" indent="-228600" algn="l" defTabSz="1022350">
            <a:lnSpc>
              <a:spcPct val="90000"/>
            </a:lnSpc>
            <a:spcBef>
              <a:spcPct val="0"/>
            </a:spcBef>
            <a:spcAft>
              <a:spcPct val="15000"/>
            </a:spcAft>
            <a:buChar char="•"/>
          </a:pPr>
          <a:r>
            <a:rPr lang="en-US" sz="2300" kern="1200" dirty="0"/>
            <a:t>Please reach out to Heather and Katie with any questions/concerns/barriers </a:t>
          </a:r>
        </a:p>
      </dsp:txBody>
      <dsp:txXfrm rot="-5400000">
        <a:off x="3785615" y="252660"/>
        <a:ext cx="6659038" cy="1311448"/>
      </dsp:txXfrm>
    </dsp:sp>
    <dsp:sp modelId="{112D032F-854B-4CFA-A9B2-30636BCB2EFA}">
      <dsp:nvSpPr>
        <dsp:cNvPr id="0" name=""/>
        <dsp:cNvSpPr/>
      </dsp:nvSpPr>
      <dsp:spPr>
        <a:xfrm>
          <a:off x="0" y="45"/>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w/out IRB Approval:</a:t>
          </a:r>
        </a:p>
      </dsp:txBody>
      <dsp:txXfrm>
        <a:off x="88683" y="88728"/>
        <a:ext cx="3608250" cy="1639309"/>
      </dsp:txXfrm>
    </dsp:sp>
    <dsp:sp modelId="{C6E4C783-B20E-4DEF-991B-596298EBC3A3}">
      <dsp:nvSpPr>
        <dsp:cNvPr id="0" name=""/>
        <dsp:cNvSpPr/>
      </dsp:nvSpPr>
      <dsp:spPr>
        <a:xfrm rot="5400000">
          <a:off x="6423937" y="-549100"/>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Please Send Survey Links At Initial Discharge and After HOT Weaning</a:t>
          </a:r>
        </a:p>
        <a:p>
          <a:pPr marL="228600" lvl="1" indent="-228600" algn="l" defTabSz="1022350">
            <a:lnSpc>
              <a:spcPct val="90000"/>
            </a:lnSpc>
            <a:spcBef>
              <a:spcPct val="0"/>
            </a:spcBef>
            <a:spcAft>
              <a:spcPct val="15000"/>
            </a:spcAft>
            <a:buChar char="•"/>
          </a:pPr>
          <a:r>
            <a:rPr lang="en-US" sz="2300" kern="1200" dirty="0"/>
            <a:t>Spanish Version Coming Very Soon! (waiting on IRB)</a:t>
          </a:r>
        </a:p>
      </dsp:txBody>
      <dsp:txXfrm rot="-5400000">
        <a:off x="3785615" y="2160168"/>
        <a:ext cx="6659038" cy="1311448"/>
      </dsp:txXfrm>
    </dsp:sp>
    <dsp:sp modelId="{527AB7BF-1DF5-4C1C-9CDF-49F30861D0D9}">
      <dsp:nvSpPr>
        <dsp:cNvPr id="0" name=""/>
        <dsp:cNvSpPr/>
      </dsp:nvSpPr>
      <dsp:spPr>
        <a:xfrm>
          <a:off x="0" y="1907554"/>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 IRB Approval: </a:t>
          </a:r>
        </a:p>
      </dsp:txBody>
      <dsp:txXfrm>
        <a:off x="88683" y="1996237"/>
        <a:ext cx="3608250" cy="163930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0.87675</cdr:x>
      <cdr:y>0.02981</cdr:y>
    </cdr:from>
    <cdr:to>
      <cdr:x>0.99173</cdr:x>
      <cdr:y>0.16536</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10689290" y="178297"/>
          <a:ext cx="1401836" cy="810819"/>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0.90637</cdr:x>
      <cdr:y>0.08134</cdr:y>
    </cdr:from>
    <cdr:to>
      <cdr:x>0.96484</cdr:x>
      <cdr:y>0.17662</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50417" y="486556"/>
          <a:ext cx="712957" cy="56993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2278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will start assembling them the last few weeks of May, will send them out as they are done. </a:t>
            </a:r>
          </a:p>
        </p:txBody>
      </p:sp>
      <p:sp>
        <p:nvSpPr>
          <p:cNvPr id="4" name="Slide Number Placeholder 3"/>
          <p:cNvSpPr>
            <a:spLocks noGrp="1"/>
          </p:cNvSpPr>
          <p:nvPr>
            <p:ph type="sldNum" sz="quarter" idx="5"/>
          </p:nvPr>
        </p:nvSpPr>
        <p:spPr/>
        <p:txBody>
          <a:bodyPr/>
          <a:lstStyle/>
          <a:p>
            <a:fld id="{30601A50-7381-E240-BB84-858C28C3500E}" type="slidenum">
              <a:rPr lang="en-US" smtClean="0"/>
              <a:t>17</a:t>
            </a:fld>
            <a:endParaRPr lang="en-US"/>
          </a:p>
        </p:txBody>
      </p:sp>
    </p:spTree>
    <p:extLst>
      <p:ext uri="{BB962C8B-B14F-4D97-AF65-F5344CB8AC3E}">
        <p14:creationId xmlns:p14="http://schemas.microsoft.com/office/powerpoint/2010/main" val="371349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24</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25</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28</a:t>
            </a:fld>
            <a:endParaRPr lang="en-US"/>
          </a:p>
        </p:txBody>
      </p:sp>
    </p:spTree>
    <p:extLst>
      <p:ext uri="{BB962C8B-B14F-4D97-AF65-F5344CB8AC3E}">
        <p14:creationId xmlns:p14="http://schemas.microsoft.com/office/powerpoint/2010/main" val="42803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30</a:t>
            </a:fld>
            <a:endParaRPr lang="en-US"/>
          </a:p>
        </p:txBody>
      </p:sp>
    </p:spTree>
    <p:extLst>
      <p:ext uri="{BB962C8B-B14F-4D97-AF65-F5344CB8AC3E}">
        <p14:creationId xmlns:p14="http://schemas.microsoft.com/office/powerpoint/2010/main" val="422039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31</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190251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CDFED3E-A20E-5964-07DA-1F218B29FB28}"/>
              </a:ext>
            </a:extLst>
          </p:cNvPr>
          <p:cNvSpPr>
            <a:spLocks noGrp="1"/>
          </p:cNvSpPr>
          <p:nvPr>
            <p:ph type="pic" sz="quarter" idx="10"/>
          </p:nvPr>
        </p:nvSpPr>
        <p:spPr>
          <a:xfrm>
            <a:off x="-127000" y="0"/>
            <a:ext cx="6096000" cy="3302000"/>
          </a:xfrm>
          <a:custGeom>
            <a:avLst/>
            <a:gdLst>
              <a:gd name="connsiteX0" fmla="*/ 0 w 6096000"/>
              <a:gd name="connsiteY0" fmla="*/ 0 h 3302000"/>
              <a:gd name="connsiteX1" fmla="*/ 6096000 w 6096000"/>
              <a:gd name="connsiteY1" fmla="*/ 0 h 3302000"/>
              <a:gd name="connsiteX2" fmla="*/ 6096000 w 6096000"/>
              <a:gd name="connsiteY2" fmla="*/ 1227667 h 3302000"/>
              <a:gd name="connsiteX3" fmla="*/ 2921000 w 6096000"/>
              <a:gd name="connsiteY3" fmla="*/ 1227667 h 3302000"/>
              <a:gd name="connsiteX4" fmla="*/ 2921000 w 6096000"/>
              <a:gd name="connsiteY4" fmla="*/ 3302000 h 3302000"/>
              <a:gd name="connsiteX5" fmla="*/ 0 w 6096000"/>
              <a:gd name="connsiteY5" fmla="*/ 3302000 h 3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302000">
                <a:moveTo>
                  <a:pt x="0" y="0"/>
                </a:moveTo>
                <a:lnTo>
                  <a:pt x="6096000" y="0"/>
                </a:lnTo>
                <a:lnTo>
                  <a:pt x="6096000" y="1227667"/>
                </a:lnTo>
                <a:lnTo>
                  <a:pt x="2921000" y="1227667"/>
                </a:lnTo>
                <a:lnTo>
                  <a:pt x="2921000" y="3302000"/>
                </a:lnTo>
                <a:lnTo>
                  <a:pt x="0" y="3302000"/>
                </a:lnTo>
                <a:close/>
              </a:path>
            </a:pathLst>
          </a:custGeom>
        </p:spPr>
        <p:txBody>
          <a:bodyPr wrap="square">
            <a:noAutofit/>
          </a:bodyPr>
          <a:lstStyle/>
          <a:p>
            <a:endParaRPr lang="en-IN"/>
          </a:p>
        </p:txBody>
      </p:sp>
      <p:sp>
        <p:nvSpPr>
          <p:cNvPr id="12" name="Picture Placeholder 11">
            <a:extLst>
              <a:ext uri="{FF2B5EF4-FFF2-40B4-BE49-F238E27FC236}">
                <a16:creationId xmlns:a16="http://schemas.microsoft.com/office/drawing/2014/main" id="{B141067F-907D-633D-3082-C0F7D733A466}"/>
              </a:ext>
            </a:extLst>
          </p:cNvPr>
          <p:cNvSpPr>
            <a:spLocks noGrp="1"/>
          </p:cNvSpPr>
          <p:nvPr>
            <p:ph type="pic" sz="quarter" idx="11"/>
          </p:nvPr>
        </p:nvSpPr>
        <p:spPr>
          <a:xfrm>
            <a:off x="-127000" y="3556000"/>
            <a:ext cx="6096000" cy="3302000"/>
          </a:xfrm>
          <a:custGeom>
            <a:avLst/>
            <a:gdLst>
              <a:gd name="connsiteX0" fmla="*/ 0 w 6096000"/>
              <a:gd name="connsiteY0" fmla="*/ 0 h 3302000"/>
              <a:gd name="connsiteX1" fmla="*/ 2921000 w 6096000"/>
              <a:gd name="connsiteY1" fmla="*/ 0 h 3302000"/>
              <a:gd name="connsiteX2" fmla="*/ 2921000 w 6096000"/>
              <a:gd name="connsiteY2" fmla="*/ 2074333 h 3302000"/>
              <a:gd name="connsiteX3" fmla="*/ 6096000 w 6096000"/>
              <a:gd name="connsiteY3" fmla="*/ 2074333 h 3302000"/>
              <a:gd name="connsiteX4" fmla="*/ 6096000 w 6096000"/>
              <a:gd name="connsiteY4" fmla="*/ 3302000 h 3302000"/>
              <a:gd name="connsiteX5" fmla="*/ 0 w 6096000"/>
              <a:gd name="connsiteY5" fmla="*/ 3302000 h 3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302000">
                <a:moveTo>
                  <a:pt x="0" y="0"/>
                </a:moveTo>
                <a:lnTo>
                  <a:pt x="2921000" y="0"/>
                </a:lnTo>
                <a:lnTo>
                  <a:pt x="2921000" y="2074333"/>
                </a:lnTo>
                <a:lnTo>
                  <a:pt x="6096000" y="2074333"/>
                </a:lnTo>
                <a:lnTo>
                  <a:pt x="6096000" y="3302000"/>
                </a:lnTo>
                <a:lnTo>
                  <a:pt x="0" y="3302000"/>
                </a:lnTo>
                <a:close/>
              </a:path>
            </a:pathLst>
          </a:custGeom>
        </p:spPr>
        <p:txBody>
          <a:bodyPr wrap="square">
            <a:noAutofit/>
          </a:bodyPr>
          <a:lstStyle/>
          <a:p>
            <a:endParaRPr lang="en-IN"/>
          </a:p>
        </p:txBody>
      </p:sp>
      <p:sp>
        <p:nvSpPr>
          <p:cNvPr id="10" name="Picture Placeholder 9">
            <a:extLst>
              <a:ext uri="{FF2B5EF4-FFF2-40B4-BE49-F238E27FC236}">
                <a16:creationId xmlns:a16="http://schemas.microsoft.com/office/drawing/2014/main" id="{07B518CB-373F-F3A9-5DD9-E422B837C857}"/>
              </a:ext>
            </a:extLst>
          </p:cNvPr>
          <p:cNvSpPr>
            <a:spLocks noGrp="1"/>
          </p:cNvSpPr>
          <p:nvPr>
            <p:ph type="pic" sz="quarter" idx="12"/>
          </p:nvPr>
        </p:nvSpPr>
        <p:spPr>
          <a:xfrm>
            <a:off x="6223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5630333 h 6858000"/>
              <a:gd name="connsiteX5" fmla="*/ 3175000 w 6096000"/>
              <a:gd name="connsiteY5" fmla="*/ 5630333 h 6858000"/>
              <a:gd name="connsiteX6" fmla="*/ 3175000 w 6096000"/>
              <a:gd name="connsiteY6" fmla="*/ 1227667 h 6858000"/>
              <a:gd name="connsiteX7" fmla="*/ 0 w 6096000"/>
              <a:gd name="connsiteY7" fmla="*/ 12276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0" y="6858000"/>
                </a:lnTo>
                <a:lnTo>
                  <a:pt x="0" y="5630333"/>
                </a:lnTo>
                <a:lnTo>
                  <a:pt x="3175000" y="5630333"/>
                </a:lnTo>
                <a:lnTo>
                  <a:pt x="3175000" y="1227667"/>
                </a:lnTo>
                <a:lnTo>
                  <a:pt x="0" y="1227667"/>
                </a:lnTo>
                <a:close/>
              </a:path>
            </a:pathLst>
          </a:custGeom>
        </p:spPr>
        <p:txBody>
          <a:bodyPr wrap="square">
            <a:noAutofit/>
          </a:bodyPr>
          <a:lstStyle/>
          <a:p>
            <a:endParaRPr lang="en-IN"/>
          </a:p>
        </p:txBody>
      </p:sp>
    </p:spTree>
    <p:extLst>
      <p:ext uri="{BB962C8B-B14F-4D97-AF65-F5344CB8AC3E}">
        <p14:creationId xmlns:p14="http://schemas.microsoft.com/office/powerpoint/2010/main" val="142832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F24B0ABE-4D46-4F68-8D7F-5479B11EEBBE}"/>
              </a:ext>
            </a:extLst>
          </p:cNvPr>
          <p:cNvSpPr>
            <a:spLocks noGrp="1"/>
          </p:cNvSpPr>
          <p:nvPr>
            <p:ph type="pic" sz="quarter" idx="10"/>
          </p:nvPr>
        </p:nvSpPr>
        <p:spPr>
          <a:xfrm>
            <a:off x="-1" y="1576615"/>
            <a:ext cx="2367643" cy="2367643"/>
          </a:xfrm>
          <a:custGeom>
            <a:avLst/>
            <a:gdLst>
              <a:gd name="connsiteX0" fmla="*/ 0 w 2367643"/>
              <a:gd name="connsiteY0" fmla="*/ 0 h 2367643"/>
              <a:gd name="connsiteX1" fmla="*/ 2367643 w 2367643"/>
              <a:gd name="connsiteY1" fmla="*/ 0 h 2367643"/>
              <a:gd name="connsiteX2" fmla="*/ 2367643 w 2367643"/>
              <a:gd name="connsiteY2" fmla="*/ 2367643 h 2367643"/>
              <a:gd name="connsiteX3" fmla="*/ 0 w 2367643"/>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2367643" h="2367643">
                <a:moveTo>
                  <a:pt x="0" y="0"/>
                </a:moveTo>
                <a:lnTo>
                  <a:pt x="2367643" y="0"/>
                </a:lnTo>
                <a:lnTo>
                  <a:pt x="2367643" y="2367643"/>
                </a:lnTo>
                <a:lnTo>
                  <a:pt x="0" y="2367643"/>
                </a:lnTo>
                <a:close/>
              </a:path>
            </a:pathLst>
          </a:custGeom>
        </p:spPr>
        <p:txBody>
          <a:bodyPr wrap="square">
            <a:noAutofit/>
          </a:bodyPr>
          <a:lstStyle/>
          <a:p>
            <a:endParaRPr lang="en-IN"/>
          </a:p>
        </p:txBody>
      </p:sp>
      <p:sp>
        <p:nvSpPr>
          <p:cNvPr id="22" name="Picture Placeholder 21">
            <a:extLst>
              <a:ext uri="{FF2B5EF4-FFF2-40B4-BE49-F238E27FC236}">
                <a16:creationId xmlns:a16="http://schemas.microsoft.com/office/drawing/2014/main" id="{E789A20C-07BD-EA66-0239-12D702E802D0}"/>
              </a:ext>
            </a:extLst>
          </p:cNvPr>
          <p:cNvSpPr>
            <a:spLocks noGrp="1"/>
          </p:cNvSpPr>
          <p:nvPr>
            <p:ph type="pic" sz="quarter" idx="11"/>
          </p:nvPr>
        </p:nvSpPr>
        <p:spPr>
          <a:xfrm>
            <a:off x="2485571" y="1576615"/>
            <a:ext cx="4735286" cy="2367643"/>
          </a:xfrm>
          <a:custGeom>
            <a:avLst/>
            <a:gdLst>
              <a:gd name="connsiteX0" fmla="*/ 0 w 4735286"/>
              <a:gd name="connsiteY0" fmla="*/ 0 h 2367643"/>
              <a:gd name="connsiteX1" fmla="*/ 4735286 w 4735286"/>
              <a:gd name="connsiteY1" fmla="*/ 0 h 2367643"/>
              <a:gd name="connsiteX2" fmla="*/ 4735286 w 4735286"/>
              <a:gd name="connsiteY2" fmla="*/ 2367643 h 2367643"/>
              <a:gd name="connsiteX3" fmla="*/ 0 w 4735286"/>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4735286" h="2367643">
                <a:moveTo>
                  <a:pt x="0" y="0"/>
                </a:moveTo>
                <a:lnTo>
                  <a:pt x="4735286" y="0"/>
                </a:lnTo>
                <a:lnTo>
                  <a:pt x="4735286" y="2367643"/>
                </a:lnTo>
                <a:lnTo>
                  <a:pt x="0" y="2367643"/>
                </a:lnTo>
                <a:close/>
              </a:path>
            </a:pathLst>
          </a:custGeom>
        </p:spPr>
        <p:txBody>
          <a:bodyPr wrap="square">
            <a:noAutofit/>
          </a:bodyPr>
          <a:lstStyle/>
          <a:p>
            <a:endParaRPr lang="en-IN"/>
          </a:p>
        </p:txBody>
      </p:sp>
      <p:sp>
        <p:nvSpPr>
          <p:cNvPr id="21" name="Picture Placeholder 20">
            <a:extLst>
              <a:ext uri="{FF2B5EF4-FFF2-40B4-BE49-F238E27FC236}">
                <a16:creationId xmlns:a16="http://schemas.microsoft.com/office/drawing/2014/main" id="{E0BCAD27-F7BA-18E7-A484-7A404CCC93C6}"/>
              </a:ext>
            </a:extLst>
          </p:cNvPr>
          <p:cNvSpPr>
            <a:spLocks noGrp="1"/>
          </p:cNvSpPr>
          <p:nvPr>
            <p:ph type="pic" sz="quarter" idx="12"/>
          </p:nvPr>
        </p:nvSpPr>
        <p:spPr>
          <a:xfrm>
            <a:off x="7338785" y="1576615"/>
            <a:ext cx="2367643" cy="2367643"/>
          </a:xfrm>
          <a:custGeom>
            <a:avLst/>
            <a:gdLst>
              <a:gd name="connsiteX0" fmla="*/ 0 w 2367643"/>
              <a:gd name="connsiteY0" fmla="*/ 0 h 2367643"/>
              <a:gd name="connsiteX1" fmla="*/ 2367643 w 2367643"/>
              <a:gd name="connsiteY1" fmla="*/ 0 h 2367643"/>
              <a:gd name="connsiteX2" fmla="*/ 2367643 w 2367643"/>
              <a:gd name="connsiteY2" fmla="*/ 2367643 h 2367643"/>
              <a:gd name="connsiteX3" fmla="*/ 0 w 2367643"/>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2367643" h="2367643">
                <a:moveTo>
                  <a:pt x="0" y="0"/>
                </a:moveTo>
                <a:lnTo>
                  <a:pt x="2367643" y="0"/>
                </a:lnTo>
                <a:lnTo>
                  <a:pt x="2367643" y="2367643"/>
                </a:lnTo>
                <a:lnTo>
                  <a:pt x="0" y="2367643"/>
                </a:lnTo>
                <a:close/>
              </a:path>
            </a:pathLst>
          </a:custGeom>
        </p:spPr>
        <p:txBody>
          <a:bodyPr wrap="square">
            <a:noAutofit/>
          </a:bodyPr>
          <a:lstStyle/>
          <a:p>
            <a:endParaRPr lang="en-IN"/>
          </a:p>
        </p:txBody>
      </p:sp>
      <p:sp>
        <p:nvSpPr>
          <p:cNvPr id="20" name="Picture Placeholder 19">
            <a:extLst>
              <a:ext uri="{FF2B5EF4-FFF2-40B4-BE49-F238E27FC236}">
                <a16:creationId xmlns:a16="http://schemas.microsoft.com/office/drawing/2014/main" id="{A266FB10-065B-1769-3D93-2C74BFEE1D82}"/>
              </a:ext>
            </a:extLst>
          </p:cNvPr>
          <p:cNvSpPr>
            <a:spLocks noGrp="1"/>
          </p:cNvSpPr>
          <p:nvPr>
            <p:ph type="pic" sz="quarter" idx="13"/>
          </p:nvPr>
        </p:nvSpPr>
        <p:spPr>
          <a:xfrm>
            <a:off x="9824357" y="1576615"/>
            <a:ext cx="2367643" cy="2367643"/>
          </a:xfrm>
          <a:custGeom>
            <a:avLst/>
            <a:gdLst>
              <a:gd name="connsiteX0" fmla="*/ 0 w 2367643"/>
              <a:gd name="connsiteY0" fmla="*/ 0 h 2367643"/>
              <a:gd name="connsiteX1" fmla="*/ 2367643 w 2367643"/>
              <a:gd name="connsiteY1" fmla="*/ 0 h 2367643"/>
              <a:gd name="connsiteX2" fmla="*/ 2367643 w 2367643"/>
              <a:gd name="connsiteY2" fmla="*/ 2367643 h 2367643"/>
              <a:gd name="connsiteX3" fmla="*/ 0 w 2367643"/>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2367643" h="2367643">
                <a:moveTo>
                  <a:pt x="0" y="0"/>
                </a:moveTo>
                <a:lnTo>
                  <a:pt x="2367643" y="0"/>
                </a:lnTo>
                <a:lnTo>
                  <a:pt x="2367643" y="2367643"/>
                </a:lnTo>
                <a:lnTo>
                  <a:pt x="0" y="2367643"/>
                </a:lnTo>
                <a:close/>
              </a:path>
            </a:pathLst>
          </a:custGeom>
        </p:spPr>
        <p:txBody>
          <a:bodyPr wrap="square">
            <a:noAutofit/>
          </a:bodyPr>
          <a:lstStyle/>
          <a:p>
            <a:endParaRPr lang="en-IN"/>
          </a:p>
        </p:txBody>
      </p:sp>
      <p:sp>
        <p:nvSpPr>
          <p:cNvPr id="26" name="Picture Placeholder 25">
            <a:extLst>
              <a:ext uri="{FF2B5EF4-FFF2-40B4-BE49-F238E27FC236}">
                <a16:creationId xmlns:a16="http://schemas.microsoft.com/office/drawing/2014/main" id="{EA186B23-BEB8-1BB1-54CB-178532B057CC}"/>
              </a:ext>
            </a:extLst>
          </p:cNvPr>
          <p:cNvSpPr>
            <a:spLocks noGrp="1"/>
          </p:cNvSpPr>
          <p:nvPr>
            <p:ph type="pic" sz="quarter" idx="14"/>
          </p:nvPr>
        </p:nvSpPr>
        <p:spPr>
          <a:xfrm>
            <a:off x="9806214" y="4071258"/>
            <a:ext cx="2367643" cy="2367643"/>
          </a:xfrm>
          <a:custGeom>
            <a:avLst/>
            <a:gdLst>
              <a:gd name="connsiteX0" fmla="*/ 0 w 2367643"/>
              <a:gd name="connsiteY0" fmla="*/ 0 h 2367643"/>
              <a:gd name="connsiteX1" fmla="*/ 2367643 w 2367643"/>
              <a:gd name="connsiteY1" fmla="*/ 0 h 2367643"/>
              <a:gd name="connsiteX2" fmla="*/ 2367643 w 2367643"/>
              <a:gd name="connsiteY2" fmla="*/ 2367643 h 2367643"/>
              <a:gd name="connsiteX3" fmla="*/ 0 w 2367643"/>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2367643" h="2367643">
                <a:moveTo>
                  <a:pt x="0" y="0"/>
                </a:moveTo>
                <a:lnTo>
                  <a:pt x="2367643" y="0"/>
                </a:lnTo>
                <a:lnTo>
                  <a:pt x="2367643" y="2367643"/>
                </a:lnTo>
                <a:lnTo>
                  <a:pt x="0" y="2367643"/>
                </a:lnTo>
                <a:close/>
              </a:path>
            </a:pathLst>
          </a:custGeom>
        </p:spPr>
        <p:txBody>
          <a:bodyPr wrap="square">
            <a:noAutofit/>
          </a:bodyPr>
          <a:lstStyle/>
          <a:p>
            <a:endParaRPr lang="en-IN"/>
          </a:p>
        </p:txBody>
      </p:sp>
      <p:sp>
        <p:nvSpPr>
          <p:cNvPr id="24" name="Picture Placeholder 23">
            <a:extLst>
              <a:ext uri="{FF2B5EF4-FFF2-40B4-BE49-F238E27FC236}">
                <a16:creationId xmlns:a16="http://schemas.microsoft.com/office/drawing/2014/main" id="{3ECD62ED-A97C-AFEE-7DA4-2536055BC7EE}"/>
              </a:ext>
            </a:extLst>
          </p:cNvPr>
          <p:cNvSpPr>
            <a:spLocks noGrp="1"/>
          </p:cNvSpPr>
          <p:nvPr>
            <p:ph type="pic" sz="quarter" idx="15"/>
          </p:nvPr>
        </p:nvSpPr>
        <p:spPr>
          <a:xfrm>
            <a:off x="-1" y="4071258"/>
            <a:ext cx="4793525" cy="2367643"/>
          </a:xfrm>
          <a:custGeom>
            <a:avLst/>
            <a:gdLst>
              <a:gd name="connsiteX0" fmla="*/ 0 w 4793525"/>
              <a:gd name="connsiteY0" fmla="*/ 0 h 2367643"/>
              <a:gd name="connsiteX1" fmla="*/ 4793525 w 4793525"/>
              <a:gd name="connsiteY1" fmla="*/ 0 h 2367643"/>
              <a:gd name="connsiteX2" fmla="*/ 4793525 w 4793525"/>
              <a:gd name="connsiteY2" fmla="*/ 2367643 h 2367643"/>
              <a:gd name="connsiteX3" fmla="*/ 0 w 4793525"/>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4793525" h="2367643">
                <a:moveTo>
                  <a:pt x="0" y="0"/>
                </a:moveTo>
                <a:lnTo>
                  <a:pt x="4793525" y="0"/>
                </a:lnTo>
                <a:lnTo>
                  <a:pt x="4793525" y="2367643"/>
                </a:lnTo>
                <a:lnTo>
                  <a:pt x="0" y="2367643"/>
                </a:lnTo>
                <a:close/>
              </a:path>
            </a:pathLst>
          </a:custGeom>
        </p:spPr>
        <p:txBody>
          <a:bodyPr wrap="square">
            <a:noAutofit/>
          </a:bodyPr>
          <a:lstStyle/>
          <a:p>
            <a:endParaRPr lang="en-IN"/>
          </a:p>
        </p:txBody>
      </p:sp>
      <p:sp>
        <p:nvSpPr>
          <p:cNvPr id="25" name="Picture Placeholder 24">
            <a:extLst>
              <a:ext uri="{FF2B5EF4-FFF2-40B4-BE49-F238E27FC236}">
                <a16:creationId xmlns:a16="http://schemas.microsoft.com/office/drawing/2014/main" id="{54591F3A-563A-4C7E-6427-7BDEC0BA5EB3}"/>
              </a:ext>
            </a:extLst>
          </p:cNvPr>
          <p:cNvSpPr>
            <a:spLocks noGrp="1"/>
          </p:cNvSpPr>
          <p:nvPr>
            <p:ph type="pic" sz="quarter" idx="16"/>
          </p:nvPr>
        </p:nvSpPr>
        <p:spPr>
          <a:xfrm>
            <a:off x="4912903" y="4071258"/>
            <a:ext cx="4793525" cy="2367643"/>
          </a:xfrm>
          <a:custGeom>
            <a:avLst/>
            <a:gdLst>
              <a:gd name="connsiteX0" fmla="*/ 0 w 4793525"/>
              <a:gd name="connsiteY0" fmla="*/ 0 h 2367643"/>
              <a:gd name="connsiteX1" fmla="*/ 4793525 w 4793525"/>
              <a:gd name="connsiteY1" fmla="*/ 0 h 2367643"/>
              <a:gd name="connsiteX2" fmla="*/ 4793525 w 4793525"/>
              <a:gd name="connsiteY2" fmla="*/ 2367643 h 2367643"/>
              <a:gd name="connsiteX3" fmla="*/ 0 w 4793525"/>
              <a:gd name="connsiteY3" fmla="*/ 2367643 h 2367643"/>
            </a:gdLst>
            <a:ahLst/>
            <a:cxnLst>
              <a:cxn ang="0">
                <a:pos x="connsiteX0" y="connsiteY0"/>
              </a:cxn>
              <a:cxn ang="0">
                <a:pos x="connsiteX1" y="connsiteY1"/>
              </a:cxn>
              <a:cxn ang="0">
                <a:pos x="connsiteX2" y="connsiteY2"/>
              </a:cxn>
              <a:cxn ang="0">
                <a:pos x="connsiteX3" y="connsiteY3"/>
              </a:cxn>
            </a:cxnLst>
            <a:rect l="l" t="t" r="r" b="b"/>
            <a:pathLst>
              <a:path w="4793525" h="2367643">
                <a:moveTo>
                  <a:pt x="0" y="0"/>
                </a:moveTo>
                <a:lnTo>
                  <a:pt x="4793525" y="0"/>
                </a:lnTo>
                <a:lnTo>
                  <a:pt x="4793525" y="2367643"/>
                </a:lnTo>
                <a:lnTo>
                  <a:pt x="0" y="2367643"/>
                </a:lnTo>
                <a:close/>
              </a:path>
            </a:pathLst>
          </a:custGeom>
        </p:spPr>
        <p:txBody>
          <a:bodyPr wrap="square">
            <a:noAutofit/>
          </a:bodyPr>
          <a:lstStyle/>
          <a:p>
            <a:endParaRPr lang="en-IN"/>
          </a:p>
        </p:txBody>
      </p:sp>
    </p:spTree>
    <p:extLst>
      <p:ext uri="{BB962C8B-B14F-4D97-AF65-F5344CB8AC3E}">
        <p14:creationId xmlns:p14="http://schemas.microsoft.com/office/powerpoint/2010/main" val="385533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AAF5DE-2C73-B665-0602-AA86809C0B44}"/>
              </a:ext>
            </a:extLst>
          </p:cNvPr>
          <p:cNvSpPr>
            <a:spLocks noGrp="1"/>
          </p:cNvSpPr>
          <p:nvPr>
            <p:ph type="pic" sz="quarter" idx="10"/>
          </p:nvPr>
        </p:nvSpPr>
        <p:spPr>
          <a:xfrm>
            <a:off x="7459086" y="1126530"/>
            <a:ext cx="4085215" cy="5617170"/>
          </a:xfrm>
          <a:custGeom>
            <a:avLst/>
            <a:gdLst>
              <a:gd name="connsiteX0" fmla="*/ 0 w 4085215"/>
              <a:gd name="connsiteY0" fmla="*/ 0 h 5617170"/>
              <a:gd name="connsiteX1" fmla="*/ 4085215 w 4085215"/>
              <a:gd name="connsiteY1" fmla="*/ 0 h 5617170"/>
              <a:gd name="connsiteX2" fmla="*/ 4085215 w 4085215"/>
              <a:gd name="connsiteY2" fmla="*/ 5617170 h 5617170"/>
              <a:gd name="connsiteX3" fmla="*/ 0 w 4085215"/>
              <a:gd name="connsiteY3" fmla="*/ 5617170 h 5617170"/>
            </a:gdLst>
            <a:ahLst/>
            <a:cxnLst>
              <a:cxn ang="0">
                <a:pos x="connsiteX0" y="connsiteY0"/>
              </a:cxn>
              <a:cxn ang="0">
                <a:pos x="connsiteX1" y="connsiteY1"/>
              </a:cxn>
              <a:cxn ang="0">
                <a:pos x="connsiteX2" y="connsiteY2"/>
              </a:cxn>
              <a:cxn ang="0">
                <a:pos x="connsiteX3" y="connsiteY3"/>
              </a:cxn>
            </a:cxnLst>
            <a:rect l="l" t="t" r="r" b="b"/>
            <a:pathLst>
              <a:path w="4085215" h="5617170">
                <a:moveTo>
                  <a:pt x="0" y="0"/>
                </a:moveTo>
                <a:lnTo>
                  <a:pt x="4085215" y="0"/>
                </a:lnTo>
                <a:lnTo>
                  <a:pt x="4085215" y="5617170"/>
                </a:lnTo>
                <a:lnTo>
                  <a:pt x="0" y="5617170"/>
                </a:lnTo>
                <a:close/>
              </a:path>
            </a:pathLst>
          </a:custGeom>
        </p:spPr>
        <p:txBody>
          <a:bodyPr wrap="square">
            <a:noAutofit/>
          </a:bodyPr>
          <a:lstStyle/>
          <a:p>
            <a:endParaRPr lang="en-IN"/>
          </a:p>
        </p:txBody>
      </p:sp>
    </p:spTree>
    <p:extLst>
      <p:ext uri="{BB962C8B-B14F-4D97-AF65-F5344CB8AC3E}">
        <p14:creationId xmlns:p14="http://schemas.microsoft.com/office/powerpoint/2010/main" val="370561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BC35AA-78AA-DB2B-D46C-83D44CDD8F3C}"/>
              </a:ext>
            </a:extLst>
          </p:cNvPr>
          <p:cNvSpPr>
            <a:spLocks noGrp="1"/>
          </p:cNvSpPr>
          <p:nvPr>
            <p:ph type="pic" sz="quarter" idx="10"/>
          </p:nvPr>
        </p:nvSpPr>
        <p:spPr>
          <a:xfrm>
            <a:off x="287750" y="419100"/>
            <a:ext cx="3267191" cy="6540500"/>
          </a:xfrm>
          <a:custGeom>
            <a:avLst/>
            <a:gdLst>
              <a:gd name="connsiteX0" fmla="*/ 0 w 3267191"/>
              <a:gd name="connsiteY0" fmla="*/ 0 h 6540500"/>
              <a:gd name="connsiteX1" fmla="*/ 3267191 w 3267191"/>
              <a:gd name="connsiteY1" fmla="*/ 0 h 6540500"/>
              <a:gd name="connsiteX2" fmla="*/ 3267191 w 3267191"/>
              <a:gd name="connsiteY2" fmla="*/ 6540500 h 6540500"/>
              <a:gd name="connsiteX3" fmla="*/ 0 w 3267191"/>
              <a:gd name="connsiteY3" fmla="*/ 6540500 h 6540500"/>
            </a:gdLst>
            <a:ahLst/>
            <a:cxnLst>
              <a:cxn ang="0">
                <a:pos x="connsiteX0" y="connsiteY0"/>
              </a:cxn>
              <a:cxn ang="0">
                <a:pos x="connsiteX1" y="connsiteY1"/>
              </a:cxn>
              <a:cxn ang="0">
                <a:pos x="connsiteX2" y="connsiteY2"/>
              </a:cxn>
              <a:cxn ang="0">
                <a:pos x="connsiteX3" y="connsiteY3"/>
              </a:cxn>
            </a:cxnLst>
            <a:rect l="l" t="t" r="r" b="b"/>
            <a:pathLst>
              <a:path w="3267191" h="6540500">
                <a:moveTo>
                  <a:pt x="0" y="0"/>
                </a:moveTo>
                <a:lnTo>
                  <a:pt x="3267191" y="0"/>
                </a:lnTo>
                <a:lnTo>
                  <a:pt x="3267191" y="6540500"/>
                </a:lnTo>
                <a:lnTo>
                  <a:pt x="0" y="6540500"/>
                </a:lnTo>
                <a:close/>
              </a:path>
            </a:pathLst>
          </a:custGeom>
        </p:spPr>
        <p:txBody>
          <a:bodyPr wrap="square">
            <a:noAutofit/>
          </a:bodyPr>
          <a:lstStyle/>
          <a:p>
            <a:endParaRPr lang="en-IN"/>
          </a:p>
        </p:txBody>
      </p:sp>
      <p:sp>
        <p:nvSpPr>
          <p:cNvPr id="8" name="Picture Placeholder 7">
            <a:extLst>
              <a:ext uri="{FF2B5EF4-FFF2-40B4-BE49-F238E27FC236}">
                <a16:creationId xmlns:a16="http://schemas.microsoft.com/office/drawing/2014/main" id="{B0EDD2CD-C35D-CFF0-22A7-8DB299B017D1}"/>
              </a:ext>
            </a:extLst>
          </p:cNvPr>
          <p:cNvSpPr>
            <a:spLocks noGrp="1"/>
          </p:cNvSpPr>
          <p:nvPr>
            <p:ph type="pic" sz="quarter" idx="11"/>
          </p:nvPr>
        </p:nvSpPr>
        <p:spPr>
          <a:xfrm>
            <a:off x="8409460" y="419100"/>
            <a:ext cx="3540515" cy="6438900"/>
          </a:xfrm>
          <a:custGeom>
            <a:avLst/>
            <a:gdLst>
              <a:gd name="connsiteX0" fmla="*/ 0 w 3540515"/>
              <a:gd name="connsiteY0" fmla="*/ 0 h 6438900"/>
              <a:gd name="connsiteX1" fmla="*/ 3540515 w 3540515"/>
              <a:gd name="connsiteY1" fmla="*/ 0 h 6438900"/>
              <a:gd name="connsiteX2" fmla="*/ 3540515 w 3540515"/>
              <a:gd name="connsiteY2" fmla="*/ 6438900 h 6438900"/>
              <a:gd name="connsiteX3" fmla="*/ 0 w 3540515"/>
              <a:gd name="connsiteY3" fmla="*/ 6438900 h 6438900"/>
            </a:gdLst>
            <a:ahLst/>
            <a:cxnLst>
              <a:cxn ang="0">
                <a:pos x="connsiteX0" y="connsiteY0"/>
              </a:cxn>
              <a:cxn ang="0">
                <a:pos x="connsiteX1" y="connsiteY1"/>
              </a:cxn>
              <a:cxn ang="0">
                <a:pos x="connsiteX2" y="connsiteY2"/>
              </a:cxn>
              <a:cxn ang="0">
                <a:pos x="connsiteX3" y="connsiteY3"/>
              </a:cxn>
            </a:cxnLst>
            <a:rect l="l" t="t" r="r" b="b"/>
            <a:pathLst>
              <a:path w="3540515" h="6438900">
                <a:moveTo>
                  <a:pt x="0" y="0"/>
                </a:moveTo>
                <a:lnTo>
                  <a:pt x="3540515" y="0"/>
                </a:lnTo>
                <a:lnTo>
                  <a:pt x="3540515" y="6438900"/>
                </a:lnTo>
                <a:lnTo>
                  <a:pt x="0" y="6438900"/>
                </a:lnTo>
                <a:close/>
              </a:path>
            </a:pathLst>
          </a:custGeom>
        </p:spPr>
        <p:txBody>
          <a:bodyPr wrap="square">
            <a:noAutofit/>
          </a:bodyPr>
          <a:lstStyle/>
          <a:p>
            <a:endParaRPr lang="en-IN"/>
          </a:p>
        </p:txBody>
      </p:sp>
    </p:spTree>
    <p:extLst>
      <p:ext uri="{BB962C8B-B14F-4D97-AF65-F5344CB8AC3E}">
        <p14:creationId xmlns:p14="http://schemas.microsoft.com/office/powerpoint/2010/main" val="280511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393326-595E-1472-D812-FF3D3EFE1030}"/>
              </a:ext>
            </a:extLst>
          </p:cNvPr>
          <p:cNvSpPr>
            <a:spLocks noGrp="1"/>
          </p:cNvSpPr>
          <p:nvPr>
            <p:ph type="pic" sz="quarter" idx="10" hasCustomPrompt="1"/>
          </p:nvPr>
        </p:nvSpPr>
        <p:spPr>
          <a:xfrm>
            <a:off x="4095749" y="508371"/>
            <a:ext cx="8153558" cy="4355358"/>
          </a:xfrm>
          <a:custGeom>
            <a:avLst/>
            <a:gdLst>
              <a:gd name="connsiteX0" fmla="*/ 0 w 8153558"/>
              <a:gd name="connsiteY0" fmla="*/ 0 h 4355358"/>
              <a:gd name="connsiteX1" fmla="*/ 8153558 w 8153558"/>
              <a:gd name="connsiteY1" fmla="*/ 0 h 4355358"/>
              <a:gd name="connsiteX2" fmla="*/ 8153558 w 8153558"/>
              <a:gd name="connsiteY2" fmla="*/ 4355358 h 4355358"/>
              <a:gd name="connsiteX3" fmla="*/ 0 w 8153558"/>
              <a:gd name="connsiteY3" fmla="*/ 4355358 h 4355358"/>
            </a:gdLst>
            <a:ahLst/>
            <a:cxnLst>
              <a:cxn ang="0">
                <a:pos x="connsiteX0" y="connsiteY0"/>
              </a:cxn>
              <a:cxn ang="0">
                <a:pos x="connsiteX1" y="connsiteY1"/>
              </a:cxn>
              <a:cxn ang="0">
                <a:pos x="connsiteX2" y="connsiteY2"/>
              </a:cxn>
              <a:cxn ang="0">
                <a:pos x="connsiteX3" y="connsiteY3"/>
              </a:cxn>
            </a:cxnLst>
            <a:rect l="l" t="t" r="r" b="b"/>
            <a:pathLst>
              <a:path w="8153558" h="4355358">
                <a:moveTo>
                  <a:pt x="0" y="0"/>
                </a:moveTo>
                <a:lnTo>
                  <a:pt x="8153558" y="0"/>
                </a:lnTo>
                <a:lnTo>
                  <a:pt x="8153558" y="4355358"/>
                </a:lnTo>
                <a:lnTo>
                  <a:pt x="0" y="4355358"/>
                </a:lnTo>
                <a:close/>
              </a:path>
            </a:pathLst>
          </a:custGeom>
        </p:spPr>
        <p:txBody>
          <a:bodyPr wrap="square">
            <a:noAutofit/>
          </a:bodyPr>
          <a:lstStyle/>
          <a:p>
            <a:r>
              <a:rPr lang="en-US" dirty="0"/>
              <a:t>z</a:t>
            </a:r>
            <a:endParaRPr lang="en-IN" dirty="0"/>
          </a:p>
        </p:txBody>
      </p:sp>
    </p:spTree>
    <p:extLst>
      <p:ext uri="{BB962C8B-B14F-4D97-AF65-F5344CB8AC3E}">
        <p14:creationId xmlns:p14="http://schemas.microsoft.com/office/powerpoint/2010/main" val="106353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5B1347-60A4-7BBB-4CF0-943F70FE2F2C}"/>
              </a:ext>
            </a:extLst>
          </p:cNvPr>
          <p:cNvSpPr>
            <a:spLocks noGrp="1"/>
          </p:cNvSpPr>
          <p:nvPr>
            <p:ph type="pic" sz="quarter" idx="10"/>
          </p:nvPr>
        </p:nvSpPr>
        <p:spPr>
          <a:xfrm>
            <a:off x="4353111" y="918865"/>
            <a:ext cx="3993778" cy="6164942"/>
          </a:xfrm>
          <a:custGeom>
            <a:avLst/>
            <a:gdLst>
              <a:gd name="connsiteX0" fmla="*/ 0 w 3993778"/>
              <a:gd name="connsiteY0" fmla="*/ 0 h 6164942"/>
              <a:gd name="connsiteX1" fmla="*/ 3993778 w 3993778"/>
              <a:gd name="connsiteY1" fmla="*/ 0 h 6164942"/>
              <a:gd name="connsiteX2" fmla="*/ 3993778 w 3993778"/>
              <a:gd name="connsiteY2" fmla="*/ 6164942 h 6164942"/>
              <a:gd name="connsiteX3" fmla="*/ 0 w 3993778"/>
              <a:gd name="connsiteY3" fmla="*/ 6164942 h 6164942"/>
            </a:gdLst>
            <a:ahLst/>
            <a:cxnLst>
              <a:cxn ang="0">
                <a:pos x="connsiteX0" y="connsiteY0"/>
              </a:cxn>
              <a:cxn ang="0">
                <a:pos x="connsiteX1" y="connsiteY1"/>
              </a:cxn>
              <a:cxn ang="0">
                <a:pos x="connsiteX2" y="connsiteY2"/>
              </a:cxn>
              <a:cxn ang="0">
                <a:pos x="connsiteX3" y="connsiteY3"/>
              </a:cxn>
            </a:cxnLst>
            <a:rect l="l" t="t" r="r" b="b"/>
            <a:pathLst>
              <a:path w="3993778" h="6164942">
                <a:moveTo>
                  <a:pt x="0" y="0"/>
                </a:moveTo>
                <a:lnTo>
                  <a:pt x="3993778" y="0"/>
                </a:lnTo>
                <a:lnTo>
                  <a:pt x="3993778" y="6164942"/>
                </a:lnTo>
                <a:lnTo>
                  <a:pt x="0" y="6164942"/>
                </a:lnTo>
                <a:close/>
              </a:path>
            </a:pathLst>
          </a:custGeom>
        </p:spPr>
        <p:txBody>
          <a:bodyPr wrap="square">
            <a:noAutofit/>
          </a:bodyPr>
          <a:lstStyle/>
          <a:p>
            <a:endParaRPr lang="en-IN"/>
          </a:p>
        </p:txBody>
      </p:sp>
    </p:spTree>
    <p:extLst>
      <p:ext uri="{BB962C8B-B14F-4D97-AF65-F5344CB8AC3E}">
        <p14:creationId xmlns:p14="http://schemas.microsoft.com/office/powerpoint/2010/main" val="132945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1EEFF3F-27D7-2C5C-3008-86074597CDFF}"/>
              </a:ext>
            </a:extLst>
          </p:cNvPr>
          <p:cNvSpPr>
            <a:spLocks noGrp="1"/>
          </p:cNvSpPr>
          <p:nvPr>
            <p:ph type="pic" sz="quarter" idx="10"/>
          </p:nvPr>
        </p:nvSpPr>
        <p:spPr>
          <a:xfrm>
            <a:off x="2952384" y="2670721"/>
            <a:ext cx="6287232" cy="3637800"/>
          </a:xfrm>
          <a:custGeom>
            <a:avLst/>
            <a:gdLst>
              <a:gd name="connsiteX0" fmla="*/ 0 w 6287232"/>
              <a:gd name="connsiteY0" fmla="*/ 0 h 3637800"/>
              <a:gd name="connsiteX1" fmla="*/ 6287232 w 6287232"/>
              <a:gd name="connsiteY1" fmla="*/ 0 h 3637800"/>
              <a:gd name="connsiteX2" fmla="*/ 6287232 w 6287232"/>
              <a:gd name="connsiteY2" fmla="*/ 3637800 h 3637800"/>
              <a:gd name="connsiteX3" fmla="*/ 0 w 6287232"/>
              <a:gd name="connsiteY3" fmla="*/ 3637800 h 3637800"/>
            </a:gdLst>
            <a:ahLst/>
            <a:cxnLst>
              <a:cxn ang="0">
                <a:pos x="connsiteX0" y="connsiteY0"/>
              </a:cxn>
              <a:cxn ang="0">
                <a:pos x="connsiteX1" y="connsiteY1"/>
              </a:cxn>
              <a:cxn ang="0">
                <a:pos x="connsiteX2" y="connsiteY2"/>
              </a:cxn>
              <a:cxn ang="0">
                <a:pos x="connsiteX3" y="connsiteY3"/>
              </a:cxn>
            </a:cxnLst>
            <a:rect l="l" t="t" r="r" b="b"/>
            <a:pathLst>
              <a:path w="6287232" h="3637800">
                <a:moveTo>
                  <a:pt x="0" y="0"/>
                </a:moveTo>
                <a:lnTo>
                  <a:pt x="6287232" y="0"/>
                </a:lnTo>
                <a:lnTo>
                  <a:pt x="6287232" y="3637800"/>
                </a:lnTo>
                <a:lnTo>
                  <a:pt x="0" y="3637800"/>
                </a:lnTo>
                <a:close/>
              </a:path>
            </a:pathLst>
          </a:custGeom>
        </p:spPr>
        <p:txBody>
          <a:bodyPr wrap="square">
            <a:noAutofit/>
          </a:bodyPr>
          <a:lstStyle/>
          <a:p>
            <a:endParaRPr lang="en-IN"/>
          </a:p>
        </p:txBody>
      </p:sp>
    </p:spTree>
    <p:extLst>
      <p:ext uri="{BB962C8B-B14F-4D97-AF65-F5344CB8AC3E}">
        <p14:creationId xmlns:p14="http://schemas.microsoft.com/office/powerpoint/2010/main" val="1708130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36E7CEF-A325-D0EB-E9BE-524DCB6D1A85}"/>
              </a:ext>
            </a:extLst>
          </p:cNvPr>
          <p:cNvSpPr>
            <a:spLocks noGrp="1"/>
          </p:cNvSpPr>
          <p:nvPr>
            <p:ph type="pic" sz="quarter" idx="10"/>
          </p:nvPr>
        </p:nvSpPr>
        <p:spPr>
          <a:xfrm>
            <a:off x="361950" y="1151882"/>
            <a:ext cx="5391825" cy="6038194"/>
          </a:xfrm>
          <a:custGeom>
            <a:avLst/>
            <a:gdLst>
              <a:gd name="connsiteX0" fmla="*/ 0 w 5391825"/>
              <a:gd name="connsiteY0" fmla="*/ 0 h 6038194"/>
              <a:gd name="connsiteX1" fmla="*/ 5391825 w 5391825"/>
              <a:gd name="connsiteY1" fmla="*/ 0 h 6038194"/>
              <a:gd name="connsiteX2" fmla="*/ 5391825 w 5391825"/>
              <a:gd name="connsiteY2" fmla="*/ 6038194 h 6038194"/>
              <a:gd name="connsiteX3" fmla="*/ 0 w 5391825"/>
              <a:gd name="connsiteY3" fmla="*/ 6038194 h 6038194"/>
            </a:gdLst>
            <a:ahLst/>
            <a:cxnLst>
              <a:cxn ang="0">
                <a:pos x="connsiteX0" y="connsiteY0"/>
              </a:cxn>
              <a:cxn ang="0">
                <a:pos x="connsiteX1" y="connsiteY1"/>
              </a:cxn>
              <a:cxn ang="0">
                <a:pos x="connsiteX2" y="connsiteY2"/>
              </a:cxn>
              <a:cxn ang="0">
                <a:pos x="connsiteX3" y="connsiteY3"/>
              </a:cxn>
            </a:cxnLst>
            <a:rect l="l" t="t" r="r" b="b"/>
            <a:pathLst>
              <a:path w="5391825" h="6038194">
                <a:moveTo>
                  <a:pt x="0" y="0"/>
                </a:moveTo>
                <a:lnTo>
                  <a:pt x="5391825" y="0"/>
                </a:lnTo>
                <a:lnTo>
                  <a:pt x="5391825" y="6038194"/>
                </a:lnTo>
                <a:lnTo>
                  <a:pt x="0" y="6038194"/>
                </a:lnTo>
                <a:close/>
              </a:path>
            </a:pathLst>
          </a:custGeom>
        </p:spPr>
        <p:txBody>
          <a:bodyPr wrap="square">
            <a:noAutofit/>
          </a:bodyPr>
          <a:lstStyle/>
          <a:p>
            <a:endParaRPr lang="en-IN"/>
          </a:p>
        </p:txBody>
      </p:sp>
    </p:spTree>
    <p:extLst>
      <p:ext uri="{BB962C8B-B14F-4D97-AF65-F5344CB8AC3E}">
        <p14:creationId xmlns:p14="http://schemas.microsoft.com/office/powerpoint/2010/main" val="40533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0997FC-9047-37EF-67F5-A0E6759AFD8C}"/>
              </a:ext>
            </a:extLst>
          </p:cNvPr>
          <p:cNvSpPr>
            <a:spLocks noGrp="1"/>
          </p:cNvSpPr>
          <p:nvPr>
            <p:ph type="pic" sz="quarter" idx="10" hasCustomPrompt="1"/>
          </p:nvPr>
        </p:nvSpPr>
        <p:spPr>
          <a:xfrm>
            <a:off x="6705600" y="1334363"/>
            <a:ext cx="5181600" cy="9720294"/>
          </a:xfrm>
          <a:custGeom>
            <a:avLst/>
            <a:gdLst>
              <a:gd name="connsiteX0" fmla="*/ 0 w 5181600"/>
              <a:gd name="connsiteY0" fmla="*/ 0 h 9720294"/>
              <a:gd name="connsiteX1" fmla="*/ 5181600 w 5181600"/>
              <a:gd name="connsiteY1" fmla="*/ 0 h 9720294"/>
              <a:gd name="connsiteX2" fmla="*/ 5181600 w 5181600"/>
              <a:gd name="connsiteY2" fmla="*/ 9720294 h 9720294"/>
              <a:gd name="connsiteX3" fmla="*/ 0 w 5181600"/>
              <a:gd name="connsiteY3" fmla="*/ 9720294 h 9720294"/>
            </a:gdLst>
            <a:ahLst/>
            <a:cxnLst>
              <a:cxn ang="0">
                <a:pos x="connsiteX0" y="connsiteY0"/>
              </a:cxn>
              <a:cxn ang="0">
                <a:pos x="connsiteX1" y="connsiteY1"/>
              </a:cxn>
              <a:cxn ang="0">
                <a:pos x="connsiteX2" y="connsiteY2"/>
              </a:cxn>
              <a:cxn ang="0">
                <a:pos x="connsiteX3" y="connsiteY3"/>
              </a:cxn>
            </a:cxnLst>
            <a:rect l="l" t="t" r="r" b="b"/>
            <a:pathLst>
              <a:path w="5181600" h="9720294">
                <a:moveTo>
                  <a:pt x="0" y="0"/>
                </a:moveTo>
                <a:lnTo>
                  <a:pt x="5181600" y="0"/>
                </a:lnTo>
                <a:lnTo>
                  <a:pt x="5181600" y="9720294"/>
                </a:lnTo>
                <a:lnTo>
                  <a:pt x="0" y="9720294"/>
                </a:lnTo>
                <a:close/>
              </a:path>
            </a:pathLst>
          </a:custGeom>
        </p:spPr>
        <p:txBody>
          <a:bodyPr wrap="square">
            <a:noAutofit/>
          </a:bodyPr>
          <a:lstStyle/>
          <a:p>
            <a:r>
              <a:rPr lang="en-US" dirty="0"/>
              <a:t>z</a:t>
            </a:r>
            <a:endParaRPr lang="en-IN" dirty="0"/>
          </a:p>
        </p:txBody>
      </p:sp>
    </p:spTree>
    <p:extLst>
      <p:ext uri="{BB962C8B-B14F-4D97-AF65-F5344CB8AC3E}">
        <p14:creationId xmlns:p14="http://schemas.microsoft.com/office/powerpoint/2010/main" val="2172448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382224-017D-92F2-B50C-B3F6F8DBE7EB}"/>
              </a:ext>
            </a:extLst>
          </p:cNvPr>
          <p:cNvSpPr>
            <a:spLocks noGrp="1"/>
          </p:cNvSpPr>
          <p:nvPr>
            <p:ph type="pic" sz="quarter" idx="10"/>
          </p:nvPr>
        </p:nvSpPr>
        <p:spPr>
          <a:xfrm>
            <a:off x="7134226" y="923803"/>
            <a:ext cx="4410075" cy="5873418"/>
          </a:xfrm>
          <a:custGeom>
            <a:avLst/>
            <a:gdLst>
              <a:gd name="connsiteX0" fmla="*/ 0 w 4410075"/>
              <a:gd name="connsiteY0" fmla="*/ 0 h 5873418"/>
              <a:gd name="connsiteX1" fmla="*/ 4410075 w 4410075"/>
              <a:gd name="connsiteY1" fmla="*/ 0 h 5873418"/>
              <a:gd name="connsiteX2" fmla="*/ 4410075 w 4410075"/>
              <a:gd name="connsiteY2" fmla="*/ 5873418 h 5873418"/>
              <a:gd name="connsiteX3" fmla="*/ 0 w 4410075"/>
              <a:gd name="connsiteY3" fmla="*/ 5873418 h 5873418"/>
            </a:gdLst>
            <a:ahLst/>
            <a:cxnLst>
              <a:cxn ang="0">
                <a:pos x="connsiteX0" y="connsiteY0"/>
              </a:cxn>
              <a:cxn ang="0">
                <a:pos x="connsiteX1" y="connsiteY1"/>
              </a:cxn>
              <a:cxn ang="0">
                <a:pos x="connsiteX2" y="connsiteY2"/>
              </a:cxn>
              <a:cxn ang="0">
                <a:pos x="connsiteX3" y="connsiteY3"/>
              </a:cxn>
            </a:cxnLst>
            <a:rect l="l" t="t" r="r" b="b"/>
            <a:pathLst>
              <a:path w="4410075" h="5873418">
                <a:moveTo>
                  <a:pt x="0" y="0"/>
                </a:moveTo>
                <a:lnTo>
                  <a:pt x="4410075" y="0"/>
                </a:lnTo>
                <a:lnTo>
                  <a:pt x="4410075" y="5873418"/>
                </a:lnTo>
                <a:lnTo>
                  <a:pt x="0" y="5873418"/>
                </a:lnTo>
                <a:close/>
              </a:path>
            </a:pathLst>
          </a:custGeom>
        </p:spPr>
        <p:txBody>
          <a:bodyPr wrap="square">
            <a:noAutofit/>
          </a:bodyPr>
          <a:lstStyle/>
          <a:p>
            <a:endParaRPr lang="en-IN"/>
          </a:p>
        </p:txBody>
      </p:sp>
    </p:spTree>
    <p:extLst>
      <p:ext uri="{BB962C8B-B14F-4D97-AF65-F5344CB8AC3E}">
        <p14:creationId xmlns:p14="http://schemas.microsoft.com/office/powerpoint/2010/main" val="3093929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9936166-775A-F3FC-FCCD-BE5EBDBC68C0}"/>
              </a:ext>
            </a:extLst>
          </p:cNvPr>
          <p:cNvSpPr>
            <a:spLocks noGrp="1"/>
          </p:cNvSpPr>
          <p:nvPr>
            <p:ph type="pic" sz="quarter" idx="10"/>
          </p:nvPr>
        </p:nvSpPr>
        <p:spPr>
          <a:xfrm>
            <a:off x="1195514" y="1838325"/>
            <a:ext cx="2401060" cy="2895600"/>
          </a:xfrm>
          <a:custGeom>
            <a:avLst/>
            <a:gdLst>
              <a:gd name="connsiteX0" fmla="*/ 0 w 2401060"/>
              <a:gd name="connsiteY0" fmla="*/ 0 h 2895600"/>
              <a:gd name="connsiteX1" fmla="*/ 2401060 w 2401060"/>
              <a:gd name="connsiteY1" fmla="*/ 0 h 2895600"/>
              <a:gd name="connsiteX2" fmla="*/ 2401060 w 2401060"/>
              <a:gd name="connsiteY2" fmla="*/ 2895600 h 2895600"/>
              <a:gd name="connsiteX3" fmla="*/ 0 w 240106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401060" h="2895600">
                <a:moveTo>
                  <a:pt x="0" y="0"/>
                </a:moveTo>
                <a:lnTo>
                  <a:pt x="2401060" y="0"/>
                </a:lnTo>
                <a:lnTo>
                  <a:pt x="2401060" y="2895600"/>
                </a:lnTo>
                <a:lnTo>
                  <a:pt x="0" y="2895600"/>
                </a:lnTo>
                <a:close/>
              </a:path>
            </a:pathLst>
          </a:custGeom>
        </p:spPr>
        <p:txBody>
          <a:bodyPr wrap="square">
            <a:noAutofit/>
          </a:bodyPr>
          <a:lstStyle/>
          <a:p>
            <a:endParaRPr lang="en-IN"/>
          </a:p>
        </p:txBody>
      </p:sp>
      <p:sp>
        <p:nvSpPr>
          <p:cNvPr id="10" name="Picture Placeholder 9">
            <a:extLst>
              <a:ext uri="{FF2B5EF4-FFF2-40B4-BE49-F238E27FC236}">
                <a16:creationId xmlns:a16="http://schemas.microsoft.com/office/drawing/2014/main" id="{83F49DC8-19F5-E6E3-A7A8-EEEA4CE588ED}"/>
              </a:ext>
            </a:extLst>
          </p:cNvPr>
          <p:cNvSpPr>
            <a:spLocks noGrp="1"/>
          </p:cNvSpPr>
          <p:nvPr>
            <p:ph type="pic" sz="quarter" idx="11"/>
          </p:nvPr>
        </p:nvSpPr>
        <p:spPr>
          <a:xfrm>
            <a:off x="4638064" y="1838325"/>
            <a:ext cx="2915868" cy="2895600"/>
          </a:xfrm>
          <a:custGeom>
            <a:avLst/>
            <a:gdLst>
              <a:gd name="connsiteX0" fmla="*/ 0 w 2915868"/>
              <a:gd name="connsiteY0" fmla="*/ 0 h 2895600"/>
              <a:gd name="connsiteX1" fmla="*/ 2915868 w 2915868"/>
              <a:gd name="connsiteY1" fmla="*/ 0 h 2895600"/>
              <a:gd name="connsiteX2" fmla="*/ 2915868 w 2915868"/>
              <a:gd name="connsiteY2" fmla="*/ 2895600 h 2895600"/>
              <a:gd name="connsiteX3" fmla="*/ 0 w 2915868"/>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915868" h="2895600">
                <a:moveTo>
                  <a:pt x="0" y="0"/>
                </a:moveTo>
                <a:lnTo>
                  <a:pt x="2915868" y="0"/>
                </a:lnTo>
                <a:lnTo>
                  <a:pt x="2915868" y="2895600"/>
                </a:lnTo>
                <a:lnTo>
                  <a:pt x="0" y="2895600"/>
                </a:lnTo>
                <a:close/>
              </a:path>
            </a:pathLst>
          </a:custGeom>
        </p:spPr>
        <p:txBody>
          <a:bodyPr wrap="square">
            <a:noAutofit/>
          </a:bodyPr>
          <a:lstStyle/>
          <a:p>
            <a:endParaRPr lang="en-IN" dirty="0"/>
          </a:p>
        </p:txBody>
      </p:sp>
      <p:sp>
        <p:nvSpPr>
          <p:cNvPr id="11" name="Picture Placeholder 10">
            <a:extLst>
              <a:ext uri="{FF2B5EF4-FFF2-40B4-BE49-F238E27FC236}">
                <a16:creationId xmlns:a16="http://schemas.microsoft.com/office/drawing/2014/main" id="{6C043530-834B-1DA7-2B13-472474FEF78F}"/>
              </a:ext>
            </a:extLst>
          </p:cNvPr>
          <p:cNvSpPr>
            <a:spLocks noGrp="1"/>
          </p:cNvSpPr>
          <p:nvPr>
            <p:ph type="pic" sz="quarter" idx="12"/>
          </p:nvPr>
        </p:nvSpPr>
        <p:spPr>
          <a:xfrm>
            <a:off x="8357124" y="1983133"/>
            <a:ext cx="2882376" cy="2605984"/>
          </a:xfrm>
          <a:custGeom>
            <a:avLst/>
            <a:gdLst>
              <a:gd name="connsiteX0" fmla="*/ 0 w 2882376"/>
              <a:gd name="connsiteY0" fmla="*/ 0 h 2605984"/>
              <a:gd name="connsiteX1" fmla="*/ 2882376 w 2882376"/>
              <a:gd name="connsiteY1" fmla="*/ 0 h 2605984"/>
              <a:gd name="connsiteX2" fmla="*/ 2882376 w 2882376"/>
              <a:gd name="connsiteY2" fmla="*/ 2605984 h 2605984"/>
              <a:gd name="connsiteX3" fmla="*/ 0 w 2882376"/>
              <a:gd name="connsiteY3" fmla="*/ 2605984 h 2605984"/>
            </a:gdLst>
            <a:ahLst/>
            <a:cxnLst>
              <a:cxn ang="0">
                <a:pos x="connsiteX0" y="connsiteY0"/>
              </a:cxn>
              <a:cxn ang="0">
                <a:pos x="connsiteX1" y="connsiteY1"/>
              </a:cxn>
              <a:cxn ang="0">
                <a:pos x="connsiteX2" y="connsiteY2"/>
              </a:cxn>
              <a:cxn ang="0">
                <a:pos x="connsiteX3" y="connsiteY3"/>
              </a:cxn>
            </a:cxnLst>
            <a:rect l="l" t="t" r="r" b="b"/>
            <a:pathLst>
              <a:path w="2882376" h="2605984">
                <a:moveTo>
                  <a:pt x="0" y="0"/>
                </a:moveTo>
                <a:lnTo>
                  <a:pt x="2882376" y="0"/>
                </a:lnTo>
                <a:lnTo>
                  <a:pt x="2882376" y="2605984"/>
                </a:lnTo>
                <a:lnTo>
                  <a:pt x="0" y="2605984"/>
                </a:lnTo>
                <a:close/>
              </a:path>
            </a:pathLst>
          </a:custGeom>
        </p:spPr>
        <p:txBody>
          <a:bodyPr wrap="square">
            <a:noAutofit/>
          </a:bodyPr>
          <a:lstStyle/>
          <a:p>
            <a:endParaRPr lang="en-IN" dirty="0"/>
          </a:p>
        </p:txBody>
      </p:sp>
    </p:spTree>
    <p:extLst>
      <p:ext uri="{BB962C8B-B14F-4D97-AF65-F5344CB8AC3E}">
        <p14:creationId xmlns:p14="http://schemas.microsoft.com/office/powerpoint/2010/main" val="138210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2209E4-F73D-92B6-6A05-B1120C4E10A0}"/>
              </a:ext>
            </a:extLst>
          </p:cNvPr>
          <p:cNvSpPr>
            <a:spLocks noGrp="1"/>
          </p:cNvSpPr>
          <p:nvPr>
            <p:ph type="pic" sz="quarter" idx="10"/>
          </p:nvPr>
        </p:nvSpPr>
        <p:spPr>
          <a:xfrm>
            <a:off x="939800" y="1380530"/>
            <a:ext cx="5013452" cy="5410200"/>
          </a:xfrm>
          <a:custGeom>
            <a:avLst/>
            <a:gdLst>
              <a:gd name="connsiteX0" fmla="*/ 0 w 5013452"/>
              <a:gd name="connsiteY0" fmla="*/ 0 h 5410200"/>
              <a:gd name="connsiteX1" fmla="*/ 5013452 w 5013452"/>
              <a:gd name="connsiteY1" fmla="*/ 0 h 5410200"/>
              <a:gd name="connsiteX2" fmla="*/ 5013452 w 5013452"/>
              <a:gd name="connsiteY2" fmla="*/ 5410200 h 5410200"/>
              <a:gd name="connsiteX3" fmla="*/ 0 w 5013452"/>
              <a:gd name="connsiteY3" fmla="*/ 5410200 h 5410200"/>
            </a:gdLst>
            <a:ahLst/>
            <a:cxnLst>
              <a:cxn ang="0">
                <a:pos x="connsiteX0" y="connsiteY0"/>
              </a:cxn>
              <a:cxn ang="0">
                <a:pos x="connsiteX1" y="connsiteY1"/>
              </a:cxn>
              <a:cxn ang="0">
                <a:pos x="connsiteX2" y="connsiteY2"/>
              </a:cxn>
              <a:cxn ang="0">
                <a:pos x="connsiteX3" y="connsiteY3"/>
              </a:cxn>
            </a:cxnLst>
            <a:rect l="l" t="t" r="r" b="b"/>
            <a:pathLst>
              <a:path w="5013452" h="5410200">
                <a:moveTo>
                  <a:pt x="0" y="0"/>
                </a:moveTo>
                <a:lnTo>
                  <a:pt x="5013452" y="0"/>
                </a:lnTo>
                <a:lnTo>
                  <a:pt x="5013452" y="5410200"/>
                </a:lnTo>
                <a:lnTo>
                  <a:pt x="0" y="5410200"/>
                </a:lnTo>
                <a:close/>
              </a:path>
            </a:pathLst>
          </a:custGeom>
        </p:spPr>
        <p:txBody>
          <a:bodyPr wrap="square">
            <a:noAutofit/>
          </a:bodyPr>
          <a:lstStyle/>
          <a:p>
            <a:endParaRPr lang="en-IN"/>
          </a:p>
        </p:txBody>
      </p:sp>
    </p:spTree>
    <p:extLst>
      <p:ext uri="{BB962C8B-B14F-4D97-AF65-F5344CB8AC3E}">
        <p14:creationId xmlns:p14="http://schemas.microsoft.com/office/powerpoint/2010/main" val="337085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799DF40-6DB8-D456-D131-89A398CB32FA}"/>
              </a:ext>
            </a:extLst>
          </p:cNvPr>
          <p:cNvSpPr>
            <a:spLocks noGrp="1"/>
          </p:cNvSpPr>
          <p:nvPr>
            <p:ph type="pic" sz="quarter" idx="10"/>
          </p:nvPr>
        </p:nvSpPr>
        <p:spPr>
          <a:xfrm>
            <a:off x="1146458" y="1712005"/>
            <a:ext cx="2002863" cy="2002863"/>
          </a:xfrm>
          <a:custGeom>
            <a:avLst/>
            <a:gdLst>
              <a:gd name="connsiteX0" fmla="*/ 0 w 2002863"/>
              <a:gd name="connsiteY0" fmla="*/ 0 h 2002863"/>
              <a:gd name="connsiteX1" fmla="*/ 2002863 w 2002863"/>
              <a:gd name="connsiteY1" fmla="*/ 0 h 2002863"/>
              <a:gd name="connsiteX2" fmla="*/ 2002863 w 2002863"/>
              <a:gd name="connsiteY2" fmla="*/ 2002863 h 2002863"/>
              <a:gd name="connsiteX3" fmla="*/ 0 w 2002863"/>
              <a:gd name="connsiteY3" fmla="*/ 2002863 h 2002863"/>
            </a:gdLst>
            <a:ahLst/>
            <a:cxnLst>
              <a:cxn ang="0">
                <a:pos x="connsiteX0" y="connsiteY0"/>
              </a:cxn>
              <a:cxn ang="0">
                <a:pos x="connsiteX1" y="connsiteY1"/>
              </a:cxn>
              <a:cxn ang="0">
                <a:pos x="connsiteX2" y="connsiteY2"/>
              </a:cxn>
              <a:cxn ang="0">
                <a:pos x="connsiteX3" y="connsiteY3"/>
              </a:cxn>
            </a:cxnLst>
            <a:rect l="l" t="t" r="r" b="b"/>
            <a:pathLst>
              <a:path w="2002863" h="2002863">
                <a:moveTo>
                  <a:pt x="0" y="0"/>
                </a:moveTo>
                <a:lnTo>
                  <a:pt x="2002863" y="0"/>
                </a:lnTo>
                <a:lnTo>
                  <a:pt x="2002863" y="2002863"/>
                </a:lnTo>
                <a:lnTo>
                  <a:pt x="0" y="2002863"/>
                </a:lnTo>
                <a:close/>
              </a:path>
            </a:pathLst>
          </a:custGeom>
        </p:spPr>
        <p:txBody>
          <a:bodyPr wrap="square">
            <a:noAutofit/>
          </a:bodyPr>
          <a:lstStyle/>
          <a:p>
            <a:endParaRPr lang="en-IN"/>
          </a:p>
        </p:txBody>
      </p:sp>
      <p:sp>
        <p:nvSpPr>
          <p:cNvPr id="14" name="Picture Placeholder 13">
            <a:extLst>
              <a:ext uri="{FF2B5EF4-FFF2-40B4-BE49-F238E27FC236}">
                <a16:creationId xmlns:a16="http://schemas.microsoft.com/office/drawing/2014/main" id="{EFDA299A-AFB4-8AC1-3AD4-71A49D204D71}"/>
              </a:ext>
            </a:extLst>
          </p:cNvPr>
          <p:cNvSpPr>
            <a:spLocks noGrp="1"/>
          </p:cNvSpPr>
          <p:nvPr>
            <p:ph type="pic" sz="quarter" idx="11"/>
          </p:nvPr>
        </p:nvSpPr>
        <p:spPr>
          <a:xfrm>
            <a:off x="1210416" y="4387003"/>
            <a:ext cx="1874944" cy="1874944"/>
          </a:xfrm>
          <a:custGeom>
            <a:avLst/>
            <a:gdLst>
              <a:gd name="connsiteX0" fmla="*/ 0 w 1874944"/>
              <a:gd name="connsiteY0" fmla="*/ 0 h 1874944"/>
              <a:gd name="connsiteX1" fmla="*/ 1874944 w 1874944"/>
              <a:gd name="connsiteY1" fmla="*/ 0 h 1874944"/>
              <a:gd name="connsiteX2" fmla="*/ 1874944 w 1874944"/>
              <a:gd name="connsiteY2" fmla="*/ 1874944 h 1874944"/>
              <a:gd name="connsiteX3" fmla="*/ 0 w 1874944"/>
              <a:gd name="connsiteY3" fmla="*/ 1874944 h 1874944"/>
            </a:gdLst>
            <a:ahLst/>
            <a:cxnLst>
              <a:cxn ang="0">
                <a:pos x="connsiteX0" y="connsiteY0"/>
              </a:cxn>
              <a:cxn ang="0">
                <a:pos x="connsiteX1" y="connsiteY1"/>
              </a:cxn>
              <a:cxn ang="0">
                <a:pos x="connsiteX2" y="connsiteY2"/>
              </a:cxn>
              <a:cxn ang="0">
                <a:pos x="connsiteX3" y="connsiteY3"/>
              </a:cxn>
            </a:cxnLst>
            <a:rect l="l" t="t" r="r" b="b"/>
            <a:pathLst>
              <a:path w="1874944" h="1874944">
                <a:moveTo>
                  <a:pt x="0" y="0"/>
                </a:moveTo>
                <a:lnTo>
                  <a:pt x="1874944" y="0"/>
                </a:lnTo>
                <a:lnTo>
                  <a:pt x="1874944" y="1874944"/>
                </a:lnTo>
                <a:lnTo>
                  <a:pt x="0" y="1874944"/>
                </a:lnTo>
                <a:close/>
              </a:path>
            </a:pathLst>
          </a:custGeom>
        </p:spPr>
        <p:txBody>
          <a:bodyPr wrap="square">
            <a:noAutofit/>
          </a:bodyPr>
          <a:lstStyle/>
          <a:p>
            <a:endParaRPr lang="en-IN" dirty="0"/>
          </a:p>
        </p:txBody>
      </p:sp>
      <p:sp>
        <p:nvSpPr>
          <p:cNvPr id="17" name="Picture Placeholder 16">
            <a:extLst>
              <a:ext uri="{FF2B5EF4-FFF2-40B4-BE49-F238E27FC236}">
                <a16:creationId xmlns:a16="http://schemas.microsoft.com/office/drawing/2014/main" id="{35B22F2C-72AB-AD1C-CFFE-1323493BE0F5}"/>
              </a:ext>
            </a:extLst>
          </p:cNvPr>
          <p:cNvSpPr>
            <a:spLocks noGrp="1"/>
          </p:cNvSpPr>
          <p:nvPr>
            <p:ph type="pic" sz="quarter" idx="12"/>
          </p:nvPr>
        </p:nvSpPr>
        <p:spPr>
          <a:xfrm>
            <a:off x="9113772" y="1767022"/>
            <a:ext cx="1889256" cy="1889256"/>
          </a:xfrm>
          <a:custGeom>
            <a:avLst/>
            <a:gdLst>
              <a:gd name="connsiteX0" fmla="*/ 0 w 1889256"/>
              <a:gd name="connsiteY0" fmla="*/ 0 h 1889256"/>
              <a:gd name="connsiteX1" fmla="*/ 1889256 w 1889256"/>
              <a:gd name="connsiteY1" fmla="*/ 0 h 1889256"/>
              <a:gd name="connsiteX2" fmla="*/ 1889256 w 1889256"/>
              <a:gd name="connsiteY2" fmla="*/ 1889256 h 1889256"/>
              <a:gd name="connsiteX3" fmla="*/ 0 w 1889256"/>
              <a:gd name="connsiteY3" fmla="*/ 1889256 h 1889256"/>
            </a:gdLst>
            <a:ahLst/>
            <a:cxnLst>
              <a:cxn ang="0">
                <a:pos x="connsiteX0" y="connsiteY0"/>
              </a:cxn>
              <a:cxn ang="0">
                <a:pos x="connsiteX1" y="connsiteY1"/>
              </a:cxn>
              <a:cxn ang="0">
                <a:pos x="connsiteX2" y="connsiteY2"/>
              </a:cxn>
              <a:cxn ang="0">
                <a:pos x="connsiteX3" y="connsiteY3"/>
              </a:cxn>
            </a:cxnLst>
            <a:rect l="l" t="t" r="r" b="b"/>
            <a:pathLst>
              <a:path w="1889256" h="1889256">
                <a:moveTo>
                  <a:pt x="0" y="0"/>
                </a:moveTo>
                <a:lnTo>
                  <a:pt x="1889256" y="0"/>
                </a:lnTo>
                <a:lnTo>
                  <a:pt x="1889256" y="1889256"/>
                </a:lnTo>
                <a:lnTo>
                  <a:pt x="0" y="1889256"/>
                </a:lnTo>
                <a:close/>
              </a:path>
            </a:pathLst>
          </a:custGeom>
        </p:spPr>
        <p:txBody>
          <a:bodyPr wrap="square">
            <a:noAutofit/>
          </a:bodyPr>
          <a:lstStyle/>
          <a:p>
            <a:endParaRPr lang="en-IN" dirty="0"/>
          </a:p>
        </p:txBody>
      </p:sp>
      <p:sp>
        <p:nvSpPr>
          <p:cNvPr id="18" name="Picture Placeholder 17">
            <a:extLst>
              <a:ext uri="{FF2B5EF4-FFF2-40B4-BE49-F238E27FC236}">
                <a16:creationId xmlns:a16="http://schemas.microsoft.com/office/drawing/2014/main" id="{D617A02B-C7AA-1F5D-C203-C90F958A89D7}"/>
              </a:ext>
            </a:extLst>
          </p:cNvPr>
          <p:cNvSpPr>
            <a:spLocks noGrp="1"/>
          </p:cNvSpPr>
          <p:nvPr>
            <p:ph type="pic" sz="quarter" idx="13"/>
          </p:nvPr>
        </p:nvSpPr>
        <p:spPr>
          <a:xfrm>
            <a:off x="9120928" y="4272703"/>
            <a:ext cx="1874944" cy="1874944"/>
          </a:xfrm>
          <a:custGeom>
            <a:avLst/>
            <a:gdLst>
              <a:gd name="connsiteX0" fmla="*/ 0 w 1874944"/>
              <a:gd name="connsiteY0" fmla="*/ 0 h 1874944"/>
              <a:gd name="connsiteX1" fmla="*/ 1874944 w 1874944"/>
              <a:gd name="connsiteY1" fmla="*/ 0 h 1874944"/>
              <a:gd name="connsiteX2" fmla="*/ 1874944 w 1874944"/>
              <a:gd name="connsiteY2" fmla="*/ 1874944 h 1874944"/>
              <a:gd name="connsiteX3" fmla="*/ 0 w 1874944"/>
              <a:gd name="connsiteY3" fmla="*/ 1874944 h 1874944"/>
            </a:gdLst>
            <a:ahLst/>
            <a:cxnLst>
              <a:cxn ang="0">
                <a:pos x="connsiteX0" y="connsiteY0"/>
              </a:cxn>
              <a:cxn ang="0">
                <a:pos x="connsiteX1" y="connsiteY1"/>
              </a:cxn>
              <a:cxn ang="0">
                <a:pos x="connsiteX2" y="connsiteY2"/>
              </a:cxn>
              <a:cxn ang="0">
                <a:pos x="connsiteX3" y="connsiteY3"/>
              </a:cxn>
            </a:cxnLst>
            <a:rect l="l" t="t" r="r" b="b"/>
            <a:pathLst>
              <a:path w="1874944" h="1874944">
                <a:moveTo>
                  <a:pt x="0" y="0"/>
                </a:moveTo>
                <a:lnTo>
                  <a:pt x="1874944" y="0"/>
                </a:lnTo>
                <a:lnTo>
                  <a:pt x="1874944" y="1874944"/>
                </a:lnTo>
                <a:lnTo>
                  <a:pt x="0" y="1874944"/>
                </a:lnTo>
                <a:close/>
              </a:path>
            </a:pathLst>
          </a:custGeom>
        </p:spPr>
        <p:txBody>
          <a:bodyPr wrap="square">
            <a:noAutofit/>
          </a:bodyPr>
          <a:lstStyle/>
          <a:p>
            <a:endParaRPr lang="en-IN" dirty="0"/>
          </a:p>
        </p:txBody>
      </p:sp>
      <p:sp>
        <p:nvSpPr>
          <p:cNvPr id="16" name="Picture Placeholder 15">
            <a:extLst>
              <a:ext uri="{FF2B5EF4-FFF2-40B4-BE49-F238E27FC236}">
                <a16:creationId xmlns:a16="http://schemas.microsoft.com/office/drawing/2014/main" id="{06AE0731-5A74-FD6B-52A4-47DC9F54ADBD}"/>
              </a:ext>
            </a:extLst>
          </p:cNvPr>
          <p:cNvSpPr>
            <a:spLocks noGrp="1"/>
          </p:cNvSpPr>
          <p:nvPr>
            <p:ph type="pic" sz="quarter" idx="14"/>
          </p:nvPr>
        </p:nvSpPr>
        <p:spPr>
          <a:xfrm>
            <a:off x="3674131" y="1380530"/>
            <a:ext cx="4843738" cy="4843738"/>
          </a:xfrm>
          <a:custGeom>
            <a:avLst/>
            <a:gdLst>
              <a:gd name="connsiteX0" fmla="*/ 0 w 4843738"/>
              <a:gd name="connsiteY0" fmla="*/ 0 h 4843738"/>
              <a:gd name="connsiteX1" fmla="*/ 4843738 w 4843738"/>
              <a:gd name="connsiteY1" fmla="*/ 0 h 4843738"/>
              <a:gd name="connsiteX2" fmla="*/ 4843738 w 4843738"/>
              <a:gd name="connsiteY2" fmla="*/ 4843738 h 4843738"/>
              <a:gd name="connsiteX3" fmla="*/ 0 w 4843738"/>
              <a:gd name="connsiteY3" fmla="*/ 4843738 h 4843738"/>
            </a:gdLst>
            <a:ahLst/>
            <a:cxnLst>
              <a:cxn ang="0">
                <a:pos x="connsiteX0" y="connsiteY0"/>
              </a:cxn>
              <a:cxn ang="0">
                <a:pos x="connsiteX1" y="connsiteY1"/>
              </a:cxn>
              <a:cxn ang="0">
                <a:pos x="connsiteX2" y="connsiteY2"/>
              </a:cxn>
              <a:cxn ang="0">
                <a:pos x="connsiteX3" y="connsiteY3"/>
              </a:cxn>
            </a:cxnLst>
            <a:rect l="l" t="t" r="r" b="b"/>
            <a:pathLst>
              <a:path w="4843738" h="4843738">
                <a:moveTo>
                  <a:pt x="0" y="0"/>
                </a:moveTo>
                <a:lnTo>
                  <a:pt x="4843738" y="0"/>
                </a:lnTo>
                <a:lnTo>
                  <a:pt x="4843738" y="4843738"/>
                </a:lnTo>
                <a:lnTo>
                  <a:pt x="0" y="4843738"/>
                </a:lnTo>
                <a:close/>
              </a:path>
            </a:pathLst>
          </a:custGeom>
        </p:spPr>
        <p:txBody>
          <a:bodyPr wrap="square">
            <a:noAutofit/>
          </a:bodyPr>
          <a:lstStyle/>
          <a:p>
            <a:endParaRPr lang="en-IN"/>
          </a:p>
        </p:txBody>
      </p:sp>
    </p:spTree>
    <p:extLst>
      <p:ext uri="{BB962C8B-B14F-4D97-AF65-F5344CB8AC3E}">
        <p14:creationId xmlns:p14="http://schemas.microsoft.com/office/powerpoint/2010/main" val="405650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C20A66-2A64-B06C-66A9-A524839B4CAF}"/>
              </a:ext>
            </a:extLst>
          </p:cNvPr>
          <p:cNvSpPr>
            <a:spLocks noGrp="1"/>
          </p:cNvSpPr>
          <p:nvPr>
            <p:ph type="pic" sz="quarter" idx="10"/>
          </p:nvPr>
        </p:nvSpPr>
        <p:spPr>
          <a:xfrm>
            <a:off x="-2351313" y="-430618"/>
            <a:ext cx="8657843" cy="9030332"/>
          </a:xfrm>
          <a:custGeom>
            <a:avLst/>
            <a:gdLst>
              <a:gd name="connsiteX0" fmla="*/ 0 w 8657843"/>
              <a:gd name="connsiteY0" fmla="*/ 0 h 9030332"/>
              <a:gd name="connsiteX1" fmla="*/ 8657843 w 8657843"/>
              <a:gd name="connsiteY1" fmla="*/ 0 h 9030332"/>
              <a:gd name="connsiteX2" fmla="*/ 8657843 w 8657843"/>
              <a:gd name="connsiteY2" fmla="*/ 9030332 h 9030332"/>
              <a:gd name="connsiteX3" fmla="*/ 0 w 8657843"/>
              <a:gd name="connsiteY3" fmla="*/ 9030332 h 9030332"/>
            </a:gdLst>
            <a:ahLst/>
            <a:cxnLst>
              <a:cxn ang="0">
                <a:pos x="connsiteX0" y="connsiteY0"/>
              </a:cxn>
              <a:cxn ang="0">
                <a:pos x="connsiteX1" y="connsiteY1"/>
              </a:cxn>
              <a:cxn ang="0">
                <a:pos x="connsiteX2" y="connsiteY2"/>
              </a:cxn>
              <a:cxn ang="0">
                <a:pos x="connsiteX3" y="connsiteY3"/>
              </a:cxn>
            </a:cxnLst>
            <a:rect l="l" t="t" r="r" b="b"/>
            <a:pathLst>
              <a:path w="8657843" h="9030332">
                <a:moveTo>
                  <a:pt x="0" y="0"/>
                </a:moveTo>
                <a:lnTo>
                  <a:pt x="8657843" y="0"/>
                </a:lnTo>
                <a:lnTo>
                  <a:pt x="8657843" y="9030332"/>
                </a:lnTo>
                <a:lnTo>
                  <a:pt x="0" y="9030332"/>
                </a:lnTo>
                <a:close/>
              </a:path>
            </a:pathLst>
          </a:custGeom>
        </p:spPr>
        <p:txBody>
          <a:bodyPr wrap="square">
            <a:noAutofit/>
          </a:bodyPr>
          <a:lstStyle/>
          <a:p>
            <a:endParaRPr lang="en-IN"/>
          </a:p>
        </p:txBody>
      </p:sp>
    </p:spTree>
    <p:extLst>
      <p:ext uri="{BB962C8B-B14F-4D97-AF65-F5344CB8AC3E}">
        <p14:creationId xmlns:p14="http://schemas.microsoft.com/office/powerpoint/2010/main" val="183888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25E9FCC4-1635-3712-D723-621587451B54}"/>
              </a:ext>
            </a:extLst>
          </p:cNvPr>
          <p:cNvSpPr>
            <a:spLocks noGrp="1"/>
          </p:cNvSpPr>
          <p:nvPr>
            <p:ph type="pic" sz="quarter" idx="12"/>
          </p:nvPr>
        </p:nvSpPr>
        <p:spPr>
          <a:xfrm>
            <a:off x="8488817" y="1518430"/>
            <a:ext cx="3017382" cy="4768069"/>
          </a:xfrm>
          <a:custGeom>
            <a:avLst/>
            <a:gdLst>
              <a:gd name="connsiteX0" fmla="*/ 0 w 3017382"/>
              <a:gd name="connsiteY0" fmla="*/ 0 h 4768069"/>
              <a:gd name="connsiteX1" fmla="*/ 3017382 w 3017382"/>
              <a:gd name="connsiteY1" fmla="*/ 0 h 4768069"/>
              <a:gd name="connsiteX2" fmla="*/ 3017382 w 3017382"/>
              <a:gd name="connsiteY2" fmla="*/ 4768069 h 4768069"/>
              <a:gd name="connsiteX3" fmla="*/ 0 w 3017382"/>
              <a:gd name="connsiteY3" fmla="*/ 4768069 h 4768069"/>
            </a:gdLst>
            <a:ahLst/>
            <a:cxnLst>
              <a:cxn ang="0">
                <a:pos x="connsiteX0" y="connsiteY0"/>
              </a:cxn>
              <a:cxn ang="0">
                <a:pos x="connsiteX1" y="connsiteY1"/>
              </a:cxn>
              <a:cxn ang="0">
                <a:pos x="connsiteX2" y="connsiteY2"/>
              </a:cxn>
              <a:cxn ang="0">
                <a:pos x="connsiteX3" y="connsiteY3"/>
              </a:cxn>
            </a:cxnLst>
            <a:rect l="l" t="t" r="r" b="b"/>
            <a:pathLst>
              <a:path w="3017382" h="4768069">
                <a:moveTo>
                  <a:pt x="0" y="0"/>
                </a:moveTo>
                <a:lnTo>
                  <a:pt x="3017382" y="0"/>
                </a:lnTo>
                <a:lnTo>
                  <a:pt x="3017382" y="4768069"/>
                </a:lnTo>
                <a:lnTo>
                  <a:pt x="0" y="4768069"/>
                </a:lnTo>
                <a:close/>
              </a:path>
            </a:pathLst>
          </a:custGeom>
        </p:spPr>
        <p:txBody>
          <a:bodyPr wrap="square">
            <a:noAutofit/>
          </a:bodyPr>
          <a:lstStyle/>
          <a:p>
            <a:endParaRPr lang="en-IN"/>
          </a:p>
        </p:txBody>
      </p:sp>
      <p:sp>
        <p:nvSpPr>
          <p:cNvPr id="22" name="Picture Placeholder 21">
            <a:extLst>
              <a:ext uri="{FF2B5EF4-FFF2-40B4-BE49-F238E27FC236}">
                <a16:creationId xmlns:a16="http://schemas.microsoft.com/office/drawing/2014/main" id="{B62A25F6-72DD-47D4-6898-D1EA3A1B3113}"/>
              </a:ext>
            </a:extLst>
          </p:cNvPr>
          <p:cNvSpPr>
            <a:spLocks noGrp="1"/>
          </p:cNvSpPr>
          <p:nvPr>
            <p:ph type="pic" sz="quarter" idx="10"/>
          </p:nvPr>
        </p:nvSpPr>
        <p:spPr>
          <a:xfrm>
            <a:off x="685800" y="1518432"/>
            <a:ext cx="2516029" cy="2261089"/>
          </a:xfrm>
          <a:custGeom>
            <a:avLst/>
            <a:gdLst>
              <a:gd name="connsiteX0" fmla="*/ 0 w 2516029"/>
              <a:gd name="connsiteY0" fmla="*/ 0 h 2261089"/>
              <a:gd name="connsiteX1" fmla="*/ 2516029 w 2516029"/>
              <a:gd name="connsiteY1" fmla="*/ 0 h 2261089"/>
              <a:gd name="connsiteX2" fmla="*/ 2516029 w 2516029"/>
              <a:gd name="connsiteY2" fmla="*/ 2261089 h 2261089"/>
              <a:gd name="connsiteX3" fmla="*/ 0 w 2516029"/>
              <a:gd name="connsiteY3" fmla="*/ 2261089 h 2261089"/>
            </a:gdLst>
            <a:ahLst/>
            <a:cxnLst>
              <a:cxn ang="0">
                <a:pos x="connsiteX0" y="connsiteY0"/>
              </a:cxn>
              <a:cxn ang="0">
                <a:pos x="connsiteX1" y="connsiteY1"/>
              </a:cxn>
              <a:cxn ang="0">
                <a:pos x="connsiteX2" y="connsiteY2"/>
              </a:cxn>
              <a:cxn ang="0">
                <a:pos x="connsiteX3" y="connsiteY3"/>
              </a:cxn>
            </a:cxnLst>
            <a:rect l="l" t="t" r="r" b="b"/>
            <a:pathLst>
              <a:path w="2516029" h="2261089">
                <a:moveTo>
                  <a:pt x="0" y="0"/>
                </a:moveTo>
                <a:lnTo>
                  <a:pt x="2516029" y="0"/>
                </a:lnTo>
                <a:lnTo>
                  <a:pt x="2516029" y="2261089"/>
                </a:lnTo>
                <a:lnTo>
                  <a:pt x="0" y="2261089"/>
                </a:lnTo>
                <a:close/>
              </a:path>
            </a:pathLst>
          </a:custGeom>
        </p:spPr>
        <p:txBody>
          <a:bodyPr wrap="square">
            <a:noAutofit/>
          </a:bodyPr>
          <a:lstStyle/>
          <a:p>
            <a:endParaRPr lang="en-IN" dirty="0"/>
          </a:p>
        </p:txBody>
      </p:sp>
      <p:sp>
        <p:nvSpPr>
          <p:cNvPr id="24" name="Picture Placeholder 23">
            <a:extLst>
              <a:ext uri="{FF2B5EF4-FFF2-40B4-BE49-F238E27FC236}">
                <a16:creationId xmlns:a16="http://schemas.microsoft.com/office/drawing/2014/main" id="{4733734C-3D4F-C56F-218D-940F6BCC2E35}"/>
              </a:ext>
            </a:extLst>
          </p:cNvPr>
          <p:cNvSpPr>
            <a:spLocks noGrp="1"/>
          </p:cNvSpPr>
          <p:nvPr>
            <p:ph type="pic" sz="quarter" idx="11"/>
          </p:nvPr>
        </p:nvSpPr>
        <p:spPr>
          <a:xfrm>
            <a:off x="5703360" y="4025412"/>
            <a:ext cx="2516029" cy="2261089"/>
          </a:xfrm>
          <a:custGeom>
            <a:avLst/>
            <a:gdLst>
              <a:gd name="connsiteX0" fmla="*/ 0 w 2516029"/>
              <a:gd name="connsiteY0" fmla="*/ 0 h 2261089"/>
              <a:gd name="connsiteX1" fmla="*/ 2516029 w 2516029"/>
              <a:gd name="connsiteY1" fmla="*/ 0 h 2261089"/>
              <a:gd name="connsiteX2" fmla="*/ 2516029 w 2516029"/>
              <a:gd name="connsiteY2" fmla="*/ 2261089 h 2261089"/>
              <a:gd name="connsiteX3" fmla="*/ 0 w 2516029"/>
              <a:gd name="connsiteY3" fmla="*/ 2261089 h 2261089"/>
            </a:gdLst>
            <a:ahLst/>
            <a:cxnLst>
              <a:cxn ang="0">
                <a:pos x="connsiteX0" y="connsiteY0"/>
              </a:cxn>
              <a:cxn ang="0">
                <a:pos x="connsiteX1" y="connsiteY1"/>
              </a:cxn>
              <a:cxn ang="0">
                <a:pos x="connsiteX2" y="connsiteY2"/>
              </a:cxn>
              <a:cxn ang="0">
                <a:pos x="connsiteX3" y="connsiteY3"/>
              </a:cxn>
            </a:cxnLst>
            <a:rect l="l" t="t" r="r" b="b"/>
            <a:pathLst>
              <a:path w="2516029" h="2261089">
                <a:moveTo>
                  <a:pt x="0" y="0"/>
                </a:moveTo>
                <a:lnTo>
                  <a:pt x="2516029" y="0"/>
                </a:lnTo>
                <a:lnTo>
                  <a:pt x="2516029" y="2261089"/>
                </a:lnTo>
                <a:lnTo>
                  <a:pt x="0" y="2261089"/>
                </a:lnTo>
                <a:close/>
              </a:path>
            </a:pathLst>
          </a:custGeom>
        </p:spPr>
        <p:txBody>
          <a:bodyPr wrap="square">
            <a:noAutofit/>
          </a:bodyPr>
          <a:lstStyle/>
          <a:p>
            <a:endParaRPr lang="en-IN"/>
          </a:p>
        </p:txBody>
      </p:sp>
      <p:sp>
        <p:nvSpPr>
          <p:cNvPr id="23" name="Picture Placeholder 22">
            <a:extLst>
              <a:ext uri="{FF2B5EF4-FFF2-40B4-BE49-F238E27FC236}">
                <a16:creationId xmlns:a16="http://schemas.microsoft.com/office/drawing/2014/main" id="{459DE42B-C05B-8B88-200D-13D12CD02C3A}"/>
              </a:ext>
            </a:extLst>
          </p:cNvPr>
          <p:cNvSpPr>
            <a:spLocks noGrp="1"/>
          </p:cNvSpPr>
          <p:nvPr>
            <p:ph type="pic" sz="quarter" idx="13"/>
          </p:nvPr>
        </p:nvSpPr>
        <p:spPr>
          <a:xfrm>
            <a:off x="685800" y="4025412"/>
            <a:ext cx="4805900" cy="2261089"/>
          </a:xfrm>
          <a:custGeom>
            <a:avLst/>
            <a:gdLst>
              <a:gd name="connsiteX0" fmla="*/ 0 w 4805900"/>
              <a:gd name="connsiteY0" fmla="*/ 0 h 2261089"/>
              <a:gd name="connsiteX1" fmla="*/ 4805900 w 4805900"/>
              <a:gd name="connsiteY1" fmla="*/ 0 h 2261089"/>
              <a:gd name="connsiteX2" fmla="*/ 4805900 w 4805900"/>
              <a:gd name="connsiteY2" fmla="*/ 2261089 h 2261089"/>
              <a:gd name="connsiteX3" fmla="*/ 0 w 4805900"/>
              <a:gd name="connsiteY3" fmla="*/ 2261089 h 2261089"/>
            </a:gdLst>
            <a:ahLst/>
            <a:cxnLst>
              <a:cxn ang="0">
                <a:pos x="connsiteX0" y="connsiteY0"/>
              </a:cxn>
              <a:cxn ang="0">
                <a:pos x="connsiteX1" y="connsiteY1"/>
              </a:cxn>
              <a:cxn ang="0">
                <a:pos x="connsiteX2" y="connsiteY2"/>
              </a:cxn>
              <a:cxn ang="0">
                <a:pos x="connsiteX3" y="connsiteY3"/>
              </a:cxn>
            </a:cxnLst>
            <a:rect l="l" t="t" r="r" b="b"/>
            <a:pathLst>
              <a:path w="4805900" h="2261089">
                <a:moveTo>
                  <a:pt x="0" y="0"/>
                </a:moveTo>
                <a:lnTo>
                  <a:pt x="4805900" y="0"/>
                </a:lnTo>
                <a:lnTo>
                  <a:pt x="4805900" y="2261089"/>
                </a:lnTo>
                <a:lnTo>
                  <a:pt x="0" y="2261089"/>
                </a:lnTo>
                <a:close/>
              </a:path>
            </a:pathLst>
          </a:custGeom>
        </p:spPr>
        <p:txBody>
          <a:bodyPr wrap="square">
            <a:noAutofit/>
          </a:bodyPr>
          <a:lstStyle/>
          <a:p>
            <a:endParaRPr lang="en-IN"/>
          </a:p>
        </p:txBody>
      </p:sp>
      <p:sp>
        <p:nvSpPr>
          <p:cNvPr id="21" name="Picture Placeholder 20">
            <a:extLst>
              <a:ext uri="{FF2B5EF4-FFF2-40B4-BE49-F238E27FC236}">
                <a16:creationId xmlns:a16="http://schemas.microsoft.com/office/drawing/2014/main" id="{02BAB6ED-006F-87DB-1075-1D167954AEE2}"/>
              </a:ext>
            </a:extLst>
          </p:cNvPr>
          <p:cNvSpPr>
            <a:spLocks noGrp="1"/>
          </p:cNvSpPr>
          <p:nvPr>
            <p:ph type="pic" sz="quarter" idx="14"/>
          </p:nvPr>
        </p:nvSpPr>
        <p:spPr>
          <a:xfrm>
            <a:off x="3413490" y="1518432"/>
            <a:ext cx="4805900" cy="2261089"/>
          </a:xfrm>
          <a:custGeom>
            <a:avLst/>
            <a:gdLst>
              <a:gd name="connsiteX0" fmla="*/ 0 w 4805900"/>
              <a:gd name="connsiteY0" fmla="*/ 0 h 2261089"/>
              <a:gd name="connsiteX1" fmla="*/ 4805900 w 4805900"/>
              <a:gd name="connsiteY1" fmla="*/ 0 h 2261089"/>
              <a:gd name="connsiteX2" fmla="*/ 4805900 w 4805900"/>
              <a:gd name="connsiteY2" fmla="*/ 2261089 h 2261089"/>
              <a:gd name="connsiteX3" fmla="*/ 0 w 4805900"/>
              <a:gd name="connsiteY3" fmla="*/ 2261089 h 2261089"/>
            </a:gdLst>
            <a:ahLst/>
            <a:cxnLst>
              <a:cxn ang="0">
                <a:pos x="connsiteX0" y="connsiteY0"/>
              </a:cxn>
              <a:cxn ang="0">
                <a:pos x="connsiteX1" y="connsiteY1"/>
              </a:cxn>
              <a:cxn ang="0">
                <a:pos x="connsiteX2" y="connsiteY2"/>
              </a:cxn>
              <a:cxn ang="0">
                <a:pos x="connsiteX3" y="connsiteY3"/>
              </a:cxn>
            </a:cxnLst>
            <a:rect l="l" t="t" r="r" b="b"/>
            <a:pathLst>
              <a:path w="4805900" h="2261089">
                <a:moveTo>
                  <a:pt x="0" y="0"/>
                </a:moveTo>
                <a:lnTo>
                  <a:pt x="4805900" y="0"/>
                </a:lnTo>
                <a:lnTo>
                  <a:pt x="4805900" y="2261089"/>
                </a:lnTo>
                <a:lnTo>
                  <a:pt x="0" y="2261089"/>
                </a:lnTo>
                <a:close/>
              </a:path>
            </a:pathLst>
          </a:custGeom>
        </p:spPr>
        <p:txBody>
          <a:bodyPr wrap="square">
            <a:noAutofit/>
          </a:bodyPr>
          <a:lstStyle/>
          <a:p>
            <a:endParaRPr lang="en-IN"/>
          </a:p>
        </p:txBody>
      </p:sp>
    </p:spTree>
    <p:extLst>
      <p:ext uri="{BB962C8B-B14F-4D97-AF65-F5344CB8AC3E}">
        <p14:creationId xmlns:p14="http://schemas.microsoft.com/office/powerpoint/2010/main" val="4040863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1313048-A0E2-7BD3-1D1E-2F66759F2C22}"/>
              </a:ext>
            </a:extLst>
          </p:cNvPr>
          <p:cNvSpPr>
            <a:spLocks noGrp="1"/>
          </p:cNvSpPr>
          <p:nvPr>
            <p:ph type="pic" sz="quarter" idx="11"/>
          </p:nvPr>
        </p:nvSpPr>
        <p:spPr>
          <a:xfrm>
            <a:off x="6640498" y="3149124"/>
            <a:ext cx="1317071" cy="1424375"/>
          </a:xfrm>
          <a:custGeom>
            <a:avLst/>
            <a:gdLst>
              <a:gd name="connsiteX0" fmla="*/ 102073 w 1317071"/>
              <a:gd name="connsiteY0" fmla="*/ 0 h 1424375"/>
              <a:gd name="connsiteX1" fmla="*/ 1214998 w 1317071"/>
              <a:gd name="connsiteY1" fmla="*/ 0 h 1424375"/>
              <a:gd name="connsiteX2" fmla="*/ 1317071 w 1317071"/>
              <a:gd name="connsiteY2" fmla="*/ 102073 h 1424375"/>
              <a:gd name="connsiteX3" fmla="*/ 1317071 w 1317071"/>
              <a:gd name="connsiteY3" fmla="*/ 1322302 h 1424375"/>
              <a:gd name="connsiteX4" fmla="*/ 1214998 w 1317071"/>
              <a:gd name="connsiteY4" fmla="*/ 1424375 h 1424375"/>
              <a:gd name="connsiteX5" fmla="*/ 102073 w 1317071"/>
              <a:gd name="connsiteY5" fmla="*/ 1424375 h 1424375"/>
              <a:gd name="connsiteX6" fmla="*/ 0 w 1317071"/>
              <a:gd name="connsiteY6" fmla="*/ 1322302 h 1424375"/>
              <a:gd name="connsiteX7" fmla="*/ 0 w 1317071"/>
              <a:gd name="connsiteY7" fmla="*/ 102073 h 1424375"/>
              <a:gd name="connsiteX8" fmla="*/ 102073 w 1317071"/>
              <a:gd name="connsiteY8" fmla="*/ 0 h 14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7071" h="1424375">
                <a:moveTo>
                  <a:pt x="102073" y="0"/>
                </a:moveTo>
                <a:lnTo>
                  <a:pt x="1214998" y="0"/>
                </a:lnTo>
                <a:cubicBezTo>
                  <a:pt x="1271371" y="0"/>
                  <a:pt x="1317071" y="45700"/>
                  <a:pt x="1317071" y="102073"/>
                </a:cubicBezTo>
                <a:lnTo>
                  <a:pt x="1317071" y="1322302"/>
                </a:lnTo>
                <a:cubicBezTo>
                  <a:pt x="1317071" y="1378675"/>
                  <a:pt x="1271371" y="1424375"/>
                  <a:pt x="1214998" y="1424375"/>
                </a:cubicBezTo>
                <a:lnTo>
                  <a:pt x="102073" y="1424375"/>
                </a:lnTo>
                <a:cubicBezTo>
                  <a:pt x="45700" y="1424375"/>
                  <a:pt x="0" y="1378675"/>
                  <a:pt x="0" y="1322302"/>
                </a:cubicBezTo>
                <a:lnTo>
                  <a:pt x="0" y="102073"/>
                </a:lnTo>
                <a:cubicBezTo>
                  <a:pt x="0" y="45700"/>
                  <a:pt x="45700" y="0"/>
                  <a:pt x="102073" y="0"/>
                </a:cubicBezTo>
                <a:close/>
              </a:path>
            </a:pathLst>
          </a:custGeom>
        </p:spPr>
        <p:txBody>
          <a:bodyPr wrap="square">
            <a:noAutofit/>
          </a:bodyPr>
          <a:lstStyle/>
          <a:p>
            <a:endParaRPr lang="en-IN"/>
          </a:p>
        </p:txBody>
      </p:sp>
      <p:sp>
        <p:nvSpPr>
          <p:cNvPr id="19" name="Picture Placeholder 18">
            <a:extLst>
              <a:ext uri="{FF2B5EF4-FFF2-40B4-BE49-F238E27FC236}">
                <a16:creationId xmlns:a16="http://schemas.microsoft.com/office/drawing/2014/main" id="{8B3E4B0C-DD05-BFD3-FDD9-BA8E7C9697D7}"/>
              </a:ext>
            </a:extLst>
          </p:cNvPr>
          <p:cNvSpPr>
            <a:spLocks noGrp="1"/>
          </p:cNvSpPr>
          <p:nvPr>
            <p:ph type="pic" sz="quarter" idx="12"/>
          </p:nvPr>
        </p:nvSpPr>
        <p:spPr>
          <a:xfrm>
            <a:off x="8439368" y="3149124"/>
            <a:ext cx="1317071" cy="1424375"/>
          </a:xfrm>
          <a:custGeom>
            <a:avLst/>
            <a:gdLst>
              <a:gd name="connsiteX0" fmla="*/ 102073 w 1317071"/>
              <a:gd name="connsiteY0" fmla="*/ 0 h 1424375"/>
              <a:gd name="connsiteX1" fmla="*/ 1214998 w 1317071"/>
              <a:gd name="connsiteY1" fmla="*/ 0 h 1424375"/>
              <a:gd name="connsiteX2" fmla="*/ 1317071 w 1317071"/>
              <a:gd name="connsiteY2" fmla="*/ 102073 h 1424375"/>
              <a:gd name="connsiteX3" fmla="*/ 1317071 w 1317071"/>
              <a:gd name="connsiteY3" fmla="*/ 1322302 h 1424375"/>
              <a:gd name="connsiteX4" fmla="*/ 1214998 w 1317071"/>
              <a:gd name="connsiteY4" fmla="*/ 1424375 h 1424375"/>
              <a:gd name="connsiteX5" fmla="*/ 102073 w 1317071"/>
              <a:gd name="connsiteY5" fmla="*/ 1424375 h 1424375"/>
              <a:gd name="connsiteX6" fmla="*/ 0 w 1317071"/>
              <a:gd name="connsiteY6" fmla="*/ 1322302 h 1424375"/>
              <a:gd name="connsiteX7" fmla="*/ 0 w 1317071"/>
              <a:gd name="connsiteY7" fmla="*/ 102073 h 1424375"/>
              <a:gd name="connsiteX8" fmla="*/ 102073 w 1317071"/>
              <a:gd name="connsiteY8" fmla="*/ 0 h 14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7071" h="1424375">
                <a:moveTo>
                  <a:pt x="102073" y="0"/>
                </a:moveTo>
                <a:lnTo>
                  <a:pt x="1214998" y="0"/>
                </a:lnTo>
                <a:cubicBezTo>
                  <a:pt x="1271371" y="0"/>
                  <a:pt x="1317071" y="45700"/>
                  <a:pt x="1317071" y="102073"/>
                </a:cubicBezTo>
                <a:lnTo>
                  <a:pt x="1317071" y="1322302"/>
                </a:lnTo>
                <a:cubicBezTo>
                  <a:pt x="1317071" y="1378675"/>
                  <a:pt x="1271371" y="1424375"/>
                  <a:pt x="1214998" y="1424375"/>
                </a:cubicBezTo>
                <a:lnTo>
                  <a:pt x="102073" y="1424375"/>
                </a:lnTo>
                <a:cubicBezTo>
                  <a:pt x="45700" y="1424375"/>
                  <a:pt x="0" y="1378675"/>
                  <a:pt x="0" y="1322302"/>
                </a:cubicBezTo>
                <a:lnTo>
                  <a:pt x="0" y="102073"/>
                </a:lnTo>
                <a:cubicBezTo>
                  <a:pt x="0" y="45700"/>
                  <a:pt x="45700" y="0"/>
                  <a:pt x="102073" y="0"/>
                </a:cubicBezTo>
                <a:close/>
              </a:path>
            </a:pathLst>
          </a:custGeom>
        </p:spPr>
        <p:txBody>
          <a:bodyPr wrap="square">
            <a:noAutofit/>
          </a:bodyPr>
          <a:lstStyle/>
          <a:p>
            <a:endParaRPr lang="en-IN"/>
          </a:p>
        </p:txBody>
      </p:sp>
      <p:sp>
        <p:nvSpPr>
          <p:cNvPr id="20" name="Picture Placeholder 19">
            <a:extLst>
              <a:ext uri="{FF2B5EF4-FFF2-40B4-BE49-F238E27FC236}">
                <a16:creationId xmlns:a16="http://schemas.microsoft.com/office/drawing/2014/main" id="{D971BBEB-4A5A-70D0-0D6F-A71597811B7F}"/>
              </a:ext>
            </a:extLst>
          </p:cNvPr>
          <p:cNvSpPr>
            <a:spLocks noGrp="1"/>
          </p:cNvSpPr>
          <p:nvPr>
            <p:ph type="pic" sz="quarter" idx="13"/>
          </p:nvPr>
        </p:nvSpPr>
        <p:spPr>
          <a:xfrm>
            <a:off x="10238238" y="3149124"/>
            <a:ext cx="1317071" cy="1424375"/>
          </a:xfrm>
          <a:custGeom>
            <a:avLst/>
            <a:gdLst>
              <a:gd name="connsiteX0" fmla="*/ 102073 w 1317071"/>
              <a:gd name="connsiteY0" fmla="*/ 0 h 1424375"/>
              <a:gd name="connsiteX1" fmla="*/ 1214998 w 1317071"/>
              <a:gd name="connsiteY1" fmla="*/ 0 h 1424375"/>
              <a:gd name="connsiteX2" fmla="*/ 1317071 w 1317071"/>
              <a:gd name="connsiteY2" fmla="*/ 102073 h 1424375"/>
              <a:gd name="connsiteX3" fmla="*/ 1317071 w 1317071"/>
              <a:gd name="connsiteY3" fmla="*/ 1322302 h 1424375"/>
              <a:gd name="connsiteX4" fmla="*/ 1214998 w 1317071"/>
              <a:gd name="connsiteY4" fmla="*/ 1424375 h 1424375"/>
              <a:gd name="connsiteX5" fmla="*/ 102073 w 1317071"/>
              <a:gd name="connsiteY5" fmla="*/ 1424375 h 1424375"/>
              <a:gd name="connsiteX6" fmla="*/ 0 w 1317071"/>
              <a:gd name="connsiteY6" fmla="*/ 1322302 h 1424375"/>
              <a:gd name="connsiteX7" fmla="*/ 0 w 1317071"/>
              <a:gd name="connsiteY7" fmla="*/ 102073 h 1424375"/>
              <a:gd name="connsiteX8" fmla="*/ 102073 w 1317071"/>
              <a:gd name="connsiteY8" fmla="*/ 0 h 14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7071" h="1424375">
                <a:moveTo>
                  <a:pt x="102073" y="0"/>
                </a:moveTo>
                <a:lnTo>
                  <a:pt x="1214998" y="0"/>
                </a:lnTo>
                <a:cubicBezTo>
                  <a:pt x="1271371" y="0"/>
                  <a:pt x="1317071" y="45700"/>
                  <a:pt x="1317071" y="102073"/>
                </a:cubicBezTo>
                <a:lnTo>
                  <a:pt x="1317071" y="1322302"/>
                </a:lnTo>
                <a:cubicBezTo>
                  <a:pt x="1317071" y="1378675"/>
                  <a:pt x="1271371" y="1424375"/>
                  <a:pt x="1214998" y="1424375"/>
                </a:cubicBezTo>
                <a:lnTo>
                  <a:pt x="102073" y="1424375"/>
                </a:lnTo>
                <a:cubicBezTo>
                  <a:pt x="45700" y="1424375"/>
                  <a:pt x="0" y="1378675"/>
                  <a:pt x="0" y="1322302"/>
                </a:cubicBezTo>
                <a:lnTo>
                  <a:pt x="0" y="102073"/>
                </a:lnTo>
                <a:cubicBezTo>
                  <a:pt x="0" y="45700"/>
                  <a:pt x="45700" y="0"/>
                  <a:pt x="102073" y="0"/>
                </a:cubicBezTo>
                <a:close/>
              </a:path>
            </a:pathLst>
          </a:custGeom>
        </p:spPr>
        <p:txBody>
          <a:bodyPr wrap="square">
            <a:noAutofit/>
          </a:bodyPr>
          <a:lstStyle/>
          <a:p>
            <a:endParaRPr lang="en-IN" dirty="0"/>
          </a:p>
        </p:txBody>
      </p:sp>
      <p:sp>
        <p:nvSpPr>
          <p:cNvPr id="10" name="Picture Placeholder 9">
            <a:extLst>
              <a:ext uri="{FF2B5EF4-FFF2-40B4-BE49-F238E27FC236}">
                <a16:creationId xmlns:a16="http://schemas.microsoft.com/office/drawing/2014/main" id="{5DD637C8-DB1B-AAA5-5D8A-E4EF9730C61B}"/>
              </a:ext>
            </a:extLst>
          </p:cNvPr>
          <p:cNvSpPr>
            <a:spLocks noGrp="1"/>
          </p:cNvSpPr>
          <p:nvPr>
            <p:ph type="pic" sz="quarter" idx="10"/>
          </p:nvPr>
        </p:nvSpPr>
        <p:spPr>
          <a:xfrm>
            <a:off x="0" y="1"/>
            <a:ext cx="6096000" cy="6857999"/>
          </a:xfrm>
          <a:custGeom>
            <a:avLst/>
            <a:gdLst>
              <a:gd name="connsiteX0" fmla="*/ 0 w 6096000"/>
              <a:gd name="connsiteY0" fmla="*/ 0 h 6857999"/>
              <a:gd name="connsiteX1" fmla="*/ 6096000 w 6096000"/>
              <a:gd name="connsiteY1" fmla="*/ 0 h 6857999"/>
              <a:gd name="connsiteX2" fmla="*/ 6096000 w 6096000"/>
              <a:gd name="connsiteY2" fmla="*/ 6857999 h 6857999"/>
              <a:gd name="connsiteX3" fmla="*/ 0 w 6096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096000" h="6857999">
                <a:moveTo>
                  <a:pt x="0" y="0"/>
                </a:moveTo>
                <a:lnTo>
                  <a:pt x="6096000" y="0"/>
                </a:lnTo>
                <a:lnTo>
                  <a:pt x="6096000" y="6857999"/>
                </a:lnTo>
                <a:lnTo>
                  <a:pt x="0" y="6857999"/>
                </a:lnTo>
                <a:close/>
              </a:path>
            </a:pathLst>
          </a:custGeom>
        </p:spPr>
        <p:txBody>
          <a:bodyPr wrap="square">
            <a:noAutofit/>
          </a:bodyPr>
          <a:lstStyle/>
          <a:p>
            <a:endParaRPr lang="en-IN"/>
          </a:p>
        </p:txBody>
      </p:sp>
    </p:spTree>
    <p:extLst>
      <p:ext uri="{BB962C8B-B14F-4D97-AF65-F5344CB8AC3E}">
        <p14:creationId xmlns:p14="http://schemas.microsoft.com/office/powerpoint/2010/main" val="71907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starry night sky&#10;&#10;Description automatically generated with medium confidence">
            <a:extLst>
              <a:ext uri="{FF2B5EF4-FFF2-40B4-BE49-F238E27FC236}">
                <a16:creationId xmlns:a16="http://schemas.microsoft.com/office/drawing/2014/main" id="{A1E81D4E-0EFB-1CDE-0CD6-B277C00FA19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35000"/>
            <a:ext cx="12192000" cy="8128000"/>
          </a:xfrm>
          <a:prstGeom prst="rect">
            <a:avLst/>
          </a:prstGeom>
          <a:solidFill>
            <a:schemeClr val="bg2">
              <a:lumMod val="10000"/>
            </a:schemeClr>
          </a:solidFill>
        </p:spPr>
      </p:pic>
      <p:sp>
        <p:nvSpPr>
          <p:cNvPr id="4" name="Rectangle 3">
            <a:extLst>
              <a:ext uri="{FF2B5EF4-FFF2-40B4-BE49-F238E27FC236}">
                <a16:creationId xmlns:a16="http://schemas.microsoft.com/office/drawing/2014/main" id="{FC6809EC-139E-E139-48D5-CAC2AD257C1E}"/>
              </a:ext>
            </a:extLst>
          </p:cNvPr>
          <p:cNvSpPr/>
          <p:nvPr userDrawn="1"/>
        </p:nvSpPr>
        <p:spPr>
          <a:xfrm>
            <a:off x="0" y="0"/>
            <a:ext cx="12192000"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18715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1.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14/relationships/chartEx" Target="../charts/chartEx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May 4,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2" name="Picture 1">
            <a:extLst>
              <a:ext uri="{FF2B5EF4-FFF2-40B4-BE49-F238E27FC236}">
                <a16:creationId xmlns:a16="http://schemas.microsoft.com/office/drawing/2014/main" id="{ACA706F9-A92C-F318-9CB4-00633696C25A}"/>
              </a:ext>
            </a:extLst>
          </p:cNvPr>
          <p:cNvPicPr>
            <a:picLocks noChangeAspect="1"/>
          </p:cNvPicPr>
          <p:nvPr/>
        </p:nvPicPr>
        <p:blipFill rotWithShape="1">
          <a:blip r:embed="rId3"/>
          <a:srcRect l="1983" t="6973" r="7409" b="3664"/>
          <a:stretch/>
        </p:blipFill>
        <p:spPr>
          <a:xfrm>
            <a:off x="1997652" y="921329"/>
            <a:ext cx="7003474" cy="5295064"/>
          </a:xfrm>
          <a:prstGeom prst="rect">
            <a:avLst/>
          </a:prstGeom>
        </p:spPr>
      </p:pic>
    </p:spTree>
    <p:extLst>
      <p:ext uri="{BB962C8B-B14F-4D97-AF65-F5344CB8AC3E}">
        <p14:creationId xmlns:p14="http://schemas.microsoft.com/office/powerpoint/2010/main" val="41770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3124114606"/>
              </p:ext>
            </p:extLst>
          </p:nvPr>
        </p:nvGraphicFramePr>
        <p:xfrm>
          <a:off x="-137412" y="0"/>
          <a:ext cx="12329412" cy="58916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9A6F25-718D-A339-6E9F-BB8D50DDF959}"/>
              </a:ext>
            </a:extLst>
          </p:cNvPr>
          <p:cNvSpPr txBox="1"/>
          <p:nvPr/>
        </p:nvSpPr>
        <p:spPr>
          <a:xfrm>
            <a:off x="4033837" y="5767819"/>
            <a:ext cx="4124325" cy="461665"/>
          </a:xfrm>
          <a:prstGeom prst="rect">
            <a:avLst/>
          </a:prstGeom>
          <a:noFill/>
        </p:spPr>
        <p:txBody>
          <a:bodyPr wrap="square" rtlCol="0">
            <a:spAutoFit/>
          </a:bodyPr>
          <a:lstStyle/>
          <a:p>
            <a:r>
              <a:rPr lang="en-US" sz="2400" b="1" dirty="0"/>
              <a:t>Implementation Month-Year</a:t>
            </a:r>
          </a:p>
        </p:txBody>
      </p:sp>
    </p:spTree>
    <p:extLst>
      <p:ext uri="{BB962C8B-B14F-4D97-AF65-F5344CB8AC3E}">
        <p14:creationId xmlns:p14="http://schemas.microsoft.com/office/powerpoint/2010/main" val="3991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981" r="1"/>
          <a:stretch/>
        </p:blipFill>
        <p:spPr>
          <a:xfrm>
            <a:off x="7239681" y="1217706"/>
            <a:ext cx="4744071" cy="5572125"/>
          </a:xfrm>
          <a:prstGeom prst="rect">
            <a:avLst/>
          </a:prstGeom>
        </p:spPr>
      </p:pic>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3840265186"/>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4612</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1433</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684</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pic>
        <p:nvPicPr>
          <p:cNvPr id="4" name="Picture 3">
            <a:extLst>
              <a:ext uri="{FF2B5EF4-FFF2-40B4-BE49-F238E27FC236}">
                <a16:creationId xmlns:a16="http://schemas.microsoft.com/office/drawing/2014/main" id="{C9060244-EF45-15AB-7997-76AE43A7238B}"/>
              </a:ext>
            </a:extLst>
          </p:cNvPr>
          <p:cNvPicPr>
            <a:picLocks noChangeAspect="1"/>
          </p:cNvPicPr>
          <p:nvPr/>
        </p:nvPicPr>
        <p:blipFill rotWithShape="1">
          <a:blip r:embed="rId4"/>
          <a:srcRect l="4852" t="7778" r="48816" b="19167"/>
          <a:stretch/>
        </p:blipFill>
        <p:spPr>
          <a:xfrm>
            <a:off x="133697" y="1017681"/>
            <a:ext cx="2642047" cy="2746476"/>
          </a:xfrm>
          <a:prstGeom prst="rect">
            <a:avLst/>
          </a:prstGeom>
        </p:spPr>
      </p:pic>
      <p:pic>
        <p:nvPicPr>
          <p:cNvPr id="3" name="Picture 2">
            <a:extLst>
              <a:ext uri="{FF2B5EF4-FFF2-40B4-BE49-F238E27FC236}">
                <a16:creationId xmlns:a16="http://schemas.microsoft.com/office/drawing/2014/main" id="{88770DCC-074C-71F9-7B89-CCB783B5845A}"/>
              </a:ext>
            </a:extLst>
          </p:cNvPr>
          <p:cNvPicPr>
            <a:picLocks noChangeAspect="1"/>
          </p:cNvPicPr>
          <p:nvPr/>
        </p:nvPicPr>
        <p:blipFill rotWithShape="1">
          <a:blip r:embed="rId5"/>
          <a:srcRect l="4846" t="7917" r="48764" b="18889"/>
          <a:stretch/>
        </p:blipFill>
        <p:spPr>
          <a:xfrm>
            <a:off x="2771995" y="1919925"/>
            <a:ext cx="4471435" cy="4638674"/>
          </a:xfrm>
          <a:prstGeom prst="rect">
            <a:avLst/>
          </a:prstGeom>
        </p:spPr>
      </p:pic>
      <p:sp>
        <p:nvSpPr>
          <p:cNvPr id="6" name="TextBox 5">
            <a:extLst>
              <a:ext uri="{FF2B5EF4-FFF2-40B4-BE49-F238E27FC236}">
                <a16:creationId xmlns:a16="http://schemas.microsoft.com/office/drawing/2014/main" id="{0AB82019-3A2C-6CBF-FCB9-EDFE75EC58B6}"/>
              </a:ext>
            </a:extLst>
          </p:cNvPr>
          <p:cNvSpPr txBox="1"/>
          <p:nvPr/>
        </p:nvSpPr>
        <p:spPr>
          <a:xfrm>
            <a:off x="2158943" y="1063817"/>
            <a:ext cx="1689100" cy="307777"/>
          </a:xfrm>
          <a:prstGeom prst="rect">
            <a:avLst/>
          </a:prstGeom>
          <a:noFill/>
        </p:spPr>
        <p:txBody>
          <a:bodyPr wrap="square" rtlCol="0">
            <a:spAutoFit/>
          </a:bodyPr>
          <a:lstStyle/>
          <a:p>
            <a:r>
              <a:rPr lang="en-US" sz="1400" b="1" u="sng" dirty="0"/>
              <a:t>Last Months</a:t>
            </a:r>
          </a:p>
        </p:txBody>
      </p:sp>
    </p:spTree>
    <p:extLst>
      <p:ext uri="{BB962C8B-B14F-4D97-AF65-F5344CB8AC3E}">
        <p14:creationId xmlns:p14="http://schemas.microsoft.com/office/powerpoint/2010/main" val="143125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2" name="Chart 1">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4164564541"/>
              </p:ext>
            </p:extLst>
          </p:nvPr>
        </p:nvGraphicFramePr>
        <p:xfrm>
          <a:off x="0" y="0"/>
          <a:ext cx="121920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4033-FAD3-1320-7E12-AE88664210AE}"/>
              </a:ext>
            </a:extLst>
          </p:cNvPr>
          <p:cNvSpPr>
            <a:spLocks noGrp="1"/>
          </p:cNvSpPr>
          <p:nvPr>
            <p:ph type="title"/>
          </p:nvPr>
        </p:nvSpPr>
        <p:spPr/>
        <p:txBody>
          <a:bodyPr/>
          <a:lstStyle/>
          <a:p>
            <a:r>
              <a:rPr lang="en-US" dirty="0"/>
              <a:t>ISP Updates</a:t>
            </a:r>
          </a:p>
        </p:txBody>
      </p:sp>
      <p:graphicFrame>
        <p:nvGraphicFramePr>
          <p:cNvPr id="4" name="Content Placeholder 3">
            <a:extLst>
              <a:ext uri="{FF2B5EF4-FFF2-40B4-BE49-F238E27FC236}">
                <a16:creationId xmlns:a16="http://schemas.microsoft.com/office/drawing/2014/main" id="{9D26607C-F510-4F06-AF5F-F50D21A1167A}"/>
              </a:ext>
            </a:extLst>
          </p:cNvPr>
          <p:cNvGraphicFramePr>
            <a:graphicFrameLocks noGrp="1"/>
          </p:cNvGraphicFramePr>
          <p:nvPr>
            <p:ph idx="1"/>
            <p:extLst>
              <p:ext uri="{D42A27DB-BD31-4B8C-83A1-F6EECF244321}">
                <p14:modId xmlns:p14="http://schemas.microsoft.com/office/powerpoint/2010/main" val="155397998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52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AB52-F774-B107-6BD0-6CD9A96CDA6F}"/>
              </a:ext>
            </a:extLst>
          </p:cNvPr>
          <p:cNvSpPr>
            <a:spLocks noGrp="1"/>
          </p:cNvSpPr>
          <p:nvPr>
            <p:ph type="title"/>
          </p:nvPr>
        </p:nvSpPr>
        <p:spPr/>
        <p:txBody>
          <a:bodyPr/>
          <a:lstStyle/>
          <a:p>
            <a:r>
              <a:rPr lang="en-US" dirty="0"/>
              <a:t>Growth Data</a:t>
            </a:r>
          </a:p>
        </p:txBody>
      </p:sp>
      <p:graphicFrame>
        <p:nvGraphicFramePr>
          <p:cNvPr id="4" name="Content Placeholder 3">
            <a:extLst>
              <a:ext uri="{FF2B5EF4-FFF2-40B4-BE49-F238E27FC236}">
                <a16:creationId xmlns:a16="http://schemas.microsoft.com/office/drawing/2014/main" id="{827CBA46-0E86-C50A-D159-3B3BF705EF56}"/>
              </a:ext>
            </a:extLst>
          </p:cNvPr>
          <p:cNvGraphicFramePr>
            <a:graphicFrameLocks noGrp="1"/>
          </p:cNvGraphicFramePr>
          <p:nvPr>
            <p:ph idx="1"/>
            <p:extLst>
              <p:ext uri="{D42A27DB-BD31-4B8C-83A1-F6EECF244321}">
                <p14:modId xmlns:p14="http://schemas.microsoft.com/office/powerpoint/2010/main" val="423152469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68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75AC-BA88-4F5C-E1E0-07378186150E}"/>
              </a:ext>
            </a:extLst>
          </p:cNvPr>
          <p:cNvSpPr>
            <a:spLocks noGrp="1"/>
          </p:cNvSpPr>
          <p:nvPr>
            <p:ph type="title"/>
          </p:nvPr>
        </p:nvSpPr>
        <p:spPr>
          <a:xfrm>
            <a:off x="838200" y="365125"/>
            <a:ext cx="10515600" cy="1325563"/>
          </a:xfrm>
        </p:spPr>
        <p:txBody>
          <a:bodyPr anchor="ctr">
            <a:normAutofit/>
          </a:bodyPr>
          <a:lstStyle/>
          <a:p>
            <a:r>
              <a:rPr lang="en-US" dirty="0"/>
              <a:t>Upcoming Data Query</a:t>
            </a:r>
          </a:p>
        </p:txBody>
      </p:sp>
      <p:graphicFrame>
        <p:nvGraphicFramePr>
          <p:cNvPr id="5" name="Content Placeholder 2">
            <a:extLst>
              <a:ext uri="{FF2B5EF4-FFF2-40B4-BE49-F238E27FC236}">
                <a16:creationId xmlns:a16="http://schemas.microsoft.com/office/drawing/2014/main" id="{72CF9AAB-C2DE-1E95-3AC7-60D2D4BB948C}"/>
              </a:ext>
            </a:extLst>
          </p:cNvPr>
          <p:cNvGraphicFramePr>
            <a:graphicFrameLocks noGrp="1"/>
          </p:cNvGraphicFramePr>
          <p:nvPr>
            <p:ph idx="1"/>
            <p:extLst>
              <p:ext uri="{D42A27DB-BD31-4B8C-83A1-F6EECF244321}">
                <p14:modId xmlns:p14="http://schemas.microsoft.com/office/powerpoint/2010/main" val="353345617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88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Cost of Implementation Analysis</a:t>
            </a:r>
          </a:p>
        </p:txBody>
      </p:sp>
    </p:spTree>
    <p:extLst>
      <p:ext uri="{BB962C8B-B14F-4D97-AF65-F5344CB8AC3E}">
        <p14:creationId xmlns:p14="http://schemas.microsoft.com/office/powerpoint/2010/main" val="377233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19EF-A602-4F4E-AC30-B8EBADF9BF07}"/>
              </a:ext>
            </a:extLst>
          </p:cNvPr>
          <p:cNvSpPr>
            <a:spLocks noGrp="1"/>
          </p:cNvSpPr>
          <p:nvPr>
            <p:ph type="title"/>
          </p:nvPr>
        </p:nvSpPr>
        <p:spPr>
          <a:xfrm>
            <a:off x="838200" y="365125"/>
            <a:ext cx="10515600" cy="1325563"/>
          </a:xfrm>
        </p:spPr>
        <p:txBody>
          <a:bodyPr anchor="ctr">
            <a:normAutofit/>
          </a:bodyPr>
          <a:lstStyle/>
          <a:p>
            <a:r>
              <a:rPr lang="en-US" dirty="0"/>
              <a:t>Additional Funding Awarded</a:t>
            </a:r>
          </a:p>
        </p:txBody>
      </p:sp>
      <p:graphicFrame>
        <p:nvGraphicFramePr>
          <p:cNvPr id="5" name="Content Placeholder 2">
            <a:extLst>
              <a:ext uri="{FF2B5EF4-FFF2-40B4-BE49-F238E27FC236}">
                <a16:creationId xmlns:a16="http://schemas.microsoft.com/office/drawing/2014/main" id="{1B79FE53-5151-A0AA-C825-7D0F41FDC734}"/>
              </a:ext>
            </a:extLst>
          </p:cNvPr>
          <p:cNvGraphicFramePr>
            <a:graphicFrameLocks noGrp="1"/>
          </p:cNvGraphicFramePr>
          <p:nvPr>
            <p:ph idx="1"/>
            <p:extLst>
              <p:ext uri="{D42A27DB-BD31-4B8C-83A1-F6EECF244321}">
                <p14:modId xmlns:p14="http://schemas.microsoft.com/office/powerpoint/2010/main" val="193548933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19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80C169C6-8936-57C1-60A7-8ECC2C590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325363">
            <a:off x="-477222" y="-2404663"/>
            <a:ext cx="4585884" cy="4585884"/>
          </a:xfrm>
          <a:prstGeom prst="rect">
            <a:avLst/>
          </a:prstGeom>
        </p:spPr>
      </p:pic>
      <p:pic>
        <p:nvPicPr>
          <p:cNvPr id="6" name="Picture 5" descr="A picture containing light&#10;&#10;Description automatically generated">
            <a:extLst>
              <a:ext uri="{FF2B5EF4-FFF2-40B4-BE49-F238E27FC236}">
                <a16:creationId xmlns:a16="http://schemas.microsoft.com/office/drawing/2014/main" id="{E4647B9A-B892-FF92-CCD8-27E609BB5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7581">
            <a:off x="10484470" y="5087701"/>
            <a:ext cx="2957271" cy="2957271"/>
          </a:xfrm>
          <a:prstGeom prst="rect">
            <a:avLst/>
          </a:prstGeom>
        </p:spPr>
      </p:pic>
      <p:pic>
        <p:nvPicPr>
          <p:cNvPr id="8" name="Picture 7" descr="A black background with white text&#10;&#10;Description automatically generated with low confidence">
            <a:extLst>
              <a:ext uri="{FF2B5EF4-FFF2-40B4-BE49-F238E27FC236}">
                <a16:creationId xmlns:a16="http://schemas.microsoft.com/office/drawing/2014/main" id="{08940843-3A77-6A53-7798-05848E3DE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62" y="782756"/>
            <a:ext cx="10823276" cy="5292488"/>
          </a:xfrm>
          <a:prstGeom prst="rect">
            <a:avLst/>
          </a:prstGeom>
        </p:spPr>
      </p:pic>
    </p:spTree>
    <p:extLst>
      <p:ext uri="{BB962C8B-B14F-4D97-AF65-F5344CB8AC3E}">
        <p14:creationId xmlns:p14="http://schemas.microsoft.com/office/powerpoint/2010/main" val="14161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B1FC-A9E5-F7DB-9F51-0966F625A951}"/>
              </a:ext>
            </a:extLst>
          </p:cNvPr>
          <p:cNvSpPr>
            <a:spLocks noGrp="1"/>
          </p:cNvSpPr>
          <p:nvPr>
            <p:ph type="title"/>
          </p:nvPr>
        </p:nvSpPr>
        <p:spPr>
          <a:xfrm>
            <a:off x="323850" y="11113"/>
            <a:ext cx="10515600" cy="1325563"/>
          </a:xfrm>
        </p:spPr>
        <p:txBody>
          <a:bodyPr/>
          <a:lstStyle/>
          <a:p>
            <a:r>
              <a:rPr lang="en-US" dirty="0"/>
              <a:t>Distribution of Duration of HOT</a:t>
            </a:r>
          </a:p>
        </p:txBody>
      </p:sp>
      <mc:AlternateContent xmlns:mc="http://schemas.openxmlformats.org/markup-compatibility/2006">
        <mc:Choice xmlns:cx1="http://schemas.microsoft.com/office/drawing/2015/9/8/chartex" Requires="cx1">
          <p:graphicFrame>
            <p:nvGraphicFramePr>
              <p:cNvPr id="4" name="Chart 3">
                <a:extLst>
                  <a:ext uri="{FF2B5EF4-FFF2-40B4-BE49-F238E27FC236}">
                    <a16:creationId xmlns:a16="http://schemas.microsoft.com/office/drawing/2014/main" id="{D1E30F04-0314-534A-7805-8BDBB9CBF5F3}"/>
                  </a:ext>
                </a:extLst>
              </p:cNvPr>
              <p:cNvGraphicFramePr/>
              <p:nvPr>
                <p:extLst>
                  <p:ext uri="{D42A27DB-BD31-4B8C-83A1-F6EECF244321}">
                    <p14:modId xmlns:p14="http://schemas.microsoft.com/office/powerpoint/2010/main" val="2114530967"/>
                  </p:ext>
                </p:extLst>
              </p:nvPr>
            </p:nvGraphicFramePr>
            <p:xfrm>
              <a:off x="7515225" y="3552825"/>
              <a:ext cx="4572000" cy="274320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hart 3">
                <a:extLst>
                  <a:ext uri="{FF2B5EF4-FFF2-40B4-BE49-F238E27FC236}">
                    <a16:creationId xmlns:a16="http://schemas.microsoft.com/office/drawing/2014/main" id="{D1E30F04-0314-534A-7805-8BDBB9CBF5F3}"/>
                  </a:ext>
                </a:extLst>
              </p:cNvPr>
              <p:cNvPicPr>
                <a:picLocks noGrp="1" noRot="1" noChangeAspect="1" noMove="1" noResize="1" noEditPoints="1" noAdjustHandles="1" noChangeArrowheads="1" noChangeShapeType="1"/>
              </p:cNvPicPr>
              <p:nvPr/>
            </p:nvPicPr>
            <p:blipFill>
              <a:blip r:embed="rId3"/>
              <a:stretch>
                <a:fillRect/>
              </a:stretch>
            </p:blipFill>
            <p:spPr>
              <a:xfrm>
                <a:off x="7515225" y="3552825"/>
                <a:ext cx="4572000" cy="2743200"/>
              </a:xfrm>
              <a:prstGeom prst="rect">
                <a:avLst/>
              </a:prstGeom>
            </p:spPr>
          </p:pic>
        </mc:Fallback>
      </mc:AlternateContent>
      <mc:AlternateContent xmlns:mc="http://schemas.openxmlformats.org/markup-compatibility/2006">
        <mc:Choice xmlns:cx1="http://schemas.microsoft.com/office/drawing/2015/9/8/chartex" Requires="cx1">
          <p:graphicFrame>
            <p:nvGraphicFramePr>
              <p:cNvPr id="5" name="Chart 4">
                <a:extLst>
                  <a:ext uri="{FF2B5EF4-FFF2-40B4-BE49-F238E27FC236}">
                    <a16:creationId xmlns:a16="http://schemas.microsoft.com/office/drawing/2014/main" id="{3E982CAC-E810-E787-4456-33C7E5EF9B2B}"/>
                  </a:ext>
                </a:extLst>
              </p:cNvPr>
              <p:cNvGraphicFramePr/>
              <p:nvPr>
                <p:extLst>
                  <p:ext uri="{D42A27DB-BD31-4B8C-83A1-F6EECF244321}">
                    <p14:modId xmlns:p14="http://schemas.microsoft.com/office/powerpoint/2010/main" val="3459917773"/>
                  </p:ext>
                </p:extLst>
              </p:nvPr>
            </p:nvGraphicFramePr>
            <p:xfrm>
              <a:off x="7381875" y="809625"/>
              <a:ext cx="4572000" cy="274320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5" name="Chart 4">
                <a:extLst>
                  <a:ext uri="{FF2B5EF4-FFF2-40B4-BE49-F238E27FC236}">
                    <a16:creationId xmlns:a16="http://schemas.microsoft.com/office/drawing/2014/main" id="{3E982CAC-E810-E787-4456-33C7E5EF9B2B}"/>
                  </a:ext>
                </a:extLst>
              </p:cNvPr>
              <p:cNvPicPr>
                <a:picLocks noGrp="1" noRot="1" noChangeAspect="1" noMove="1" noResize="1" noEditPoints="1" noAdjustHandles="1" noChangeArrowheads="1" noChangeShapeType="1"/>
              </p:cNvPicPr>
              <p:nvPr/>
            </p:nvPicPr>
            <p:blipFill>
              <a:blip r:embed="rId5"/>
              <a:stretch>
                <a:fillRect/>
              </a:stretch>
            </p:blipFill>
            <p:spPr>
              <a:xfrm>
                <a:off x="7381875" y="809625"/>
                <a:ext cx="4572000" cy="2743200"/>
              </a:xfrm>
              <a:prstGeom prst="rect">
                <a:avLst/>
              </a:prstGeom>
            </p:spPr>
          </p:pic>
        </mc:Fallback>
      </mc:AlternateContent>
      <p:sp>
        <p:nvSpPr>
          <p:cNvPr id="6" name="Rectangle 5">
            <a:extLst>
              <a:ext uri="{FF2B5EF4-FFF2-40B4-BE49-F238E27FC236}">
                <a16:creationId xmlns:a16="http://schemas.microsoft.com/office/drawing/2014/main" id="{4C527466-BDE2-26C2-90B5-03604A555307}"/>
              </a:ext>
            </a:extLst>
          </p:cNvPr>
          <p:cNvSpPr/>
          <p:nvPr/>
        </p:nvSpPr>
        <p:spPr>
          <a:xfrm>
            <a:off x="9896474" y="4171950"/>
            <a:ext cx="238125" cy="66675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7">
            <a:extLst>
              <a:ext uri="{FF2B5EF4-FFF2-40B4-BE49-F238E27FC236}">
                <a16:creationId xmlns:a16="http://schemas.microsoft.com/office/drawing/2014/main" id="{6F78947B-4B4E-2A17-547D-EF47C4CD75AA}"/>
              </a:ext>
            </a:extLst>
          </p:cNvPr>
          <p:cNvSpPr/>
          <p:nvPr/>
        </p:nvSpPr>
        <p:spPr>
          <a:xfrm rot="5400000">
            <a:off x="11096624" y="1917700"/>
            <a:ext cx="238125" cy="134302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TextBox 8">
            <a:extLst>
              <a:ext uri="{FF2B5EF4-FFF2-40B4-BE49-F238E27FC236}">
                <a16:creationId xmlns:a16="http://schemas.microsoft.com/office/drawing/2014/main" id="{4514A884-DD68-299B-291D-B7C9F9A8E4D5}"/>
              </a:ext>
            </a:extLst>
          </p:cNvPr>
          <p:cNvSpPr txBox="1"/>
          <p:nvPr/>
        </p:nvSpPr>
        <p:spPr>
          <a:xfrm>
            <a:off x="590550" y="1866900"/>
            <a:ext cx="601027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Analysis shows a subset of patients takes significantly longer to wean from O2 then the average. </a:t>
            </a:r>
          </a:p>
          <a:p>
            <a:pPr marL="285750" indent="-285750">
              <a:buFont typeface="Arial" panose="020B0604020202020204" pitchFamily="34" charset="0"/>
              <a:buChar char="•"/>
            </a:pPr>
            <a:r>
              <a:rPr lang="en-US" dirty="0"/>
              <a:t>Why do we think they spend longer on O2?</a:t>
            </a:r>
          </a:p>
          <a:p>
            <a:pPr marL="742950" lvl="1" indent="-285750">
              <a:buFont typeface="Arial" panose="020B0604020202020204" pitchFamily="34" charset="0"/>
              <a:buChar char="•"/>
            </a:pPr>
            <a:r>
              <a:rPr lang="en-US" dirty="0"/>
              <a:t>Suspected ILD</a:t>
            </a:r>
          </a:p>
          <a:p>
            <a:pPr marL="742950" lvl="1" indent="-285750">
              <a:buFont typeface="Arial" panose="020B0604020202020204" pitchFamily="34" charset="0"/>
              <a:buChar char="•"/>
            </a:pPr>
            <a:r>
              <a:rPr lang="en-US" dirty="0"/>
              <a:t>Concern for aspiration</a:t>
            </a:r>
          </a:p>
          <a:p>
            <a:pPr marL="742950" lvl="1" indent="-285750">
              <a:buFont typeface="Arial" panose="020B0604020202020204" pitchFamily="34" charset="0"/>
              <a:buChar char="•"/>
            </a:pPr>
            <a:r>
              <a:rPr lang="en-US" dirty="0"/>
              <a:t>Development of PPHN</a:t>
            </a:r>
          </a:p>
          <a:p>
            <a:pPr marL="285750" indent="-285750">
              <a:buFont typeface="Arial" panose="020B0604020202020204" pitchFamily="34" charset="0"/>
              <a:buChar char="•"/>
            </a:pPr>
            <a:r>
              <a:rPr lang="en-US" dirty="0"/>
              <a:t>Should we develop an algorithm or recommendations for these cases? </a:t>
            </a:r>
          </a:p>
          <a:p>
            <a:pPr marL="285750" indent="-285750">
              <a:buFont typeface="Arial" panose="020B0604020202020204" pitchFamily="34" charset="0"/>
              <a:buChar char="•"/>
            </a:pPr>
            <a:r>
              <a:rPr lang="en-US" dirty="0"/>
              <a:t>When should further testing be involved?</a:t>
            </a:r>
          </a:p>
          <a:p>
            <a:pPr marL="285750" indent="-285750">
              <a:buFont typeface="Arial" panose="020B0604020202020204" pitchFamily="34" charset="0"/>
              <a:buChar char="•"/>
            </a:pPr>
            <a:r>
              <a:rPr lang="en-US" dirty="0"/>
              <a:t>How have your sites traditionally handled these issues?</a:t>
            </a:r>
          </a:p>
          <a:p>
            <a:pPr marL="285750" indent="-285750">
              <a:buFont typeface="Arial" panose="020B0604020202020204" pitchFamily="34" charset="0"/>
              <a:buChar char="•"/>
            </a:pPr>
            <a:r>
              <a:rPr lang="en-US" dirty="0"/>
              <a:t>How should we address and account for this in our data?</a:t>
            </a:r>
          </a:p>
          <a:p>
            <a:pPr marL="742950" lvl="1" indent="-285750">
              <a:buFont typeface="Arial" panose="020B0604020202020204" pitchFamily="34" charset="0"/>
              <a:buChar char="•"/>
            </a:pPr>
            <a:r>
              <a:rPr lang="en-US" dirty="0" err="1"/>
              <a:t>REDCap</a:t>
            </a:r>
            <a:r>
              <a:rPr lang="en-US" dirty="0"/>
              <a:t> questions asking about swallow studies?</a:t>
            </a:r>
          </a:p>
          <a:p>
            <a:pPr marL="742950" lvl="1" indent="-285750">
              <a:buFont typeface="Arial" panose="020B0604020202020204" pitchFamily="34" charset="0"/>
              <a:buChar char="•"/>
            </a:pPr>
            <a:r>
              <a:rPr lang="en-US" dirty="0"/>
              <a:t>Other assessments? </a:t>
            </a:r>
          </a:p>
        </p:txBody>
      </p:sp>
    </p:spTree>
    <p:extLst>
      <p:ext uri="{BB962C8B-B14F-4D97-AF65-F5344CB8AC3E}">
        <p14:creationId xmlns:p14="http://schemas.microsoft.com/office/powerpoint/2010/main" val="349720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61FCC-1FBB-0D7F-F322-CD409436E18F}"/>
              </a:ext>
            </a:extLst>
          </p:cNvPr>
          <p:cNvSpPr>
            <a:spLocks noGrp="1"/>
          </p:cNvSpPr>
          <p:nvPr>
            <p:ph type="title"/>
          </p:nvPr>
        </p:nvSpPr>
        <p:spPr>
          <a:xfrm>
            <a:off x="831850" y="1709738"/>
            <a:ext cx="10515600" cy="2852737"/>
          </a:xfrm>
        </p:spPr>
        <p:txBody>
          <a:bodyPr anchor="b">
            <a:normAutofit/>
          </a:bodyPr>
          <a:lstStyle/>
          <a:p>
            <a:r>
              <a:rPr lang="en-US" dirty="0"/>
              <a:t>Please email Katie when a new baby is enrolled in the program. </a:t>
            </a:r>
          </a:p>
        </p:txBody>
      </p:sp>
      <p:sp>
        <p:nvSpPr>
          <p:cNvPr id="5" name="Text Placeholder 2">
            <a:extLst>
              <a:ext uri="{FF2B5EF4-FFF2-40B4-BE49-F238E27FC236}">
                <a16:creationId xmlns:a16="http://schemas.microsoft.com/office/drawing/2014/main" id="{C8169A4C-C454-74BC-1454-7E529E75504E}"/>
              </a:ext>
            </a:extLst>
          </p:cNvPr>
          <p:cNvSpPr>
            <a:spLocks noGrp="1"/>
          </p:cNvSpPr>
          <p:nvPr>
            <p:ph type="body" idx="1"/>
          </p:nvPr>
        </p:nvSpPr>
        <p:spPr>
          <a:xfrm>
            <a:off x="831850" y="4589463"/>
            <a:ext cx="10515600" cy="1023937"/>
          </a:xfrm>
        </p:spPr>
        <p:txBody>
          <a:bodyPr/>
          <a:lstStyle/>
          <a:p>
            <a:endParaRPr lang="en-US"/>
          </a:p>
        </p:txBody>
      </p:sp>
    </p:spTree>
    <p:extLst>
      <p:ext uri="{BB962C8B-B14F-4D97-AF65-F5344CB8AC3E}">
        <p14:creationId xmlns:p14="http://schemas.microsoft.com/office/powerpoint/2010/main" val="237049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F231-03CB-D047-A22F-D762915703E9}"/>
              </a:ext>
            </a:extLst>
          </p:cNvPr>
          <p:cNvSpPr>
            <a:spLocks noGrp="1"/>
          </p:cNvSpPr>
          <p:nvPr>
            <p:ph type="title"/>
          </p:nvPr>
        </p:nvSpPr>
        <p:spPr/>
        <p:txBody>
          <a:bodyPr/>
          <a:lstStyle/>
          <a:p>
            <a:r>
              <a:rPr lang="en-US" dirty="0"/>
              <a:t>Subcontract Amendments </a:t>
            </a:r>
          </a:p>
        </p:txBody>
      </p:sp>
      <p:sp>
        <p:nvSpPr>
          <p:cNvPr id="3" name="Content Placeholder 2">
            <a:extLst>
              <a:ext uri="{FF2B5EF4-FFF2-40B4-BE49-F238E27FC236}">
                <a16:creationId xmlns:a16="http://schemas.microsoft.com/office/drawing/2014/main" id="{4F9ABE6E-6E14-5343-B642-3BC813206CD9}"/>
              </a:ext>
            </a:extLst>
          </p:cNvPr>
          <p:cNvSpPr>
            <a:spLocks noGrp="1"/>
          </p:cNvSpPr>
          <p:nvPr>
            <p:ph idx="1"/>
          </p:nvPr>
        </p:nvSpPr>
        <p:spPr/>
        <p:txBody>
          <a:bodyPr/>
          <a:lstStyle/>
          <a:p>
            <a:r>
              <a:rPr lang="en-US" dirty="0"/>
              <a:t>New annual contracts will be initiated in coming weeks</a:t>
            </a:r>
          </a:p>
          <a:p>
            <a:r>
              <a:rPr lang="en-US" dirty="0"/>
              <a:t>NCE approved September 30, 2024 (8-month extension)</a:t>
            </a:r>
          </a:p>
          <a:p>
            <a:r>
              <a:rPr lang="en-US" dirty="0"/>
              <a:t>Any questions please contact Heather</a:t>
            </a:r>
          </a:p>
        </p:txBody>
      </p:sp>
    </p:spTree>
    <p:extLst>
      <p:ext uri="{BB962C8B-B14F-4D97-AF65-F5344CB8AC3E}">
        <p14:creationId xmlns:p14="http://schemas.microsoft.com/office/powerpoint/2010/main" val="236644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9C5-7699-2357-C1E5-593938D57BE7}"/>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5" name="Content Placeholder 2">
            <a:extLst>
              <a:ext uri="{FF2B5EF4-FFF2-40B4-BE49-F238E27FC236}">
                <a16:creationId xmlns:a16="http://schemas.microsoft.com/office/drawing/2014/main" id="{06E78546-BB15-2EF8-AE29-D759855C55E1}"/>
              </a:ext>
            </a:extLst>
          </p:cNvPr>
          <p:cNvGraphicFramePr>
            <a:graphicFrameLocks noGrp="1"/>
          </p:cNvGraphicFramePr>
          <p:nvPr>
            <p:ph idx="1"/>
            <p:extLst>
              <p:ext uri="{D42A27DB-BD31-4B8C-83A1-F6EECF244321}">
                <p14:modId xmlns:p14="http://schemas.microsoft.com/office/powerpoint/2010/main" val="6523105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6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10;&#10;Description automatically generated">
            <a:extLst>
              <a:ext uri="{FF2B5EF4-FFF2-40B4-BE49-F238E27FC236}">
                <a16:creationId xmlns:a16="http://schemas.microsoft.com/office/drawing/2014/main" id="{FDE25EB6-D435-D15E-F346-56CBC011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00">
            <a:off x="-1586434" y="2609052"/>
            <a:ext cx="4468265" cy="4468265"/>
          </a:xfrm>
          <a:prstGeom prst="rect">
            <a:avLst/>
          </a:prstGeom>
        </p:spPr>
      </p:pic>
      <p:sp>
        <p:nvSpPr>
          <p:cNvPr id="7" name="Rectangle 6">
            <a:extLst>
              <a:ext uri="{FF2B5EF4-FFF2-40B4-BE49-F238E27FC236}">
                <a16:creationId xmlns:a16="http://schemas.microsoft.com/office/drawing/2014/main" id="{A474EF26-30AC-0D38-E42F-ED158655CED2}"/>
              </a:ext>
            </a:extLst>
          </p:cNvPr>
          <p:cNvSpPr/>
          <p:nvPr/>
        </p:nvSpPr>
        <p:spPr>
          <a:xfrm>
            <a:off x="769375" y="3040911"/>
            <a:ext cx="6803064" cy="261088"/>
          </a:xfrm>
          <a:prstGeom prst="rect">
            <a:avLst/>
          </a:prstGeom>
          <a:solidFill>
            <a:srgbClr val="F9C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550AFBC3-08E4-2D53-7AAB-5BAFEFA570C3}"/>
              </a:ext>
            </a:extLst>
          </p:cNvPr>
          <p:cNvSpPr/>
          <p:nvPr/>
        </p:nvSpPr>
        <p:spPr>
          <a:xfrm>
            <a:off x="7696200" y="1051676"/>
            <a:ext cx="3459206" cy="3459210"/>
          </a:xfrm>
          <a:prstGeom prst="ellipse">
            <a:avLst/>
          </a:prstGeom>
          <a:solidFill>
            <a:srgbClr val="F9C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Placeholder 4" descr="A person in a garment&#10;&#10;Description automatically generated with low confidence">
            <a:extLst>
              <a:ext uri="{FF2B5EF4-FFF2-40B4-BE49-F238E27FC236}">
                <a16:creationId xmlns:a16="http://schemas.microsoft.com/office/drawing/2014/main" id="{83071585-0418-6483-EC86-E243E83FF492}"/>
              </a:ext>
            </a:extLst>
          </p:cNvPr>
          <p:cNvPicPr>
            <a:picLocks noChangeAspect="1"/>
          </p:cNvPicPr>
          <p:nvPr/>
        </p:nvPicPr>
        <p:blipFill>
          <a:blip r:embed="rId4">
            <a:extLst>
              <a:ext uri="{28A0092B-C50C-407E-A947-70E740481C1C}">
                <a14:useLocalDpi xmlns:a14="http://schemas.microsoft.com/office/drawing/2010/main" val="0"/>
              </a:ext>
            </a:extLst>
          </a:blip>
          <a:srcRect l="2" r="2"/>
          <a:stretch>
            <a:fillRect/>
          </a:stretch>
        </p:blipFill>
        <p:spPr>
          <a:xfrm>
            <a:off x="7299822" y="1422389"/>
            <a:ext cx="3954250" cy="5435611"/>
          </a:xfrm>
          <a:prstGeom prst="rect">
            <a:avLst/>
          </a:prstGeom>
        </p:spPr>
      </p:pic>
      <p:pic>
        <p:nvPicPr>
          <p:cNvPr id="12" name="Picture 11" descr="A black background with white text&#10;&#10;Description automatically generated with low confidence">
            <a:extLst>
              <a:ext uri="{FF2B5EF4-FFF2-40B4-BE49-F238E27FC236}">
                <a16:creationId xmlns:a16="http://schemas.microsoft.com/office/drawing/2014/main" id="{035E36D6-029B-AF55-0151-B2F4165FB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29" y="1422389"/>
            <a:ext cx="10549288" cy="3753112"/>
          </a:xfrm>
          <a:prstGeom prst="rect">
            <a:avLst/>
          </a:prstGeom>
        </p:spPr>
      </p:pic>
    </p:spTree>
    <p:extLst>
      <p:ext uri="{BB962C8B-B14F-4D97-AF65-F5344CB8AC3E}">
        <p14:creationId xmlns:p14="http://schemas.microsoft.com/office/powerpoint/2010/main" val="28777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 calcmode="lin" valueType="num">
                                      <p:cBhvr>
                                        <p:cTn id="9" dur="1500" fill="hold"/>
                                        <p:tgtEl>
                                          <p:spTgt spid="11"/>
                                        </p:tgtEl>
                                        <p:attrNameLst>
                                          <p:attrName>style.rotation</p:attrName>
                                        </p:attrNameLst>
                                      </p:cBhvr>
                                      <p:tavLst>
                                        <p:tav tm="0">
                                          <p:val>
                                            <p:fltVal val="90"/>
                                          </p:val>
                                        </p:tav>
                                        <p:tav tm="100000">
                                          <p:val>
                                            <p:fltVal val="0"/>
                                          </p:val>
                                        </p:tav>
                                      </p:tavLst>
                                    </p:anim>
                                    <p:animEffect transition="in" filter="fade">
                                      <p:cBhvr>
                                        <p:cTn id="10" dur="1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500" fill="hold"/>
                                        <p:tgtEl>
                                          <p:spTgt spid="12"/>
                                        </p:tgtEl>
                                        <p:attrNameLst>
                                          <p:attrName>ppt_w</p:attrName>
                                        </p:attrNameLst>
                                      </p:cBhvr>
                                      <p:tavLst>
                                        <p:tav tm="0">
                                          <p:val>
                                            <p:fltVal val="0"/>
                                          </p:val>
                                        </p:tav>
                                        <p:tav tm="100000">
                                          <p:val>
                                            <p:strVal val="#ppt_w"/>
                                          </p:val>
                                        </p:tav>
                                      </p:tavLst>
                                    </p:anim>
                                    <p:anim calcmode="lin" valueType="num">
                                      <p:cBhvr>
                                        <p:cTn id="14" dur="1500" fill="hold"/>
                                        <p:tgtEl>
                                          <p:spTgt spid="12"/>
                                        </p:tgtEl>
                                        <p:attrNameLst>
                                          <p:attrName>ppt_h</p:attrName>
                                        </p:attrNameLst>
                                      </p:cBhvr>
                                      <p:tavLst>
                                        <p:tav tm="0">
                                          <p:val>
                                            <p:fltVal val="0"/>
                                          </p:val>
                                        </p:tav>
                                        <p:tav tm="100000">
                                          <p:val>
                                            <p:strVal val="#ppt_h"/>
                                          </p:val>
                                        </p:tav>
                                      </p:tavLst>
                                    </p:anim>
                                    <p:anim calcmode="lin" valueType="num">
                                      <p:cBhvr>
                                        <p:cTn id="15" dur="1500" fill="hold"/>
                                        <p:tgtEl>
                                          <p:spTgt spid="12"/>
                                        </p:tgtEl>
                                        <p:attrNameLst>
                                          <p:attrName>style.rotation</p:attrName>
                                        </p:attrNameLst>
                                      </p:cBhvr>
                                      <p:tavLst>
                                        <p:tav tm="0">
                                          <p:val>
                                            <p:fltVal val="90"/>
                                          </p:val>
                                        </p:tav>
                                        <p:tav tm="100000">
                                          <p:val>
                                            <p:fltVal val="0"/>
                                          </p:val>
                                        </p:tav>
                                      </p:tavLst>
                                    </p:anim>
                                    <p:animEffect transition="in" filter="fade">
                                      <p:cBhvr>
                                        <p:cTn id="16"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79 ± 61</a:t>
            </a:r>
          </a:p>
        </p:txBody>
      </p:sp>
      <p:pic>
        <p:nvPicPr>
          <p:cNvPr id="3" name="Picture 2">
            <a:extLst>
              <a:ext uri="{FF2B5EF4-FFF2-40B4-BE49-F238E27FC236}">
                <a16:creationId xmlns:a16="http://schemas.microsoft.com/office/drawing/2014/main" id="{65360083-0E05-D3F7-10BD-B159483165BF}"/>
              </a:ext>
            </a:extLst>
          </p:cNvPr>
          <p:cNvPicPr>
            <a:picLocks noChangeAspect="1"/>
          </p:cNvPicPr>
          <p:nvPr/>
        </p:nvPicPr>
        <p:blipFill rotWithShape="1">
          <a:blip r:embed="rId3"/>
          <a:srcRect l="7142" t="2576" r="5972" b="2576"/>
          <a:stretch/>
        </p:blipFill>
        <p:spPr>
          <a:xfrm>
            <a:off x="4447309" y="114301"/>
            <a:ext cx="6982693" cy="6079508"/>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3D254CB-5890-F73C-517B-767DD9D79E3F}"/>
              </a:ext>
            </a:extLst>
          </p:cNvPr>
          <p:cNvGraphicFramePr>
            <a:graphicFrameLocks/>
          </p:cNvGraphicFramePr>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2982842324"/>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effectLst/>
                        </a:rPr>
                        <a:t>Boston Children's</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22.07</a:t>
                      </a:r>
                    </a:p>
                  </a:txBody>
                  <a:tcPr marL="0" marR="0" marT="0" marB="0" anchor="ctr"/>
                </a:tc>
                <a:tc>
                  <a:txBody>
                    <a:bodyPr/>
                    <a:lstStyle/>
                    <a:p>
                      <a:pPr algn="ctr" fontAlgn="b"/>
                      <a:r>
                        <a:rPr lang="en-US" sz="1100" b="0" i="0" u="none" strike="noStrike">
                          <a:solidFill>
                            <a:schemeClr val="tx1"/>
                          </a:solidFill>
                          <a:effectLst/>
                          <a:latin typeface="+mn-lt"/>
                        </a:rPr>
                        <a:t>40</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0.7</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16</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83.60</a:t>
                      </a:r>
                    </a:p>
                  </a:txBody>
                  <a:tcPr marL="0" marR="0" marT="0" marB="0" anchor="ctr"/>
                </a:tc>
                <a:tc>
                  <a:txBody>
                    <a:bodyPr/>
                    <a:lstStyle/>
                    <a:p>
                      <a:pPr algn="ctr" fontAlgn="b"/>
                      <a:r>
                        <a:rPr lang="en-US" sz="1100" b="0" i="0" u="none" strike="noStrike">
                          <a:solidFill>
                            <a:schemeClr val="tx1"/>
                          </a:solidFill>
                          <a:effectLst/>
                          <a:latin typeface="+mn-lt"/>
                        </a:rPr>
                        <a:t>67.79</a:t>
                      </a:r>
                    </a:p>
                  </a:txBody>
                  <a:tcPr marL="0" marR="0" marT="0" marB="0" anchor="ctr"/>
                </a:tc>
                <a:extLst>
                  <a:ext uri="{0D108BD9-81ED-4DB2-BD59-A6C34878D82A}">
                    <a16:rowId xmlns:a16="http://schemas.microsoft.com/office/drawing/2014/main" val="1105767336"/>
                  </a:ext>
                </a:extLst>
              </a:tr>
              <a:tr h="249892">
                <a:tc>
                  <a:txBody>
                    <a:bodyPr/>
                    <a:lstStyle/>
                    <a:p>
                      <a:pPr algn="ctr" fontAlgn="b"/>
                      <a:r>
                        <a:rPr lang="en-US" sz="1200" u="none" strike="noStrike" dirty="0">
                          <a:effectLst/>
                        </a:rPr>
                        <a:t>Dartmouth-Hitchcock</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1/1/2022</a:t>
                      </a:r>
                    </a:p>
                  </a:txBody>
                  <a:tcPr marL="0" marR="0" marT="0" marB="0" anchor="ctr"/>
                </a:tc>
                <a:tc>
                  <a:txBody>
                    <a:bodyPr/>
                    <a:lstStyle/>
                    <a:p>
                      <a:pPr algn="ctr" fontAlgn="b"/>
                      <a:r>
                        <a:rPr lang="en-US" sz="1100" b="0" i="0" u="none" strike="noStrike" dirty="0">
                          <a:solidFill>
                            <a:schemeClr val="tx1"/>
                          </a:solidFill>
                          <a:effectLst/>
                          <a:latin typeface="+mn-lt"/>
                        </a:rPr>
                        <a:t>16.17</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1.4</a:t>
                      </a:r>
                    </a:p>
                  </a:txBody>
                  <a:tcPr marL="0" marR="0" marT="0" marB="0" anchor="ctr">
                    <a:noFill/>
                  </a:tcPr>
                </a:tc>
                <a:tc>
                  <a:txBody>
                    <a:bodyPr/>
                    <a:lstStyle/>
                    <a:p>
                      <a:pPr algn="ctr" fontAlgn="b"/>
                      <a:r>
                        <a:rPr lang="en-US" sz="1100" b="0" i="0" u="none" strike="noStrike">
                          <a:solidFill>
                            <a:schemeClr val="tx1"/>
                          </a:solidFill>
                          <a:effectLst/>
                          <a:latin typeface="+mn-lt"/>
                        </a:rPr>
                        <a:t>23</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75.42</a:t>
                      </a:r>
                    </a:p>
                  </a:txBody>
                  <a:tcPr marL="0" marR="0" marT="0" marB="0" anchor="ctr"/>
                </a:tc>
                <a:tc>
                  <a:txBody>
                    <a:bodyPr/>
                    <a:lstStyle/>
                    <a:p>
                      <a:pPr algn="ctr" fontAlgn="b"/>
                      <a:r>
                        <a:rPr lang="en-US" sz="1100" b="0" i="0" u="none" strike="noStrike">
                          <a:solidFill>
                            <a:schemeClr val="tx1"/>
                          </a:solidFill>
                          <a:effectLst/>
                          <a:latin typeface="+mn-lt"/>
                        </a:rPr>
                        <a:t>75.50</a:t>
                      </a:r>
                    </a:p>
                  </a:txBody>
                  <a:tcPr marL="0" marR="0" marT="0" marB="0" anchor="ctr"/>
                </a:tc>
                <a:extLst>
                  <a:ext uri="{0D108BD9-81ED-4DB2-BD59-A6C34878D82A}">
                    <a16:rowId xmlns:a16="http://schemas.microsoft.com/office/drawing/2014/main" val="176033024"/>
                  </a:ext>
                </a:extLst>
              </a:tr>
              <a:tr h="381240">
                <a:tc>
                  <a:txBody>
                    <a:bodyPr/>
                    <a:lstStyle/>
                    <a:p>
                      <a:pPr algn="ctr" fontAlgn="b"/>
                      <a:r>
                        <a:rPr lang="en-US" sz="1200" u="none" strike="noStrike" dirty="0">
                          <a:effectLst/>
                        </a:rPr>
                        <a:t>Maria </a:t>
                      </a:r>
                      <a:r>
                        <a:rPr lang="en-US" sz="1200" u="none" strike="noStrike" dirty="0" err="1">
                          <a:effectLst/>
                        </a:rPr>
                        <a:t>Fareri</a:t>
                      </a:r>
                      <a:r>
                        <a:rPr lang="en-US" sz="1200" u="none" strike="noStrike" dirty="0">
                          <a:effectLst/>
                        </a:rPr>
                        <a:t>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a:solidFill>
                            <a:schemeClr val="tx1"/>
                          </a:solidFill>
                          <a:effectLst/>
                          <a:latin typeface="+mn-lt"/>
                        </a:rPr>
                        <a:t>17.63</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7</a:t>
                      </a:r>
                    </a:p>
                  </a:txBody>
                  <a:tcPr marL="0" marR="0" marT="0" marB="0" anchor="ctr"/>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90.00</a:t>
                      </a:r>
                    </a:p>
                  </a:txBody>
                  <a:tcPr marL="0" marR="0" marT="0" marB="0" anchor="ctr"/>
                </a:tc>
                <a:tc>
                  <a:txBody>
                    <a:bodyPr/>
                    <a:lstStyle/>
                    <a:p>
                      <a:pPr algn="ctr" fontAlgn="b"/>
                      <a:r>
                        <a:rPr lang="en-US" sz="1100" b="0" i="0" u="none" strike="noStrike">
                          <a:solidFill>
                            <a:schemeClr val="tx1"/>
                          </a:solidFill>
                          <a:effectLst/>
                          <a:latin typeface="+mn-lt"/>
                        </a:rPr>
                        <a:t>45.21</a:t>
                      </a:r>
                    </a:p>
                  </a:txBody>
                  <a:tcPr marL="0" marR="0" marT="0" marB="0" anchor="ctr"/>
                </a:tc>
                <a:extLst>
                  <a:ext uri="{0D108BD9-81ED-4DB2-BD59-A6C34878D82A}">
                    <a16:rowId xmlns:a16="http://schemas.microsoft.com/office/drawing/2014/main" val="2138647532"/>
                  </a:ext>
                </a:extLst>
              </a:tr>
              <a:tr h="381240">
                <a:tc>
                  <a:txBody>
                    <a:bodyPr/>
                    <a:lstStyle/>
                    <a:p>
                      <a:pPr algn="ctr" fontAlgn="b"/>
                      <a:r>
                        <a:rPr lang="en-US" sz="1200" u="none" strike="noStrike" dirty="0">
                          <a:effectLst/>
                        </a:rPr>
                        <a:t>Massachusetts General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22.07</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0.5</a:t>
                      </a:r>
                    </a:p>
                  </a:txBody>
                  <a:tcPr marL="0" marR="0" marT="0" marB="0" anchor="ctr">
                    <a:solidFill>
                      <a:schemeClr val="bg1"/>
                    </a:solidFill>
                  </a:tcP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8</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92.50</a:t>
                      </a:r>
                    </a:p>
                  </a:txBody>
                  <a:tcPr marL="0" marR="0" marT="0" marB="0" anchor="ctr"/>
                </a:tc>
                <a:tc>
                  <a:txBody>
                    <a:bodyPr/>
                    <a:lstStyle/>
                    <a:p>
                      <a:pPr algn="ctr" fontAlgn="b"/>
                      <a:r>
                        <a:rPr lang="en-US" sz="1100" b="0" i="0" u="none" strike="noStrike">
                          <a:solidFill>
                            <a:schemeClr val="tx1"/>
                          </a:solidFill>
                          <a:effectLst/>
                          <a:latin typeface="+mn-lt"/>
                        </a:rPr>
                        <a:t>52.90</a:t>
                      </a:r>
                    </a:p>
                  </a:txBody>
                  <a:tcPr marL="0" marR="0" marT="0" marB="0" anchor="ctr"/>
                </a:tc>
                <a:extLst>
                  <a:ext uri="{0D108BD9-81ED-4DB2-BD59-A6C34878D82A}">
                    <a16:rowId xmlns:a16="http://schemas.microsoft.com/office/drawing/2014/main" val="3641287519"/>
                  </a:ext>
                </a:extLst>
              </a:tr>
              <a:tr h="249892">
                <a:tc>
                  <a:txBody>
                    <a:bodyPr/>
                    <a:lstStyle/>
                    <a:p>
                      <a:pPr algn="ctr" fontAlgn="b"/>
                      <a:r>
                        <a:rPr lang="en-US" sz="1200" u="none" strike="noStrike">
                          <a:effectLst/>
                        </a:rPr>
                        <a:t>University of Maryland</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mn-lt"/>
                        </a:rPr>
                        <a:t>20.60</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1.4</a:t>
                      </a:r>
                    </a:p>
                  </a:txBody>
                  <a:tcPr marL="0" marR="0" marT="0" marB="0" anchor="ctr">
                    <a:no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48.77</a:t>
                      </a:r>
                    </a:p>
                  </a:txBody>
                  <a:tcPr marL="0" marR="0" marT="0" marB="0" anchor="ctr"/>
                </a:tc>
                <a:tc>
                  <a:txBody>
                    <a:bodyPr/>
                    <a:lstStyle/>
                    <a:p>
                      <a:pPr algn="ctr" fontAlgn="b"/>
                      <a:r>
                        <a:rPr lang="en-US" sz="1100" b="0" i="0" u="none" strike="noStrike">
                          <a:solidFill>
                            <a:schemeClr val="tx1"/>
                          </a:solidFill>
                          <a:effectLst/>
                          <a:latin typeface="+mn-lt"/>
                        </a:rPr>
                        <a:t>31.93</a:t>
                      </a:r>
                    </a:p>
                  </a:txBody>
                  <a:tcPr marL="0" marR="0" marT="0" marB="0" anchor="ctr"/>
                </a:tc>
                <a:extLst>
                  <a:ext uri="{0D108BD9-81ED-4DB2-BD59-A6C34878D82A}">
                    <a16:rowId xmlns:a16="http://schemas.microsoft.com/office/drawing/2014/main" val="632309223"/>
                  </a:ext>
                </a:extLst>
              </a:tr>
              <a:tr h="249892">
                <a:tc>
                  <a:txBody>
                    <a:bodyPr/>
                    <a:lstStyle/>
                    <a:p>
                      <a:pPr algn="ctr" fontAlgn="b"/>
                      <a:r>
                        <a:rPr lang="en-US" sz="1200" u="none" strike="noStrike" dirty="0">
                          <a:effectLst/>
                        </a:rPr>
                        <a:t>Vanderbilt</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mn-lt"/>
                        </a:rPr>
                        <a:t>24.43</a:t>
                      </a:r>
                    </a:p>
                  </a:txBody>
                  <a:tcPr marL="0" marR="0" marT="0" marB="0" anchor="ctr"/>
                </a:tc>
                <a:tc>
                  <a:txBody>
                    <a:bodyPr/>
                    <a:lstStyle/>
                    <a:p>
                      <a:pPr algn="ctr" fontAlgn="b"/>
                      <a:r>
                        <a:rPr lang="en-US" sz="1100" b="0" i="0" u="none" strike="noStrike">
                          <a:solidFill>
                            <a:schemeClr val="tx1"/>
                          </a:solidFill>
                          <a:effectLst/>
                          <a:latin typeface="+mn-lt"/>
                        </a:rPr>
                        <a:t>70</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extLst>
                  <a:ext uri="{0D108BD9-81ED-4DB2-BD59-A6C34878D82A}">
                    <a16:rowId xmlns:a16="http://schemas.microsoft.com/office/drawing/2014/main" val="1932287569"/>
                  </a:ext>
                </a:extLst>
              </a:tr>
              <a:tr h="249892">
                <a:tc>
                  <a:txBody>
                    <a:bodyPr/>
                    <a:lstStyle/>
                    <a:p>
                      <a:pPr algn="ctr" fontAlgn="b"/>
                      <a:r>
                        <a:rPr lang="en-US" sz="1200" u="none" strike="noStrike" dirty="0">
                          <a:effectLst/>
                        </a:rPr>
                        <a:t>Arkansas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mn-lt"/>
                        </a:rPr>
                        <a:t>18.60</a:t>
                      </a:r>
                    </a:p>
                  </a:txBody>
                  <a:tcPr marL="0" marR="0" marT="0" marB="0" anchor="ctr"/>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1.3</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24</a:t>
                      </a:r>
                    </a:p>
                  </a:txBody>
                  <a:tcPr marL="0" marR="0" marT="0" marB="0" anchor="ctr"/>
                </a:tc>
                <a:tc>
                  <a:txBody>
                    <a:bodyPr/>
                    <a:lstStyle/>
                    <a:p>
                      <a:pPr algn="ctr" fontAlgn="b"/>
                      <a:r>
                        <a:rPr lang="en-US" sz="1100" b="0" i="0" u="none" strike="noStrike" dirty="0">
                          <a:solidFill>
                            <a:schemeClr val="tx1"/>
                          </a:solidFill>
                          <a:effectLst/>
                          <a:latin typeface="+mn-lt"/>
                        </a:rPr>
                        <a:t>9</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107.73</a:t>
                      </a:r>
                    </a:p>
                  </a:txBody>
                  <a:tcPr marL="0" marR="0" marT="0" marB="0" anchor="ctr"/>
                </a:tc>
                <a:tc>
                  <a:txBody>
                    <a:bodyPr/>
                    <a:lstStyle/>
                    <a:p>
                      <a:pPr algn="ctr" fontAlgn="b"/>
                      <a:r>
                        <a:rPr lang="en-US" sz="1100" b="0" i="0" u="none" strike="noStrike">
                          <a:solidFill>
                            <a:schemeClr val="tx1"/>
                          </a:solidFill>
                          <a:effectLst/>
                          <a:latin typeface="+mn-lt"/>
                        </a:rPr>
                        <a:t>67.62</a:t>
                      </a:r>
                    </a:p>
                  </a:txBody>
                  <a:tcPr marL="0" marR="0" marT="0" marB="0" anchor="ctr"/>
                </a:tc>
                <a:extLst>
                  <a:ext uri="{0D108BD9-81ED-4DB2-BD59-A6C34878D82A}">
                    <a16:rowId xmlns:a16="http://schemas.microsoft.com/office/drawing/2014/main" val="3822052516"/>
                  </a:ext>
                </a:extLst>
              </a:tr>
              <a:tr h="381240">
                <a:tc>
                  <a:txBody>
                    <a:bodyPr/>
                    <a:lstStyle/>
                    <a:p>
                      <a:pPr algn="ctr" fontAlgn="b"/>
                      <a:r>
                        <a:rPr lang="en-US" sz="1200" u="none" strike="noStrike" dirty="0">
                          <a:effectLst/>
                        </a:rPr>
                        <a:t>Children's Hospital of Philadelphia</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mn-lt"/>
                        </a:rPr>
                        <a:t>23.50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54.50</a:t>
                      </a:r>
                    </a:p>
                  </a:txBody>
                  <a:tcPr marL="0" marR="0" marT="0" marB="0" anchor="ctr"/>
                </a:tc>
                <a:tc>
                  <a:txBody>
                    <a:bodyPr/>
                    <a:lstStyle/>
                    <a:p>
                      <a:pPr algn="ctr" fontAlgn="b"/>
                      <a:r>
                        <a:rPr lang="en-US" sz="1100" b="0" i="0" u="none" strike="noStrike">
                          <a:solidFill>
                            <a:schemeClr val="tx1"/>
                          </a:solidFill>
                          <a:effectLst/>
                          <a:latin typeface="+mn-lt"/>
                        </a:rPr>
                        <a:t>29.12</a:t>
                      </a:r>
                    </a:p>
                  </a:txBody>
                  <a:tcPr marL="0" marR="0" marT="0" marB="0" anchor="ctr"/>
                </a:tc>
                <a:extLst>
                  <a:ext uri="{0D108BD9-81ED-4DB2-BD59-A6C34878D82A}">
                    <a16:rowId xmlns:a16="http://schemas.microsoft.com/office/drawing/2014/main" val="1574486783"/>
                  </a:ext>
                </a:extLst>
              </a:tr>
              <a:tr h="249892">
                <a:tc>
                  <a:txBody>
                    <a:bodyPr/>
                    <a:lstStyle/>
                    <a:p>
                      <a:pPr algn="ctr" fontAlgn="b"/>
                      <a:r>
                        <a:rPr lang="en-US" sz="1200" u="none" strike="noStrike" dirty="0">
                          <a:effectLst/>
                        </a:rPr>
                        <a:t>Cincinnati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mn-lt"/>
                        </a:rPr>
                        <a:t>7.40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1.6</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8</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71.13</a:t>
                      </a:r>
                    </a:p>
                  </a:txBody>
                  <a:tcPr marL="0" marR="0" marT="0" marB="0" anchor="ctr"/>
                </a:tc>
                <a:tc>
                  <a:txBody>
                    <a:bodyPr/>
                    <a:lstStyle/>
                    <a:p>
                      <a:pPr algn="ctr" fontAlgn="b"/>
                      <a:r>
                        <a:rPr lang="en-US" sz="1100" b="0" i="0" u="none" strike="noStrike">
                          <a:solidFill>
                            <a:schemeClr val="tx1"/>
                          </a:solidFill>
                          <a:effectLst/>
                          <a:latin typeface="+mn-lt"/>
                        </a:rPr>
                        <a:t>48.76</a:t>
                      </a:r>
                    </a:p>
                  </a:txBody>
                  <a:tcPr marL="0" marR="0" marT="0" marB="0" anchor="ctr"/>
                </a:tc>
                <a:extLst>
                  <a:ext uri="{0D108BD9-81ED-4DB2-BD59-A6C34878D82A}">
                    <a16:rowId xmlns:a16="http://schemas.microsoft.com/office/drawing/2014/main" val="430620474"/>
                  </a:ext>
                </a:extLst>
              </a:tr>
              <a:tr h="249892">
                <a:tc>
                  <a:txBody>
                    <a:bodyPr/>
                    <a:lstStyle/>
                    <a:p>
                      <a:pPr algn="ctr" fontAlgn="b"/>
                      <a:r>
                        <a:rPr lang="en-US" sz="1200" u="none" strike="noStrike" dirty="0">
                          <a:effectLst/>
                        </a:rPr>
                        <a:t>National Jewish Health</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mn-lt"/>
                        </a:rPr>
                        <a:t>8.33</a:t>
                      </a:r>
                    </a:p>
                  </a:txBody>
                  <a:tcPr marL="0" marR="0" marT="0" marB="0" anchor="ctr"/>
                </a:tc>
                <a:tc>
                  <a:txBody>
                    <a:bodyPr/>
                    <a:lstStyle/>
                    <a:p>
                      <a:pPr algn="ctr" fontAlgn="b"/>
                      <a:r>
                        <a:rPr lang="en-US" sz="1100" b="0" i="0" u="none" strike="noStrike">
                          <a:solidFill>
                            <a:schemeClr val="tx1"/>
                          </a:solidFill>
                          <a:effectLst/>
                          <a:latin typeface="+mn-lt"/>
                        </a:rPr>
                        <a:t>250</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ctr" fontAlgn="b"/>
                      <a:r>
                        <a:rPr lang="en-US" sz="1100" b="0" i="0" u="none" strike="noStrike">
                          <a:solidFill>
                            <a:schemeClr val="tx1"/>
                          </a:solidFill>
                          <a:effectLst/>
                          <a:latin typeface="+mn-lt"/>
                        </a:rPr>
                        <a:t>2.3</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19</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mn-lt"/>
                        </a:rPr>
                        <a:t>100.00</a:t>
                      </a:r>
                    </a:p>
                  </a:txBody>
                  <a:tcPr marL="0" marR="0" marT="0" marB="0" anchor="ctr"/>
                </a:tc>
                <a:tc>
                  <a:txBody>
                    <a:bodyPr/>
                    <a:lstStyle/>
                    <a:p>
                      <a:pPr algn="ctr" fontAlgn="b"/>
                      <a:r>
                        <a:rPr lang="en-US" sz="1100" b="0" i="0" u="none" strike="noStrike">
                          <a:solidFill>
                            <a:schemeClr val="tx1"/>
                          </a:solidFill>
                          <a:effectLst/>
                          <a:latin typeface="+mn-lt"/>
                        </a:rPr>
                        <a:t>39.40</a:t>
                      </a:r>
                    </a:p>
                  </a:txBody>
                  <a:tcPr marL="0" marR="0" marT="0" marB="0" anchor="ctr"/>
                </a:tc>
                <a:extLst>
                  <a:ext uri="{0D108BD9-81ED-4DB2-BD59-A6C34878D82A}">
                    <a16:rowId xmlns:a16="http://schemas.microsoft.com/office/drawing/2014/main" val="3491254641"/>
                  </a:ext>
                </a:extLst>
              </a:tr>
              <a:tr h="381240">
                <a:tc>
                  <a:txBody>
                    <a:bodyPr/>
                    <a:lstStyle/>
                    <a:p>
                      <a:pPr algn="ctr" fontAlgn="b"/>
                      <a:r>
                        <a:rPr lang="en-US" sz="1200" u="none" strike="noStrike">
                          <a:effectLst/>
                        </a:rPr>
                        <a:t>Nationwide Children's Hospital</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mn-lt"/>
                        </a:rPr>
                        <a:t>14.10</a:t>
                      </a:r>
                    </a:p>
                  </a:txBody>
                  <a:tcPr marL="0" marR="0" marT="0" marB="0" anchor="ctr"/>
                </a:tc>
                <a:tc>
                  <a:txBody>
                    <a:bodyPr/>
                    <a:lstStyle/>
                    <a:p>
                      <a:pPr algn="ctr" fontAlgn="b"/>
                      <a:r>
                        <a:rPr lang="en-US" sz="1100" b="0" i="0" u="none" strike="noStrike">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3.0</a:t>
                      </a:r>
                    </a:p>
                  </a:txBody>
                  <a:tcPr marL="0" marR="0" marT="0" marB="0" anchor="ctr">
                    <a:noFill/>
                  </a:tcPr>
                </a:tc>
                <a:tc>
                  <a:txBody>
                    <a:bodyPr/>
                    <a:lstStyle/>
                    <a:p>
                      <a:pPr algn="ctr" fontAlgn="b"/>
                      <a:r>
                        <a:rPr lang="en-US" sz="1100" b="0" i="0" u="none" strike="noStrike">
                          <a:solidFill>
                            <a:schemeClr val="tx1"/>
                          </a:solidFill>
                          <a:effectLst/>
                          <a:latin typeface="+mn-lt"/>
                        </a:rPr>
                        <a:t>42</a:t>
                      </a:r>
                    </a:p>
                  </a:txBody>
                  <a:tcPr marL="0" marR="0" marT="0" marB="0" anchor="ct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a:solidFill>
                            <a:schemeClr val="tx1"/>
                          </a:solidFill>
                          <a:effectLst/>
                          <a:latin typeface="+mn-lt"/>
                        </a:rPr>
                        <a:t>26</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85.88</a:t>
                      </a:r>
                    </a:p>
                  </a:txBody>
                  <a:tcPr marL="0" marR="0" marT="0" marB="0" anchor="ctr"/>
                </a:tc>
                <a:tc>
                  <a:txBody>
                    <a:bodyPr/>
                    <a:lstStyle/>
                    <a:p>
                      <a:pPr algn="ctr" fontAlgn="b"/>
                      <a:r>
                        <a:rPr lang="en-US" sz="1100" b="0" i="0" u="none" strike="noStrike">
                          <a:solidFill>
                            <a:schemeClr val="tx1"/>
                          </a:solidFill>
                          <a:effectLst/>
                          <a:latin typeface="+mn-lt"/>
                        </a:rPr>
                        <a:t>65.39</a:t>
                      </a:r>
                    </a:p>
                  </a:txBody>
                  <a:tcPr marL="0" marR="0" marT="0" marB="0" anchor="ctr"/>
                </a:tc>
                <a:extLst>
                  <a:ext uri="{0D108BD9-81ED-4DB2-BD59-A6C34878D82A}">
                    <a16:rowId xmlns:a16="http://schemas.microsoft.com/office/drawing/2014/main" val="2690465319"/>
                  </a:ext>
                </a:extLst>
              </a:tr>
              <a:tr h="381240">
                <a:tc>
                  <a:txBody>
                    <a:bodyPr/>
                    <a:lstStyle/>
                    <a:p>
                      <a:pPr algn="ctr" fontAlgn="b"/>
                      <a:r>
                        <a:rPr lang="en-US" sz="1200" u="none" strike="noStrike" dirty="0">
                          <a:effectLst/>
                        </a:rPr>
                        <a:t>Payton Manning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mn-lt"/>
                        </a:rPr>
                        <a:t>9.53</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1.0</a:t>
                      </a:r>
                    </a:p>
                  </a:txBody>
                  <a:tcPr marL="0" marR="0" marT="0" marB="0" anchor="ctr">
                    <a:noFill/>
                  </a:tcPr>
                </a:tc>
                <a:tc>
                  <a:txBody>
                    <a:bodyPr/>
                    <a:lstStyle/>
                    <a:p>
                      <a:pPr algn="ctr" fontAlgn="b"/>
                      <a:r>
                        <a:rPr lang="en-US" sz="1100" b="0" i="0" u="none" strike="noStrike">
                          <a:solidFill>
                            <a:schemeClr val="tx1"/>
                          </a:solidFill>
                          <a:effectLst/>
                          <a:latin typeface="+mn-lt"/>
                        </a:rPr>
                        <a:t>10</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49.75</a:t>
                      </a:r>
                    </a:p>
                  </a:txBody>
                  <a:tcPr marL="0" marR="0" marT="0" marB="0" anchor="ctr"/>
                </a:tc>
                <a:tc>
                  <a:txBody>
                    <a:bodyPr/>
                    <a:lstStyle/>
                    <a:p>
                      <a:pPr algn="ctr" fontAlgn="b"/>
                      <a:r>
                        <a:rPr lang="en-US" sz="1100" b="0" i="0" u="none" strike="noStrike" dirty="0">
                          <a:solidFill>
                            <a:schemeClr val="tx1"/>
                          </a:solidFill>
                          <a:effectLst/>
                          <a:latin typeface="+mn-lt"/>
                        </a:rPr>
                        <a:t>35.05</a:t>
                      </a:r>
                    </a:p>
                  </a:txBody>
                  <a:tcPr marL="0" marR="0" marT="0" marB="0" anchor="ctr"/>
                </a:tc>
                <a:extLst>
                  <a:ext uri="{0D108BD9-81ED-4DB2-BD59-A6C34878D82A}">
                    <a16:rowId xmlns:a16="http://schemas.microsoft.com/office/drawing/2014/main" val="832286796"/>
                  </a:ext>
                </a:extLst>
              </a:tr>
              <a:tr h="249892">
                <a:tc>
                  <a:txBody>
                    <a:bodyPr/>
                    <a:lstStyle/>
                    <a:p>
                      <a:pPr algn="ctr" fontAlgn="b"/>
                      <a:r>
                        <a:rPr lang="en-US" sz="1200" u="none" strike="noStrike" dirty="0">
                          <a:effectLst/>
                        </a:rPr>
                        <a:t>U. of California, San Diego</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mn-lt"/>
                        </a:rPr>
                        <a:t>17.90</a:t>
                      </a:r>
                    </a:p>
                  </a:txBody>
                  <a:tcPr marL="0" marR="0" marT="0" marB="0" anchor="ctr"/>
                </a:tc>
                <a:tc>
                  <a:txBody>
                    <a:bodyPr/>
                    <a:lstStyle/>
                    <a:p>
                      <a:pPr algn="ctr" fontAlgn="b"/>
                      <a:r>
                        <a:rPr lang="en-US" sz="1100" b="0" i="0" u="none" strike="noStrike">
                          <a:solidFill>
                            <a:schemeClr val="tx1"/>
                          </a:solidFill>
                          <a:effectLst/>
                          <a:latin typeface="+mn-lt"/>
                        </a:rPr>
                        <a:t>65</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0.5</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9</a:t>
                      </a:r>
                    </a:p>
                  </a:txBody>
                  <a:tcPr marL="0" marR="0" marT="0" marB="0" anchor="ctr"/>
                </a:tc>
                <a:tc>
                  <a:txBody>
                    <a:bodyPr/>
                    <a:lstStyle/>
                    <a:p>
                      <a:pPr algn="ctr" fontAlgn="b"/>
                      <a:r>
                        <a:rPr lang="en-US" sz="1100" b="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78.40</a:t>
                      </a:r>
                    </a:p>
                  </a:txBody>
                  <a:tcPr marL="0" marR="0" marT="0" marB="0" anchor="ctr"/>
                </a:tc>
                <a:tc>
                  <a:txBody>
                    <a:bodyPr/>
                    <a:lstStyle/>
                    <a:p>
                      <a:pPr algn="ctr" fontAlgn="b"/>
                      <a:r>
                        <a:rPr lang="en-US" sz="1100" b="0" i="0" u="none" strike="noStrike" dirty="0">
                          <a:solidFill>
                            <a:schemeClr val="tx1"/>
                          </a:solidFill>
                          <a:effectLst/>
                          <a:latin typeface="+mn-lt"/>
                        </a:rPr>
                        <a:t>66.72</a:t>
                      </a:r>
                    </a:p>
                  </a:txBody>
                  <a:tcPr marL="0" marR="0" marT="0" marB="0" anchor="ctr"/>
                </a:tc>
                <a:extLst>
                  <a:ext uri="{0D108BD9-81ED-4DB2-BD59-A6C34878D82A}">
                    <a16:rowId xmlns:a16="http://schemas.microsoft.com/office/drawing/2014/main" val="1090672074"/>
                  </a:ext>
                </a:extLst>
              </a:tr>
              <a:tr h="381240">
                <a:tc>
                  <a:txBody>
                    <a:bodyPr/>
                    <a:lstStyle/>
                    <a:p>
                      <a:pPr algn="ctr" fontAlgn="b"/>
                      <a:r>
                        <a:rPr lang="en-US" sz="1200" u="none" strike="noStrike" dirty="0">
                          <a:effectLst/>
                        </a:rPr>
                        <a:t>U. of Kentucky Children's Hospital </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mn-lt"/>
                        </a:rPr>
                        <a:t>5.37</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0.0</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155285626"/>
                  </a:ext>
                </a:extLst>
              </a:tr>
              <a:tr h="190620">
                <a:tc>
                  <a:txBody>
                    <a:bodyPr/>
                    <a:lstStyle/>
                    <a:p>
                      <a:pPr algn="ctr" fontAlgn="b"/>
                      <a:r>
                        <a:rPr lang="en-US" sz="1200" u="none" strike="noStrike" dirty="0">
                          <a:effectLst/>
                        </a:rPr>
                        <a:t>Total</a:t>
                      </a:r>
                      <a:endParaRPr lang="en-US" sz="12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100" u="none" strike="noStrike" dirty="0">
                          <a:solidFill>
                            <a:schemeClr val="tx1"/>
                          </a:solidFill>
                          <a:effectLst/>
                          <a:latin typeface="+mn-lt"/>
                        </a:rPr>
                        <a:t> </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u="none" strike="noStrike">
                          <a:solidFill>
                            <a:schemeClr val="tx1"/>
                          </a:solidFill>
                          <a:effectLst/>
                          <a:latin typeface="+mn-lt"/>
                        </a:rPr>
                        <a:t> </a:t>
                      </a:r>
                      <a:endParaRPr lang="en-US" sz="1100" b="0" i="0" u="none" strike="noStrike">
                        <a:solidFill>
                          <a:schemeClr val="tx1"/>
                        </a:solidFill>
                        <a:effectLst/>
                        <a:latin typeface="+mn-lt"/>
                      </a:endParaRPr>
                    </a:p>
                  </a:txBody>
                  <a:tcPr marL="0" marR="0" marT="0" marB="0" anchor="ctr"/>
                </a:tc>
                <a:tc>
                  <a:txBody>
                    <a:bodyPr/>
                    <a:lstStyle/>
                    <a:p>
                      <a:pPr algn="ctr" fontAlgn="b"/>
                      <a:r>
                        <a:rPr lang="en-US" sz="1100" u="none" strike="noStrike">
                          <a:solidFill>
                            <a:schemeClr val="tx1"/>
                          </a:solidFill>
                          <a:effectLst/>
                          <a:latin typeface="+mn-lt"/>
                        </a:rPr>
                        <a:t> </a:t>
                      </a:r>
                      <a:endParaRPr lang="en-US" sz="1100" b="0" i="0" u="none" strike="noStrike">
                        <a:solidFill>
                          <a:schemeClr val="tx1"/>
                        </a:solidFill>
                        <a:effectLst/>
                        <a:latin typeface="+mn-lt"/>
                      </a:endParaRPr>
                    </a:p>
                  </a:txBody>
                  <a:tcPr marL="0" marR="0" marT="0" marB="0" anchor="ctr"/>
                </a:tc>
                <a:tc>
                  <a:txBody>
                    <a:bodyPr/>
                    <a:lstStyle/>
                    <a:p>
                      <a:pPr algn="ctr" fontAlgn="b"/>
                      <a:r>
                        <a:rPr lang="en-US" sz="1100" u="none" strike="noStrike">
                          <a:solidFill>
                            <a:schemeClr val="tx1"/>
                          </a:solidFill>
                          <a:effectLst/>
                          <a:latin typeface="+mn-lt"/>
                        </a:rPr>
                        <a:t> </a:t>
                      </a:r>
                      <a:endParaRPr lang="en-US" sz="1100" b="0" i="0" u="none" strike="noStrike">
                        <a:solidFill>
                          <a:schemeClr val="tx1"/>
                        </a:solidFill>
                        <a:effectLst/>
                        <a:latin typeface="+mn-lt"/>
                      </a:endParaRPr>
                    </a:p>
                  </a:txBody>
                  <a:tcPr marL="0" marR="0" marT="0" marB="0" anchor="ctr"/>
                </a:tc>
                <a:tc>
                  <a:txBody>
                    <a:bodyPr/>
                    <a:lstStyle/>
                    <a:p>
                      <a:pPr algn="ctr" fontAlgn="b"/>
                      <a:r>
                        <a:rPr lang="en-US" sz="1100" u="none" strike="noStrike" dirty="0">
                          <a:solidFill>
                            <a:schemeClr val="tx1"/>
                          </a:solidFill>
                          <a:effectLst/>
                          <a:latin typeface="+mn-lt"/>
                        </a:rPr>
                        <a:t> 13</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dirty="0">
                          <a:solidFill>
                            <a:schemeClr val="tx1"/>
                          </a:solidFill>
                          <a:effectLst/>
                          <a:latin typeface="+mn-lt"/>
                        </a:rPr>
                        <a:t>211</a:t>
                      </a:r>
                    </a:p>
                  </a:txBody>
                  <a:tcPr marL="0" marR="0" marT="0" marB="0" anchor="ctr"/>
                </a:tc>
                <a:tc>
                  <a:txBody>
                    <a:bodyPr/>
                    <a:lstStyle/>
                    <a:p>
                      <a:pPr algn="ctr" fontAlgn="b"/>
                      <a:r>
                        <a:rPr lang="en-US" sz="1100" b="0" i="0" u="none" strike="noStrike" dirty="0">
                          <a:solidFill>
                            <a:schemeClr val="tx1"/>
                          </a:solidFill>
                          <a:effectLst/>
                          <a:latin typeface="+mn-lt"/>
                        </a:rPr>
                        <a:t>54</a:t>
                      </a:r>
                    </a:p>
                  </a:txBody>
                  <a:tcPr marL="0" marR="0" marT="0" marB="0" anchor="ctr"/>
                </a:tc>
                <a:tc>
                  <a:txBody>
                    <a:bodyPr/>
                    <a:lstStyle/>
                    <a:p>
                      <a:pPr algn="ctr" fontAlgn="b"/>
                      <a:r>
                        <a:rPr lang="en-US" sz="1100" b="0" i="0" u="none" strike="noStrike">
                          <a:solidFill>
                            <a:schemeClr val="tx1"/>
                          </a:solidFill>
                          <a:effectLst/>
                          <a:latin typeface="+mn-lt"/>
                        </a:rPr>
                        <a:t>111</a:t>
                      </a:r>
                    </a:p>
                  </a:txBody>
                  <a:tcPr marL="0" marR="0" marT="0" marB="0" anchor="ctr"/>
                </a:tc>
                <a:tc>
                  <a:txBody>
                    <a:bodyPr/>
                    <a:lstStyle/>
                    <a:p>
                      <a:pPr algn="ctr" fontAlgn="b"/>
                      <a:r>
                        <a:rPr lang="en-US" sz="1100" b="0" i="0" u="none" strike="noStrike" dirty="0">
                          <a:solidFill>
                            <a:schemeClr val="tx1"/>
                          </a:solidFill>
                          <a:effectLst/>
                          <a:latin typeface="+mn-lt"/>
                        </a:rPr>
                        <a:t>46</a:t>
                      </a:r>
                    </a:p>
                  </a:txBody>
                  <a:tcPr marL="0" marR="0" marT="0" marB="0" anchor="ctr"/>
                </a:tc>
                <a:tc>
                  <a:txBody>
                    <a:bodyPr/>
                    <a:lstStyle/>
                    <a:p>
                      <a:pPr algn="ctr" fontAlgn="b"/>
                      <a:r>
                        <a:rPr lang="en-US" sz="1100" b="0" i="0" u="none" strike="noStrike" dirty="0">
                          <a:solidFill>
                            <a:schemeClr val="tx1"/>
                          </a:solidFill>
                          <a:effectLst/>
                          <a:latin typeface="+mn-lt"/>
                        </a:rPr>
                        <a:t>79.37</a:t>
                      </a:r>
                    </a:p>
                  </a:txBody>
                  <a:tcPr marL="0" marR="0" marT="0" marB="0" anchor="ctr"/>
                </a:tc>
                <a:tc>
                  <a:txBody>
                    <a:bodyPr/>
                    <a:lstStyle/>
                    <a:p>
                      <a:pPr algn="ctr" fontAlgn="b"/>
                      <a:r>
                        <a:rPr lang="en-US" sz="1100" b="0" i="0" u="none" strike="noStrike" dirty="0">
                          <a:solidFill>
                            <a:schemeClr val="tx1"/>
                          </a:solidFill>
                          <a:effectLst/>
                          <a:latin typeface="+mn-lt"/>
                        </a:rPr>
                        <a:t>61.32</a:t>
                      </a:r>
                    </a:p>
                  </a:txBody>
                  <a:tcPr marL="0" marR="0" marT="0" marB="0" anchor="ctr"/>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1260932096"/>
              </p:ext>
            </p:extLst>
          </p:nvPr>
        </p:nvGraphicFramePr>
        <p:xfrm>
          <a:off x="1" y="0"/>
          <a:ext cx="12192000" cy="5981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AECBB8-2E8F-24ED-358E-BC0611431383}"/>
              </a:ext>
            </a:extLst>
          </p:cNvPr>
          <p:cNvGraphicFramePr>
            <a:graphicFrameLocks/>
          </p:cNvGraphicFramePr>
          <p:nvPr>
            <p:extLst>
              <p:ext uri="{D42A27DB-BD31-4B8C-83A1-F6EECF244321}">
                <p14:modId xmlns:p14="http://schemas.microsoft.com/office/powerpoint/2010/main" val="606487996"/>
              </p:ext>
            </p:extLst>
          </p:nvPr>
        </p:nvGraphicFramePr>
        <p:xfrm>
          <a:off x="225552" y="237744"/>
          <a:ext cx="11740896" cy="590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96488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15962</TotalTime>
  <Words>1367</Words>
  <Application>Microsoft Office PowerPoint</Application>
  <PresentationFormat>Widescreen</PresentationFormat>
  <Paragraphs>393</Paragraphs>
  <Slides>31</Slides>
  <Notes>17</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 +mn-lt</vt:lpstr>
      <vt:lpstr>Apple Braille</vt:lpstr>
      <vt:lpstr>Arial</vt:lpstr>
      <vt:lpstr>Calibri</vt:lpstr>
      <vt:lpstr>Calibri Light</vt:lpstr>
      <vt:lpstr>Century Gothic</vt:lpstr>
      <vt:lpstr>1_Office Theme</vt:lpstr>
      <vt:lpstr>Office Theme</vt:lpstr>
      <vt:lpstr>The Recorded Home Oximetry (RHO) Program  Monthly Investigator Meeting</vt:lpstr>
      <vt:lpstr>PowerPoint Presentation</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ISP Updates</vt:lpstr>
      <vt:lpstr>Growth Data</vt:lpstr>
      <vt:lpstr>Upcoming Data Query</vt:lpstr>
      <vt:lpstr>Cost of Implementation Analysis</vt:lpstr>
      <vt:lpstr>Additional Funding Awarded</vt:lpstr>
      <vt:lpstr>Discussion</vt:lpstr>
      <vt:lpstr>Distribution of Duration of HOT</vt:lpstr>
      <vt:lpstr>Reminders</vt:lpstr>
      <vt:lpstr>Please email Katie when a new baby is enrolled in the program. </vt:lpstr>
      <vt:lpstr>Controls</vt:lpstr>
      <vt:lpstr>Importance of Changing Probes</vt:lpstr>
      <vt:lpstr>Reporting AEs</vt:lpstr>
      <vt:lpstr>Subcontract Amendments </vt:lpstr>
      <vt:lpstr>Family Engagement Survey</vt:lpstr>
      <vt:lpstr>RHO Program Website</vt:lpstr>
      <vt:lpstr>PowerPoint Presentation</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485</cp:revision>
  <dcterms:created xsi:type="dcterms:W3CDTF">2021-03-31T16:28:55Z</dcterms:created>
  <dcterms:modified xsi:type="dcterms:W3CDTF">2023-05-04T18:49:09Z</dcterms:modified>
</cp:coreProperties>
</file>