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9" r:id="rId2"/>
    <p:sldId id="897" r:id="rId3"/>
    <p:sldId id="256" r:id="rId4"/>
    <p:sldId id="896" r:id="rId5"/>
    <p:sldId id="1330" r:id="rId6"/>
    <p:sldId id="1440" r:id="rId7"/>
    <p:sldId id="1424" r:id="rId8"/>
    <p:sldId id="1425" r:id="rId9"/>
    <p:sldId id="878" r:id="rId10"/>
    <p:sldId id="895" r:id="rId11"/>
    <p:sldId id="1335" r:id="rId12"/>
    <p:sldId id="1476" r:id="rId13"/>
    <p:sldId id="1307" r:id="rId14"/>
    <p:sldId id="1441" r:id="rId15"/>
    <p:sldId id="1468" r:id="rId16"/>
    <p:sldId id="1453" r:id="rId17"/>
    <p:sldId id="1470" r:id="rId18"/>
    <p:sldId id="1474" r:id="rId19"/>
    <p:sldId id="1443" r:id="rId20"/>
    <p:sldId id="1475" r:id="rId21"/>
    <p:sldId id="1461" r:id="rId22"/>
    <p:sldId id="1455" r:id="rId23"/>
    <p:sldId id="1460" r:id="rId24"/>
    <p:sldId id="1446" r:id="rId25"/>
    <p:sldId id="459" r:id="rId26"/>
    <p:sldId id="8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629DD1"/>
    <a:srgbClr val="F4B183"/>
    <a:srgbClr val="A9D18E"/>
    <a:srgbClr val="FCE8DA"/>
    <a:srgbClr val="E5F1DD"/>
    <a:srgbClr val="BC73F3"/>
    <a:srgbClr val="F5EAFD"/>
    <a:srgbClr val="5AA2AE"/>
    <a:srgbClr val="225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autoAdjust="0"/>
    <p:restoredTop sz="89056" autoAdjust="0"/>
  </p:normalViewPr>
  <p:slideViewPr>
    <p:cSldViewPr snapToGrid="0">
      <p:cViewPr varScale="1">
        <p:scale>
          <a:sx n="99" d="100"/>
          <a:sy n="99" d="100"/>
        </p:scale>
        <p:origin x="456" y="9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Ma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Duration%20for%20Control%20Infants\Duration%20for%20Control%20Infan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M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Recorded Home Oximetry Program Implementation Trial Enrollment</a:t>
            </a:r>
          </a:p>
          <a:p>
            <a:pPr>
              <a:defRPr/>
            </a:pPr>
            <a:r>
              <a:rPr lang="en-US"/>
              <a:t>(Q3 2021 to Present)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Total!$B$1</c:f>
              <c:strCache>
                <c:ptCount val="1"/>
                <c:pt idx="0">
                  <c:v>Total</c:v>
                </c:pt>
              </c:strCache>
            </c:strRef>
          </c:tx>
          <c:spPr>
            <a:ln w="57150" cap="rnd" cmpd="sng" algn="ctr">
              <a:solidFill>
                <a:schemeClr val="accent3">
                  <a:lumMod val="75000"/>
                </a:schemeClr>
              </a:solidFill>
              <a:prstDash val="solid"/>
              <a:round/>
            </a:ln>
            <a:effectLst/>
          </c:spPr>
          <c:marker>
            <c:symbol val="square"/>
            <c:size val="6"/>
            <c:spPr>
              <a:solidFill>
                <a:schemeClr val="accent1"/>
              </a:solidFill>
              <a:ln w="57150" cap="flat" cmpd="sng" algn="ctr">
                <a:solidFill>
                  <a:schemeClr val="accent3">
                    <a:lumMod val="75000"/>
                  </a:schemeClr>
                </a:solidFill>
                <a:prstDash val="solid"/>
                <a:round/>
              </a:ln>
              <a:effectLst/>
            </c:spPr>
          </c:marker>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Total!$B$2:$B$9</c:f>
              <c:numCache>
                <c:formatCode>0.0</c:formatCode>
                <c:ptCount val="8"/>
                <c:pt idx="0">
                  <c:v>7</c:v>
                </c:pt>
                <c:pt idx="1">
                  <c:v>11</c:v>
                </c:pt>
                <c:pt idx="2">
                  <c:v>20</c:v>
                </c:pt>
                <c:pt idx="3">
                  <c:v>24</c:v>
                </c:pt>
                <c:pt idx="4">
                  <c:v>44</c:v>
                </c:pt>
                <c:pt idx="5">
                  <c:v>53</c:v>
                </c:pt>
                <c:pt idx="6">
                  <c:v>36</c:v>
                </c:pt>
                <c:pt idx="7">
                  <c:v>26</c:v>
                </c:pt>
              </c:numCache>
            </c:numRef>
          </c:val>
          <c:smooth val="0"/>
          <c:extLst>
            <c:ext xmlns:c16="http://schemas.microsoft.com/office/drawing/2014/chart" uri="{C3380CC4-5D6E-409C-BE32-E72D297353CC}">
              <c16:uniqueId val="{00000000-2392-4A38-ABDF-FF972AC4302B}"/>
            </c:ext>
          </c:extLst>
        </c:ser>
        <c:ser>
          <c:idx val="1"/>
          <c:order val="1"/>
          <c:tx>
            <c:strRef>
              <c:f>Total!$C$1</c:f>
              <c:strCache>
                <c:ptCount val="1"/>
                <c:pt idx="0">
                  <c:v>UCL</c:v>
                </c:pt>
              </c:strCache>
            </c:strRef>
          </c:tx>
          <c:spPr>
            <a:ln w="19050" cap="rnd" cmpd="sng" algn="ctr">
              <a:solidFill>
                <a:srgbClr val="FF0000"/>
              </a:solidFill>
              <a:prstDash val="lgDash"/>
              <a:round/>
            </a:ln>
            <a:effectLst/>
          </c:spPr>
          <c:marker>
            <c:symbol val="none"/>
          </c:marker>
          <c:dLbls>
            <c:dLbl>
              <c:idx val="1"/>
              <c:layout>
                <c:manualLayout>
                  <c:x val="6.9711912611292198E-2"/>
                  <c:y val="-2.0210063390492625E-2"/>
                </c:manualLayout>
              </c:layout>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UCL</a:t>
                    </a:r>
                  </a:p>
                </c:rich>
              </c:tx>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392-4A38-ABDF-FF972AC4302B}"/>
                </c:ext>
              </c:extLst>
            </c:dLbl>
            <c:dLbl>
              <c:idx val="4"/>
              <c:layout>
                <c:manualLayout>
                  <c:x val="-6.7543849158628641E-2"/>
                  <c:y val="-2.7819319121400583E-2"/>
                </c:manualLayout>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92-4A38-ABDF-FF972AC4302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Total!$C$2:$C$9</c:f>
              <c:numCache>
                <c:formatCode>0.0</c:formatCode>
                <c:ptCount val="8"/>
                <c:pt idx="0">
                  <c:v>31.471999999999998</c:v>
                </c:pt>
                <c:pt idx="1">
                  <c:v>47.271999999999998</c:v>
                </c:pt>
                <c:pt idx="2">
                  <c:v>47.271999999999998</c:v>
                </c:pt>
                <c:pt idx="3">
                  <c:v>47.271999999999998</c:v>
                </c:pt>
                <c:pt idx="4">
                  <c:v>47.271999999999998</c:v>
                </c:pt>
                <c:pt idx="5">
                  <c:v>47.271999999999998</c:v>
                </c:pt>
                <c:pt idx="6">
                  <c:v>47.271999999999998</c:v>
                </c:pt>
                <c:pt idx="7">
                  <c:v>47.271999999999998</c:v>
                </c:pt>
              </c:numCache>
            </c:numRef>
          </c:val>
          <c:smooth val="0"/>
          <c:extLst>
            <c:ext xmlns:c16="http://schemas.microsoft.com/office/drawing/2014/chart" uri="{C3380CC4-5D6E-409C-BE32-E72D297353CC}">
              <c16:uniqueId val="{00000003-2392-4A38-ABDF-FF972AC4302B}"/>
            </c:ext>
          </c:extLst>
        </c:ser>
        <c:ser>
          <c:idx val="2"/>
          <c:order val="2"/>
          <c:tx>
            <c:strRef>
              <c:f>Total!$D$1</c:f>
              <c:strCache>
                <c:ptCount val="1"/>
                <c:pt idx="0">
                  <c:v> +2 Sigma</c:v>
                </c:pt>
              </c:strCache>
            </c:strRef>
          </c:tx>
          <c:spPr>
            <a:ln w="25400" cap="rnd" cmpd="sng" algn="ctr">
              <a:noFill/>
              <a:prstDash val="solid"/>
              <a:round/>
            </a:ln>
            <a:effectLst/>
          </c:spPr>
          <c:marker>
            <c:symbol val="none"/>
          </c:marker>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Total!$D$2:$D$7</c:f>
              <c:numCache>
                <c:formatCode>0.0</c:formatCode>
                <c:ptCount val="6"/>
                <c:pt idx="0">
                  <c:v>23.314666666666668</c:v>
                </c:pt>
                <c:pt idx="1">
                  <c:v>39.114666666666665</c:v>
                </c:pt>
                <c:pt idx="2">
                  <c:v>39.114666666666665</c:v>
                </c:pt>
                <c:pt idx="3">
                  <c:v>39.114666666666665</c:v>
                </c:pt>
                <c:pt idx="4">
                  <c:v>39.114666666666665</c:v>
                </c:pt>
                <c:pt idx="5">
                  <c:v>39.114666666666665</c:v>
                </c:pt>
              </c:numCache>
            </c:numRef>
          </c:val>
          <c:smooth val="0"/>
          <c:extLst>
            <c:ext xmlns:c16="http://schemas.microsoft.com/office/drawing/2014/chart" uri="{C3380CC4-5D6E-409C-BE32-E72D297353CC}">
              <c16:uniqueId val="{00000004-2392-4A38-ABDF-FF972AC4302B}"/>
            </c:ext>
          </c:extLst>
        </c:ser>
        <c:ser>
          <c:idx val="3"/>
          <c:order val="3"/>
          <c:tx>
            <c:strRef>
              <c:f>Total!$E$1</c:f>
              <c:strCache>
                <c:ptCount val="1"/>
                <c:pt idx="0">
                  <c:v> +1 Sigma</c:v>
                </c:pt>
              </c:strCache>
            </c:strRef>
          </c:tx>
          <c:spPr>
            <a:ln w="25400" cap="rnd" cmpd="sng" algn="ctr">
              <a:noFill/>
              <a:prstDash val="solid"/>
              <a:round/>
            </a:ln>
            <a:effectLst/>
          </c:spPr>
          <c:marker>
            <c:symbol val="none"/>
          </c:marker>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Total!$E$2:$E$7</c:f>
              <c:numCache>
                <c:formatCode>0.0</c:formatCode>
                <c:ptCount val="6"/>
                <c:pt idx="0">
                  <c:v>15.157333333333334</c:v>
                </c:pt>
                <c:pt idx="1">
                  <c:v>30.957333333333334</c:v>
                </c:pt>
                <c:pt idx="2">
                  <c:v>30.957333333333334</c:v>
                </c:pt>
                <c:pt idx="3">
                  <c:v>30.957333333333334</c:v>
                </c:pt>
                <c:pt idx="4">
                  <c:v>30.957333333333334</c:v>
                </c:pt>
                <c:pt idx="5">
                  <c:v>30.957333333333334</c:v>
                </c:pt>
              </c:numCache>
            </c:numRef>
          </c:val>
          <c:smooth val="0"/>
          <c:extLst>
            <c:ext xmlns:c16="http://schemas.microsoft.com/office/drawing/2014/chart" uri="{C3380CC4-5D6E-409C-BE32-E72D297353CC}">
              <c16:uniqueId val="{00000005-2392-4A38-ABDF-FF972AC4302B}"/>
            </c:ext>
          </c:extLst>
        </c:ser>
        <c:ser>
          <c:idx val="4"/>
          <c:order val="4"/>
          <c:tx>
            <c:strRef>
              <c:f>Total!$F$1</c:f>
              <c:strCache>
                <c:ptCount val="1"/>
                <c:pt idx="0">
                  <c:v>Average</c:v>
                </c:pt>
              </c:strCache>
            </c:strRef>
          </c:tx>
          <c:spPr>
            <a:ln w="38100" cap="rnd" cmpd="sng" algn="ctr">
              <a:solidFill>
                <a:schemeClr val="accent5"/>
              </a:solidFill>
              <a:prstDash val="dash"/>
              <a:round/>
            </a:ln>
            <a:effectLst/>
          </c:spPr>
          <c:marker>
            <c:symbol val="none"/>
          </c:marker>
          <c:dLbls>
            <c:dLbl>
              <c:idx val="1"/>
              <c:layout>
                <c:manualLayout>
                  <c:x val="7.1962007066536798E-2"/>
                  <c:y val="-2.5282900544431355E-2"/>
                </c:manualLayout>
              </c:layout>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CL</a:t>
                    </a:r>
                  </a:p>
                </c:rich>
              </c:tx>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392-4A38-ABDF-FF972AC4302B}"/>
                </c:ext>
              </c:extLst>
            </c:dLbl>
            <c:dLbl>
              <c:idx val="4"/>
              <c:layout>
                <c:manualLayout>
                  <c:x val="-0.25655178339917528"/>
                  <c:y val="-2.7819319121400583E-2"/>
                </c:manualLayout>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92-4A38-ABDF-FF972AC4302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Total!$F$2:$F$9</c:f>
              <c:numCache>
                <c:formatCode>0.0</c:formatCode>
                <c:ptCount val="8"/>
                <c:pt idx="0">
                  <c:v>7</c:v>
                </c:pt>
                <c:pt idx="1">
                  <c:v>22.8</c:v>
                </c:pt>
                <c:pt idx="2">
                  <c:v>22.8</c:v>
                </c:pt>
                <c:pt idx="3">
                  <c:v>22.8</c:v>
                </c:pt>
                <c:pt idx="4">
                  <c:v>22.8</c:v>
                </c:pt>
                <c:pt idx="5">
                  <c:v>22.8</c:v>
                </c:pt>
                <c:pt idx="6">
                  <c:v>22.8</c:v>
                </c:pt>
                <c:pt idx="7">
                  <c:v>22.8</c:v>
                </c:pt>
              </c:numCache>
            </c:numRef>
          </c:val>
          <c:smooth val="0"/>
          <c:extLst>
            <c:ext xmlns:c16="http://schemas.microsoft.com/office/drawing/2014/chart" uri="{C3380CC4-5D6E-409C-BE32-E72D297353CC}">
              <c16:uniqueId val="{00000008-2392-4A38-ABDF-FF972AC4302B}"/>
            </c:ext>
          </c:extLst>
        </c:ser>
        <c:ser>
          <c:idx val="5"/>
          <c:order val="5"/>
          <c:tx>
            <c:strRef>
              <c:f>Total!$G$1</c:f>
              <c:strCache>
                <c:ptCount val="1"/>
                <c:pt idx="0">
                  <c:v> -1 Sigma</c:v>
                </c:pt>
              </c:strCache>
            </c:strRef>
          </c:tx>
          <c:spPr>
            <a:ln w="25400" cap="rnd" cmpd="sng" algn="ctr">
              <a:noFill/>
              <a:prstDash val="solid"/>
              <a:round/>
            </a:ln>
            <a:effectLst/>
          </c:spPr>
          <c:marker>
            <c:symbol val="none"/>
          </c:marker>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Total!$G$2:$G$7</c:f>
              <c:numCache>
                <c:formatCode>0.0</c:formatCode>
                <c:ptCount val="6"/>
                <c:pt idx="0">
                  <c:v>-1.1573333333333338</c:v>
                </c:pt>
                <c:pt idx="1">
                  <c:v>14.642666666666667</c:v>
                </c:pt>
                <c:pt idx="2">
                  <c:v>14.642666666666667</c:v>
                </c:pt>
                <c:pt idx="3">
                  <c:v>14.642666666666667</c:v>
                </c:pt>
                <c:pt idx="4">
                  <c:v>14.642666666666667</c:v>
                </c:pt>
                <c:pt idx="5">
                  <c:v>14.642666666666667</c:v>
                </c:pt>
              </c:numCache>
            </c:numRef>
          </c:val>
          <c:smooth val="0"/>
          <c:extLst>
            <c:ext xmlns:c16="http://schemas.microsoft.com/office/drawing/2014/chart" uri="{C3380CC4-5D6E-409C-BE32-E72D297353CC}">
              <c16:uniqueId val="{00000009-2392-4A38-ABDF-FF972AC4302B}"/>
            </c:ext>
          </c:extLst>
        </c:ser>
        <c:ser>
          <c:idx val="6"/>
          <c:order val="6"/>
          <c:tx>
            <c:strRef>
              <c:f>Total!$H$1</c:f>
              <c:strCache>
                <c:ptCount val="1"/>
                <c:pt idx="0">
                  <c:v> -2 Sigma</c:v>
                </c:pt>
              </c:strCache>
            </c:strRef>
          </c:tx>
          <c:spPr>
            <a:ln w="25400" cap="rnd" cmpd="sng" algn="ctr">
              <a:noFill/>
              <a:prstDash val="solid"/>
              <a:round/>
            </a:ln>
            <a:effectLst/>
          </c:spPr>
          <c:marker>
            <c:symbol val="none"/>
          </c:marker>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Total!$H$2:$H$7</c:f>
              <c:numCache>
                <c:formatCode>0.0</c:formatCode>
                <c:ptCount val="6"/>
                <c:pt idx="0">
                  <c:v>-9.3146666666666675</c:v>
                </c:pt>
                <c:pt idx="1">
                  <c:v>6.4853333333333332</c:v>
                </c:pt>
                <c:pt idx="2">
                  <c:v>6.4853333333333332</c:v>
                </c:pt>
                <c:pt idx="3">
                  <c:v>6.4853333333333332</c:v>
                </c:pt>
                <c:pt idx="4">
                  <c:v>6.4853333333333332</c:v>
                </c:pt>
                <c:pt idx="5">
                  <c:v>6.4853333333333332</c:v>
                </c:pt>
              </c:numCache>
            </c:numRef>
          </c:val>
          <c:smooth val="0"/>
          <c:extLst>
            <c:ext xmlns:c16="http://schemas.microsoft.com/office/drawing/2014/chart" uri="{C3380CC4-5D6E-409C-BE32-E72D297353CC}">
              <c16:uniqueId val="{0000000A-2392-4A38-ABDF-FF972AC4302B}"/>
            </c:ext>
          </c:extLst>
        </c:ser>
        <c:ser>
          <c:idx val="7"/>
          <c:order val="7"/>
          <c:tx>
            <c:strRef>
              <c:f>Total!$I$1</c:f>
              <c:strCache>
                <c:ptCount val="1"/>
                <c:pt idx="0">
                  <c:v>LCL</c:v>
                </c:pt>
              </c:strCache>
            </c:strRef>
          </c:tx>
          <c:spPr>
            <a:ln w="19050" cap="rnd" cmpd="sng" algn="ctr">
              <a:solidFill>
                <a:srgbClr val="FF0000"/>
              </a:solidFill>
              <a:prstDash val="lgDash"/>
              <a:round/>
            </a:ln>
            <a:effectLst/>
          </c:spPr>
          <c:marker>
            <c:symbol val="none"/>
          </c:marker>
          <c:dLbls>
            <c:dLbl>
              <c:idx val="1"/>
              <c:layout>
                <c:manualLayout>
                  <c:x val="6.9711912611292198E-2"/>
                  <c:y val="-2.274648196746213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LCL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392-4A38-ABDF-FF972AC4302B}"/>
                </c:ext>
              </c:extLst>
            </c:dLbl>
            <c:dLbl>
              <c:idx val="4"/>
              <c:layout>
                <c:manualLayout>
                  <c:x val="-1.4666666512686024E-2"/>
                  <c:y val="-2.0209973669746115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392-4A38-ABDF-FF972AC4302B}"/>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Total!$I$2:$I$8</c:f>
              <c:numCache>
                <c:formatCode>0.0</c:formatCode>
                <c:ptCount val="7"/>
                <c:pt idx="0">
                  <c:v>-17.471999999999998</c:v>
                </c:pt>
                <c:pt idx="1">
                  <c:v>-1.671999999999997</c:v>
                </c:pt>
                <c:pt idx="2">
                  <c:v>-1.671999999999997</c:v>
                </c:pt>
                <c:pt idx="3">
                  <c:v>-1.671999999999997</c:v>
                </c:pt>
                <c:pt idx="4">
                  <c:v>-1.671999999999997</c:v>
                </c:pt>
                <c:pt idx="5">
                  <c:v>-1.671999999999997</c:v>
                </c:pt>
                <c:pt idx="6">
                  <c:v>-1.671999999999997</c:v>
                </c:pt>
              </c:numCache>
            </c:numRef>
          </c:val>
          <c:smooth val="0"/>
          <c:extLst>
            <c:ext xmlns:c16="http://schemas.microsoft.com/office/drawing/2014/chart" uri="{C3380CC4-5D6E-409C-BE32-E72D297353CC}">
              <c16:uniqueId val="{0000000D-2392-4A38-ABDF-FF972AC4302B}"/>
            </c:ext>
          </c:extLst>
        </c:ser>
        <c:ser>
          <c:idx val="8"/>
          <c:order val="8"/>
          <c:tx>
            <c:strRef>
              <c:f>Total!$T$1</c:f>
              <c:strCache>
                <c:ptCount val="1"/>
                <c:pt idx="0">
                  <c:v>Target Enrollment</c:v>
                </c:pt>
              </c:strCache>
            </c:strRef>
          </c:tx>
          <c:spPr>
            <a:ln w="38100" cap="rnd" cmpd="sng" algn="ctr">
              <a:solidFill>
                <a:schemeClr val="accent5"/>
              </a:solidFill>
              <a:prstDash val="solid"/>
              <a:round/>
            </a:ln>
            <a:effectLst/>
          </c:spPr>
          <c:marker>
            <c:symbol val="none"/>
          </c:marker>
          <c:dLbls>
            <c:dLbl>
              <c:idx val="1"/>
              <c:layout>
                <c:manualLayout>
                  <c:x val="0.5614132719252436"/>
                  <c:y val="-0.46861990868893122"/>
                </c:manualLayout>
              </c:layout>
              <c:tx>
                <c:rich>
                  <a:bodyPr/>
                  <a:lstStyle/>
                  <a:p>
                    <a:r>
                      <a:rPr lang="en-US"/>
                      <a:t>Target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392-4A38-ABDF-FF972AC4302B}"/>
                </c:ext>
              </c:extLst>
            </c:dLbl>
            <c:dLbl>
              <c:idx val="3"/>
              <c:layout>
                <c:manualLayout>
                  <c:x val="0.19577292294799581"/>
                  <c:y val="-0.19215028379927546"/>
                </c:manualLayout>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392-4A38-ABDF-FF972AC4302B}"/>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Total!$A$2:$A$9</c:f>
              <c:strCache>
                <c:ptCount val="8"/>
                <c:pt idx="0">
                  <c:v>Q3 2021</c:v>
                </c:pt>
                <c:pt idx="1">
                  <c:v>Q4 2021</c:v>
                </c:pt>
                <c:pt idx="2">
                  <c:v>Q1 2022</c:v>
                </c:pt>
                <c:pt idx="3">
                  <c:v>Q2 2022</c:v>
                </c:pt>
                <c:pt idx="4">
                  <c:v>Q3 2022</c:v>
                </c:pt>
                <c:pt idx="5">
                  <c:v>Q4 2022</c:v>
                </c:pt>
                <c:pt idx="6">
                  <c:v>Q1 2023</c:v>
                </c:pt>
                <c:pt idx="7">
                  <c:v>Q2 2023</c:v>
                </c:pt>
              </c:strCache>
            </c:strRef>
          </c:cat>
          <c:val>
            <c:numRef>
              <c:f>Total!$T$2:$T$9</c:f>
              <c:numCache>
                <c:formatCode>General</c:formatCode>
                <c:ptCount val="8"/>
                <c:pt idx="0">
                  <c:v>12</c:v>
                </c:pt>
                <c:pt idx="1">
                  <c:v>23</c:v>
                </c:pt>
                <c:pt idx="2">
                  <c:v>45</c:v>
                </c:pt>
                <c:pt idx="3">
                  <c:v>63</c:v>
                </c:pt>
                <c:pt idx="4">
                  <c:v>88</c:v>
                </c:pt>
                <c:pt idx="5">
                  <c:v>88</c:v>
                </c:pt>
                <c:pt idx="6">
                  <c:v>88</c:v>
                </c:pt>
                <c:pt idx="7">
                  <c:v>88</c:v>
                </c:pt>
              </c:numCache>
            </c:numRef>
          </c:val>
          <c:smooth val="0"/>
          <c:extLst>
            <c:ext xmlns:c16="http://schemas.microsoft.com/office/drawing/2014/chart" uri="{C3380CC4-5D6E-409C-BE32-E72D297353CC}">
              <c16:uniqueId val="{00000010-2392-4A38-ABDF-FF972AC4302B}"/>
            </c:ext>
          </c:extLst>
        </c:ser>
        <c:dLbls>
          <c:showLegendKey val="0"/>
          <c:showVal val="0"/>
          <c:showCatName val="0"/>
          <c:showSerName val="0"/>
          <c:showPercent val="0"/>
          <c:showBubbleSize val="0"/>
        </c:dLbls>
        <c:marker val="1"/>
        <c:smooth val="0"/>
        <c:axId val="471234656"/>
        <c:axId val="471230912"/>
      </c:lineChart>
      <c:catAx>
        <c:axId val="47123465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a:t>NICU Discharge Quarter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71230912"/>
        <c:crossesAt val="-20"/>
        <c:auto val="0"/>
        <c:lblAlgn val="ctr"/>
        <c:lblOffset val="100"/>
        <c:noMultiLvlLbl val="0"/>
      </c:catAx>
      <c:valAx>
        <c:axId val="471230912"/>
        <c:scaling>
          <c:orientation val="minMax"/>
          <c:min val="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a:t>Participants</a:t>
                </a:r>
                <a:r>
                  <a:rPr lang="en-US" sz="1600" baseline="0"/>
                  <a:t> Followed by the RHO Program</a:t>
                </a:r>
                <a:endParaRPr lang="en-US" sz="160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71234656"/>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Implementation: Average Duration of Home Oxygen Therapy for Infants Followed by the RHO</a:t>
            </a:r>
            <a:r>
              <a:rPr lang="en-US" sz="1800" baseline="0"/>
              <a:t> Program Across All Implementation Sites</a:t>
            </a:r>
            <a:endParaRPr lang="en-US" sz="1800"/>
          </a:p>
        </c:rich>
      </c:tx>
      <c:overlay val="0"/>
    </c:title>
    <c:autoTitleDeleted val="0"/>
    <c:plotArea>
      <c:layout/>
      <c:lineChart>
        <c:grouping val="standard"/>
        <c:varyColors val="0"/>
        <c:ser>
          <c:idx val="0"/>
          <c:order val="0"/>
          <c:tx>
            <c:strRef>
              <c:f>'Avg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'Avg HOT Duration'!$A$2:$A$10</c:f>
              <c:strCache>
                <c:ptCount val="9"/>
                <c:pt idx="0">
                  <c:v>Q2 2021 (n=2)</c:v>
                </c:pt>
                <c:pt idx="1">
                  <c:v>Q3 2021 (n=5)</c:v>
                </c:pt>
                <c:pt idx="2">
                  <c:v>Q4 2021 (n=8)</c:v>
                </c:pt>
                <c:pt idx="3">
                  <c:v>Q1 2022 (n=11)</c:v>
                </c:pt>
                <c:pt idx="4">
                  <c:v>Q2 2022 (n=15)</c:v>
                </c:pt>
                <c:pt idx="5">
                  <c:v>Q3 2022 (n=26)</c:v>
                </c:pt>
                <c:pt idx="6">
                  <c:v>Q4 2022 (n=30)</c:v>
                </c:pt>
                <c:pt idx="7">
                  <c:v>Q1 2023 (n=17)</c:v>
                </c:pt>
                <c:pt idx="8">
                  <c:v>Q2 2023 (n=5)</c:v>
                </c:pt>
              </c:strCache>
            </c:strRef>
          </c:cat>
          <c:val>
            <c:numRef>
              <c:f>'Avg HOT Duration'!$B$2:$B$10</c:f>
              <c:numCache>
                <c:formatCode>0.0</c:formatCode>
                <c:ptCount val="9"/>
                <c:pt idx="0">
                  <c:v>102</c:v>
                </c:pt>
                <c:pt idx="1">
                  <c:v>121.4</c:v>
                </c:pt>
                <c:pt idx="2">
                  <c:v>74.7</c:v>
                </c:pt>
                <c:pt idx="3">
                  <c:v>104.27272727272727</c:v>
                </c:pt>
                <c:pt idx="4">
                  <c:v>100.13333333333334</c:v>
                </c:pt>
                <c:pt idx="5">
                  <c:v>73.961538461538467</c:v>
                </c:pt>
                <c:pt idx="6">
                  <c:v>75.266666666666666</c:v>
                </c:pt>
                <c:pt idx="7">
                  <c:v>55</c:v>
                </c:pt>
                <c:pt idx="8">
                  <c:v>26.2</c:v>
                </c:pt>
              </c:numCache>
            </c:numRef>
          </c:val>
          <c:smooth val="0"/>
          <c:extLst>
            <c:ext xmlns:c16="http://schemas.microsoft.com/office/drawing/2014/chart" uri="{C3380CC4-5D6E-409C-BE32-E72D297353CC}">
              <c16:uniqueId val="{00000000-4C8E-49A2-9FB0-661F77715057}"/>
            </c:ext>
          </c:extLst>
        </c:ser>
        <c:ser>
          <c:idx val="1"/>
          <c:order val="1"/>
          <c:tx>
            <c:strRef>
              <c:f>'Avg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C8E-49A2-9FB0-661F77715057}"/>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8E-49A2-9FB0-661F77715057}"/>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Duration'!$A$2:$A$10</c:f>
              <c:strCache>
                <c:ptCount val="9"/>
                <c:pt idx="0">
                  <c:v>Q2 2021 (n=2)</c:v>
                </c:pt>
                <c:pt idx="1">
                  <c:v>Q3 2021 (n=5)</c:v>
                </c:pt>
                <c:pt idx="2">
                  <c:v>Q4 2021 (n=8)</c:v>
                </c:pt>
                <c:pt idx="3">
                  <c:v>Q1 2022 (n=11)</c:v>
                </c:pt>
                <c:pt idx="4">
                  <c:v>Q2 2022 (n=15)</c:v>
                </c:pt>
                <c:pt idx="5">
                  <c:v>Q3 2022 (n=26)</c:v>
                </c:pt>
                <c:pt idx="6">
                  <c:v>Q4 2022 (n=30)</c:v>
                </c:pt>
                <c:pt idx="7">
                  <c:v>Q1 2023 (n=17)</c:v>
                </c:pt>
                <c:pt idx="8">
                  <c:v>Q2 2023 (n=5)</c:v>
                </c:pt>
              </c:strCache>
            </c:strRef>
          </c:cat>
          <c:val>
            <c:numRef>
              <c:f>'Avg HOT Duration'!$C$2:$C$10</c:f>
              <c:numCache>
                <c:formatCode>0.0</c:formatCode>
                <c:ptCount val="9"/>
                <c:pt idx="0">
                  <c:v>174.02448076923076</c:v>
                </c:pt>
                <c:pt idx="1">
                  <c:v>174.02448076923076</c:v>
                </c:pt>
                <c:pt idx="2">
                  <c:v>174.02448076923076</c:v>
                </c:pt>
                <c:pt idx="3">
                  <c:v>174.02448076923076</c:v>
                </c:pt>
                <c:pt idx="4">
                  <c:v>174.02448076923076</c:v>
                </c:pt>
                <c:pt idx="5">
                  <c:v>174.02448076923076</c:v>
                </c:pt>
                <c:pt idx="6">
                  <c:v>174.02448076923076</c:v>
                </c:pt>
                <c:pt idx="7">
                  <c:v>174.02448076923076</c:v>
                </c:pt>
                <c:pt idx="8">
                  <c:v>174.02448076923076</c:v>
                </c:pt>
              </c:numCache>
            </c:numRef>
          </c:val>
          <c:smooth val="0"/>
          <c:extLst>
            <c:ext xmlns:c16="http://schemas.microsoft.com/office/drawing/2014/chart" uri="{C3380CC4-5D6E-409C-BE32-E72D297353CC}">
              <c16:uniqueId val="{00000003-4C8E-49A2-9FB0-661F77715057}"/>
            </c:ext>
          </c:extLst>
        </c:ser>
        <c:ser>
          <c:idx val="2"/>
          <c:order val="2"/>
          <c:tx>
            <c:strRef>
              <c:f>'Avg HOT Duration'!$D$1</c:f>
              <c:strCache>
                <c:ptCount val="1"/>
                <c:pt idx="0">
                  <c:v> +2 Sigma</c:v>
                </c:pt>
              </c:strCache>
            </c:strRef>
          </c:tx>
          <c:spPr>
            <a:ln w="25400">
              <a:noFill/>
            </a:ln>
            <a:effectLst/>
          </c:spPr>
          <c:marker>
            <c:symbol val="none"/>
          </c:marker>
          <c:cat>
            <c:strRef>
              <c:f>'Avg HOT Duration'!$A$2:$A$10</c:f>
              <c:strCache>
                <c:ptCount val="9"/>
                <c:pt idx="0">
                  <c:v>Q2 2021 (n=2)</c:v>
                </c:pt>
                <c:pt idx="1">
                  <c:v>Q3 2021 (n=5)</c:v>
                </c:pt>
                <c:pt idx="2">
                  <c:v>Q4 2021 (n=8)</c:v>
                </c:pt>
                <c:pt idx="3">
                  <c:v>Q1 2022 (n=11)</c:v>
                </c:pt>
                <c:pt idx="4">
                  <c:v>Q2 2022 (n=15)</c:v>
                </c:pt>
                <c:pt idx="5">
                  <c:v>Q3 2022 (n=26)</c:v>
                </c:pt>
                <c:pt idx="6">
                  <c:v>Q4 2022 (n=30)</c:v>
                </c:pt>
                <c:pt idx="7">
                  <c:v>Q1 2023 (n=17)</c:v>
                </c:pt>
                <c:pt idx="8">
                  <c:v>Q2 2023 (n=5)</c:v>
                </c:pt>
              </c:strCache>
            </c:strRef>
          </c:cat>
          <c:val>
            <c:numRef>
              <c:f>'Avg HOT Duration'!$D$2:$D$8</c:f>
              <c:numCache>
                <c:formatCode>0.0</c:formatCode>
                <c:ptCount val="7"/>
                <c:pt idx="0">
                  <c:v>149.68298717948718</c:v>
                </c:pt>
                <c:pt idx="1">
                  <c:v>149.68298717948718</c:v>
                </c:pt>
                <c:pt idx="2">
                  <c:v>149.68298717948718</c:v>
                </c:pt>
                <c:pt idx="3">
                  <c:v>149.68298717948718</c:v>
                </c:pt>
                <c:pt idx="4">
                  <c:v>149.68298717948718</c:v>
                </c:pt>
                <c:pt idx="5">
                  <c:v>149.68298717948718</c:v>
                </c:pt>
                <c:pt idx="6">
                  <c:v>149.68298717948718</c:v>
                </c:pt>
              </c:numCache>
            </c:numRef>
          </c:val>
          <c:smooth val="0"/>
          <c:extLst>
            <c:ext xmlns:c16="http://schemas.microsoft.com/office/drawing/2014/chart" uri="{C3380CC4-5D6E-409C-BE32-E72D297353CC}">
              <c16:uniqueId val="{00000004-4C8E-49A2-9FB0-661F77715057}"/>
            </c:ext>
          </c:extLst>
        </c:ser>
        <c:ser>
          <c:idx val="3"/>
          <c:order val="3"/>
          <c:tx>
            <c:strRef>
              <c:f>'Avg HOT Duration'!$E$1</c:f>
              <c:strCache>
                <c:ptCount val="1"/>
                <c:pt idx="0">
                  <c:v> +1 Sigma</c:v>
                </c:pt>
              </c:strCache>
            </c:strRef>
          </c:tx>
          <c:spPr>
            <a:ln w="25400">
              <a:noFill/>
            </a:ln>
            <a:effectLst/>
          </c:spPr>
          <c:marker>
            <c:symbol val="none"/>
          </c:marker>
          <c:cat>
            <c:strRef>
              <c:f>'Avg HOT Duration'!$A$2:$A$10</c:f>
              <c:strCache>
                <c:ptCount val="9"/>
                <c:pt idx="0">
                  <c:v>Q2 2021 (n=2)</c:v>
                </c:pt>
                <c:pt idx="1">
                  <c:v>Q3 2021 (n=5)</c:v>
                </c:pt>
                <c:pt idx="2">
                  <c:v>Q4 2021 (n=8)</c:v>
                </c:pt>
                <c:pt idx="3">
                  <c:v>Q1 2022 (n=11)</c:v>
                </c:pt>
                <c:pt idx="4">
                  <c:v>Q2 2022 (n=15)</c:v>
                </c:pt>
                <c:pt idx="5">
                  <c:v>Q3 2022 (n=26)</c:v>
                </c:pt>
                <c:pt idx="6">
                  <c:v>Q4 2022 (n=30)</c:v>
                </c:pt>
                <c:pt idx="7">
                  <c:v>Q1 2023 (n=17)</c:v>
                </c:pt>
                <c:pt idx="8">
                  <c:v>Q2 2023 (n=5)</c:v>
                </c:pt>
              </c:strCache>
            </c:strRef>
          </c:cat>
          <c:val>
            <c:numRef>
              <c:f>'Avg HOT Duration'!$E$2:$E$8</c:f>
              <c:numCache>
                <c:formatCode>0.0</c:formatCode>
                <c:ptCount val="7"/>
                <c:pt idx="0">
                  <c:v>125.34149358974359</c:v>
                </c:pt>
                <c:pt idx="1">
                  <c:v>125.34149358974359</c:v>
                </c:pt>
                <c:pt idx="2">
                  <c:v>125.34149358974359</c:v>
                </c:pt>
                <c:pt idx="3">
                  <c:v>125.34149358974359</c:v>
                </c:pt>
                <c:pt idx="4">
                  <c:v>125.34149358974359</c:v>
                </c:pt>
                <c:pt idx="5">
                  <c:v>125.34149358974359</c:v>
                </c:pt>
                <c:pt idx="6">
                  <c:v>125.34149358974359</c:v>
                </c:pt>
              </c:numCache>
            </c:numRef>
          </c:val>
          <c:smooth val="0"/>
          <c:extLst>
            <c:ext xmlns:c16="http://schemas.microsoft.com/office/drawing/2014/chart" uri="{C3380CC4-5D6E-409C-BE32-E72D297353CC}">
              <c16:uniqueId val="{00000005-4C8E-49A2-9FB0-661F77715057}"/>
            </c:ext>
          </c:extLst>
        </c:ser>
        <c:ser>
          <c:idx val="4"/>
          <c:order val="4"/>
          <c:tx>
            <c:strRef>
              <c:f>'Avg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8E-49A2-9FB0-661F77715057}"/>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8E-49A2-9FB0-661F77715057}"/>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Duration'!$A$2:$A$10</c:f>
              <c:strCache>
                <c:ptCount val="9"/>
                <c:pt idx="0">
                  <c:v>Q2 2021 (n=2)</c:v>
                </c:pt>
                <c:pt idx="1">
                  <c:v>Q3 2021 (n=5)</c:v>
                </c:pt>
                <c:pt idx="2">
                  <c:v>Q4 2021 (n=8)</c:v>
                </c:pt>
                <c:pt idx="3">
                  <c:v>Q1 2022 (n=11)</c:v>
                </c:pt>
                <c:pt idx="4">
                  <c:v>Q2 2022 (n=15)</c:v>
                </c:pt>
                <c:pt idx="5">
                  <c:v>Q3 2022 (n=26)</c:v>
                </c:pt>
                <c:pt idx="6">
                  <c:v>Q4 2022 (n=30)</c:v>
                </c:pt>
                <c:pt idx="7">
                  <c:v>Q1 2023 (n=17)</c:v>
                </c:pt>
                <c:pt idx="8">
                  <c:v>Q2 2023 (n=5)</c:v>
                </c:pt>
              </c:strCache>
            </c:strRef>
          </c:cat>
          <c:val>
            <c:numRef>
              <c:f>'Avg HOT Duration'!$F$2:$F$10</c:f>
              <c:numCache>
                <c:formatCode>0.0</c:formatCode>
                <c:ptCount val="9"/>
                <c:pt idx="0">
                  <c:v>101</c:v>
                </c:pt>
                <c:pt idx="1">
                  <c:v>101</c:v>
                </c:pt>
                <c:pt idx="2">
                  <c:v>101</c:v>
                </c:pt>
                <c:pt idx="3">
                  <c:v>101</c:v>
                </c:pt>
                <c:pt idx="4">
                  <c:v>101</c:v>
                </c:pt>
                <c:pt idx="5">
                  <c:v>101</c:v>
                </c:pt>
                <c:pt idx="6">
                  <c:v>101</c:v>
                </c:pt>
                <c:pt idx="7">
                  <c:v>101</c:v>
                </c:pt>
                <c:pt idx="8">
                  <c:v>101</c:v>
                </c:pt>
              </c:numCache>
            </c:numRef>
          </c:val>
          <c:smooth val="0"/>
          <c:extLst>
            <c:ext xmlns:c16="http://schemas.microsoft.com/office/drawing/2014/chart" uri="{C3380CC4-5D6E-409C-BE32-E72D297353CC}">
              <c16:uniqueId val="{00000008-4C8E-49A2-9FB0-661F77715057}"/>
            </c:ext>
          </c:extLst>
        </c:ser>
        <c:ser>
          <c:idx val="5"/>
          <c:order val="5"/>
          <c:tx>
            <c:strRef>
              <c:f>'Avg HOT Duration'!$G$1</c:f>
              <c:strCache>
                <c:ptCount val="1"/>
                <c:pt idx="0">
                  <c:v> -1 Sigma</c:v>
                </c:pt>
              </c:strCache>
            </c:strRef>
          </c:tx>
          <c:spPr>
            <a:ln w="25400">
              <a:noFill/>
            </a:ln>
            <a:effectLst/>
          </c:spPr>
          <c:marker>
            <c:symbol val="none"/>
          </c:marker>
          <c:cat>
            <c:strRef>
              <c:f>'Avg HOT Duration'!$A$2:$A$10</c:f>
              <c:strCache>
                <c:ptCount val="9"/>
                <c:pt idx="0">
                  <c:v>Q2 2021 (n=2)</c:v>
                </c:pt>
                <c:pt idx="1">
                  <c:v>Q3 2021 (n=5)</c:v>
                </c:pt>
                <c:pt idx="2">
                  <c:v>Q4 2021 (n=8)</c:v>
                </c:pt>
                <c:pt idx="3">
                  <c:v>Q1 2022 (n=11)</c:v>
                </c:pt>
                <c:pt idx="4">
                  <c:v>Q2 2022 (n=15)</c:v>
                </c:pt>
                <c:pt idx="5">
                  <c:v>Q3 2022 (n=26)</c:v>
                </c:pt>
                <c:pt idx="6">
                  <c:v>Q4 2022 (n=30)</c:v>
                </c:pt>
                <c:pt idx="7">
                  <c:v>Q1 2023 (n=17)</c:v>
                </c:pt>
                <c:pt idx="8">
                  <c:v>Q2 2023 (n=5)</c:v>
                </c:pt>
              </c:strCache>
            </c:strRef>
          </c:cat>
          <c:val>
            <c:numRef>
              <c:f>'Avg HOT Duration'!$G$2:$G$8</c:f>
              <c:numCache>
                <c:formatCode>0.0</c:formatCode>
                <c:ptCount val="7"/>
                <c:pt idx="0">
                  <c:v>76.658506410256408</c:v>
                </c:pt>
                <c:pt idx="1">
                  <c:v>76.658506410256408</c:v>
                </c:pt>
                <c:pt idx="2">
                  <c:v>76.658506410256408</c:v>
                </c:pt>
                <c:pt idx="3">
                  <c:v>76.658506410256408</c:v>
                </c:pt>
                <c:pt idx="4">
                  <c:v>76.658506410256408</c:v>
                </c:pt>
                <c:pt idx="5">
                  <c:v>76.658506410256408</c:v>
                </c:pt>
                <c:pt idx="6">
                  <c:v>76.658506410256408</c:v>
                </c:pt>
              </c:numCache>
            </c:numRef>
          </c:val>
          <c:smooth val="0"/>
          <c:extLst>
            <c:ext xmlns:c16="http://schemas.microsoft.com/office/drawing/2014/chart" uri="{C3380CC4-5D6E-409C-BE32-E72D297353CC}">
              <c16:uniqueId val="{00000009-4C8E-49A2-9FB0-661F77715057}"/>
            </c:ext>
          </c:extLst>
        </c:ser>
        <c:ser>
          <c:idx val="6"/>
          <c:order val="6"/>
          <c:tx>
            <c:strRef>
              <c:f>'Avg HOT Duration'!$H$1</c:f>
              <c:strCache>
                <c:ptCount val="1"/>
                <c:pt idx="0">
                  <c:v> -2 Sigma</c:v>
                </c:pt>
              </c:strCache>
            </c:strRef>
          </c:tx>
          <c:spPr>
            <a:ln w="25400">
              <a:noFill/>
            </a:ln>
            <a:effectLst/>
          </c:spPr>
          <c:marker>
            <c:symbol val="none"/>
          </c:marker>
          <c:cat>
            <c:strRef>
              <c:f>'Avg HOT Duration'!$A$2:$A$10</c:f>
              <c:strCache>
                <c:ptCount val="9"/>
                <c:pt idx="0">
                  <c:v>Q2 2021 (n=2)</c:v>
                </c:pt>
                <c:pt idx="1">
                  <c:v>Q3 2021 (n=5)</c:v>
                </c:pt>
                <c:pt idx="2">
                  <c:v>Q4 2021 (n=8)</c:v>
                </c:pt>
                <c:pt idx="3">
                  <c:v>Q1 2022 (n=11)</c:v>
                </c:pt>
                <c:pt idx="4">
                  <c:v>Q2 2022 (n=15)</c:v>
                </c:pt>
                <c:pt idx="5">
                  <c:v>Q3 2022 (n=26)</c:v>
                </c:pt>
                <c:pt idx="6">
                  <c:v>Q4 2022 (n=30)</c:v>
                </c:pt>
                <c:pt idx="7">
                  <c:v>Q1 2023 (n=17)</c:v>
                </c:pt>
                <c:pt idx="8">
                  <c:v>Q2 2023 (n=5)</c:v>
                </c:pt>
              </c:strCache>
            </c:strRef>
          </c:cat>
          <c:val>
            <c:numRef>
              <c:f>'Avg HOT Duration'!$H$2:$H$8</c:f>
              <c:numCache>
                <c:formatCode>0.0</c:formatCode>
                <c:ptCount val="7"/>
                <c:pt idx="0">
                  <c:v>52.317012820512822</c:v>
                </c:pt>
                <c:pt idx="1">
                  <c:v>52.317012820512822</c:v>
                </c:pt>
                <c:pt idx="2">
                  <c:v>52.317012820512822</c:v>
                </c:pt>
                <c:pt idx="3">
                  <c:v>52.317012820512822</c:v>
                </c:pt>
                <c:pt idx="4">
                  <c:v>52.317012820512822</c:v>
                </c:pt>
                <c:pt idx="5">
                  <c:v>52.317012820512822</c:v>
                </c:pt>
                <c:pt idx="6">
                  <c:v>52.317012820512822</c:v>
                </c:pt>
              </c:numCache>
            </c:numRef>
          </c:val>
          <c:smooth val="0"/>
          <c:extLst>
            <c:ext xmlns:c16="http://schemas.microsoft.com/office/drawing/2014/chart" uri="{C3380CC4-5D6E-409C-BE32-E72D297353CC}">
              <c16:uniqueId val="{0000000A-4C8E-49A2-9FB0-661F77715057}"/>
            </c:ext>
          </c:extLst>
        </c:ser>
        <c:ser>
          <c:idx val="7"/>
          <c:order val="7"/>
          <c:tx>
            <c:strRef>
              <c:f>'Avg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C8E-49A2-9FB0-661F77715057}"/>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C8E-49A2-9FB0-661F77715057}"/>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Duration'!$A$2:$A$10</c:f>
              <c:strCache>
                <c:ptCount val="9"/>
                <c:pt idx="0">
                  <c:v>Q2 2021 (n=2)</c:v>
                </c:pt>
                <c:pt idx="1">
                  <c:v>Q3 2021 (n=5)</c:v>
                </c:pt>
                <c:pt idx="2">
                  <c:v>Q4 2021 (n=8)</c:v>
                </c:pt>
                <c:pt idx="3">
                  <c:v>Q1 2022 (n=11)</c:v>
                </c:pt>
                <c:pt idx="4">
                  <c:v>Q2 2022 (n=15)</c:v>
                </c:pt>
                <c:pt idx="5">
                  <c:v>Q3 2022 (n=26)</c:v>
                </c:pt>
                <c:pt idx="6">
                  <c:v>Q4 2022 (n=30)</c:v>
                </c:pt>
                <c:pt idx="7">
                  <c:v>Q1 2023 (n=17)</c:v>
                </c:pt>
                <c:pt idx="8">
                  <c:v>Q2 2023 (n=5)</c:v>
                </c:pt>
              </c:strCache>
            </c:strRef>
          </c:cat>
          <c:val>
            <c:numRef>
              <c:f>'Avg HOT Duration'!$I$2:$I$10</c:f>
              <c:numCache>
                <c:formatCode>0.0</c:formatCode>
                <c:ptCount val="9"/>
                <c:pt idx="0">
                  <c:v>27.975519230769237</c:v>
                </c:pt>
                <c:pt idx="1">
                  <c:v>27.975519230769237</c:v>
                </c:pt>
                <c:pt idx="2">
                  <c:v>27.975519230769237</c:v>
                </c:pt>
                <c:pt idx="3">
                  <c:v>27.975519230769237</c:v>
                </c:pt>
                <c:pt idx="4">
                  <c:v>27.975519230769237</c:v>
                </c:pt>
                <c:pt idx="5">
                  <c:v>27.975519230769237</c:v>
                </c:pt>
                <c:pt idx="6">
                  <c:v>27.975519230769237</c:v>
                </c:pt>
                <c:pt idx="7">
                  <c:v>27.975519230769237</c:v>
                </c:pt>
                <c:pt idx="8">
                  <c:v>27.975519230769237</c:v>
                </c:pt>
              </c:numCache>
            </c:numRef>
          </c:val>
          <c:smooth val="0"/>
          <c:extLst>
            <c:ext xmlns:c16="http://schemas.microsoft.com/office/drawing/2014/chart" uri="{C3380CC4-5D6E-409C-BE32-E72D297353CC}">
              <c16:uniqueId val="{0000000D-4C8E-49A2-9FB0-661F77715057}"/>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dirty="0"/>
                  <a:t>Discharge Quarter, (N=Total</a:t>
                </a:r>
                <a:r>
                  <a:rPr lang="en-US" sz="1600" baseline="0" dirty="0"/>
                  <a:t> patients discharged in a quarter with known duration of HOT)</a:t>
                </a:r>
                <a:endParaRPr lang="en-US" sz="1600" dirty="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layout>
            <c:manualLayout>
              <c:xMode val="edge"/>
              <c:yMode val="edge"/>
              <c:x val="5.208333333333333E-3"/>
              <c:y val="0.20201296534693358"/>
            </c:manualLayout>
          </c:layout>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Control: Average Duration of Home Oxygen Therapy for Infants Not Followed by the RHO Program Across All Implementation Sites</a:t>
            </a:r>
          </a:p>
        </c:rich>
      </c:tx>
      <c:overlay val="0"/>
    </c:title>
    <c:autoTitleDeleted val="0"/>
    <c:plotArea>
      <c:layout/>
      <c:lineChart>
        <c:grouping val="standard"/>
        <c:varyColors val="0"/>
        <c:ser>
          <c:idx val="0"/>
          <c:order val="0"/>
          <c:tx>
            <c:strRef>
              <c:f>'Average HOT Duration '!$B$1</c:f>
              <c:strCache>
                <c:ptCount val="1"/>
                <c:pt idx="0">
                  <c:v>Average HOT Duration </c:v>
                </c:pt>
              </c:strCache>
            </c:strRef>
          </c:tx>
          <c:spPr>
            <a:ln w="38100">
              <a:solidFill>
                <a:srgbClr val="33CCCC"/>
              </a:solidFill>
              <a:prstDash val="solid"/>
            </a:ln>
            <a:effectLst/>
          </c:spPr>
          <c:marker>
            <c:symbol val="square"/>
            <c:size val="6"/>
            <c:spPr>
              <a:solidFill>
                <a:srgbClr val="000080"/>
              </a:solidFill>
              <a:ln w="38100">
                <a:solidFill>
                  <a:srgbClr val="33CCCC"/>
                </a:solidFill>
                <a:prstDash val="solid"/>
              </a:ln>
            </c:spPr>
          </c:marker>
          <c:cat>
            <c:strRef>
              <c:f>'Average HOT Duration '!$A$2:$A$5</c:f>
              <c:strCache>
                <c:ptCount val="4"/>
                <c:pt idx="0">
                  <c:v>Q3 2021 (n=1)</c:v>
                </c:pt>
                <c:pt idx="1">
                  <c:v>Q1 2022 (n=2)</c:v>
                </c:pt>
                <c:pt idx="2">
                  <c:v>Q2 2022 (n=9)</c:v>
                </c:pt>
                <c:pt idx="3">
                  <c:v>Q3 2022 (n=1)</c:v>
                </c:pt>
              </c:strCache>
            </c:strRef>
          </c:cat>
          <c:val>
            <c:numRef>
              <c:f>'Average HOT Duration '!$B$2:$B$5</c:f>
              <c:numCache>
                <c:formatCode>0.0</c:formatCode>
                <c:ptCount val="4"/>
                <c:pt idx="0">
                  <c:v>184</c:v>
                </c:pt>
                <c:pt idx="1">
                  <c:v>46.5</c:v>
                </c:pt>
                <c:pt idx="2">
                  <c:v>94.333333333333329</c:v>
                </c:pt>
                <c:pt idx="3">
                  <c:v>101</c:v>
                </c:pt>
              </c:numCache>
            </c:numRef>
          </c:val>
          <c:smooth val="0"/>
          <c:extLst>
            <c:ext xmlns:c16="http://schemas.microsoft.com/office/drawing/2014/chart" uri="{C3380CC4-5D6E-409C-BE32-E72D297353CC}">
              <c16:uniqueId val="{00000000-3144-4515-A5AF-2439817E130C}"/>
            </c:ext>
          </c:extLst>
        </c:ser>
        <c:ser>
          <c:idx val="1"/>
          <c:order val="1"/>
          <c:tx>
            <c:strRef>
              <c:f>'Average HOT Duration '!$C$1</c:f>
              <c:strCache>
                <c:ptCount val="1"/>
                <c:pt idx="0">
                  <c:v>UCL</c:v>
                </c:pt>
              </c:strCache>
            </c:strRef>
          </c:tx>
          <c:spPr>
            <a:ln w="12700">
              <a:solidFill>
                <a:srgbClr val="006699"/>
              </a:solidFill>
              <a:prstDash val="lgDash"/>
            </a:ln>
            <a:effectLst/>
          </c:spPr>
          <c:marker>
            <c:symbol val="none"/>
          </c:marker>
          <c:dLbls>
            <c:dLbl>
              <c:idx val="1"/>
              <c:layout>
                <c:manualLayout>
                  <c:x val="0.45327034665838112"/>
                  <c:y val="-2.4943694151234191E-2"/>
                </c:manualLayout>
              </c:layout>
              <c:tx>
                <c:rich>
                  <a:bodyPr/>
                  <a:lstStyle/>
                  <a:p>
                    <a:pPr>
                      <a:defRPr/>
                    </a:pPr>
                    <a:r>
                      <a:rPr lang="en-US" dirty="0"/>
                      <a:t>UCL 276.7</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'!$C$2:$C$5</c:f>
              <c:numCache>
                <c:formatCode>0.0</c:formatCode>
                <c:ptCount val="4"/>
                <c:pt idx="0">
                  <c:v>276.69833333333332</c:v>
                </c:pt>
                <c:pt idx="1">
                  <c:v>276.69833333333332</c:v>
                </c:pt>
                <c:pt idx="2">
                  <c:v>276.69833333333332</c:v>
                </c:pt>
                <c:pt idx="3">
                  <c:v>276.69833333333332</c:v>
                </c:pt>
              </c:numCache>
            </c:numRef>
          </c:val>
          <c:smooth val="0"/>
          <c:extLst>
            <c:ext xmlns:c16="http://schemas.microsoft.com/office/drawing/2014/chart" uri="{C3380CC4-5D6E-409C-BE32-E72D297353CC}">
              <c16:uniqueId val="{00000002-3144-4515-A5AF-2439817E130C}"/>
            </c:ext>
          </c:extLst>
        </c:ser>
        <c:ser>
          <c:idx val="2"/>
          <c:order val="2"/>
          <c:tx>
            <c:strRef>
              <c:f>'Average HOT Duration '!$D$1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'!$D$2:$D$4</c:f>
              <c:numCache>
                <c:formatCode>0.0</c:formatCode>
                <c:ptCount val="3"/>
                <c:pt idx="0">
                  <c:v>219.95166666666665</c:v>
                </c:pt>
                <c:pt idx="1">
                  <c:v>219.95166666666665</c:v>
                </c:pt>
                <c:pt idx="2">
                  <c:v>219.95166666666665</c:v>
                </c:pt>
              </c:numCache>
            </c:numRef>
          </c:val>
          <c:smooth val="0"/>
          <c:extLst>
            <c:ext xmlns:c16="http://schemas.microsoft.com/office/drawing/2014/chart" uri="{C3380CC4-5D6E-409C-BE32-E72D297353CC}">
              <c16:uniqueId val="{00000003-3144-4515-A5AF-2439817E130C}"/>
            </c:ext>
          </c:extLst>
        </c:ser>
        <c:ser>
          <c:idx val="3"/>
          <c:order val="3"/>
          <c:tx>
            <c:strRef>
              <c:f>'Average HOT Duration '!$E$1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'!$E$2:$E$4</c:f>
              <c:numCache>
                <c:formatCode>0.0</c:formatCode>
                <c:ptCount val="3"/>
                <c:pt idx="0">
                  <c:v>163.20499999999998</c:v>
                </c:pt>
                <c:pt idx="1">
                  <c:v>163.20499999999998</c:v>
                </c:pt>
                <c:pt idx="2">
                  <c:v>163.20499999999998</c:v>
                </c:pt>
              </c:numCache>
            </c:numRef>
          </c:val>
          <c:smooth val="0"/>
          <c:extLst>
            <c:ext xmlns:c16="http://schemas.microsoft.com/office/drawing/2014/chart" uri="{C3380CC4-5D6E-409C-BE32-E72D297353CC}">
              <c16:uniqueId val="{00000004-3144-4515-A5AF-2439817E130C}"/>
            </c:ext>
          </c:extLst>
        </c:ser>
        <c:ser>
          <c:idx val="4"/>
          <c:order val="4"/>
          <c:tx>
            <c:strRef>
              <c:f>'Average HOT Duration '!$F$1</c:f>
              <c:strCache>
                <c:ptCount val="1"/>
                <c:pt idx="0">
                  <c:v>Average</c:v>
                </c:pt>
              </c:strCache>
            </c:strRef>
          </c:tx>
          <c:spPr>
            <a:ln w="38100">
              <a:solidFill>
                <a:srgbClr val="CCCCFF"/>
              </a:solidFill>
              <a:prstDash val="sysDash"/>
            </a:ln>
            <a:effectLst/>
          </c:spPr>
          <c:marker>
            <c:symbol val="none"/>
          </c:marker>
          <c:dLbls>
            <c:dLbl>
              <c:idx val="1"/>
              <c:layout>
                <c:manualLayout>
                  <c:x val="0.44772427645510021"/>
                  <c:y val="-2.9243670935687149E-2"/>
                </c:manualLayout>
              </c:layout>
              <c:tx>
                <c:rich>
                  <a:bodyPr/>
                  <a:lstStyle/>
                  <a:p>
                    <a:pPr>
                      <a:defRPr/>
                    </a:pPr>
                    <a:r>
                      <a:rPr lang="en-US" dirty="0"/>
                      <a:t>CL  106.5</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'!$F$2:$F$5</c:f>
              <c:numCache>
                <c:formatCode>0.0</c:formatCode>
                <c:ptCount val="4"/>
                <c:pt idx="0">
                  <c:v>106.45833333333333</c:v>
                </c:pt>
                <c:pt idx="1">
                  <c:v>106.45833333333333</c:v>
                </c:pt>
                <c:pt idx="2">
                  <c:v>106.45833333333333</c:v>
                </c:pt>
                <c:pt idx="3">
                  <c:v>106.45833333333333</c:v>
                </c:pt>
              </c:numCache>
            </c:numRef>
          </c:val>
          <c:smooth val="0"/>
          <c:extLst>
            <c:ext xmlns:c16="http://schemas.microsoft.com/office/drawing/2014/chart" uri="{C3380CC4-5D6E-409C-BE32-E72D297353CC}">
              <c16:uniqueId val="{00000006-3144-4515-A5AF-2439817E130C}"/>
            </c:ext>
          </c:extLst>
        </c:ser>
        <c:ser>
          <c:idx val="5"/>
          <c:order val="5"/>
          <c:tx>
            <c:strRef>
              <c:f>'Average HOT Duration '!$G$1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'!$G$2:$G$4</c:f>
              <c:numCache>
                <c:formatCode>0.0</c:formatCode>
                <c:ptCount val="3"/>
                <c:pt idx="0">
                  <c:v>49.711666666666659</c:v>
                </c:pt>
                <c:pt idx="1">
                  <c:v>49.711666666666659</c:v>
                </c:pt>
                <c:pt idx="2">
                  <c:v>49.711666666666659</c:v>
                </c:pt>
              </c:numCache>
            </c:numRef>
          </c:val>
          <c:smooth val="0"/>
          <c:extLst>
            <c:ext xmlns:c16="http://schemas.microsoft.com/office/drawing/2014/chart" uri="{C3380CC4-5D6E-409C-BE32-E72D297353CC}">
              <c16:uniqueId val="{00000007-3144-4515-A5AF-2439817E130C}"/>
            </c:ext>
          </c:extLst>
        </c:ser>
        <c:ser>
          <c:idx val="6"/>
          <c:order val="6"/>
          <c:tx>
            <c:strRef>
              <c:f>'Average HOT Duration '!$H$1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'!$H$2:$H$4</c:f>
              <c:numCache>
                <c:formatCode>0.0</c:formatCode>
                <c:ptCount val="3"/>
                <c:pt idx="0">
                  <c:v>-7.0350000000000108</c:v>
                </c:pt>
                <c:pt idx="1">
                  <c:v>-7.0350000000000108</c:v>
                </c:pt>
                <c:pt idx="2">
                  <c:v>-7.0350000000000108</c:v>
                </c:pt>
              </c:numCache>
            </c:numRef>
          </c:val>
          <c:smooth val="0"/>
          <c:extLst>
            <c:ext xmlns:c16="http://schemas.microsoft.com/office/drawing/2014/chart" uri="{C3380CC4-5D6E-409C-BE32-E72D297353CC}">
              <c16:uniqueId val="{00000008-3144-4515-A5AF-2439817E130C}"/>
            </c:ext>
          </c:extLst>
        </c:ser>
        <c:ser>
          <c:idx val="7"/>
          <c:order val="7"/>
          <c:tx>
            <c:strRef>
              <c:f>'Average HOT Duration '!$I$1</c:f>
              <c:strCache>
                <c:ptCount val="1"/>
                <c:pt idx="0">
                  <c:v>LCL</c:v>
                </c:pt>
              </c:strCache>
            </c:strRef>
          </c:tx>
          <c:spPr>
            <a:ln w="12700">
              <a:solidFill>
                <a:srgbClr val="FF0000"/>
              </a:solidFill>
              <a:prstDash val="lgDash"/>
            </a:ln>
            <a:effectLst/>
          </c:spPr>
          <c:marker>
            <c:symbol val="none"/>
          </c:marker>
          <c:dLbls>
            <c:dLbl>
              <c:idx val="1"/>
              <c:layout>
                <c:manualLayout>
                  <c:x val="-2.9289059959548919E-2"/>
                  <c:y val="-4.0304626812478442E-2"/>
                </c:manualLayout>
              </c:layout>
              <c:numFmt formatCode="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'!$I$2:$I$4</c:f>
              <c:numCache>
                <c:formatCode>0.0</c:formatCode>
                <c:ptCount val="3"/>
                <c:pt idx="0">
                  <c:v>-63.78166666666668</c:v>
                </c:pt>
                <c:pt idx="1">
                  <c:v>-63.78166666666668</c:v>
                </c:pt>
                <c:pt idx="2">
                  <c:v>-63.78166666666668</c:v>
                </c:pt>
              </c:numCache>
            </c:numRef>
          </c:val>
          <c:smooth val="0"/>
          <c:extLst>
            <c:ext xmlns:c16="http://schemas.microsoft.com/office/drawing/2014/chart" uri="{C3380CC4-5D6E-409C-BE32-E72D297353CC}">
              <c16:uniqueId val="{0000000A-3144-4515-A5AF-2439817E130C}"/>
            </c:ext>
          </c:extLst>
        </c:ser>
        <c:dLbls>
          <c:showLegendKey val="0"/>
          <c:showVal val="0"/>
          <c:showCatName val="0"/>
          <c:showSerName val="0"/>
          <c:showPercent val="0"/>
          <c:showBubbleSize val="0"/>
        </c:dLbls>
        <c:marker val="1"/>
        <c:smooth val="0"/>
        <c:axId val="1542110160"/>
        <c:axId val="1542110576"/>
      </c:lineChart>
      <c:catAx>
        <c:axId val="1542110160"/>
        <c:scaling>
          <c:orientation val="minMax"/>
        </c:scaling>
        <c:delete val="0"/>
        <c:axPos val="b"/>
        <c:title>
          <c:tx>
            <c:rich>
              <a:bodyPr/>
              <a:lstStyle/>
              <a:p>
                <a:pPr>
                  <a:defRPr/>
                </a:pPr>
                <a:r>
                  <a:rPr lang="en-US"/>
                  <a:t>Discharge Quarter, (N=Total patients discharged in a quarter with known duration of HOT)</a:t>
                </a:r>
              </a:p>
            </c:rich>
          </c:tx>
          <c:overlay val="0"/>
        </c:title>
        <c:numFmt formatCode="General" sourceLinked="1"/>
        <c:majorTickMark val="out"/>
        <c:minorTickMark val="none"/>
        <c:tickLblPos val="nextTo"/>
        <c:crossAx val="1542110576"/>
        <c:crossesAt val="-150"/>
        <c:auto val="0"/>
        <c:lblAlgn val="ctr"/>
        <c:lblOffset val="100"/>
        <c:noMultiLvlLbl val="0"/>
      </c:catAx>
      <c:valAx>
        <c:axId val="1542110576"/>
        <c:scaling>
          <c:orientation val="minMax"/>
          <c:min val="0"/>
        </c:scaling>
        <c:delete val="0"/>
        <c:axPos val="l"/>
        <c:title>
          <c:tx>
            <c:rich>
              <a:bodyPr/>
              <a:lstStyle/>
              <a:p>
                <a:pPr>
                  <a:defRPr/>
                </a:pPr>
                <a:r>
                  <a:rPr lang="en-US"/>
                  <a:t>Average HOT Duration  (days) </a:t>
                </a:r>
              </a:p>
            </c:rich>
          </c:tx>
          <c:overlay val="0"/>
        </c:title>
        <c:numFmt formatCode="0.0" sourceLinked="1"/>
        <c:majorTickMark val="out"/>
        <c:minorTickMark val="none"/>
        <c:tickLblPos val="nextTo"/>
        <c:crossAx val="154211016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Recorded Home Oximetry Implementation Trial</a:t>
            </a:r>
            <a:r>
              <a:rPr lang="en-US" sz="2400" baseline="0"/>
              <a:t> Related Barriers and Problems</a:t>
            </a:r>
            <a:endParaRPr lang="en-US" sz="2400"/>
          </a:p>
        </c:rich>
      </c:tx>
      <c:layout>
        <c:manualLayout>
          <c:xMode val="edge"/>
          <c:yMode val="edge"/>
          <c:x val="0.14585262286100817"/>
          <c:y val="2.2576966121909296E-2"/>
        </c:manualLayout>
      </c:layout>
      <c:overlay val="0"/>
    </c:title>
    <c:autoTitleDeleted val="0"/>
    <c:plotArea>
      <c:layout>
        <c:manualLayout>
          <c:layoutTarget val="inner"/>
          <c:xMode val="edge"/>
          <c:yMode val="edge"/>
          <c:x val="9.6147393784928564E-2"/>
          <c:y val="0.17426642456469524"/>
          <c:w val="0.8550535237584459"/>
          <c:h val="0.680155696131023"/>
        </c:manualLayout>
      </c:layout>
      <c:lineChart>
        <c:grouping val="standard"/>
        <c:varyColors val="0"/>
        <c:ser>
          <c:idx val="0"/>
          <c:order val="0"/>
          <c:tx>
            <c:strRef>
              <c:f>'Problem Count c Chart'!$B$1</c:f>
              <c:strCache>
                <c:ptCount val="1"/>
                <c:pt idx="0">
                  <c:v>Problem Count</c:v>
                </c:pt>
              </c:strCache>
            </c:strRef>
          </c:tx>
          <c:spPr>
            <a:ln w="31750">
              <a:solidFill>
                <a:srgbClr val="864DAD"/>
              </a:solidFill>
              <a:prstDash val="solid"/>
            </a:ln>
            <a:effectLst/>
          </c:spPr>
          <c:marker>
            <c:symbol val="circle"/>
            <c:size val="6"/>
            <c:spPr>
              <a:solidFill>
                <a:srgbClr val="864DAD"/>
              </a:solidFill>
              <a:ln w="25400">
                <a:solidFill>
                  <a:srgbClr val="864DAD"/>
                </a:solidFill>
                <a:prstDash val="solid"/>
              </a:ln>
            </c:spPr>
          </c:marker>
          <c:cat>
            <c:numRef>
              <c:f>'Problem Count c Chart'!$A$2:$A$24</c:f>
              <c:numCache>
                <c:formatCode>mmm\-yy</c:formatCode>
                <c:ptCount val="23"/>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numCache>
            </c:numRef>
          </c:cat>
          <c:val>
            <c:numRef>
              <c:f>'Problem Count c Chart'!$B$2:$B$24</c:f>
              <c:numCache>
                <c:formatCode>General</c:formatCode>
                <c:ptCount val="23"/>
                <c:pt idx="0">
                  <c:v>1</c:v>
                </c:pt>
                <c:pt idx="1">
                  <c:v>6</c:v>
                </c:pt>
                <c:pt idx="2">
                  <c:v>2</c:v>
                </c:pt>
                <c:pt idx="3">
                  <c:v>1</c:v>
                </c:pt>
                <c:pt idx="4">
                  <c:v>6</c:v>
                </c:pt>
                <c:pt idx="5">
                  <c:v>4</c:v>
                </c:pt>
                <c:pt idx="6">
                  <c:v>5</c:v>
                </c:pt>
                <c:pt idx="7">
                  <c:v>8</c:v>
                </c:pt>
                <c:pt idx="8">
                  <c:v>5</c:v>
                </c:pt>
                <c:pt idx="9">
                  <c:v>6</c:v>
                </c:pt>
                <c:pt idx="10">
                  <c:v>9</c:v>
                </c:pt>
                <c:pt idx="11">
                  <c:v>13</c:v>
                </c:pt>
                <c:pt idx="12">
                  <c:v>3</c:v>
                </c:pt>
                <c:pt idx="13">
                  <c:v>4</c:v>
                </c:pt>
                <c:pt idx="14">
                  <c:v>6</c:v>
                </c:pt>
                <c:pt idx="15">
                  <c:v>13</c:v>
                </c:pt>
                <c:pt idx="16">
                  <c:v>3</c:v>
                </c:pt>
                <c:pt idx="17">
                  <c:v>3</c:v>
                </c:pt>
                <c:pt idx="18">
                  <c:v>7</c:v>
                </c:pt>
                <c:pt idx="19">
                  <c:v>6</c:v>
                </c:pt>
                <c:pt idx="20">
                  <c:v>5</c:v>
                </c:pt>
                <c:pt idx="21">
                  <c:v>7</c:v>
                </c:pt>
                <c:pt idx="22">
                  <c:v>5</c:v>
                </c:pt>
              </c:numCache>
            </c:numRef>
          </c:val>
          <c:smooth val="0"/>
          <c:extLst>
            <c:ext xmlns:c16="http://schemas.microsoft.com/office/drawing/2014/chart" uri="{C3380CC4-5D6E-409C-BE32-E72D297353CC}">
              <c16:uniqueId val="{00000000-9818-4C99-921B-E0E1476EB85C}"/>
            </c:ext>
          </c:extLst>
        </c:ser>
        <c:ser>
          <c:idx val="1"/>
          <c:order val="1"/>
          <c:tx>
            <c:strRef>
              <c:f>'Problem Count c Chart'!$C$1</c:f>
              <c:strCache>
                <c:ptCount val="1"/>
                <c:pt idx="0">
                  <c:v>UCL</c:v>
                </c:pt>
              </c:strCache>
            </c:strRef>
          </c:tx>
          <c:spPr>
            <a:ln w="19050">
              <a:solidFill>
                <a:srgbClr val="7F8FA9"/>
              </a:solidFill>
              <a:prstDash val="solid"/>
            </a:ln>
            <a:effectLst/>
          </c:spPr>
          <c:marker>
            <c:symbol val="none"/>
          </c:marker>
          <c:dLbls>
            <c:dLbl>
              <c:idx val="1"/>
              <c:layout>
                <c:manualLayout>
                  <c:x val="0.43800587507942096"/>
                  <c:y val="-2.546143590123166E-2"/>
                </c:manualLayout>
              </c:layout>
              <c:tx>
                <c:rich>
                  <a:bodyPr/>
                  <a:lstStyle/>
                  <a:p>
                    <a:pPr>
                      <a:defRPr sz="1600"/>
                    </a:pPr>
                    <a:r>
                      <a:rPr lang="en-US" sz="1600"/>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818-4C99-921B-E0E1476EB85C}"/>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Chart'!$A$2:$A$24</c:f>
              <c:numCache>
                <c:formatCode>mmm\-yy</c:formatCode>
                <c:ptCount val="23"/>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numCache>
            </c:numRef>
          </c:cat>
          <c:val>
            <c:numRef>
              <c:f>'Problem Count c Chart'!$C$2:$C$24</c:f>
              <c:numCache>
                <c:formatCode>0.00</c:formatCode>
                <c:ptCount val="23"/>
                <c:pt idx="0">
                  <c:v>12.642431286739409</c:v>
                </c:pt>
                <c:pt idx="1">
                  <c:v>12.642431286739409</c:v>
                </c:pt>
                <c:pt idx="2">
                  <c:v>12.642431286739409</c:v>
                </c:pt>
                <c:pt idx="3">
                  <c:v>12.642431286739409</c:v>
                </c:pt>
                <c:pt idx="4">
                  <c:v>12.642431286739409</c:v>
                </c:pt>
                <c:pt idx="5">
                  <c:v>12.642431286739409</c:v>
                </c:pt>
                <c:pt idx="6">
                  <c:v>12.642431286739409</c:v>
                </c:pt>
                <c:pt idx="7">
                  <c:v>12.642431286739409</c:v>
                </c:pt>
                <c:pt idx="8">
                  <c:v>12.642431286739409</c:v>
                </c:pt>
                <c:pt idx="9">
                  <c:v>12.642431286739409</c:v>
                </c:pt>
                <c:pt idx="10">
                  <c:v>12.642431286739409</c:v>
                </c:pt>
                <c:pt idx="11">
                  <c:v>12.642431286739409</c:v>
                </c:pt>
                <c:pt idx="12">
                  <c:v>12.642431286739409</c:v>
                </c:pt>
                <c:pt idx="13">
                  <c:v>12.642431286739409</c:v>
                </c:pt>
                <c:pt idx="14">
                  <c:v>12.642431286739409</c:v>
                </c:pt>
                <c:pt idx="15">
                  <c:v>12.642431286739409</c:v>
                </c:pt>
                <c:pt idx="16">
                  <c:v>12.642431286739409</c:v>
                </c:pt>
                <c:pt idx="17">
                  <c:v>12.642431286739409</c:v>
                </c:pt>
                <c:pt idx="18">
                  <c:v>12.642431286739409</c:v>
                </c:pt>
                <c:pt idx="19">
                  <c:v>12.642431286739409</c:v>
                </c:pt>
                <c:pt idx="20">
                  <c:v>12.642431286739409</c:v>
                </c:pt>
                <c:pt idx="21">
                  <c:v>12.642431286739409</c:v>
                </c:pt>
                <c:pt idx="22">
                  <c:v>12.642431286739409</c:v>
                </c:pt>
              </c:numCache>
            </c:numRef>
          </c:val>
          <c:smooth val="0"/>
          <c:extLst>
            <c:ext xmlns:c16="http://schemas.microsoft.com/office/drawing/2014/chart" uri="{C3380CC4-5D6E-409C-BE32-E72D297353CC}">
              <c16:uniqueId val="{00000002-9818-4C99-921B-E0E1476EB85C}"/>
            </c:ext>
          </c:extLst>
        </c:ser>
        <c:ser>
          <c:idx val="2"/>
          <c:order val="2"/>
          <c:tx>
            <c:strRef>
              <c:f>'Problem Count c Chart'!$D$1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numRef>
              <c:f>'Problem Count c Chart'!$A$2:$A$24</c:f>
              <c:numCache>
                <c:formatCode>mmm\-yy</c:formatCode>
                <c:ptCount val="23"/>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numCache>
            </c:numRef>
          </c:cat>
          <c:val>
            <c:numRef>
              <c:f>'Problem Count c Chart'!$D$2:$D$16</c:f>
              <c:numCache>
                <c:formatCode>0.00</c:formatCode>
                <c:ptCount val="15"/>
                <c:pt idx="0">
                  <c:v>10.283359988261056</c:v>
                </c:pt>
                <c:pt idx="1">
                  <c:v>10.283359988261056</c:v>
                </c:pt>
                <c:pt idx="2">
                  <c:v>10.283359988261056</c:v>
                </c:pt>
                <c:pt idx="3">
                  <c:v>10.283359988261056</c:v>
                </c:pt>
                <c:pt idx="4" formatCode="General">
                  <c:v>10.283359988261056</c:v>
                </c:pt>
                <c:pt idx="5" formatCode="General">
                  <c:v>10.283359988261056</c:v>
                </c:pt>
                <c:pt idx="6" formatCode="General">
                  <c:v>10.283359988261056</c:v>
                </c:pt>
                <c:pt idx="7" formatCode="General">
                  <c:v>10.283359988261056</c:v>
                </c:pt>
                <c:pt idx="8" formatCode="General">
                  <c:v>10.283359988261056</c:v>
                </c:pt>
                <c:pt idx="9" formatCode="General">
                  <c:v>10.283359988261056</c:v>
                </c:pt>
                <c:pt idx="10" formatCode="General">
                  <c:v>8.5952400000000004</c:v>
                </c:pt>
                <c:pt idx="11" formatCode="General">
                  <c:v>10.283359988261056</c:v>
                </c:pt>
                <c:pt idx="12" formatCode="General">
                  <c:v>10.283359988261056</c:v>
                </c:pt>
                <c:pt idx="13" formatCode="General">
                  <c:v>10.283359988261056</c:v>
                </c:pt>
                <c:pt idx="14" formatCode="General">
                  <c:v>10.283359988261056</c:v>
                </c:pt>
              </c:numCache>
            </c:numRef>
          </c:val>
          <c:smooth val="0"/>
          <c:extLst>
            <c:ext xmlns:c16="http://schemas.microsoft.com/office/drawing/2014/chart" uri="{C3380CC4-5D6E-409C-BE32-E72D297353CC}">
              <c16:uniqueId val="{00000003-9818-4C99-921B-E0E1476EB85C}"/>
            </c:ext>
          </c:extLst>
        </c:ser>
        <c:ser>
          <c:idx val="3"/>
          <c:order val="3"/>
          <c:tx>
            <c:strRef>
              <c:f>'Problem Count c Chart'!$E$1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numRef>
              <c:f>'Problem Count c Chart'!$A$2:$A$24</c:f>
              <c:numCache>
                <c:formatCode>mmm\-yy</c:formatCode>
                <c:ptCount val="23"/>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numCache>
            </c:numRef>
          </c:cat>
          <c:val>
            <c:numRef>
              <c:f>'Problem Count c Chart'!$E$2:$E$16</c:f>
              <c:numCache>
                <c:formatCode>0.00</c:formatCode>
                <c:ptCount val="15"/>
                <c:pt idx="0">
                  <c:v>7.9242886897827018</c:v>
                </c:pt>
                <c:pt idx="1">
                  <c:v>7.9242886897827018</c:v>
                </c:pt>
                <c:pt idx="2">
                  <c:v>7.9242886897827018</c:v>
                </c:pt>
                <c:pt idx="3">
                  <c:v>7.9242886897827018</c:v>
                </c:pt>
                <c:pt idx="4" formatCode="General">
                  <c:v>7.9242886897827018</c:v>
                </c:pt>
                <c:pt idx="5" formatCode="General">
                  <c:v>7.9242886897827018</c:v>
                </c:pt>
                <c:pt idx="6" formatCode="General">
                  <c:v>7.9242886897827018</c:v>
                </c:pt>
                <c:pt idx="7" formatCode="General">
                  <c:v>7.9242886897827018</c:v>
                </c:pt>
                <c:pt idx="8" formatCode="General">
                  <c:v>7.9242886897827018</c:v>
                </c:pt>
                <c:pt idx="9" formatCode="General">
                  <c:v>7.9242886897827018</c:v>
                </c:pt>
                <c:pt idx="10" formatCode="General">
                  <c:v>6.4976200000000004</c:v>
                </c:pt>
                <c:pt idx="11" formatCode="General">
                  <c:v>7.9242886897827018</c:v>
                </c:pt>
                <c:pt idx="12" formatCode="General">
                  <c:v>7.9242886897827018</c:v>
                </c:pt>
                <c:pt idx="13" formatCode="General">
                  <c:v>7.9242886897827018</c:v>
                </c:pt>
                <c:pt idx="14" formatCode="General">
                  <c:v>7.9242886897827018</c:v>
                </c:pt>
              </c:numCache>
            </c:numRef>
          </c:val>
          <c:smooth val="0"/>
          <c:extLst>
            <c:ext xmlns:c16="http://schemas.microsoft.com/office/drawing/2014/chart" uri="{C3380CC4-5D6E-409C-BE32-E72D297353CC}">
              <c16:uniqueId val="{00000004-9818-4C99-921B-E0E1476EB85C}"/>
            </c:ext>
          </c:extLst>
        </c:ser>
        <c:ser>
          <c:idx val="4"/>
          <c:order val="4"/>
          <c:tx>
            <c:strRef>
              <c:f>'Problem Count c Chart'!$F$1</c:f>
              <c:strCache>
                <c:ptCount val="1"/>
                <c:pt idx="0">
                  <c:v>Average</c:v>
                </c:pt>
              </c:strCache>
            </c:strRef>
          </c:tx>
          <c:spPr>
            <a:ln w="34925">
              <a:solidFill>
                <a:srgbClr val="5AA2AE"/>
              </a:solidFill>
              <a:prstDash val="sysDash"/>
            </a:ln>
            <a:effectLst/>
          </c:spPr>
          <c:marker>
            <c:symbol val="none"/>
          </c:marker>
          <c:dLbls>
            <c:dLbl>
              <c:idx val="1"/>
              <c:layout>
                <c:manualLayout>
                  <c:x val="0.44192944210531249"/>
                  <c:y val="-1.8000998249636427E-2"/>
                </c:manualLayout>
              </c:layout>
              <c:tx>
                <c:rich>
                  <a:bodyPr/>
                  <a:lstStyle/>
                  <a:p>
                    <a:pPr>
                      <a:defRPr sz="1600"/>
                    </a:pPr>
                    <a:r>
                      <a:rPr lang="en-US" sz="1600"/>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818-4C99-921B-E0E1476EB85C}"/>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Chart'!$A$2:$A$24</c:f>
              <c:numCache>
                <c:formatCode>mmm\-yy</c:formatCode>
                <c:ptCount val="23"/>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numCache>
            </c:numRef>
          </c:cat>
          <c:val>
            <c:numRef>
              <c:f>'Problem Count c Chart'!$F$2:$F$24</c:f>
              <c:numCache>
                <c:formatCode>0.00</c:formatCode>
                <c:ptCount val="23"/>
                <c:pt idx="0">
                  <c:v>5.5652173913043477</c:v>
                </c:pt>
                <c:pt idx="1">
                  <c:v>5.5652173913043477</c:v>
                </c:pt>
                <c:pt idx="2">
                  <c:v>5.5652173913043477</c:v>
                </c:pt>
                <c:pt idx="3">
                  <c:v>5.5652173913043477</c:v>
                </c:pt>
                <c:pt idx="4">
                  <c:v>5.5652173913043477</c:v>
                </c:pt>
                <c:pt idx="5">
                  <c:v>5.5652173913043477</c:v>
                </c:pt>
                <c:pt idx="6">
                  <c:v>5.5652173913043477</c:v>
                </c:pt>
                <c:pt idx="7">
                  <c:v>5.5652173913043477</c:v>
                </c:pt>
                <c:pt idx="8">
                  <c:v>5.5652173913043477</c:v>
                </c:pt>
                <c:pt idx="9">
                  <c:v>5.5652173913043477</c:v>
                </c:pt>
                <c:pt idx="10">
                  <c:v>5.5652173913043477</c:v>
                </c:pt>
                <c:pt idx="11">
                  <c:v>5.5652173913043477</c:v>
                </c:pt>
                <c:pt idx="12">
                  <c:v>5.5652173913043477</c:v>
                </c:pt>
                <c:pt idx="13">
                  <c:v>5.5652173913043477</c:v>
                </c:pt>
                <c:pt idx="14">
                  <c:v>5.5652173913043477</c:v>
                </c:pt>
                <c:pt idx="15">
                  <c:v>5.5652173913043477</c:v>
                </c:pt>
                <c:pt idx="16">
                  <c:v>5.5652173913043477</c:v>
                </c:pt>
                <c:pt idx="17">
                  <c:v>5.5652173913043477</c:v>
                </c:pt>
                <c:pt idx="18">
                  <c:v>5.5652173913043477</c:v>
                </c:pt>
                <c:pt idx="19">
                  <c:v>5.5652173913043477</c:v>
                </c:pt>
                <c:pt idx="20">
                  <c:v>5.5652173913043477</c:v>
                </c:pt>
                <c:pt idx="21">
                  <c:v>5.5652173913043477</c:v>
                </c:pt>
                <c:pt idx="22">
                  <c:v>5.5652173913043477</c:v>
                </c:pt>
              </c:numCache>
            </c:numRef>
          </c:val>
          <c:smooth val="0"/>
          <c:extLst>
            <c:ext xmlns:c16="http://schemas.microsoft.com/office/drawing/2014/chart" uri="{C3380CC4-5D6E-409C-BE32-E72D297353CC}">
              <c16:uniqueId val="{00000006-9818-4C99-921B-E0E1476EB85C}"/>
            </c:ext>
          </c:extLst>
        </c:ser>
        <c:ser>
          <c:idx val="5"/>
          <c:order val="5"/>
          <c:tx>
            <c:strRef>
              <c:f>'Problem Count c Chart'!$G$1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numRef>
              <c:f>'Problem Count c Chart'!$A$2:$A$24</c:f>
              <c:numCache>
                <c:formatCode>mmm\-yy</c:formatCode>
                <c:ptCount val="23"/>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numCache>
            </c:numRef>
          </c:cat>
          <c:val>
            <c:numRef>
              <c:f>'Problem Count c Chart'!$G$2:$G$16</c:f>
              <c:numCache>
                <c:formatCode>0.00</c:formatCode>
                <c:ptCount val="15"/>
                <c:pt idx="0">
                  <c:v>3.2061460928259935</c:v>
                </c:pt>
                <c:pt idx="1">
                  <c:v>3.2061460928259935</c:v>
                </c:pt>
                <c:pt idx="2">
                  <c:v>3.2061460928259935</c:v>
                </c:pt>
                <c:pt idx="3">
                  <c:v>3.2061460928259935</c:v>
                </c:pt>
                <c:pt idx="4" formatCode="General">
                  <c:v>3.2061460928259935</c:v>
                </c:pt>
                <c:pt idx="5" formatCode="General">
                  <c:v>3.2061460928259935</c:v>
                </c:pt>
                <c:pt idx="6" formatCode="General">
                  <c:v>3.2061460928259935</c:v>
                </c:pt>
                <c:pt idx="7" formatCode="General">
                  <c:v>3.2061460928259935</c:v>
                </c:pt>
                <c:pt idx="8" formatCode="General">
                  <c:v>3.2061460928259935</c:v>
                </c:pt>
                <c:pt idx="9" formatCode="General">
                  <c:v>3.2061460928259935</c:v>
                </c:pt>
                <c:pt idx="10" formatCode="General">
                  <c:v>3.2061460928259935</c:v>
                </c:pt>
                <c:pt idx="11" formatCode="General">
                  <c:v>3.2061460928259935</c:v>
                </c:pt>
                <c:pt idx="12" formatCode="General">
                  <c:v>3.2061460928259935</c:v>
                </c:pt>
                <c:pt idx="13" formatCode="General">
                  <c:v>3.2061460928259935</c:v>
                </c:pt>
                <c:pt idx="14" formatCode="General">
                  <c:v>3.2061460928259935</c:v>
                </c:pt>
              </c:numCache>
            </c:numRef>
          </c:val>
          <c:smooth val="0"/>
          <c:extLst>
            <c:ext xmlns:c16="http://schemas.microsoft.com/office/drawing/2014/chart" uri="{C3380CC4-5D6E-409C-BE32-E72D297353CC}">
              <c16:uniqueId val="{00000007-9818-4C99-921B-E0E1476EB85C}"/>
            </c:ext>
          </c:extLst>
        </c:ser>
        <c:ser>
          <c:idx val="6"/>
          <c:order val="6"/>
          <c:tx>
            <c:strRef>
              <c:f>'Problem Count c Chart'!$H$1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numRef>
              <c:f>'Problem Count c Chart'!$A$2:$A$24</c:f>
              <c:numCache>
                <c:formatCode>mmm\-yy</c:formatCode>
                <c:ptCount val="23"/>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numCache>
            </c:numRef>
          </c:cat>
          <c:val>
            <c:numRef>
              <c:f>'Problem Count c Chart'!$H$2:$H$16</c:f>
              <c:numCache>
                <c:formatCode>0.00</c:formatCode>
                <c:ptCount val="15"/>
                <c:pt idx="0">
                  <c:v>0.84707479434763933</c:v>
                </c:pt>
                <c:pt idx="1">
                  <c:v>0.84707479434763933</c:v>
                </c:pt>
                <c:pt idx="2">
                  <c:v>0.84707479434763933</c:v>
                </c:pt>
                <c:pt idx="3">
                  <c:v>0.84707479434763933</c:v>
                </c:pt>
                <c:pt idx="4" formatCode="General">
                  <c:v>0.84707479434763933</c:v>
                </c:pt>
                <c:pt idx="5" formatCode="General">
                  <c:v>0.84707479434763933</c:v>
                </c:pt>
                <c:pt idx="6" formatCode="General">
                  <c:v>0.84707479434763933</c:v>
                </c:pt>
                <c:pt idx="7" formatCode="General">
                  <c:v>0.84707479434763933</c:v>
                </c:pt>
                <c:pt idx="8" formatCode="General">
                  <c:v>0.84707479434763933</c:v>
                </c:pt>
                <c:pt idx="9" formatCode="General">
                  <c:v>0.84707479434763933</c:v>
                </c:pt>
                <c:pt idx="10" formatCode="General">
                  <c:v>0.84707479434763933</c:v>
                </c:pt>
                <c:pt idx="11" formatCode="General">
                  <c:v>0.84707479434763933</c:v>
                </c:pt>
                <c:pt idx="12" formatCode="General">
                  <c:v>0.84707479434763933</c:v>
                </c:pt>
                <c:pt idx="13" formatCode="General">
                  <c:v>0.84707479434763933</c:v>
                </c:pt>
                <c:pt idx="14" formatCode="General">
                  <c:v>0.84707479434763933</c:v>
                </c:pt>
              </c:numCache>
            </c:numRef>
          </c:val>
          <c:smooth val="0"/>
          <c:extLst>
            <c:ext xmlns:c16="http://schemas.microsoft.com/office/drawing/2014/chart" uri="{C3380CC4-5D6E-409C-BE32-E72D297353CC}">
              <c16:uniqueId val="{00000008-9818-4C99-921B-E0E1476EB85C}"/>
            </c:ext>
          </c:extLst>
        </c:ser>
        <c:ser>
          <c:idx val="7"/>
          <c:order val="7"/>
          <c:tx>
            <c:strRef>
              <c:f>'Problem Count c Chart'!$I$1</c:f>
              <c:strCache>
                <c:ptCount val="1"/>
                <c:pt idx="0">
                  <c:v>LCL</c:v>
                </c:pt>
              </c:strCache>
            </c:strRef>
          </c:tx>
          <c:spPr>
            <a:ln w="25400">
              <a:solidFill>
                <a:srgbClr val="7F8FA9"/>
              </a:solidFill>
              <a:prstDash val="sysDash"/>
            </a:ln>
            <a:effectLst/>
          </c:spPr>
          <c:marker>
            <c:symbol val="none"/>
          </c:marker>
          <c:cat>
            <c:numRef>
              <c:f>'Problem Count c Chart'!$A$2:$A$24</c:f>
              <c:numCache>
                <c:formatCode>mmm\-yy</c:formatCode>
                <c:ptCount val="23"/>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numCache>
            </c:numRef>
          </c:cat>
          <c:val>
            <c:numRef>
              <c:f>'Problem Count c Chart'!$I$2:$I$16</c:f>
              <c:numCache>
                <c:formatCode>0.00</c:formatCode>
                <c:ptCount val="15"/>
                <c:pt idx="0">
                  <c:v>0</c:v>
                </c:pt>
                <c:pt idx="1">
                  <c:v>0</c:v>
                </c:pt>
                <c:pt idx="2">
                  <c:v>0</c:v>
                </c:pt>
                <c:pt idx="3">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numCache>
            </c:numRef>
          </c:val>
          <c:smooth val="0"/>
          <c:extLst>
            <c:ext xmlns:c16="http://schemas.microsoft.com/office/drawing/2014/chart" uri="{C3380CC4-5D6E-409C-BE32-E72D297353CC}">
              <c16:uniqueId val="{00000009-9818-4C99-921B-E0E1476EB85C}"/>
            </c:ext>
          </c:extLst>
        </c:ser>
        <c:dLbls>
          <c:showLegendKey val="0"/>
          <c:showVal val="0"/>
          <c:showCatName val="0"/>
          <c:showSerName val="0"/>
          <c:showPercent val="0"/>
          <c:showBubbleSize val="0"/>
        </c:dLbls>
        <c:marker val="1"/>
        <c:smooth val="0"/>
        <c:axId val="1611156495"/>
        <c:axId val="1611154415"/>
      </c:lineChart>
      <c:catAx>
        <c:axId val="1611156495"/>
        <c:scaling>
          <c:orientation val="minMax"/>
        </c:scaling>
        <c:delete val="0"/>
        <c:axPos val="b"/>
        <c:numFmt formatCode="mmm\-yy" sourceLinked="1"/>
        <c:majorTickMark val="out"/>
        <c:minorTickMark val="none"/>
        <c:tickLblPos val="nextTo"/>
        <c:txPr>
          <a:bodyPr/>
          <a:lstStyle/>
          <a:p>
            <a:pPr>
              <a:defRPr sz="1600"/>
            </a:pPr>
            <a:endParaRPr lang="en-US"/>
          </a:p>
        </c:txPr>
        <c:crossAx val="1611154415"/>
        <c:crosses val="autoZero"/>
        <c:auto val="0"/>
        <c:lblAlgn val="ctr"/>
        <c:lblOffset val="100"/>
        <c:noMultiLvlLbl val="0"/>
      </c:catAx>
      <c:valAx>
        <c:axId val="1611154415"/>
        <c:scaling>
          <c:orientation val="minMax"/>
        </c:scaling>
        <c:delete val="0"/>
        <c:axPos val="l"/>
        <c:title>
          <c:tx>
            <c:rich>
              <a:bodyPr/>
              <a:lstStyle/>
              <a:p>
                <a:pPr>
                  <a:defRPr sz="1600"/>
                </a:pPr>
                <a:r>
                  <a:rPr lang="en-US" sz="1600"/>
                  <a:t>Barrier or Problem Count</a:t>
                </a:r>
              </a:p>
            </c:rich>
          </c:tx>
          <c:overlay val="0"/>
        </c:title>
        <c:numFmt formatCode="General" sourceLinked="1"/>
        <c:majorTickMark val="out"/>
        <c:minorTickMark val="none"/>
        <c:tickLblPos val="nextTo"/>
        <c:txPr>
          <a:bodyPr/>
          <a:lstStyle/>
          <a:p>
            <a:pPr>
              <a:defRPr sz="1600"/>
            </a:pPr>
            <a:endParaRPr lang="en-US"/>
          </a:p>
        </c:txPr>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a:solidFill>
                  <a:srgbClr val="000000"/>
                </a:solidFill>
                <a:latin typeface=" +mn-lt"/>
              </a:defRPr>
            </a:pPr>
            <a:r>
              <a:rPr lang="en-US" sz="2000" b="1" i="0">
                <a:solidFill>
                  <a:srgbClr val="000000"/>
                </a:solidFill>
                <a:latin typeface=" +mn-lt"/>
              </a:rPr>
              <a:t>Percent Compliance with</a:t>
            </a:r>
            <a:r>
              <a:rPr lang="en-US" sz="2000" b="1" i="0" baseline="0">
                <a:solidFill>
                  <a:srgbClr val="000000"/>
                </a:solidFill>
                <a:latin typeface=" +mn-lt"/>
              </a:rPr>
              <a:t> the RHO Algorithm Across All Implementation Sites</a:t>
            </a:r>
            <a:endParaRPr lang="en-US" sz="2000" b="1" i="0">
              <a:solidFill>
                <a:srgbClr val="000000"/>
              </a:solidFill>
              <a:latin typeface=" +mn-lt"/>
            </a:endParaRPr>
          </a:p>
        </c:rich>
      </c:tx>
      <c:overlay val="0"/>
    </c:title>
    <c:autoTitleDeleted val="0"/>
    <c:plotArea>
      <c:layout/>
      <c:lineChart>
        <c:grouping val="standard"/>
        <c:varyColors val="0"/>
        <c:ser>
          <c:idx val="0"/>
          <c:order val="0"/>
          <c:tx>
            <c:strRef>
              <c:f>'Overall Quarterly Perce XmR '!$B$1</c:f>
              <c:strCache>
                <c:ptCount val="1"/>
                <c:pt idx="0">
                  <c:v>Percent Compliance</c:v>
                </c:pt>
              </c:strCache>
            </c:strRef>
          </c:tx>
          <c:spPr>
            <a:ln w="38100">
              <a:solidFill>
                <a:schemeClr val="accent5">
                  <a:lumMod val="75000"/>
                </a:schemeClr>
              </a:solidFill>
              <a:prstDash val="solid"/>
            </a:ln>
            <a:effectLst/>
          </c:spPr>
          <c:marker>
            <c:symbol val="circle"/>
            <c:size val="6"/>
            <c:spPr>
              <a:solidFill>
                <a:schemeClr val="accent5">
                  <a:lumMod val="75000"/>
                </a:schemeClr>
              </a:solidFill>
              <a:ln w="38100">
                <a:solidFill>
                  <a:schemeClr val="accent5">
                    <a:lumMod val="75000"/>
                  </a:schemeClr>
                </a:solidFill>
                <a:prstDash val="solid"/>
              </a:ln>
            </c:spPr>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(n=584)</c:v>
                </c:pt>
              </c:strCache>
            </c:strRef>
          </c:cat>
          <c:val>
            <c:numRef>
              <c:f>'Overall Quarterly Perce XmR '!$B$2:$B$9</c:f>
              <c:numCache>
                <c:formatCode>0%</c:formatCode>
                <c:ptCount val="8"/>
                <c:pt idx="0">
                  <c:v>0.9007633587786259</c:v>
                </c:pt>
                <c:pt idx="1">
                  <c:v>0.92576419213973793</c:v>
                </c:pt>
                <c:pt idx="2">
                  <c:v>0.92162162162162165</c:v>
                </c:pt>
                <c:pt idx="3">
                  <c:v>0.84362139917695478</c:v>
                </c:pt>
                <c:pt idx="4">
                  <c:v>0.86115992970123023</c:v>
                </c:pt>
                <c:pt idx="5">
                  <c:v>0.90119435396308356</c:v>
                </c:pt>
                <c:pt idx="6">
                  <c:v>0.91043549712407557</c:v>
                </c:pt>
                <c:pt idx="7">
                  <c:v>0.95205479452054798</c:v>
                </c:pt>
              </c:numCache>
            </c:numRef>
          </c:val>
          <c:smooth val="0"/>
          <c:extLst>
            <c:ext xmlns:c16="http://schemas.microsoft.com/office/drawing/2014/chart" uri="{C3380CC4-5D6E-409C-BE32-E72D297353CC}">
              <c16:uniqueId val="{00000000-0DAA-4104-9369-8D860F399E89}"/>
            </c:ext>
          </c:extLst>
        </c:ser>
        <c:ser>
          <c:idx val="1"/>
          <c:order val="1"/>
          <c:tx>
            <c:strRef>
              <c:f>'Overall Quarterly Perce XmR '!$C$1</c:f>
              <c:strCache>
                <c:ptCount val="1"/>
                <c:pt idx="0">
                  <c:v>UCL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75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DAA-4104-9369-8D860F399E89}"/>
                </c:ext>
              </c:extLst>
            </c:dLbl>
            <c:dLbl>
              <c:idx val="4"/>
              <c:layout>
                <c:manualLayout>
                  <c:x val="-1.4685990963836961E-2"/>
                  <c:y val="-2.0320855101582675E-2"/>
                </c:manualLayout>
              </c:layout>
              <c:tx>
                <c:rich>
                  <a:bodyPr wrap="square" lIns="38100" tIns="19050" rIns="38100" bIns="19050" anchor="ctr">
                    <a:spAutoFit/>
                  </a:bodyPr>
                  <a:lstStyle/>
                  <a:p>
                    <a:pPr>
                      <a:defRPr sz="1600"/>
                    </a:pPr>
                    <a:r>
                      <a:rPr lang="en-US" sz="1600"/>
                      <a:t>97.50%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DAA-4104-9369-8D860F399E89}"/>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(n=584)</c:v>
                </c:pt>
              </c:strCache>
            </c:strRef>
          </c:cat>
          <c:val>
            <c:numRef>
              <c:f>'Overall Quarterly Perce XmR '!$C$2:$C$9</c:f>
              <c:numCache>
                <c:formatCode>0.0%</c:formatCode>
                <c:ptCount val="8"/>
                <c:pt idx="0">
                  <c:v>0.97998336371407513</c:v>
                </c:pt>
                <c:pt idx="1">
                  <c:v>0.97998336371407513</c:v>
                </c:pt>
                <c:pt idx="2">
                  <c:v>0.97998336371407513</c:v>
                </c:pt>
                <c:pt idx="3">
                  <c:v>0.97998336371407513</c:v>
                </c:pt>
                <c:pt idx="4">
                  <c:v>0.97998336371407513</c:v>
                </c:pt>
                <c:pt idx="5">
                  <c:v>0.97998336371407513</c:v>
                </c:pt>
                <c:pt idx="6">
                  <c:v>0.97998336371407513</c:v>
                </c:pt>
                <c:pt idx="7">
                  <c:v>0.97998336371407513</c:v>
                </c:pt>
              </c:numCache>
            </c:numRef>
          </c:val>
          <c:smooth val="0"/>
          <c:extLst>
            <c:ext xmlns:c16="http://schemas.microsoft.com/office/drawing/2014/chart" uri="{C3380CC4-5D6E-409C-BE32-E72D297353CC}">
              <c16:uniqueId val="{00000003-0DAA-4104-9369-8D860F399E89}"/>
            </c:ext>
          </c:extLst>
        </c:ser>
        <c:ser>
          <c:idx val="2"/>
          <c:order val="2"/>
          <c:tx>
            <c:strRef>
              <c:f>'Overall Quarterly Perce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(n=584)</c:v>
                </c:pt>
              </c:strCache>
            </c:strRef>
          </c:cat>
          <c:val>
            <c:numRef>
              <c:f>'Overall Quarterly Perce XmR '!$D$2:$D$7</c:f>
              <c:numCache>
                <c:formatCode>0.0000</c:formatCode>
                <c:ptCount val="6"/>
                <c:pt idx="0">
                  <c:v>0.95077362333056425</c:v>
                </c:pt>
                <c:pt idx="1">
                  <c:v>0.95077362333056425</c:v>
                </c:pt>
                <c:pt idx="2">
                  <c:v>0.95077362333056425</c:v>
                </c:pt>
                <c:pt idx="3">
                  <c:v>0.95077362333056425</c:v>
                </c:pt>
                <c:pt idx="4">
                  <c:v>0.95077362333056425</c:v>
                </c:pt>
                <c:pt idx="5">
                  <c:v>0.95077362333056425</c:v>
                </c:pt>
              </c:numCache>
            </c:numRef>
          </c:val>
          <c:smooth val="0"/>
          <c:extLst>
            <c:ext xmlns:c16="http://schemas.microsoft.com/office/drawing/2014/chart" uri="{C3380CC4-5D6E-409C-BE32-E72D297353CC}">
              <c16:uniqueId val="{00000004-0DAA-4104-9369-8D860F399E89}"/>
            </c:ext>
          </c:extLst>
        </c:ser>
        <c:ser>
          <c:idx val="3"/>
          <c:order val="3"/>
          <c:tx>
            <c:strRef>
              <c:f>'Overall Quarterly Perce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(n=584)</c:v>
                </c:pt>
              </c:strCache>
            </c:strRef>
          </c:cat>
          <c:val>
            <c:numRef>
              <c:f>'Overall Quarterly Perce XmR '!$E$2:$E$7</c:f>
              <c:numCache>
                <c:formatCode>0.0000</c:formatCode>
                <c:ptCount val="6"/>
                <c:pt idx="0">
                  <c:v>0.92156388294705327</c:v>
                </c:pt>
                <c:pt idx="1">
                  <c:v>0.92156388294705327</c:v>
                </c:pt>
                <c:pt idx="2">
                  <c:v>0.92156388294705327</c:v>
                </c:pt>
                <c:pt idx="3">
                  <c:v>0.92156388294705327</c:v>
                </c:pt>
                <c:pt idx="4">
                  <c:v>0.92156388294705327</c:v>
                </c:pt>
                <c:pt idx="5">
                  <c:v>0.92156388294705327</c:v>
                </c:pt>
              </c:numCache>
            </c:numRef>
          </c:val>
          <c:smooth val="0"/>
          <c:extLst>
            <c:ext xmlns:c16="http://schemas.microsoft.com/office/drawing/2014/chart" uri="{C3380CC4-5D6E-409C-BE32-E72D297353CC}">
              <c16:uniqueId val="{00000005-0DAA-4104-9369-8D860F399E89}"/>
            </c:ext>
          </c:extLst>
        </c:ser>
        <c:ser>
          <c:idx val="4"/>
          <c:order val="4"/>
          <c:tx>
            <c:strRef>
              <c:f>'Overall Quarterly Perce XmR '!$F$1</c:f>
              <c:strCache>
                <c:ptCount val="1"/>
                <c:pt idx="0">
                  <c:v>Average</c:v>
                </c:pt>
              </c:strCache>
            </c:strRef>
          </c:tx>
          <c:spPr>
            <a:ln w="19050">
              <a:solidFill>
                <a:schemeClr val="tx2">
                  <a:lumMod val="40000"/>
                  <a:lumOff val="60000"/>
                </a:schemeClr>
              </a:solidFill>
              <a:prstDash val="sysDash"/>
            </a:ln>
            <a:effectLst/>
          </c:spPr>
          <c:marker>
            <c:symbol val="none"/>
          </c:marker>
          <c:dLbls>
            <c:dLbl>
              <c:idx val="1"/>
              <c:layout>
                <c:manualLayout>
                  <c:x val="-1.4686049848248938E-2"/>
                  <c:y val="2.7827354913969087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DAA-4104-9369-8D860F399E89}"/>
                </c:ext>
              </c:extLst>
            </c:dLbl>
            <c:dLbl>
              <c:idx val="4"/>
              <c:layout>
                <c:manualLayout>
                  <c:x val="-0.13989561891043287"/>
                  <c:y val="2.4123651210265384E-2"/>
                </c:manualLayout>
              </c:layout>
              <c:tx>
                <c:rich>
                  <a:bodyPr wrap="square" lIns="38100" tIns="19050" rIns="38100" bIns="19050" anchor="ctr">
                    <a:spAutoFit/>
                  </a:bodyPr>
                  <a:lstStyle/>
                  <a:p>
                    <a:pPr>
                      <a:defRPr sz="1600"/>
                    </a:pPr>
                    <a:r>
                      <a:rPr lang="en-US" sz="1600"/>
                      <a:t>89.00%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DAA-4104-9369-8D860F399E89}"/>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(n=584)</c:v>
                </c:pt>
              </c:strCache>
            </c:strRef>
          </c:cat>
          <c:val>
            <c:numRef>
              <c:f>'Overall Quarterly Perce XmR '!$F$2:$F$9</c:f>
              <c:numCache>
                <c:formatCode>0.0%</c:formatCode>
                <c:ptCount val="8"/>
                <c:pt idx="0">
                  <c:v>0.8923541425635424</c:v>
                </c:pt>
                <c:pt idx="1">
                  <c:v>0.8923541425635424</c:v>
                </c:pt>
                <c:pt idx="2">
                  <c:v>0.8923541425635424</c:v>
                </c:pt>
                <c:pt idx="3">
                  <c:v>0.8923541425635424</c:v>
                </c:pt>
                <c:pt idx="4">
                  <c:v>0.8923541425635424</c:v>
                </c:pt>
                <c:pt idx="5">
                  <c:v>0.8923541425635424</c:v>
                </c:pt>
                <c:pt idx="6">
                  <c:v>0.8923541425635424</c:v>
                </c:pt>
                <c:pt idx="7">
                  <c:v>0.8923541425635424</c:v>
                </c:pt>
              </c:numCache>
            </c:numRef>
          </c:val>
          <c:smooth val="0"/>
          <c:extLst>
            <c:ext xmlns:c16="http://schemas.microsoft.com/office/drawing/2014/chart" uri="{C3380CC4-5D6E-409C-BE32-E72D297353CC}">
              <c16:uniqueId val="{00000008-0DAA-4104-9369-8D860F399E89}"/>
            </c:ext>
          </c:extLst>
        </c:ser>
        <c:ser>
          <c:idx val="5"/>
          <c:order val="5"/>
          <c:tx>
            <c:strRef>
              <c:f>'Overall Quarterly Perce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(n=584)</c:v>
                </c:pt>
              </c:strCache>
            </c:strRef>
          </c:cat>
          <c:val>
            <c:numRef>
              <c:f>'Overall Quarterly Perce XmR '!$G$2:$G$7</c:f>
              <c:numCache>
                <c:formatCode>0.0000</c:formatCode>
                <c:ptCount val="6"/>
                <c:pt idx="0">
                  <c:v>0.86314440218003152</c:v>
                </c:pt>
                <c:pt idx="1">
                  <c:v>0.86314440218003152</c:v>
                </c:pt>
                <c:pt idx="2">
                  <c:v>0.86314440218003152</c:v>
                </c:pt>
                <c:pt idx="3">
                  <c:v>0.86314440218003152</c:v>
                </c:pt>
                <c:pt idx="4">
                  <c:v>0.86314440218003152</c:v>
                </c:pt>
                <c:pt idx="5">
                  <c:v>0.86314440218003152</c:v>
                </c:pt>
              </c:numCache>
            </c:numRef>
          </c:val>
          <c:smooth val="0"/>
          <c:extLst>
            <c:ext xmlns:c16="http://schemas.microsoft.com/office/drawing/2014/chart" uri="{C3380CC4-5D6E-409C-BE32-E72D297353CC}">
              <c16:uniqueId val="{00000009-0DAA-4104-9369-8D860F399E89}"/>
            </c:ext>
          </c:extLst>
        </c:ser>
        <c:ser>
          <c:idx val="6"/>
          <c:order val="6"/>
          <c:tx>
            <c:strRef>
              <c:f>'Overall Quarterly Perce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(n=584)</c:v>
                </c:pt>
              </c:strCache>
            </c:strRef>
          </c:cat>
          <c:val>
            <c:numRef>
              <c:f>'Overall Quarterly Perce XmR '!$H$2:$H$7</c:f>
              <c:numCache>
                <c:formatCode>0.0000</c:formatCode>
                <c:ptCount val="6"/>
                <c:pt idx="0">
                  <c:v>0.83393466179652054</c:v>
                </c:pt>
                <c:pt idx="1">
                  <c:v>0.83393466179652054</c:v>
                </c:pt>
                <c:pt idx="2">
                  <c:v>0.83393466179652054</c:v>
                </c:pt>
                <c:pt idx="3">
                  <c:v>0.83393466179652054</c:v>
                </c:pt>
                <c:pt idx="4">
                  <c:v>0.83393466179652054</c:v>
                </c:pt>
                <c:pt idx="5">
                  <c:v>0.83393466179652054</c:v>
                </c:pt>
              </c:numCache>
            </c:numRef>
          </c:val>
          <c:smooth val="0"/>
          <c:extLst>
            <c:ext xmlns:c16="http://schemas.microsoft.com/office/drawing/2014/chart" uri="{C3380CC4-5D6E-409C-BE32-E72D297353CC}">
              <c16:uniqueId val="{0000000A-0DAA-4104-9369-8D860F399E89}"/>
            </c:ext>
          </c:extLst>
        </c:ser>
        <c:ser>
          <c:idx val="7"/>
          <c:order val="7"/>
          <c:tx>
            <c:strRef>
              <c:f>'Overall Quarterly Perce XmR '!$I$1</c:f>
              <c:strCache>
                <c:ptCount val="1"/>
                <c:pt idx="0">
                  <c:v>LCL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37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DAA-4104-9369-8D860F399E89}"/>
                </c:ext>
              </c:extLst>
            </c:dLbl>
            <c:dLbl>
              <c:idx val="4"/>
              <c:layout>
                <c:manualLayout>
                  <c:x val="-1.4685990963836961E-2"/>
                  <c:y val="-2.0320855101582637E-2"/>
                </c:manualLayout>
              </c:layout>
              <c:tx>
                <c:rich>
                  <a:bodyPr wrap="square" lIns="38100" tIns="19050" rIns="38100" bIns="19050" anchor="ctr">
                    <a:spAutoFit/>
                  </a:bodyPr>
                  <a:lstStyle/>
                  <a:p>
                    <a:pPr>
                      <a:defRPr sz="1600"/>
                    </a:pPr>
                    <a:r>
                      <a:rPr lang="en-US" sz="1600"/>
                      <a:t>80.50%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DAA-4104-9369-8D860F399E89}"/>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(n=584)</c:v>
                </c:pt>
              </c:strCache>
            </c:strRef>
          </c:cat>
          <c:val>
            <c:numRef>
              <c:f>'Overall Quarterly Perce XmR '!$I$2:$I$9</c:f>
              <c:numCache>
                <c:formatCode>0.0%</c:formatCode>
                <c:ptCount val="8"/>
                <c:pt idx="0">
                  <c:v>0.80472492141300966</c:v>
                </c:pt>
                <c:pt idx="1">
                  <c:v>0.80472492141300966</c:v>
                </c:pt>
                <c:pt idx="2">
                  <c:v>0.80472492141300966</c:v>
                </c:pt>
                <c:pt idx="3">
                  <c:v>0.80472492141300966</c:v>
                </c:pt>
                <c:pt idx="4">
                  <c:v>0.80472492141300966</c:v>
                </c:pt>
                <c:pt idx="5">
                  <c:v>0.80472492141300966</c:v>
                </c:pt>
                <c:pt idx="6">
                  <c:v>0.80472492141300966</c:v>
                </c:pt>
                <c:pt idx="7">
                  <c:v>0.80472492141300966</c:v>
                </c:pt>
              </c:numCache>
            </c:numRef>
          </c:val>
          <c:smooth val="0"/>
          <c:extLst>
            <c:ext xmlns:c16="http://schemas.microsoft.com/office/drawing/2014/chart" uri="{C3380CC4-5D6E-409C-BE32-E72D297353CC}">
              <c16:uniqueId val="{0000000D-0DAA-4104-9369-8D860F399E89}"/>
            </c:ext>
          </c:extLst>
        </c:ser>
        <c:ser>
          <c:idx val="8"/>
          <c:order val="8"/>
          <c:spPr>
            <a:ln>
              <a:solidFill>
                <a:srgbClr val="7030A0"/>
              </a:solidFill>
            </a:ln>
          </c:spPr>
          <c:marker>
            <c:spPr>
              <a:solidFill>
                <a:srgbClr val="7030A0"/>
              </a:solidFill>
              <a:ln>
                <a:noFill/>
              </a:ln>
            </c:spPr>
          </c:marker>
          <c:cat>
            <c:strRef>
              <c:f>'Overall Quarterly Perce XmR '!$A$2:$A$9</c:f>
              <c:strCache>
                <c:ptCount val="8"/>
                <c:pt idx="0">
                  <c:v>Q3 2021 (n=131)</c:v>
                </c:pt>
                <c:pt idx="1">
                  <c:v>Q4 2021 (n=229)</c:v>
                </c:pt>
                <c:pt idx="2">
                  <c:v>Q1 2022 (n=370)</c:v>
                </c:pt>
                <c:pt idx="3">
                  <c:v>Q2 2022 (n=486)</c:v>
                </c:pt>
                <c:pt idx="4">
                  <c:v>Q3 2022 (n=569)</c:v>
                </c:pt>
                <c:pt idx="5">
                  <c:v>Q4 2022 (n=921)</c:v>
                </c:pt>
                <c:pt idx="6">
                  <c:v>Q1 2023 (n=1217)</c:v>
                </c:pt>
                <c:pt idx="7">
                  <c:v>Q2 2023 (n=584)</c:v>
                </c:pt>
              </c:strCache>
            </c:strRef>
          </c:cat>
          <c:val>
            <c:numRef>
              <c:f>'Overall Quarterly Perce XmR '!$T$2:$T$9</c:f>
              <c:numCache>
                <c:formatCode>0%</c:formatCode>
                <c:ptCount val="8"/>
                <c:pt idx="0">
                  <c:v>0.9</c:v>
                </c:pt>
                <c:pt idx="1">
                  <c:v>0.9</c:v>
                </c:pt>
                <c:pt idx="2">
                  <c:v>0.9</c:v>
                </c:pt>
                <c:pt idx="3">
                  <c:v>0.9</c:v>
                </c:pt>
                <c:pt idx="4">
                  <c:v>0.9</c:v>
                </c:pt>
                <c:pt idx="5">
                  <c:v>0.9</c:v>
                </c:pt>
                <c:pt idx="6">
                  <c:v>0.9</c:v>
                </c:pt>
                <c:pt idx="7">
                  <c:v>0.9</c:v>
                </c:pt>
              </c:numCache>
            </c:numRef>
          </c:val>
          <c:smooth val="0"/>
          <c:extLst>
            <c:ext xmlns:c16="http://schemas.microsoft.com/office/drawing/2014/chart" uri="{C3380CC4-5D6E-409C-BE32-E72D297353CC}">
              <c16:uniqueId val="{0000000E-0DAA-4104-9369-8D860F399E89}"/>
            </c:ext>
          </c:extLst>
        </c:ser>
        <c:dLbls>
          <c:showLegendKey val="0"/>
          <c:showVal val="0"/>
          <c:showCatName val="0"/>
          <c:showSerName val="0"/>
          <c:showPercent val="0"/>
          <c:showBubbleSize val="0"/>
        </c:dLbls>
        <c:marker val="1"/>
        <c:smooth val="0"/>
        <c:axId val="131626303"/>
        <c:axId val="131626719"/>
      </c:lineChart>
      <c:catAx>
        <c:axId val="131626303"/>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Report Quarter (N = Total Number of</a:t>
                </a:r>
                <a:r>
                  <a:rPr lang="en-US" sz="1600" b="1" i="0" baseline="0">
                    <a:solidFill>
                      <a:srgbClr val="000000"/>
                    </a:solidFill>
                    <a:latin typeface=" +mn-lt"/>
                  </a:rPr>
                  <a:t> Reports That Quarter)</a:t>
                </a:r>
                <a:endParaRPr lang="en-US" sz="1600" b="1" i="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1626719"/>
        <c:crosses val="autoZero"/>
        <c:auto val="0"/>
        <c:lblAlgn val="ctr"/>
        <c:lblOffset val="100"/>
        <c:noMultiLvlLbl val="0"/>
      </c:catAx>
      <c:valAx>
        <c:axId val="131626719"/>
        <c:scaling>
          <c:orientation val="minMax"/>
          <c:min val="0.70000000000000007"/>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131626303"/>
        <c:crosses val="autoZero"/>
        <c:crossBetween val="midCat"/>
        <c:majorUnit val="5.000000000000001E-2"/>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8A5DC9A-7FCD-4F10-9182-8C298C276A3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97E3AA8-9AC8-4DE7-9472-48DE32A7F146}">
      <dgm:prSet/>
      <dgm:spPr/>
      <dgm:t>
        <a:bodyPr/>
        <a:lstStyle/>
        <a:p>
          <a:r>
            <a:rPr lang="en-US"/>
            <a:t>Increase in percentage of reports tagged ‘No Data’ (18% -&gt; 20%).</a:t>
          </a:r>
        </a:p>
      </dgm:t>
    </dgm:pt>
    <dgm:pt modelId="{C9929527-1B72-440A-8504-0D75DCC3D4D6}" type="parTrans" cxnId="{4D3222AA-0C6B-4F90-9B05-4D11D9FD53AE}">
      <dgm:prSet/>
      <dgm:spPr/>
      <dgm:t>
        <a:bodyPr/>
        <a:lstStyle/>
        <a:p>
          <a:endParaRPr lang="en-US"/>
        </a:p>
      </dgm:t>
    </dgm:pt>
    <dgm:pt modelId="{A9567F10-CF25-47E9-8C70-C6ABE3A61107}" type="sibTrans" cxnId="{4D3222AA-0C6B-4F90-9B05-4D11D9FD53AE}">
      <dgm:prSet/>
      <dgm:spPr/>
      <dgm:t>
        <a:bodyPr/>
        <a:lstStyle/>
        <a:p>
          <a:endParaRPr lang="en-US"/>
        </a:p>
      </dgm:t>
    </dgm:pt>
    <dgm:pt modelId="{5890E831-1C55-4AFA-9575-9A17A88888BE}">
      <dgm:prSet/>
      <dgm:spPr/>
      <dgm:t>
        <a:bodyPr/>
        <a:lstStyle/>
        <a:p>
          <a:r>
            <a:rPr lang="en-US"/>
            <a:t>Do we have any insight as to why this increase has occurred? </a:t>
          </a:r>
        </a:p>
      </dgm:t>
    </dgm:pt>
    <dgm:pt modelId="{193731DB-E51E-43A4-833E-C72B45F07DCB}" type="parTrans" cxnId="{1A2B57D0-C8C2-442B-AC39-4C01300F9070}">
      <dgm:prSet/>
      <dgm:spPr/>
      <dgm:t>
        <a:bodyPr/>
        <a:lstStyle/>
        <a:p>
          <a:endParaRPr lang="en-US"/>
        </a:p>
      </dgm:t>
    </dgm:pt>
    <dgm:pt modelId="{1D88754B-7826-4A25-9476-A0D198951475}" type="sibTrans" cxnId="{1A2B57D0-C8C2-442B-AC39-4C01300F9070}">
      <dgm:prSet/>
      <dgm:spPr/>
      <dgm:t>
        <a:bodyPr/>
        <a:lstStyle/>
        <a:p>
          <a:endParaRPr lang="en-US"/>
        </a:p>
      </dgm:t>
    </dgm:pt>
    <dgm:pt modelId="{0E683F60-26A3-4440-B238-F7569B2E95F9}" type="pres">
      <dgm:prSet presAssocID="{D8A5DC9A-7FCD-4F10-9182-8C298C276A30}" presName="root" presStyleCnt="0">
        <dgm:presLayoutVars>
          <dgm:dir/>
          <dgm:resizeHandles val="exact"/>
        </dgm:presLayoutVars>
      </dgm:prSet>
      <dgm:spPr/>
    </dgm:pt>
    <dgm:pt modelId="{D5C45FA6-D1FD-44DB-90B1-5855B32BAF97}" type="pres">
      <dgm:prSet presAssocID="{E97E3AA8-9AC8-4DE7-9472-48DE32A7F146}" presName="compNode" presStyleCnt="0"/>
      <dgm:spPr/>
    </dgm:pt>
    <dgm:pt modelId="{25F9E2C7-29D4-4AD4-B39A-5D24E74CFAEA}" type="pres">
      <dgm:prSet presAssocID="{E97E3AA8-9AC8-4DE7-9472-48DE32A7F146}" presName="bgRect" presStyleLbl="bgShp" presStyleIdx="0" presStyleCnt="2"/>
      <dgm:spPr/>
    </dgm:pt>
    <dgm:pt modelId="{32488191-02E2-41E1-ABE5-C0ACD88EE973}" type="pres">
      <dgm:prSet presAssocID="{E97E3AA8-9AC8-4DE7-9472-48DE32A7F1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pward trend with solid fill"/>
        </a:ext>
      </dgm:extLst>
    </dgm:pt>
    <dgm:pt modelId="{958417D5-70B7-4AF2-9037-448981D8AB22}" type="pres">
      <dgm:prSet presAssocID="{E97E3AA8-9AC8-4DE7-9472-48DE32A7F146}" presName="spaceRect" presStyleCnt="0"/>
      <dgm:spPr/>
    </dgm:pt>
    <dgm:pt modelId="{08D81F9A-4E74-4DA2-A30C-1356872B17D6}" type="pres">
      <dgm:prSet presAssocID="{E97E3AA8-9AC8-4DE7-9472-48DE32A7F146}" presName="parTx" presStyleLbl="revTx" presStyleIdx="0" presStyleCnt="2">
        <dgm:presLayoutVars>
          <dgm:chMax val="0"/>
          <dgm:chPref val="0"/>
        </dgm:presLayoutVars>
      </dgm:prSet>
      <dgm:spPr/>
    </dgm:pt>
    <dgm:pt modelId="{F008B464-8771-4D5D-9D28-36C0FF65ECFD}" type="pres">
      <dgm:prSet presAssocID="{A9567F10-CF25-47E9-8C70-C6ABE3A61107}" presName="sibTrans" presStyleCnt="0"/>
      <dgm:spPr/>
    </dgm:pt>
    <dgm:pt modelId="{6A841BEC-D3F3-4629-AB39-D995ECEB765D}" type="pres">
      <dgm:prSet presAssocID="{5890E831-1C55-4AFA-9575-9A17A88888BE}" presName="compNode" presStyleCnt="0"/>
      <dgm:spPr/>
    </dgm:pt>
    <dgm:pt modelId="{34E364F9-0C74-4A3B-9F6A-9E05B5BDDD40}" type="pres">
      <dgm:prSet presAssocID="{5890E831-1C55-4AFA-9575-9A17A88888BE}" presName="bgRect" presStyleLbl="bgShp" presStyleIdx="1" presStyleCnt="2"/>
      <dgm:spPr/>
    </dgm:pt>
    <dgm:pt modelId="{0656A81E-EA1C-4C55-954A-939590AC3C1E}" type="pres">
      <dgm:prSet presAssocID="{5890E831-1C55-4AFA-9575-9A17A88888B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BB81AEAE-51AF-4E08-84A1-853C21EE79F5}" type="pres">
      <dgm:prSet presAssocID="{5890E831-1C55-4AFA-9575-9A17A88888BE}" presName="spaceRect" presStyleCnt="0"/>
      <dgm:spPr/>
    </dgm:pt>
    <dgm:pt modelId="{3C5365A6-5A5D-43D1-98A1-DBB15A56D430}" type="pres">
      <dgm:prSet presAssocID="{5890E831-1C55-4AFA-9575-9A17A88888BE}" presName="parTx" presStyleLbl="revTx" presStyleIdx="1" presStyleCnt="2">
        <dgm:presLayoutVars>
          <dgm:chMax val="0"/>
          <dgm:chPref val="0"/>
        </dgm:presLayoutVars>
      </dgm:prSet>
      <dgm:spPr/>
    </dgm:pt>
  </dgm:ptLst>
  <dgm:cxnLst>
    <dgm:cxn modelId="{0791312A-11F3-4788-85B5-A3C9BD10BA41}" type="presOf" srcId="{E97E3AA8-9AC8-4DE7-9472-48DE32A7F146}" destId="{08D81F9A-4E74-4DA2-A30C-1356872B17D6}" srcOrd="0" destOrd="0" presId="urn:microsoft.com/office/officeart/2018/2/layout/IconVerticalSolidList"/>
    <dgm:cxn modelId="{E7659449-84BA-4E48-AEB9-706226349E66}" type="presOf" srcId="{5890E831-1C55-4AFA-9575-9A17A88888BE}" destId="{3C5365A6-5A5D-43D1-98A1-DBB15A56D430}" srcOrd="0" destOrd="0" presId="urn:microsoft.com/office/officeart/2018/2/layout/IconVerticalSolidList"/>
    <dgm:cxn modelId="{4D3222AA-0C6B-4F90-9B05-4D11D9FD53AE}" srcId="{D8A5DC9A-7FCD-4F10-9182-8C298C276A30}" destId="{E97E3AA8-9AC8-4DE7-9472-48DE32A7F146}" srcOrd="0" destOrd="0" parTransId="{C9929527-1B72-440A-8504-0D75DCC3D4D6}" sibTransId="{A9567F10-CF25-47E9-8C70-C6ABE3A61107}"/>
    <dgm:cxn modelId="{A554A9B2-D072-4106-89CA-959C2C497482}" type="presOf" srcId="{D8A5DC9A-7FCD-4F10-9182-8C298C276A30}" destId="{0E683F60-26A3-4440-B238-F7569B2E95F9}" srcOrd="0" destOrd="0" presId="urn:microsoft.com/office/officeart/2018/2/layout/IconVerticalSolidList"/>
    <dgm:cxn modelId="{1A2B57D0-C8C2-442B-AC39-4C01300F9070}" srcId="{D8A5DC9A-7FCD-4F10-9182-8C298C276A30}" destId="{5890E831-1C55-4AFA-9575-9A17A88888BE}" srcOrd="1" destOrd="0" parTransId="{193731DB-E51E-43A4-833E-C72B45F07DCB}" sibTransId="{1D88754B-7826-4A25-9476-A0D198951475}"/>
    <dgm:cxn modelId="{0710105D-679E-439A-885F-C4B3B5C90051}" type="presParOf" srcId="{0E683F60-26A3-4440-B238-F7569B2E95F9}" destId="{D5C45FA6-D1FD-44DB-90B1-5855B32BAF97}" srcOrd="0" destOrd="0" presId="urn:microsoft.com/office/officeart/2018/2/layout/IconVerticalSolidList"/>
    <dgm:cxn modelId="{EA1FCCF1-9662-4263-AE3E-AF7664F6F57D}" type="presParOf" srcId="{D5C45FA6-D1FD-44DB-90B1-5855B32BAF97}" destId="{25F9E2C7-29D4-4AD4-B39A-5D24E74CFAEA}" srcOrd="0" destOrd="0" presId="urn:microsoft.com/office/officeart/2018/2/layout/IconVerticalSolidList"/>
    <dgm:cxn modelId="{34AC8DE1-30C1-42BD-814E-D494CAD08A14}" type="presParOf" srcId="{D5C45FA6-D1FD-44DB-90B1-5855B32BAF97}" destId="{32488191-02E2-41E1-ABE5-C0ACD88EE973}" srcOrd="1" destOrd="0" presId="urn:microsoft.com/office/officeart/2018/2/layout/IconVerticalSolidList"/>
    <dgm:cxn modelId="{5562C8DE-A566-4657-A514-F8E29C1E262E}" type="presParOf" srcId="{D5C45FA6-D1FD-44DB-90B1-5855B32BAF97}" destId="{958417D5-70B7-4AF2-9037-448981D8AB22}" srcOrd="2" destOrd="0" presId="urn:microsoft.com/office/officeart/2018/2/layout/IconVerticalSolidList"/>
    <dgm:cxn modelId="{2FB35508-DD51-49DA-AE3A-EDB2A3CDF4B1}" type="presParOf" srcId="{D5C45FA6-D1FD-44DB-90B1-5855B32BAF97}" destId="{08D81F9A-4E74-4DA2-A30C-1356872B17D6}" srcOrd="3" destOrd="0" presId="urn:microsoft.com/office/officeart/2018/2/layout/IconVerticalSolidList"/>
    <dgm:cxn modelId="{92BD1EF7-E047-411B-B52E-87EF04BCB38D}" type="presParOf" srcId="{0E683F60-26A3-4440-B238-F7569B2E95F9}" destId="{F008B464-8771-4D5D-9D28-36C0FF65ECFD}" srcOrd="1" destOrd="0" presId="urn:microsoft.com/office/officeart/2018/2/layout/IconVerticalSolidList"/>
    <dgm:cxn modelId="{E7024CED-4D22-4E89-901D-55844AD4E2A5}" type="presParOf" srcId="{0E683F60-26A3-4440-B238-F7569B2E95F9}" destId="{6A841BEC-D3F3-4629-AB39-D995ECEB765D}" srcOrd="2" destOrd="0" presId="urn:microsoft.com/office/officeart/2018/2/layout/IconVerticalSolidList"/>
    <dgm:cxn modelId="{AE7D53AA-928D-46A4-98FB-ADC522E65378}" type="presParOf" srcId="{6A841BEC-D3F3-4629-AB39-D995ECEB765D}" destId="{34E364F9-0C74-4A3B-9F6A-9E05B5BDDD40}" srcOrd="0" destOrd="0" presId="urn:microsoft.com/office/officeart/2018/2/layout/IconVerticalSolidList"/>
    <dgm:cxn modelId="{8A5A7834-250F-4C79-B0C2-7692C0B234C7}" type="presParOf" srcId="{6A841BEC-D3F3-4629-AB39-D995ECEB765D}" destId="{0656A81E-EA1C-4C55-954A-939590AC3C1E}" srcOrd="1" destOrd="0" presId="urn:microsoft.com/office/officeart/2018/2/layout/IconVerticalSolidList"/>
    <dgm:cxn modelId="{5A63806B-7845-47C0-9178-6FB155976EFF}" type="presParOf" srcId="{6A841BEC-D3F3-4629-AB39-D995ECEB765D}" destId="{BB81AEAE-51AF-4E08-84A1-853C21EE79F5}" srcOrd="2" destOrd="0" presId="urn:microsoft.com/office/officeart/2018/2/layout/IconVerticalSolidList"/>
    <dgm:cxn modelId="{FCD91389-1197-4787-A27E-415231F64373}" type="presParOf" srcId="{6A841BEC-D3F3-4629-AB39-D995ECEB765D}" destId="{3C5365A6-5A5D-43D1-98A1-DBB15A56D4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4528F-5744-4999-9B11-30ABCEEEF8B3}"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308489D7-0227-4D25-98A6-869B4D872D4B}">
      <dgm:prSet/>
      <dgm:spPr/>
      <dgm:t>
        <a:bodyPr/>
        <a:lstStyle/>
        <a:p>
          <a:r>
            <a:rPr lang="en-US" dirty="0"/>
            <a:t>All queries have been sent out</a:t>
          </a:r>
        </a:p>
      </dgm:t>
    </dgm:pt>
    <dgm:pt modelId="{686DA5A8-0A7A-4F1F-A8BB-F34C8CE38527}" type="parTrans" cxnId="{5AECA487-75D7-4525-9F8B-49136245F01D}">
      <dgm:prSet/>
      <dgm:spPr/>
      <dgm:t>
        <a:bodyPr/>
        <a:lstStyle/>
        <a:p>
          <a:endParaRPr lang="en-US"/>
        </a:p>
      </dgm:t>
    </dgm:pt>
    <dgm:pt modelId="{02B1B33E-AA14-40DB-A6AA-1B61244F2C07}" type="sibTrans" cxnId="{5AECA487-75D7-4525-9F8B-49136245F01D}">
      <dgm:prSet/>
      <dgm:spPr/>
      <dgm:t>
        <a:bodyPr/>
        <a:lstStyle/>
        <a:p>
          <a:endParaRPr lang="en-US"/>
        </a:p>
      </dgm:t>
    </dgm:pt>
    <dgm:pt modelId="{244A25CE-125D-4E36-9434-5166AE3DF380}">
      <dgm:prSet/>
      <dgm:spPr/>
      <dgm:t>
        <a:bodyPr/>
        <a:lstStyle/>
        <a:p>
          <a:r>
            <a:rPr lang="en-US" dirty="0"/>
            <a:t>Please fill out within the next two weeks</a:t>
          </a:r>
        </a:p>
      </dgm:t>
    </dgm:pt>
    <dgm:pt modelId="{52BDA490-8095-4164-86F9-3740048AB6D2}" type="parTrans" cxnId="{B909B0EA-78D2-45CF-AB5E-DF0EEB96FB58}">
      <dgm:prSet/>
      <dgm:spPr/>
      <dgm:t>
        <a:bodyPr/>
        <a:lstStyle/>
        <a:p>
          <a:endParaRPr lang="en-US"/>
        </a:p>
      </dgm:t>
    </dgm:pt>
    <dgm:pt modelId="{B99746BB-30F4-4ADD-BC25-DD09C3652FBE}" type="sibTrans" cxnId="{B909B0EA-78D2-45CF-AB5E-DF0EEB96FB58}">
      <dgm:prSet/>
      <dgm:spPr/>
      <dgm:t>
        <a:bodyPr/>
        <a:lstStyle/>
        <a:p>
          <a:endParaRPr lang="en-US"/>
        </a:p>
      </dgm:t>
    </dgm:pt>
    <dgm:pt modelId="{B744FD81-888C-40BC-A720-99F5181AFF55}">
      <dgm:prSet/>
      <dgm:spPr/>
      <dgm:t>
        <a:bodyPr/>
        <a:lstStyle/>
        <a:p>
          <a:r>
            <a:rPr lang="en-US" dirty="0"/>
            <a:t>Any questions, ask Katie</a:t>
          </a:r>
        </a:p>
      </dgm:t>
    </dgm:pt>
    <dgm:pt modelId="{C3C99F3D-60A4-4ACD-AFD8-0EC9787FEB66}" type="parTrans" cxnId="{A1AB4207-34A1-4A1A-BD58-EE8C67FC2A3C}">
      <dgm:prSet/>
      <dgm:spPr/>
      <dgm:t>
        <a:bodyPr/>
        <a:lstStyle/>
        <a:p>
          <a:endParaRPr lang="en-US"/>
        </a:p>
      </dgm:t>
    </dgm:pt>
    <dgm:pt modelId="{61436533-9605-4227-8CED-A04642060BB6}" type="sibTrans" cxnId="{A1AB4207-34A1-4A1A-BD58-EE8C67FC2A3C}">
      <dgm:prSet/>
      <dgm:spPr/>
      <dgm:t>
        <a:bodyPr/>
        <a:lstStyle/>
        <a:p>
          <a:endParaRPr lang="en-US"/>
        </a:p>
      </dgm:t>
    </dgm:pt>
    <dgm:pt modelId="{DB07E399-77AC-4ED8-933F-2DB3F444952D}" type="pres">
      <dgm:prSet presAssocID="{5D84528F-5744-4999-9B11-30ABCEEEF8B3}" presName="linear" presStyleCnt="0">
        <dgm:presLayoutVars>
          <dgm:dir/>
          <dgm:animLvl val="lvl"/>
          <dgm:resizeHandles val="exact"/>
        </dgm:presLayoutVars>
      </dgm:prSet>
      <dgm:spPr/>
    </dgm:pt>
    <dgm:pt modelId="{33F536A6-DDBB-4112-9FCD-93FD9D4A6CC7}" type="pres">
      <dgm:prSet presAssocID="{308489D7-0227-4D25-98A6-869B4D872D4B}" presName="parentLin" presStyleCnt="0"/>
      <dgm:spPr/>
    </dgm:pt>
    <dgm:pt modelId="{45844733-D2DF-4547-8BFB-36CAC57EE17C}" type="pres">
      <dgm:prSet presAssocID="{308489D7-0227-4D25-98A6-869B4D872D4B}" presName="parentLeftMargin" presStyleLbl="node1" presStyleIdx="0" presStyleCnt="3"/>
      <dgm:spPr/>
    </dgm:pt>
    <dgm:pt modelId="{A0D04930-8FA5-4798-9F0E-C83461B57C91}" type="pres">
      <dgm:prSet presAssocID="{308489D7-0227-4D25-98A6-869B4D872D4B}" presName="parentText" presStyleLbl="node1" presStyleIdx="0" presStyleCnt="3">
        <dgm:presLayoutVars>
          <dgm:chMax val="0"/>
          <dgm:bulletEnabled val="1"/>
        </dgm:presLayoutVars>
      </dgm:prSet>
      <dgm:spPr/>
    </dgm:pt>
    <dgm:pt modelId="{0A474125-E536-4726-B3C3-8D8BAC979F36}" type="pres">
      <dgm:prSet presAssocID="{308489D7-0227-4D25-98A6-869B4D872D4B}" presName="negativeSpace" presStyleCnt="0"/>
      <dgm:spPr/>
    </dgm:pt>
    <dgm:pt modelId="{76AFACC4-13C9-464E-9480-475D16655608}" type="pres">
      <dgm:prSet presAssocID="{308489D7-0227-4D25-98A6-869B4D872D4B}" presName="childText" presStyleLbl="conFgAcc1" presStyleIdx="0" presStyleCnt="3">
        <dgm:presLayoutVars>
          <dgm:bulletEnabled val="1"/>
        </dgm:presLayoutVars>
      </dgm:prSet>
      <dgm:spPr/>
    </dgm:pt>
    <dgm:pt modelId="{9B7F789A-7B15-4230-AF87-B0B82FE9270F}" type="pres">
      <dgm:prSet presAssocID="{02B1B33E-AA14-40DB-A6AA-1B61244F2C07}" presName="spaceBetweenRectangles" presStyleCnt="0"/>
      <dgm:spPr/>
    </dgm:pt>
    <dgm:pt modelId="{265D1894-519E-45DC-8534-14AA4BFE4A04}" type="pres">
      <dgm:prSet presAssocID="{244A25CE-125D-4E36-9434-5166AE3DF380}" presName="parentLin" presStyleCnt="0"/>
      <dgm:spPr/>
    </dgm:pt>
    <dgm:pt modelId="{439503BA-E806-4AB6-BC83-4A1269B7E08E}" type="pres">
      <dgm:prSet presAssocID="{244A25CE-125D-4E36-9434-5166AE3DF380}" presName="parentLeftMargin" presStyleLbl="node1" presStyleIdx="0" presStyleCnt="3"/>
      <dgm:spPr/>
    </dgm:pt>
    <dgm:pt modelId="{F1D917D0-2510-4D38-A69D-DBC9C3F4D70B}" type="pres">
      <dgm:prSet presAssocID="{244A25CE-125D-4E36-9434-5166AE3DF380}" presName="parentText" presStyleLbl="node1" presStyleIdx="1" presStyleCnt="3">
        <dgm:presLayoutVars>
          <dgm:chMax val="0"/>
          <dgm:bulletEnabled val="1"/>
        </dgm:presLayoutVars>
      </dgm:prSet>
      <dgm:spPr/>
    </dgm:pt>
    <dgm:pt modelId="{631B6248-C389-43C3-A0A4-F4226201987C}" type="pres">
      <dgm:prSet presAssocID="{244A25CE-125D-4E36-9434-5166AE3DF380}" presName="negativeSpace" presStyleCnt="0"/>
      <dgm:spPr/>
    </dgm:pt>
    <dgm:pt modelId="{0CE33B2A-9372-4AB3-9DB9-345C867A851F}" type="pres">
      <dgm:prSet presAssocID="{244A25CE-125D-4E36-9434-5166AE3DF380}" presName="childText" presStyleLbl="conFgAcc1" presStyleIdx="1" presStyleCnt="3">
        <dgm:presLayoutVars>
          <dgm:bulletEnabled val="1"/>
        </dgm:presLayoutVars>
      </dgm:prSet>
      <dgm:spPr/>
    </dgm:pt>
    <dgm:pt modelId="{A6D998DC-45C1-40DB-A38B-5D0D02BA14A8}" type="pres">
      <dgm:prSet presAssocID="{B99746BB-30F4-4ADD-BC25-DD09C3652FBE}" presName="spaceBetweenRectangles" presStyleCnt="0"/>
      <dgm:spPr/>
    </dgm:pt>
    <dgm:pt modelId="{4A9A49FD-BC06-4871-B025-CD9861AD305D}" type="pres">
      <dgm:prSet presAssocID="{B744FD81-888C-40BC-A720-99F5181AFF55}" presName="parentLin" presStyleCnt="0"/>
      <dgm:spPr/>
    </dgm:pt>
    <dgm:pt modelId="{F3AB6383-C639-4A0B-9648-4889CAE5B741}" type="pres">
      <dgm:prSet presAssocID="{B744FD81-888C-40BC-A720-99F5181AFF55}" presName="parentLeftMargin" presStyleLbl="node1" presStyleIdx="1" presStyleCnt="3"/>
      <dgm:spPr/>
    </dgm:pt>
    <dgm:pt modelId="{F707C4C3-4D94-47BB-8EAC-40705B7DC6BC}" type="pres">
      <dgm:prSet presAssocID="{B744FD81-888C-40BC-A720-99F5181AFF55}" presName="parentText" presStyleLbl="node1" presStyleIdx="2" presStyleCnt="3">
        <dgm:presLayoutVars>
          <dgm:chMax val="0"/>
          <dgm:bulletEnabled val="1"/>
        </dgm:presLayoutVars>
      </dgm:prSet>
      <dgm:spPr/>
    </dgm:pt>
    <dgm:pt modelId="{1EB8ED30-5E31-4D77-AB4B-4799FD3C7FB1}" type="pres">
      <dgm:prSet presAssocID="{B744FD81-888C-40BC-A720-99F5181AFF55}" presName="negativeSpace" presStyleCnt="0"/>
      <dgm:spPr/>
    </dgm:pt>
    <dgm:pt modelId="{F2570229-AEFE-49CD-BA56-D54B02DE627C}" type="pres">
      <dgm:prSet presAssocID="{B744FD81-888C-40BC-A720-99F5181AFF55}" presName="childText" presStyleLbl="conFgAcc1" presStyleIdx="2" presStyleCnt="3">
        <dgm:presLayoutVars>
          <dgm:bulletEnabled val="1"/>
        </dgm:presLayoutVars>
      </dgm:prSet>
      <dgm:spPr/>
    </dgm:pt>
  </dgm:ptLst>
  <dgm:cxnLst>
    <dgm:cxn modelId="{A1AB4207-34A1-4A1A-BD58-EE8C67FC2A3C}" srcId="{5D84528F-5744-4999-9B11-30ABCEEEF8B3}" destId="{B744FD81-888C-40BC-A720-99F5181AFF55}" srcOrd="2" destOrd="0" parTransId="{C3C99F3D-60A4-4ACD-AFD8-0EC9787FEB66}" sibTransId="{61436533-9605-4227-8CED-A04642060BB6}"/>
    <dgm:cxn modelId="{113D7F24-9851-40B2-BA38-B3422D790985}" type="presOf" srcId="{244A25CE-125D-4E36-9434-5166AE3DF380}" destId="{F1D917D0-2510-4D38-A69D-DBC9C3F4D70B}" srcOrd="1" destOrd="0" presId="urn:microsoft.com/office/officeart/2005/8/layout/list1"/>
    <dgm:cxn modelId="{5AECA487-75D7-4525-9F8B-49136245F01D}" srcId="{5D84528F-5744-4999-9B11-30ABCEEEF8B3}" destId="{308489D7-0227-4D25-98A6-869B4D872D4B}" srcOrd="0" destOrd="0" parTransId="{686DA5A8-0A7A-4F1F-A8BB-F34C8CE38527}" sibTransId="{02B1B33E-AA14-40DB-A6AA-1B61244F2C07}"/>
    <dgm:cxn modelId="{847A6398-1432-4902-BB06-7638EDDF2986}" type="presOf" srcId="{B744FD81-888C-40BC-A720-99F5181AFF55}" destId="{F3AB6383-C639-4A0B-9648-4889CAE5B741}" srcOrd="0" destOrd="0" presId="urn:microsoft.com/office/officeart/2005/8/layout/list1"/>
    <dgm:cxn modelId="{9112E59C-C40C-4687-B70A-DC95A1EEDCDB}" type="presOf" srcId="{5D84528F-5744-4999-9B11-30ABCEEEF8B3}" destId="{DB07E399-77AC-4ED8-933F-2DB3F444952D}" srcOrd="0" destOrd="0" presId="urn:microsoft.com/office/officeart/2005/8/layout/list1"/>
    <dgm:cxn modelId="{8B34419E-F5AE-4B4F-B33C-DF2C07B837DB}" type="presOf" srcId="{244A25CE-125D-4E36-9434-5166AE3DF380}" destId="{439503BA-E806-4AB6-BC83-4A1269B7E08E}" srcOrd="0" destOrd="0" presId="urn:microsoft.com/office/officeart/2005/8/layout/list1"/>
    <dgm:cxn modelId="{BF6ACAC4-E907-46E3-B4BA-DEF416D97A51}" type="presOf" srcId="{B744FD81-888C-40BC-A720-99F5181AFF55}" destId="{F707C4C3-4D94-47BB-8EAC-40705B7DC6BC}" srcOrd="1" destOrd="0" presId="urn:microsoft.com/office/officeart/2005/8/layout/list1"/>
    <dgm:cxn modelId="{7D3D85D7-5158-4B41-A45F-9DBC2BC7EA9F}" type="presOf" srcId="{308489D7-0227-4D25-98A6-869B4D872D4B}" destId="{45844733-D2DF-4547-8BFB-36CAC57EE17C}" srcOrd="0" destOrd="0" presId="urn:microsoft.com/office/officeart/2005/8/layout/list1"/>
    <dgm:cxn modelId="{5C3ACBE9-48DF-42A9-AA6C-9E8A2F19595E}" type="presOf" srcId="{308489D7-0227-4D25-98A6-869B4D872D4B}" destId="{A0D04930-8FA5-4798-9F0E-C83461B57C91}" srcOrd="1" destOrd="0" presId="urn:microsoft.com/office/officeart/2005/8/layout/list1"/>
    <dgm:cxn modelId="{B909B0EA-78D2-45CF-AB5E-DF0EEB96FB58}" srcId="{5D84528F-5744-4999-9B11-30ABCEEEF8B3}" destId="{244A25CE-125D-4E36-9434-5166AE3DF380}" srcOrd="1" destOrd="0" parTransId="{52BDA490-8095-4164-86F9-3740048AB6D2}" sibTransId="{B99746BB-30F4-4ADD-BC25-DD09C3652FBE}"/>
    <dgm:cxn modelId="{6C76D7D7-03FB-4B7F-8549-C625BA450BC4}" type="presParOf" srcId="{DB07E399-77AC-4ED8-933F-2DB3F444952D}" destId="{33F536A6-DDBB-4112-9FCD-93FD9D4A6CC7}" srcOrd="0" destOrd="0" presId="urn:microsoft.com/office/officeart/2005/8/layout/list1"/>
    <dgm:cxn modelId="{AB8CD41D-43C6-4C30-8232-DB48D0870FB8}" type="presParOf" srcId="{33F536A6-DDBB-4112-9FCD-93FD9D4A6CC7}" destId="{45844733-D2DF-4547-8BFB-36CAC57EE17C}" srcOrd="0" destOrd="0" presId="urn:microsoft.com/office/officeart/2005/8/layout/list1"/>
    <dgm:cxn modelId="{144C52C8-746E-4D04-AEB8-12478A7ADAFD}" type="presParOf" srcId="{33F536A6-DDBB-4112-9FCD-93FD9D4A6CC7}" destId="{A0D04930-8FA5-4798-9F0E-C83461B57C91}" srcOrd="1" destOrd="0" presId="urn:microsoft.com/office/officeart/2005/8/layout/list1"/>
    <dgm:cxn modelId="{067EF106-63E3-42DC-A136-41CFE11A6376}" type="presParOf" srcId="{DB07E399-77AC-4ED8-933F-2DB3F444952D}" destId="{0A474125-E536-4726-B3C3-8D8BAC979F36}" srcOrd="1" destOrd="0" presId="urn:microsoft.com/office/officeart/2005/8/layout/list1"/>
    <dgm:cxn modelId="{EBB5929B-D77A-45C7-B45E-B059EB13EE47}" type="presParOf" srcId="{DB07E399-77AC-4ED8-933F-2DB3F444952D}" destId="{76AFACC4-13C9-464E-9480-475D16655608}" srcOrd="2" destOrd="0" presId="urn:microsoft.com/office/officeart/2005/8/layout/list1"/>
    <dgm:cxn modelId="{89F6227E-BD33-4E4C-8C29-7F186F6CB7C1}" type="presParOf" srcId="{DB07E399-77AC-4ED8-933F-2DB3F444952D}" destId="{9B7F789A-7B15-4230-AF87-B0B82FE9270F}" srcOrd="3" destOrd="0" presId="urn:microsoft.com/office/officeart/2005/8/layout/list1"/>
    <dgm:cxn modelId="{8169EC11-A124-42BA-B0FB-A1E2E2D94F29}" type="presParOf" srcId="{DB07E399-77AC-4ED8-933F-2DB3F444952D}" destId="{265D1894-519E-45DC-8534-14AA4BFE4A04}" srcOrd="4" destOrd="0" presId="urn:microsoft.com/office/officeart/2005/8/layout/list1"/>
    <dgm:cxn modelId="{650F5E7D-C2B9-4733-A593-E94ED2A6257C}" type="presParOf" srcId="{265D1894-519E-45DC-8534-14AA4BFE4A04}" destId="{439503BA-E806-4AB6-BC83-4A1269B7E08E}" srcOrd="0" destOrd="0" presId="urn:microsoft.com/office/officeart/2005/8/layout/list1"/>
    <dgm:cxn modelId="{2D858D56-7C52-4BDC-98F4-C7BA41BFAFDD}" type="presParOf" srcId="{265D1894-519E-45DC-8534-14AA4BFE4A04}" destId="{F1D917D0-2510-4D38-A69D-DBC9C3F4D70B}" srcOrd="1" destOrd="0" presId="urn:microsoft.com/office/officeart/2005/8/layout/list1"/>
    <dgm:cxn modelId="{9B10671F-BA64-4211-AB03-213F66CA5837}" type="presParOf" srcId="{DB07E399-77AC-4ED8-933F-2DB3F444952D}" destId="{631B6248-C389-43C3-A0A4-F4226201987C}" srcOrd="5" destOrd="0" presId="urn:microsoft.com/office/officeart/2005/8/layout/list1"/>
    <dgm:cxn modelId="{3F69BEFD-6771-4CCE-9E3D-63D42CE1B6F7}" type="presParOf" srcId="{DB07E399-77AC-4ED8-933F-2DB3F444952D}" destId="{0CE33B2A-9372-4AB3-9DB9-345C867A851F}" srcOrd="6" destOrd="0" presId="urn:microsoft.com/office/officeart/2005/8/layout/list1"/>
    <dgm:cxn modelId="{D7AB4B92-9D41-43CA-AA08-90648ED17B53}" type="presParOf" srcId="{DB07E399-77AC-4ED8-933F-2DB3F444952D}" destId="{A6D998DC-45C1-40DB-A38B-5D0D02BA14A8}" srcOrd="7" destOrd="0" presId="urn:microsoft.com/office/officeart/2005/8/layout/list1"/>
    <dgm:cxn modelId="{C5C9E14D-D25F-4591-A539-73377C89078A}" type="presParOf" srcId="{DB07E399-77AC-4ED8-933F-2DB3F444952D}" destId="{4A9A49FD-BC06-4871-B025-CD9861AD305D}" srcOrd="8" destOrd="0" presId="urn:microsoft.com/office/officeart/2005/8/layout/list1"/>
    <dgm:cxn modelId="{574A7B39-516B-464B-BC73-F459A38E1545}" type="presParOf" srcId="{4A9A49FD-BC06-4871-B025-CD9861AD305D}" destId="{F3AB6383-C639-4A0B-9648-4889CAE5B741}" srcOrd="0" destOrd="0" presId="urn:microsoft.com/office/officeart/2005/8/layout/list1"/>
    <dgm:cxn modelId="{455826B9-E722-467D-ACE9-7A94C387A697}" type="presParOf" srcId="{4A9A49FD-BC06-4871-B025-CD9861AD305D}" destId="{F707C4C3-4D94-47BB-8EAC-40705B7DC6BC}" srcOrd="1" destOrd="0" presId="urn:microsoft.com/office/officeart/2005/8/layout/list1"/>
    <dgm:cxn modelId="{F866B530-60EA-4F5A-9FF6-8A9F0208D98C}" type="presParOf" srcId="{DB07E399-77AC-4ED8-933F-2DB3F444952D}" destId="{1EB8ED30-5E31-4D77-AB4B-4799FD3C7FB1}" srcOrd="9" destOrd="0" presId="urn:microsoft.com/office/officeart/2005/8/layout/list1"/>
    <dgm:cxn modelId="{D88D1D50-2CF1-44EC-953C-918FCEC9CC16}" type="presParOf" srcId="{DB07E399-77AC-4ED8-933F-2DB3F444952D}" destId="{F2570229-AEFE-49CD-BA56-D54B02DE627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189909-C67E-4EAE-824E-FA282E1A77F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04EC02B-713C-4C39-A37D-91A2C78197B5}">
      <dgm:prSet/>
      <dgm:spPr/>
      <dgm:t>
        <a:bodyPr/>
        <a:lstStyle/>
        <a:p>
          <a:r>
            <a:rPr lang="en-US"/>
            <a:t>Our submission to PCORI for additional funding to analyze the cost of implementing the RHO Program was awarded</a:t>
          </a:r>
        </a:p>
      </dgm:t>
    </dgm:pt>
    <dgm:pt modelId="{F9CD6C7E-09C7-488B-AC2F-4C4301B2E584}" type="parTrans" cxnId="{FA5AC025-AA14-4B45-80AC-0E647197FF24}">
      <dgm:prSet/>
      <dgm:spPr/>
      <dgm:t>
        <a:bodyPr/>
        <a:lstStyle/>
        <a:p>
          <a:endParaRPr lang="en-US"/>
        </a:p>
      </dgm:t>
    </dgm:pt>
    <dgm:pt modelId="{7398C1DF-0F9A-4BA2-BCC8-35DA134940D4}" type="sibTrans" cxnId="{FA5AC025-AA14-4B45-80AC-0E647197FF24}">
      <dgm:prSet/>
      <dgm:spPr/>
      <dgm:t>
        <a:bodyPr/>
        <a:lstStyle/>
        <a:p>
          <a:endParaRPr lang="en-US"/>
        </a:p>
      </dgm:t>
    </dgm:pt>
    <dgm:pt modelId="{C5699213-3276-4D5C-A14E-392A7015A8CB}">
      <dgm:prSet/>
      <dgm:spPr/>
      <dgm:t>
        <a:bodyPr/>
        <a:lstStyle/>
        <a:p>
          <a:r>
            <a:rPr lang="en-US"/>
            <a:t>A survey will be distributed to site PI’s in June/July </a:t>
          </a:r>
        </a:p>
      </dgm:t>
    </dgm:pt>
    <dgm:pt modelId="{3B03AE36-E30E-4E8C-AFEF-380A8BEC5674}" type="parTrans" cxnId="{2F6427A5-B449-4942-8B32-8E082F427C9A}">
      <dgm:prSet/>
      <dgm:spPr/>
      <dgm:t>
        <a:bodyPr/>
        <a:lstStyle/>
        <a:p>
          <a:endParaRPr lang="en-US"/>
        </a:p>
      </dgm:t>
    </dgm:pt>
    <dgm:pt modelId="{1505A091-D742-4D3B-90FD-EE7093FF0303}" type="sibTrans" cxnId="{2F6427A5-B449-4942-8B32-8E082F427C9A}">
      <dgm:prSet/>
      <dgm:spPr/>
      <dgm:t>
        <a:bodyPr/>
        <a:lstStyle/>
        <a:p>
          <a:endParaRPr lang="en-US"/>
        </a:p>
      </dgm:t>
    </dgm:pt>
    <dgm:pt modelId="{60A1156F-639A-4EC9-BB3F-0D7FA7791103}">
      <dgm:prSet/>
      <dgm:spPr/>
      <dgm:t>
        <a:bodyPr/>
        <a:lstStyle/>
        <a:p>
          <a:r>
            <a:rPr lang="en-US"/>
            <a:t>Sites will be randomly queried at 2-time points to collect data and information on the time spent interpreting RHO results, calling families, documenting, and responding to RHO recommendation emails</a:t>
          </a:r>
        </a:p>
      </dgm:t>
    </dgm:pt>
    <dgm:pt modelId="{E4ABEAAE-3643-45CF-B698-7DB759F9D116}" type="parTrans" cxnId="{66EC7DFC-CB47-4B44-9FE7-ACD6BAF26FB5}">
      <dgm:prSet/>
      <dgm:spPr/>
      <dgm:t>
        <a:bodyPr/>
        <a:lstStyle/>
        <a:p>
          <a:endParaRPr lang="en-US"/>
        </a:p>
      </dgm:t>
    </dgm:pt>
    <dgm:pt modelId="{BA893AF3-7B22-4495-AD22-E4A30AF98738}" type="sibTrans" cxnId="{66EC7DFC-CB47-4B44-9FE7-ACD6BAF26FB5}">
      <dgm:prSet/>
      <dgm:spPr/>
      <dgm:t>
        <a:bodyPr/>
        <a:lstStyle/>
        <a:p>
          <a:endParaRPr lang="en-US"/>
        </a:p>
      </dgm:t>
    </dgm:pt>
    <dgm:pt modelId="{FC184FC0-C6AF-45FC-8363-E9B9B2F62D15}">
      <dgm:prSet/>
      <dgm:spPr/>
      <dgm:t>
        <a:bodyPr/>
        <a:lstStyle/>
        <a:p>
          <a:r>
            <a:rPr lang="en-US"/>
            <a:t>Any questions please reach out to Heather</a:t>
          </a:r>
        </a:p>
      </dgm:t>
    </dgm:pt>
    <dgm:pt modelId="{EBC550A5-2EF2-4712-9518-9CB77652E743}" type="parTrans" cxnId="{DE5AD367-9BB1-44CC-9998-28888C0145F0}">
      <dgm:prSet/>
      <dgm:spPr/>
      <dgm:t>
        <a:bodyPr/>
        <a:lstStyle/>
        <a:p>
          <a:endParaRPr lang="en-US"/>
        </a:p>
      </dgm:t>
    </dgm:pt>
    <dgm:pt modelId="{C82E5F4E-DD53-4D64-B4DE-292ED0984377}" type="sibTrans" cxnId="{DE5AD367-9BB1-44CC-9998-28888C0145F0}">
      <dgm:prSet/>
      <dgm:spPr/>
      <dgm:t>
        <a:bodyPr/>
        <a:lstStyle/>
        <a:p>
          <a:endParaRPr lang="en-US"/>
        </a:p>
      </dgm:t>
    </dgm:pt>
    <dgm:pt modelId="{9D124EC5-7332-4A10-9928-EC44E4DCA652}" type="pres">
      <dgm:prSet presAssocID="{12189909-C67E-4EAE-824E-FA282E1A77F1}" presName="root" presStyleCnt="0">
        <dgm:presLayoutVars>
          <dgm:dir/>
          <dgm:resizeHandles val="exact"/>
        </dgm:presLayoutVars>
      </dgm:prSet>
      <dgm:spPr/>
    </dgm:pt>
    <dgm:pt modelId="{D11DBC1B-FBD0-421A-8C84-50613F0CBE81}" type="pres">
      <dgm:prSet presAssocID="{004EC02B-713C-4C39-A37D-91A2C78197B5}" presName="compNode" presStyleCnt="0"/>
      <dgm:spPr/>
    </dgm:pt>
    <dgm:pt modelId="{647110FA-6B9A-45BD-83DD-647C1F2EB522}" type="pres">
      <dgm:prSet presAssocID="{004EC02B-713C-4C39-A37D-91A2C78197B5}" presName="bgRect" presStyleLbl="bgShp" presStyleIdx="0" presStyleCnt="4"/>
      <dgm:spPr/>
    </dgm:pt>
    <dgm:pt modelId="{C4760FB1-662E-49B1-8168-B64C444EACFC}" type="pres">
      <dgm:prSet presAssocID="{004EC02B-713C-4C39-A37D-91A2C78197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C5BEC557-DAF8-47B4-A3A6-C75A6EA89E5D}" type="pres">
      <dgm:prSet presAssocID="{004EC02B-713C-4C39-A37D-91A2C78197B5}" presName="spaceRect" presStyleCnt="0"/>
      <dgm:spPr/>
    </dgm:pt>
    <dgm:pt modelId="{BF4BDC4C-6207-4298-A096-A6811EE84F8B}" type="pres">
      <dgm:prSet presAssocID="{004EC02B-713C-4C39-A37D-91A2C78197B5}" presName="parTx" presStyleLbl="revTx" presStyleIdx="0" presStyleCnt="4">
        <dgm:presLayoutVars>
          <dgm:chMax val="0"/>
          <dgm:chPref val="0"/>
        </dgm:presLayoutVars>
      </dgm:prSet>
      <dgm:spPr/>
    </dgm:pt>
    <dgm:pt modelId="{8E3D37C7-4F04-4621-9906-44BD44CD793E}" type="pres">
      <dgm:prSet presAssocID="{7398C1DF-0F9A-4BA2-BCC8-35DA134940D4}" presName="sibTrans" presStyleCnt="0"/>
      <dgm:spPr/>
    </dgm:pt>
    <dgm:pt modelId="{821BA3F5-D679-4B8C-8EF6-90F46C211A0B}" type="pres">
      <dgm:prSet presAssocID="{C5699213-3276-4D5C-A14E-392A7015A8CB}" presName="compNode" presStyleCnt="0"/>
      <dgm:spPr/>
    </dgm:pt>
    <dgm:pt modelId="{C18C9D2E-6D0A-4220-994A-88218C55FB3B}" type="pres">
      <dgm:prSet presAssocID="{C5699213-3276-4D5C-A14E-392A7015A8CB}" presName="bgRect" presStyleLbl="bgShp" presStyleIdx="1" presStyleCnt="4"/>
      <dgm:spPr/>
    </dgm:pt>
    <dgm:pt modelId="{0BC08171-F56A-4B0C-83BB-02F6D647CAB8}" type="pres">
      <dgm:prSet presAssocID="{C5699213-3276-4D5C-A14E-392A7015A8C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E78BA6EF-2C0D-43F3-9820-367D291E4B41}" type="pres">
      <dgm:prSet presAssocID="{C5699213-3276-4D5C-A14E-392A7015A8CB}" presName="spaceRect" presStyleCnt="0"/>
      <dgm:spPr/>
    </dgm:pt>
    <dgm:pt modelId="{C04E9275-CD9B-44A2-8D60-5FC19E79E0FD}" type="pres">
      <dgm:prSet presAssocID="{C5699213-3276-4D5C-A14E-392A7015A8CB}" presName="parTx" presStyleLbl="revTx" presStyleIdx="1" presStyleCnt="4">
        <dgm:presLayoutVars>
          <dgm:chMax val="0"/>
          <dgm:chPref val="0"/>
        </dgm:presLayoutVars>
      </dgm:prSet>
      <dgm:spPr/>
    </dgm:pt>
    <dgm:pt modelId="{41729064-CC7E-45BA-BD6F-75D1026072C0}" type="pres">
      <dgm:prSet presAssocID="{1505A091-D742-4D3B-90FD-EE7093FF0303}" presName="sibTrans" presStyleCnt="0"/>
      <dgm:spPr/>
    </dgm:pt>
    <dgm:pt modelId="{917938E8-13FC-4B01-B552-C00A75F7DEA6}" type="pres">
      <dgm:prSet presAssocID="{60A1156F-639A-4EC9-BB3F-0D7FA7791103}" presName="compNode" presStyleCnt="0"/>
      <dgm:spPr/>
    </dgm:pt>
    <dgm:pt modelId="{5579ECD7-B544-4F89-8F5C-F5B39095955A}" type="pres">
      <dgm:prSet presAssocID="{60A1156F-639A-4EC9-BB3F-0D7FA7791103}" presName="bgRect" presStyleLbl="bgShp" presStyleIdx="2" presStyleCnt="4"/>
      <dgm:spPr/>
    </dgm:pt>
    <dgm:pt modelId="{9A4EA34F-17E8-4AC6-9D26-E4A93AA9542A}" type="pres">
      <dgm:prSet presAssocID="{60A1156F-639A-4EC9-BB3F-0D7FA77911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E8D671A4-D20E-456D-BBED-412C4977C332}" type="pres">
      <dgm:prSet presAssocID="{60A1156F-639A-4EC9-BB3F-0D7FA7791103}" presName="spaceRect" presStyleCnt="0"/>
      <dgm:spPr/>
    </dgm:pt>
    <dgm:pt modelId="{955EC53F-9BB6-4DE5-8492-B0A2D94B44AA}" type="pres">
      <dgm:prSet presAssocID="{60A1156F-639A-4EC9-BB3F-0D7FA7791103}" presName="parTx" presStyleLbl="revTx" presStyleIdx="2" presStyleCnt="4">
        <dgm:presLayoutVars>
          <dgm:chMax val="0"/>
          <dgm:chPref val="0"/>
        </dgm:presLayoutVars>
      </dgm:prSet>
      <dgm:spPr/>
    </dgm:pt>
    <dgm:pt modelId="{94B418EA-0E7E-4D85-B740-12CBECD37501}" type="pres">
      <dgm:prSet presAssocID="{BA893AF3-7B22-4495-AD22-E4A30AF98738}" presName="sibTrans" presStyleCnt="0"/>
      <dgm:spPr/>
    </dgm:pt>
    <dgm:pt modelId="{E922654C-DF58-4AF9-AA66-53717FC8638E}" type="pres">
      <dgm:prSet presAssocID="{FC184FC0-C6AF-45FC-8363-E9B9B2F62D15}" presName="compNode" presStyleCnt="0"/>
      <dgm:spPr/>
    </dgm:pt>
    <dgm:pt modelId="{9AB43D3F-822E-4FF1-8B98-19B65A628A27}" type="pres">
      <dgm:prSet presAssocID="{FC184FC0-C6AF-45FC-8363-E9B9B2F62D15}" presName="bgRect" presStyleLbl="bgShp" presStyleIdx="3" presStyleCnt="4"/>
      <dgm:spPr/>
    </dgm:pt>
    <dgm:pt modelId="{9D9146A7-8C18-451E-9135-0B5BCEF29F38}" type="pres">
      <dgm:prSet presAssocID="{FC184FC0-C6AF-45FC-8363-E9B9B2F62D1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0F449A72-58CA-44BA-92B9-EB143E554D6C}" type="pres">
      <dgm:prSet presAssocID="{FC184FC0-C6AF-45FC-8363-E9B9B2F62D15}" presName="spaceRect" presStyleCnt="0"/>
      <dgm:spPr/>
    </dgm:pt>
    <dgm:pt modelId="{85B9035C-3940-4214-8B93-175DECD99379}" type="pres">
      <dgm:prSet presAssocID="{FC184FC0-C6AF-45FC-8363-E9B9B2F62D15}" presName="parTx" presStyleLbl="revTx" presStyleIdx="3" presStyleCnt="4">
        <dgm:presLayoutVars>
          <dgm:chMax val="0"/>
          <dgm:chPref val="0"/>
        </dgm:presLayoutVars>
      </dgm:prSet>
      <dgm:spPr/>
    </dgm:pt>
  </dgm:ptLst>
  <dgm:cxnLst>
    <dgm:cxn modelId="{E2595D0D-A0B9-4429-BCE8-90931099BC4B}" type="presOf" srcId="{C5699213-3276-4D5C-A14E-392A7015A8CB}" destId="{C04E9275-CD9B-44A2-8D60-5FC19E79E0FD}" srcOrd="0" destOrd="0" presId="urn:microsoft.com/office/officeart/2018/2/layout/IconVerticalSolidList"/>
    <dgm:cxn modelId="{FA5AC025-AA14-4B45-80AC-0E647197FF24}" srcId="{12189909-C67E-4EAE-824E-FA282E1A77F1}" destId="{004EC02B-713C-4C39-A37D-91A2C78197B5}" srcOrd="0" destOrd="0" parTransId="{F9CD6C7E-09C7-488B-AC2F-4C4301B2E584}" sibTransId="{7398C1DF-0F9A-4BA2-BCC8-35DA134940D4}"/>
    <dgm:cxn modelId="{DE5AD367-9BB1-44CC-9998-28888C0145F0}" srcId="{12189909-C67E-4EAE-824E-FA282E1A77F1}" destId="{FC184FC0-C6AF-45FC-8363-E9B9B2F62D15}" srcOrd="3" destOrd="0" parTransId="{EBC550A5-2EF2-4712-9518-9CB77652E743}" sibTransId="{C82E5F4E-DD53-4D64-B4DE-292ED0984377}"/>
    <dgm:cxn modelId="{3D01E96F-40D3-4BCF-B673-6E16821FCC9E}" type="presOf" srcId="{004EC02B-713C-4C39-A37D-91A2C78197B5}" destId="{BF4BDC4C-6207-4298-A096-A6811EE84F8B}" srcOrd="0" destOrd="0" presId="urn:microsoft.com/office/officeart/2018/2/layout/IconVerticalSolidList"/>
    <dgm:cxn modelId="{2F6427A5-B449-4942-8B32-8E082F427C9A}" srcId="{12189909-C67E-4EAE-824E-FA282E1A77F1}" destId="{C5699213-3276-4D5C-A14E-392A7015A8CB}" srcOrd="1" destOrd="0" parTransId="{3B03AE36-E30E-4E8C-AFEF-380A8BEC5674}" sibTransId="{1505A091-D742-4D3B-90FD-EE7093FF0303}"/>
    <dgm:cxn modelId="{720C5BC9-6B4B-4CAB-9103-6AF817B2DCA4}" type="presOf" srcId="{12189909-C67E-4EAE-824E-FA282E1A77F1}" destId="{9D124EC5-7332-4A10-9928-EC44E4DCA652}" srcOrd="0" destOrd="0" presId="urn:microsoft.com/office/officeart/2018/2/layout/IconVerticalSolidList"/>
    <dgm:cxn modelId="{6ADBCACF-4AF5-482E-B714-EE33F607C473}" type="presOf" srcId="{60A1156F-639A-4EC9-BB3F-0D7FA7791103}" destId="{955EC53F-9BB6-4DE5-8492-B0A2D94B44AA}" srcOrd="0" destOrd="0" presId="urn:microsoft.com/office/officeart/2018/2/layout/IconVerticalSolidList"/>
    <dgm:cxn modelId="{EFB63AD4-4DA7-4363-A69C-E55B876D9A26}" type="presOf" srcId="{FC184FC0-C6AF-45FC-8363-E9B9B2F62D15}" destId="{85B9035C-3940-4214-8B93-175DECD99379}" srcOrd="0" destOrd="0" presId="urn:microsoft.com/office/officeart/2018/2/layout/IconVerticalSolidList"/>
    <dgm:cxn modelId="{66EC7DFC-CB47-4B44-9FE7-ACD6BAF26FB5}" srcId="{12189909-C67E-4EAE-824E-FA282E1A77F1}" destId="{60A1156F-639A-4EC9-BB3F-0D7FA7791103}" srcOrd="2" destOrd="0" parTransId="{E4ABEAAE-3643-45CF-B698-7DB759F9D116}" sibTransId="{BA893AF3-7B22-4495-AD22-E4A30AF98738}"/>
    <dgm:cxn modelId="{76F1D7F0-39A6-4CAC-949B-73E2778B8407}" type="presParOf" srcId="{9D124EC5-7332-4A10-9928-EC44E4DCA652}" destId="{D11DBC1B-FBD0-421A-8C84-50613F0CBE81}" srcOrd="0" destOrd="0" presId="urn:microsoft.com/office/officeart/2018/2/layout/IconVerticalSolidList"/>
    <dgm:cxn modelId="{B2275187-2077-4425-9092-9A280262164B}" type="presParOf" srcId="{D11DBC1B-FBD0-421A-8C84-50613F0CBE81}" destId="{647110FA-6B9A-45BD-83DD-647C1F2EB522}" srcOrd="0" destOrd="0" presId="urn:microsoft.com/office/officeart/2018/2/layout/IconVerticalSolidList"/>
    <dgm:cxn modelId="{6C49F379-F008-407A-95C7-DD049690B4DB}" type="presParOf" srcId="{D11DBC1B-FBD0-421A-8C84-50613F0CBE81}" destId="{C4760FB1-662E-49B1-8168-B64C444EACFC}" srcOrd="1" destOrd="0" presId="urn:microsoft.com/office/officeart/2018/2/layout/IconVerticalSolidList"/>
    <dgm:cxn modelId="{447C239A-86AF-4339-8676-5F6230C65CD1}" type="presParOf" srcId="{D11DBC1B-FBD0-421A-8C84-50613F0CBE81}" destId="{C5BEC557-DAF8-47B4-A3A6-C75A6EA89E5D}" srcOrd="2" destOrd="0" presId="urn:microsoft.com/office/officeart/2018/2/layout/IconVerticalSolidList"/>
    <dgm:cxn modelId="{3682185E-8FDE-45B2-943F-C0C90F4A36B5}" type="presParOf" srcId="{D11DBC1B-FBD0-421A-8C84-50613F0CBE81}" destId="{BF4BDC4C-6207-4298-A096-A6811EE84F8B}" srcOrd="3" destOrd="0" presId="urn:microsoft.com/office/officeart/2018/2/layout/IconVerticalSolidList"/>
    <dgm:cxn modelId="{83FCCFB4-3698-407B-9049-4C27F45013B9}" type="presParOf" srcId="{9D124EC5-7332-4A10-9928-EC44E4DCA652}" destId="{8E3D37C7-4F04-4621-9906-44BD44CD793E}" srcOrd="1" destOrd="0" presId="urn:microsoft.com/office/officeart/2018/2/layout/IconVerticalSolidList"/>
    <dgm:cxn modelId="{7AFDF69A-4EE7-494B-B0DB-86913F70AD5E}" type="presParOf" srcId="{9D124EC5-7332-4A10-9928-EC44E4DCA652}" destId="{821BA3F5-D679-4B8C-8EF6-90F46C211A0B}" srcOrd="2" destOrd="0" presId="urn:microsoft.com/office/officeart/2018/2/layout/IconVerticalSolidList"/>
    <dgm:cxn modelId="{B7FB642E-787A-4658-A1A6-443F6792EFB6}" type="presParOf" srcId="{821BA3F5-D679-4B8C-8EF6-90F46C211A0B}" destId="{C18C9D2E-6D0A-4220-994A-88218C55FB3B}" srcOrd="0" destOrd="0" presId="urn:microsoft.com/office/officeart/2018/2/layout/IconVerticalSolidList"/>
    <dgm:cxn modelId="{861349D5-768A-48E0-B034-6DC28D37D109}" type="presParOf" srcId="{821BA3F5-D679-4B8C-8EF6-90F46C211A0B}" destId="{0BC08171-F56A-4B0C-83BB-02F6D647CAB8}" srcOrd="1" destOrd="0" presId="urn:microsoft.com/office/officeart/2018/2/layout/IconVerticalSolidList"/>
    <dgm:cxn modelId="{B5A6A8A1-32B4-4D90-A18C-43E93465FF3C}" type="presParOf" srcId="{821BA3F5-D679-4B8C-8EF6-90F46C211A0B}" destId="{E78BA6EF-2C0D-43F3-9820-367D291E4B41}" srcOrd="2" destOrd="0" presId="urn:microsoft.com/office/officeart/2018/2/layout/IconVerticalSolidList"/>
    <dgm:cxn modelId="{96EA9753-1353-4BA2-9830-77D631BC4F49}" type="presParOf" srcId="{821BA3F5-D679-4B8C-8EF6-90F46C211A0B}" destId="{C04E9275-CD9B-44A2-8D60-5FC19E79E0FD}" srcOrd="3" destOrd="0" presId="urn:microsoft.com/office/officeart/2018/2/layout/IconVerticalSolidList"/>
    <dgm:cxn modelId="{89F8E6D3-28A5-4199-8761-1021C4A52B5B}" type="presParOf" srcId="{9D124EC5-7332-4A10-9928-EC44E4DCA652}" destId="{41729064-CC7E-45BA-BD6F-75D1026072C0}" srcOrd="3" destOrd="0" presId="urn:microsoft.com/office/officeart/2018/2/layout/IconVerticalSolidList"/>
    <dgm:cxn modelId="{37CECD08-BEBA-4A1C-A366-4D9118BAA634}" type="presParOf" srcId="{9D124EC5-7332-4A10-9928-EC44E4DCA652}" destId="{917938E8-13FC-4B01-B552-C00A75F7DEA6}" srcOrd="4" destOrd="0" presId="urn:microsoft.com/office/officeart/2018/2/layout/IconVerticalSolidList"/>
    <dgm:cxn modelId="{7CEAC783-10F7-48E3-B4A4-BEF6C3B259FA}" type="presParOf" srcId="{917938E8-13FC-4B01-B552-C00A75F7DEA6}" destId="{5579ECD7-B544-4F89-8F5C-F5B39095955A}" srcOrd="0" destOrd="0" presId="urn:microsoft.com/office/officeart/2018/2/layout/IconVerticalSolidList"/>
    <dgm:cxn modelId="{AEC74521-C4BB-46B4-A19D-7C56FAB25D8C}" type="presParOf" srcId="{917938E8-13FC-4B01-B552-C00A75F7DEA6}" destId="{9A4EA34F-17E8-4AC6-9D26-E4A93AA9542A}" srcOrd="1" destOrd="0" presId="urn:microsoft.com/office/officeart/2018/2/layout/IconVerticalSolidList"/>
    <dgm:cxn modelId="{08D5867A-6BB4-4A7E-AB85-FE05CBE67668}" type="presParOf" srcId="{917938E8-13FC-4B01-B552-C00A75F7DEA6}" destId="{E8D671A4-D20E-456D-BBED-412C4977C332}" srcOrd="2" destOrd="0" presId="urn:microsoft.com/office/officeart/2018/2/layout/IconVerticalSolidList"/>
    <dgm:cxn modelId="{6E381AC5-0397-4ACB-9C48-289DE78A8027}" type="presParOf" srcId="{917938E8-13FC-4B01-B552-C00A75F7DEA6}" destId="{955EC53F-9BB6-4DE5-8492-B0A2D94B44AA}" srcOrd="3" destOrd="0" presId="urn:microsoft.com/office/officeart/2018/2/layout/IconVerticalSolidList"/>
    <dgm:cxn modelId="{EFF013A4-240A-4EA1-ACB9-CF5FAAB326D4}" type="presParOf" srcId="{9D124EC5-7332-4A10-9928-EC44E4DCA652}" destId="{94B418EA-0E7E-4D85-B740-12CBECD37501}" srcOrd="5" destOrd="0" presId="urn:microsoft.com/office/officeart/2018/2/layout/IconVerticalSolidList"/>
    <dgm:cxn modelId="{9D1BCA53-CD38-42BF-B287-461A4978E815}" type="presParOf" srcId="{9D124EC5-7332-4A10-9928-EC44E4DCA652}" destId="{E922654C-DF58-4AF9-AA66-53717FC8638E}" srcOrd="6" destOrd="0" presId="urn:microsoft.com/office/officeart/2018/2/layout/IconVerticalSolidList"/>
    <dgm:cxn modelId="{FDF6FD17-4A8B-47C7-A533-4CE005900227}" type="presParOf" srcId="{E922654C-DF58-4AF9-AA66-53717FC8638E}" destId="{9AB43D3F-822E-4FF1-8B98-19B65A628A27}" srcOrd="0" destOrd="0" presId="urn:microsoft.com/office/officeart/2018/2/layout/IconVerticalSolidList"/>
    <dgm:cxn modelId="{33661C5D-7159-4FCA-ACE0-99369627976E}" type="presParOf" srcId="{E922654C-DF58-4AF9-AA66-53717FC8638E}" destId="{9D9146A7-8C18-451E-9135-0B5BCEF29F38}" srcOrd="1" destOrd="0" presId="urn:microsoft.com/office/officeart/2018/2/layout/IconVerticalSolidList"/>
    <dgm:cxn modelId="{4B900B35-7BA2-4BFF-9F67-B0AEF015F987}" type="presParOf" srcId="{E922654C-DF58-4AF9-AA66-53717FC8638E}" destId="{0F449A72-58CA-44BA-92B9-EB143E554D6C}" srcOrd="2" destOrd="0" presId="urn:microsoft.com/office/officeart/2018/2/layout/IconVerticalSolidList"/>
    <dgm:cxn modelId="{312A58FB-665C-419A-A941-13F91B592B77}" type="presParOf" srcId="{E922654C-DF58-4AF9-AA66-53717FC8638E}" destId="{85B9035C-3940-4214-8B93-175DECD993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192A43-558C-48E0-8C99-AFCE379FBCEB}"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1B5A5F63-EA7C-478F-AE3F-BF68013814D0}">
      <dgm:prSet/>
      <dgm:spPr/>
      <dgm:t>
        <a:bodyPr/>
        <a:lstStyle/>
        <a:p>
          <a:r>
            <a:rPr lang="en-US"/>
            <a:t>Control Infant REDCap Forms</a:t>
          </a:r>
        </a:p>
      </dgm:t>
    </dgm:pt>
    <dgm:pt modelId="{B738611F-1A2B-4ABB-8FDD-60A7DDBD5BBE}" type="parTrans" cxnId="{E8B39937-9281-4C70-90EE-A7118804671D}">
      <dgm:prSet/>
      <dgm:spPr/>
      <dgm:t>
        <a:bodyPr/>
        <a:lstStyle/>
        <a:p>
          <a:endParaRPr lang="en-US"/>
        </a:p>
      </dgm:t>
    </dgm:pt>
    <dgm:pt modelId="{213EE3D9-FBBD-476A-9F7B-1D76E5EB819C}" type="sibTrans" cxnId="{E8B39937-9281-4C70-90EE-A7118804671D}">
      <dgm:prSet/>
      <dgm:spPr/>
      <dgm:t>
        <a:bodyPr/>
        <a:lstStyle/>
        <a:p>
          <a:endParaRPr lang="en-US"/>
        </a:p>
      </dgm:t>
    </dgm:pt>
    <dgm:pt modelId="{B59A23F1-12BB-4135-A680-10150CBBAEB7}">
      <dgm:prSet/>
      <dgm:spPr/>
      <dgm:t>
        <a:bodyPr/>
        <a:lstStyle/>
        <a:p>
          <a:r>
            <a:rPr lang="en-US"/>
            <a:t>Screening</a:t>
          </a:r>
        </a:p>
      </dgm:t>
    </dgm:pt>
    <dgm:pt modelId="{55C0AEC2-24FE-443B-AB1C-0A2EED511DD2}" type="parTrans" cxnId="{FD9A5777-DB0E-44B1-BF71-28A6B11686B4}">
      <dgm:prSet/>
      <dgm:spPr/>
      <dgm:t>
        <a:bodyPr/>
        <a:lstStyle/>
        <a:p>
          <a:endParaRPr lang="en-US"/>
        </a:p>
      </dgm:t>
    </dgm:pt>
    <dgm:pt modelId="{B75BD890-4031-419A-A8F2-5D65922DA7A5}" type="sibTrans" cxnId="{FD9A5777-DB0E-44B1-BF71-28A6B11686B4}">
      <dgm:prSet/>
      <dgm:spPr/>
      <dgm:t>
        <a:bodyPr/>
        <a:lstStyle/>
        <a:p>
          <a:endParaRPr lang="en-US"/>
        </a:p>
      </dgm:t>
    </dgm:pt>
    <dgm:pt modelId="{7E9077CF-2DFD-4E34-AA85-984617C0CA55}">
      <dgm:prSet/>
      <dgm:spPr/>
      <dgm:t>
        <a:bodyPr/>
        <a:lstStyle/>
        <a:p>
          <a:r>
            <a:rPr lang="en-US"/>
            <a:t>Demographics</a:t>
          </a:r>
        </a:p>
      </dgm:t>
    </dgm:pt>
    <dgm:pt modelId="{541AC14D-4F0F-41D6-BE83-8A2E8B5E742F}" type="parTrans" cxnId="{4F9AB46E-86B5-464E-B68D-5D58DECBA253}">
      <dgm:prSet/>
      <dgm:spPr/>
      <dgm:t>
        <a:bodyPr/>
        <a:lstStyle/>
        <a:p>
          <a:endParaRPr lang="en-US"/>
        </a:p>
      </dgm:t>
    </dgm:pt>
    <dgm:pt modelId="{3140FB82-38F5-4671-93EF-FF4517140B3F}" type="sibTrans" cxnId="{4F9AB46E-86B5-464E-B68D-5D58DECBA253}">
      <dgm:prSet/>
      <dgm:spPr/>
      <dgm:t>
        <a:bodyPr/>
        <a:lstStyle/>
        <a:p>
          <a:endParaRPr lang="en-US"/>
        </a:p>
      </dgm:t>
    </dgm:pt>
    <dgm:pt modelId="{FD1A32EB-2A16-476E-9044-6987FE682BEC}">
      <dgm:prSet/>
      <dgm:spPr/>
      <dgm:t>
        <a:bodyPr/>
        <a:lstStyle/>
        <a:p>
          <a:r>
            <a:rPr lang="en-US"/>
            <a:t>AEs</a:t>
          </a:r>
        </a:p>
      </dgm:t>
    </dgm:pt>
    <dgm:pt modelId="{4E314E84-ECE1-447D-AA64-0B8052AD5BC3}" type="parTrans" cxnId="{7A6BDE58-E19A-46F8-9776-1B9C5071AC3C}">
      <dgm:prSet/>
      <dgm:spPr/>
      <dgm:t>
        <a:bodyPr/>
        <a:lstStyle/>
        <a:p>
          <a:endParaRPr lang="en-US"/>
        </a:p>
      </dgm:t>
    </dgm:pt>
    <dgm:pt modelId="{D4D8E268-9EB5-442D-A2E1-3FBA05D6506E}" type="sibTrans" cxnId="{7A6BDE58-E19A-46F8-9776-1B9C5071AC3C}">
      <dgm:prSet/>
      <dgm:spPr/>
      <dgm:t>
        <a:bodyPr/>
        <a:lstStyle/>
        <a:p>
          <a:endParaRPr lang="en-US"/>
        </a:p>
      </dgm:t>
    </dgm:pt>
    <dgm:pt modelId="{70D7CCD0-7F08-45E1-A273-C4B981437763}">
      <dgm:prSet/>
      <dgm:spPr/>
      <dgm:t>
        <a:bodyPr/>
        <a:lstStyle/>
        <a:p>
          <a:r>
            <a:rPr lang="en-US"/>
            <a:t>Implementation Discharge</a:t>
          </a:r>
        </a:p>
      </dgm:t>
    </dgm:pt>
    <dgm:pt modelId="{D3ABBF64-0D12-481D-B05B-27991526EF98}" type="parTrans" cxnId="{A5E6F29A-09DE-4DAF-B89D-73B5AD9A2635}">
      <dgm:prSet/>
      <dgm:spPr/>
      <dgm:t>
        <a:bodyPr/>
        <a:lstStyle/>
        <a:p>
          <a:endParaRPr lang="en-US"/>
        </a:p>
      </dgm:t>
    </dgm:pt>
    <dgm:pt modelId="{B0246599-D17B-4993-9658-D120AABF4CAD}" type="sibTrans" cxnId="{A5E6F29A-09DE-4DAF-B89D-73B5AD9A2635}">
      <dgm:prSet/>
      <dgm:spPr/>
      <dgm:t>
        <a:bodyPr/>
        <a:lstStyle/>
        <a:p>
          <a:endParaRPr lang="en-US"/>
        </a:p>
      </dgm:t>
    </dgm:pt>
    <dgm:pt modelId="{E7D028FE-5DA4-46A6-A9C9-70808DA1F458}">
      <dgm:prSet/>
      <dgm:spPr/>
      <dgm:t>
        <a:bodyPr/>
        <a:lstStyle/>
        <a:p>
          <a:r>
            <a:rPr lang="en-US" dirty="0"/>
            <a:t>6 Months Post-Wean = Forms Complete</a:t>
          </a:r>
        </a:p>
      </dgm:t>
    </dgm:pt>
    <dgm:pt modelId="{2C14CD5C-AC9D-4B07-B38D-684243459CF3}" type="parTrans" cxnId="{2FE0A5A5-7A7A-465E-9D4D-64C1F4796046}">
      <dgm:prSet/>
      <dgm:spPr/>
      <dgm:t>
        <a:bodyPr/>
        <a:lstStyle/>
        <a:p>
          <a:endParaRPr lang="en-US"/>
        </a:p>
      </dgm:t>
    </dgm:pt>
    <dgm:pt modelId="{6A773129-9A82-4389-85C9-A97370FD1C3A}" type="sibTrans" cxnId="{2FE0A5A5-7A7A-465E-9D4D-64C1F4796046}">
      <dgm:prSet/>
      <dgm:spPr/>
      <dgm:t>
        <a:bodyPr/>
        <a:lstStyle/>
        <a:p>
          <a:endParaRPr lang="en-US"/>
        </a:p>
      </dgm:t>
    </dgm:pt>
    <dgm:pt modelId="{ED1AE280-F216-409D-AD51-E8AAA5C20099}">
      <dgm:prSet/>
      <dgm:spPr/>
      <dgm:t>
        <a:bodyPr/>
        <a:lstStyle/>
        <a:p>
          <a:r>
            <a:rPr lang="en-US"/>
            <a:t>Controls Needed for Further Analysis </a:t>
          </a:r>
        </a:p>
      </dgm:t>
    </dgm:pt>
    <dgm:pt modelId="{452814BD-E087-4C81-AE10-C5E7C6BB582E}" type="parTrans" cxnId="{EE37E8D4-64F6-4BE4-89CB-C3FA37B984F3}">
      <dgm:prSet/>
      <dgm:spPr/>
      <dgm:t>
        <a:bodyPr/>
        <a:lstStyle/>
        <a:p>
          <a:endParaRPr lang="en-US"/>
        </a:p>
      </dgm:t>
    </dgm:pt>
    <dgm:pt modelId="{E56497C9-1A25-43A4-82B0-69B16F7EE25D}" type="sibTrans" cxnId="{EE37E8D4-64F6-4BE4-89CB-C3FA37B984F3}">
      <dgm:prSet/>
      <dgm:spPr/>
      <dgm:t>
        <a:bodyPr/>
        <a:lstStyle/>
        <a:p>
          <a:endParaRPr lang="en-US"/>
        </a:p>
      </dgm:t>
    </dgm:pt>
    <dgm:pt modelId="{530C7745-AD93-4A67-BECC-EDDB1F451AC9}" type="pres">
      <dgm:prSet presAssocID="{15192A43-558C-48E0-8C99-AFCE379FBCEB}" presName="Name0" presStyleCnt="0">
        <dgm:presLayoutVars>
          <dgm:dir/>
          <dgm:animLvl val="lvl"/>
          <dgm:resizeHandles val="exact"/>
        </dgm:presLayoutVars>
      </dgm:prSet>
      <dgm:spPr/>
    </dgm:pt>
    <dgm:pt modelId="{644E0ECE-B78A-4859-8D84-9815AA39FB8F}" type="pres">
      <dgm:prSet presAssocID="{ED1AE280-F216-409D-AD51-E8AAA5C20099}" presName="boxAndChildren" presStyleCnt="0"/>
      <dgm:spPr/>
    </dgm:pt>
    <dgm:pt modelId="{3AC6EEFB-72BF-4C2F-BC09-316AF514A41A}" type="pres">
      <dgm:prSet presAssocID="{ED1AE280-F216-409D-AD51-E8AAA5C20099}" presName="parentTextBox" presStyleLbl="node1" presStyleIdx="0" presStyleCnt="3"/>
      <dgm:spPr/>
    </dgm:pt>
    <dgm:pt modelId="{16AFA204-6003-4D82-88CA-1A8422B134F9}" type="pres">
      <dgm:prSet presAssocID="{6A773129-9A82-4389-85C9-A97370FD1C3A}" presName="sp" presStyleCnt="0"/>
      <dgm:spPr/>
    </dgm:pt>
    <dgm:pt modelId="{3050B65B-F91C-407E-AB00-05A282BE1AD0}" type="pres">
      <dgm:prSet presAssocID="{E7D028FE-5DA4-46A6-A9C9-70808DA1F458}" presName="arrowAndChildren" presStyleCnt="0"/>
      <dgm:spPr/>
    </dgm:pt>
    <dgm:pt modelId="{3FEB700C-738A-4E77-B753-E2E84B75160B}" type="pres">
      <dgm:prSet presAssocID="{E7D028FE-5DA4-46A6-A9C9-70808DA1F458}" presName="parentTextArrow" presStyleLbl="node1" presStyleIdx="1" presStyleCnt="3"/>
      <dgm:spPr/>
    </dgm:pt>
    <dgm:pt modelId="{D02A225D-D175-4302-AA4A-574210355F7A}" type="pres">
      <dgm:prSet presAssocID="{213EE3D9-FBBD-476A-9F7B-1D76E5EB819C}" presName="sp" presStyleCnt="0"/>
      <dgm:spPr/>
    </dgm:pt>
    <dgm:pt modelId="{434BF487-84B6-4335-B9D4-9658A4760848}" type="pres">
      <dgm:prSet presAssocID="{1B5A5F63-EA7C-478F-AE3F-BF68013814D0}" presName="arrowAndChildren" presStyleCnt="0"/>
      <dgm:spPr/>
    </dgm:pt>
    <dgm:pt modelId="{7FDF0627-F2AD-40BD-A110-DA07AD129233}" type="pres">
      <dgm:prSet presAssocID="{1B5A5F63-EA7C-478F-AE3F-BF68013814D0}" presName="parentTextArrow" presStyleLbl="node1" presStyleIdx="1" presStyleCnt="3"/>
      <dgm:spPr/>
    </dgm:pt>
    <dgm:pt modelId="{CEFDCABB-EC52-499A-8C1D-6DC2B31D6CCE}" type="pres">
      <dgm:prSet presAssocID="{1B5A5F63-EA7C-478F-AE3F-BF68013814D0}" presName="arrow" presStyleLbl="node1" presStyleIdx="2" presStyleCnt="3"/>
      <dgm:spPr/>
    </dgm:pt>
    <dgm:pt modelId="{A665FCF8-2227-457F-A37C-E37D49911747}" type="pres">
      <dgm:prSet presAssocID="{1B5A5F63-EA7C-478F-AE3F-BF68013814D0}" presName="descendantArrow" presStyleCnt="0"/>
      <dgm:spPr/>
    </dgm:pt>
    <dgm:pt modelId="{3E477A0A-B554-4F78-A736-8A1EC592C494}" type="pres">
      <dgm:prSet presAssocID="{B59A23F1-12BB-4135-A680-10150CBBAEB7}" presName="childTextArrow" presStyleLbl="fgAccFollowNode1" presStyleIdx="0" presStyleCnt="4">
        <dgm:presLayoutVars>
          <dgm:bulletEnabled val="1"/>
        </dgm:presLayoutVars>
      </dgm:prSet>
      <dgm:spPr/>
    </dgm:pt>
    <dgm:pt modelId="{7359A69C-DE28-4D4F-BBCC-2C1B12D851DD}" type="pres">
      <dgm:prSet presAssocID="{7E9077CF-2DFD-4E34-AA85-984617C0CA55}" presName="childTextArrow" presStyleLbl="fgAccFollowNode1" presStyleIdx="1" presStyleCnt="4">
        <dgm:presLayoutVars>
          <dgm:bulletEnabled val="1"/>
        </dgm:presLayoutVars>
      </dgm:prSet>
      <dgm:spPr/>
    </dgm:pt>
    <dgm:pt modelId="{AE6E40DF-F015-472C-B116-EAB1416ABEEE}" type="pres">
      <dgm:prSet presAssocID="{FD1A32EB-2A16-476E-9044-6987FE682BEC}" presName="childTextArrow" presStyleLbl="fgAccFollowNode1" presStyleIdx="2" presStyleCnt="4">
        <dgm:presLayoutVars>
          <dgm:bulletEnabled val="1"/>
        </dgm:presLayoutVars>
      </dgm:prSet>
      <dgm:spPr/>
    </dgm:pt>
    <dgm:pt modelId="{34A154B0-540E-47A7-8D56-5A7D34600735}" type="pres">
      <dgm:prSet presAssocID="{70D7CCD0-7F08-45E1-A273-C4B981437763}" presName="childTextArrow" presStyleLbl="fgAccFollowNode1" presStyleIdx="3" presStyleCnt="4">
        <dgm:presLayoutVars>
          <dgm:bulletEnabled val="1"/>
        </dgm:presLayoutVars>
      </dgm:prSet>
      <dgm:spPr/>
    </dgm:pt>
  </dgm:ptLst>
  <dgm:cxnLst>
    <dgm:cxn modelId="{EE47D507-E4B3-493B-AFE5-1F57B3BF83D4}" type="presOf" srcId="{15192A43-558C-48E0-8C99-AFCE379FBCEB}" destId="{530C7745-AD93-4A67-BECC-EDDB1F451AC9}" srcOrd="0" destOrd="0" presId="urn:microsoft.com/office/officeart/2005/8/layout/process4"/>
    <dgm:cxn modelId="{BDF6FD22-CE80-444A-B623-C41138F966A4}" type="presOf" srcId="{70D7CCD0-7F08-45E1-A273-C4B981437763}" destId="{34A154B0-540E-47A7-8D56-5A7D34600735}" srcOrd="0" destOrd="0" presId="urn:microsoft.com/office/officeart/2005/8/layout/process4"/>
    <dgm:cxn modelId="{E8B39937-9281-4C70-90EE-A7118804671D}" srcId="{15192A43-558C-48E0-8C99-AFCE379FBCEB}" destId="{1B5A5F63-EA7C-478F-AE3F-BF68013814D0}" srcOrd="0" destOrd="0" parTransId="{B738611F-1A2B-4ABB-8FDD-60A7DDBD5BBE}" sibTransId="{213EE3D9-FBBD-476A-9F7B-1D76E5EB819C}"/>
    <dgm:cxn modelId="{04EAD748-B358-4FD5-9666-604233F14BC5}" type="presOf" srcId="{7E9077CF-2DFD-4E34-AA85-984617C0CA55}" destId="{7359A69C-DE28-4D4F-BBCC-2C1B12D851DD}" srcOrd="0" destOrd="0" presId="urn:microsoft.com/office/officeart/2005/8/layout/process4"/>
    <dgm:cxn modelId="{4F9AB46E-86B5-464E-B68D-5D58DECBA253}" srcId="{1B5A5F63-EA7C-478F-AE3F-BF68013814D0}" destId="{7E9077CF-2DFD-4E34-AA85-984617C0CA55}" srcOrd="1" destOrd="0" parTransId="{541AC14D-4F0F-41D6-BE83-8A2E8B5E742F}" sibTransId="{3140FB82-38F5-4671-93EF-FF4517140B3F}"/>
    <dgm:cxn modelId="{A2AB6C70-6886-4A54-9F5E-7F706580D342}" type="presOf" srcId="{1B5A5F63-EA7C-478F-AE3F-BF68013814D0}" destId="{CEFDCABB-EC52-499A-8C1D-6DC2B31D6CCE}" srcOrd="1" destOrd="0" presId="urn:microsoft.com/office/officeart/2005/8/layout/process4"/>
    <dgm:cxn modelId="{5C74E456-7E64-49C4-9ABB-98698A5A8996}" type="presOf" srcId="{1B5A5F63-EA7C-478F-AE3F-BF68013814D0}" destId="{7FDF0627-F2AD-40BD-A110-DA07AD129233}" srcOrd="0" destOrd="0" presId="urn:microsoft.com/office/officeart/2005/8/layout/process4"/>
    <dgm:cxn modelId="{1CB22C57-E586-44C1-8B56-636AA78BAF14}" type="presOf" srcId="{E7D028FE-5DA4-46A6-A9C9-70808DA1F458}" destId="{3FEB700C-738A-4E77-B753-E2E84B75160B}" srcOrd="0" destOrd="0" presId="urn:microsoft.com/office/officeart/2005/8/layout/process4"/>
    <dgm:cxn modelId="{FD9A5777-DB0E-44B1-BF71-28A6B11686B4}" srcId="{1B5A5F63-EA7C-478F-AE3F-BF68013814D0}" destId="{B59A23F1-12BB-4135-A680-10150CBBAEB7}" srcOrd="0" destOrd="0" parTransId="{55C0AEC2-24FE-443B-AB1C-0A2EED511DD2}" sibTransId="{B75BD890-4031-419A-A8F2-5D65922DA7A5}"/>
    <dgm:cxn modelId="{5462B177-1564-428E-A1F5-CFECF750317A}" type="presOf" srcId="{B59A23F1-12BB-4135-A680-10150CBBAEB7}" destId="{3E477A0A-B554-4F78-A736-8A1EC592C494}" srcOrd="0" destOrd="0" presId="urn:microsoft.com/office/officeart/2005/8/layout/process4"/>
    <dgm:cxn modelId="{7A6BDE58-E19A-46F8-9776-1B9C5071AC3C}" srcId="{1B5A5F63-EA7C-478F-AE3F-BF68013814D0}" destId="{FD1A32EB-2A16-476E-9044-6987FE682BEC}" srcOrd="2" destOrd="0" parTransId="{4E314E84-ECE1-447D-AA64-0B8052AD5BC3}" sibTransId="{D4D8E268-9EB5-442D-A2E1-3FBA05D6506E}"/>
    <dgm:cxn modelId="{853F9993-2846-41AE-882C-54AE0F117722}" type="presOf" srcId="{ED1AE280-F216-409D-AD51-E8AAA5C20099}" destId="{3AC6EEFB-72BF-4C2F-BC09-316AF514A41A}" srcOrd="0" destOrd="0" presId="urn:microsoft.com/office/officeart/2005/8/layout/process4"/>
    <dgm:cxn modelId="{A5E6F29A-09DE-4DAF-B89D-73B5AD9A2635}" srcId="{1B5A5F63-EA7C-478F-AE3F-BF68013814D0}" destId="{70D7CCD0-7F08-45E1-A273-C4B981437763}" srcOrd="3" destOrd="0" parTransId="{D3ABBF64-0D12-481D-B05B-27991526EF98}" sibTransId="{B0246599-D17B-4993-9658-D120AABF4CAD}"/>
    <dgm:cxn modelId="{2FE0A5A5-7A7A-465E-9D4D-64C1F4796046}" srcId="{15192A43-558C-48E0-8C99-AFCE379FBCEB}" destId="{E7D028FE-5DA4-46A6-A9C9-70808DA1F458}" srcOrd="1" destOrd="0" parTransId="{2C14CD5C-AC9D-4B07-B38D-684243459CF3}" sibTransId="{6A773129-9A82-4389-85C9-A97370FD1C3A}"/>
    <dgm:cxn modelId="{EE37E8D4-64F6-4BE4-89CB-C3FA37B984F3}" srcId="{15192A43-558C-48E0-8C99-AFCE379FBCEB}" destId="{ED1AE280-F216-409D-AD51-E8AAA5C20099}" srcOrd="2" destOrd="0" parTransId="{452814BD-E087-4C81-AE10-C5E7C6BB582E}" sibTransId="{E56497C9-1A25-43A4-82B0-69B16F7EE25D}"/>
    <dgm:cxn modelId="{5382BAD6-3FFB-4A47-AFD1-CBB029686472}" type="presOf" srcId="{FD1A32EB-2A16-476E-9044-6987FE682BEC}" destId="{AE6E40DF-F015-472C-B116-EAB1416ABEEE}" srcOrd="0" destOrd="0" presId="urn:microsoft.com/office/officeart/2005/8/layout/process4"/>
    <dgm:cxn modelId="{24D52425-CAD8-46F4-B64F-AF294E9F5AB8}" type="presParOf" srcId="{530C7745-AD93-4A67-BECC-EDDB1F451AC9}" destId="{644E0ECE-B78A-4859-8D84-9815AA39FB8F}" srcOrd="0" destOrd="0" presId="urn:microsoft.com/office/officeart/2005/8/layout/process4"/>
    <dgm:cxn modelId="{F47A6388-1F75-4BD2-86CC-7C1C932E36B9}" type="presParOf" srcId="{644E0ECE-B78A-4859-8D84-9815AA39FB8F}" destId="{3AC6EEFB-72BF-4C2F-BC09-316AF514A41A}" srcOrd="0" destOrd="0" presId="urn:microsoft.com/office/officeart/2005/8/layout/process4"/>
    <dgm:cxn modelId="{A37BA12A-F292-4DEF-A53D-CEFF91BD6A46}" type="presParOf" srcId="{530C7745-AD93-4A67-BECC-EDDB1F451AC9}" destId="{16AFA204-6003-4D82-88CA-1A8422B134F9}" srcOrd="1" destOrd="0" presId="urn:microsoft.com/office/officeart/2005/8/layout/process4"/>
    <dgm:cxn modelId="{571873AB-24C1-463D-B0E4-1EA0CEB864F6}" type="presParOf" srcId="{530C7745-AD93-4A67-BECC-EDDB1F451AC9}" destId="{3050B65B-F91C-407E-AB00-05A282BE1AD0}" srcOrd="2" destOrd="0" presId="urn:microsoft.com/office/officeart/2005/8/layout/process4"/>
    <dgm:cxn modelId="{9E7CCB71-34BC-409F-8EA4-50B98C78138F}" type="presParOf" srcId="{3050B65B-F91C-407E-AB00-05A282BE1AD0}" destId="{3FEB700C-738A-4E77-B753-E2E84B75160B}" srcOrd="0" destOrd="0" presId="urn:microsoft.com/office/officeart/2005/8/layout/process4"/>
    <dgm:cxn modelId="{B672611A-D751-4349-B454-8B1CEF82D679}" type="presParOf" srcId="{530C7745-AD93-4A67-BECC-EDDB1F451AC9}" destId="{D02A225D-D175-4302-AA4A-574210355F7A}" srcOrd="3" destOrd="0" presId="urn:microsoft.com/office/officeart/2005/8/layout/process4"/>
    <dgm:cxn modelId="{41E75F2B-278B-46E2-B03D-B551607B148D}" type="presParOf" srcId="{530C7745-AD93-4A67-BECC-EDDB1F451AC9}" destId="{434BF487-84B6-4335-B9D4-9658A4760848}" srcOrd="4" destOrd="0" presId="urn:microsoft.com/office/officeart/2005/8/layout/process4"/>
    <dgm:cxn modelId="{73D5D290-0959-4767-864A-18C11E0A6B61}" type="presParOf" srcId="{434BF487-84B6-4335-B9D4-9658A4760848}" destId="{7FDF0627-F2AD-40BD-A110-DA07AD129233}" srcOrd="0" destOrd="0" presId="urn:microsoft.com/office/officeart/2005/8/layout/process4"/>
    <dgm:cxn modelId="{0D87AF44-99EB-4930-8AAA-43BD92109E9E}" type="presParOf" srcId="{434BF487-84B6-4335-B9D4-9658A4760848}" destId="{CEFDCABB-EC52-499A-8C1D-6DC2B31D6CCE}" srcOrd="1" destOrd="0" presId="urn:microsoft.com/office/officeart/2005/8/layout/process4"/>
    <dgm:cxn modelId="{F7672C27-F1CA-495D-81C9-49A6611260D6}" type="presParOf" srcId="{434BF487-84B6-4335-B9D4-9658A4760848}" destId="{A665FCF8-2227-457F-A37C-E37D49911747}" srcOrd="2" destOrd="0" presId="urn:microsoft.com/office/officeart/2005/8/layout/process4"/>
    <dgm:cxn modelId="{162C6F53-5F4F-4868-95C3-D519AA94B9F3}" type="presParOf" srcId="{A665FCF8-2227-457F-A37C-E37D49911747}" destId="{3E477A0A-B554-4F78-A736-8A1EC592C494}" srcOrd="0" destOrd="0" presId="urn:microsoft.com/office/officeart/2005/8/layout/process4"/>
    <dgm:cxn modelId="{A5835B47-B8B1-4FB2-A686-901ADC7F6219}" type="presParOf" srcId="{A665FCF8-2227-457F-A37C-E37D49911747}" destId="{7359A69C-DE28-4D4F-BBCC-2C1B12D851DD}" srcOrd="1" destOrd="0" presId="urn:microsoft.com/office/officeart/2005/8/layout/process4"/>
    <dgm:cxn modelId="{DFD05B9D-6920-4910-B73D-0EF35C1FC53C}" type="presParOf" srcId="{A665FCF8-2227-457F-A37C-E37D49911747}" destId="{AE6E40DF-F015-472C-B116-EAB1416ABEEE}" srcOrd="2" destOrd="0" presId="urn:microsoft.com/office/officeart/2005/8/layout/process4"/>
    <dgm:cxn modelId="{A17BD90F-08C9-4609-B65F-B95CC71539B0}" type="presParOf" srcId="{A665FCF8-2227-457F-A37C-E37D49911747}" destId="{34A154B0-540E-47A7-8D56-5A7D3460073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98F0E2-B434-4E47-9AAF-BAF27C35B40C}"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6DDA96D9-CA81-49B6-B7BE-EDA8F16D7649}">
      <dgm:prSet/>
      <dgm:spPr/>
      <dgm:t>
        <a:bodyPr/>
        <a:lstStyle/>
        <a:p>
          <a:r>
            <a:rPr lang="en-US"/>
            <a:t>For Sites w/out IRB Approval:</a:t>
          </a:r>
        </a:p>
      </dgm:t>
    </dgm:pt>
    <dgm:pt modelId="{C05A7B6D-A976-4B75-A180-B49E476A46A0}" type="parTrans" cxnId="{A96D39DB-4EB3-4233-A2B4-0501C81CF596}">
      <dgm:prSet/>
      <dgm:spPr/>
      <dgm:t>
        <a:bodyPr/>
        <a:lstStyle/>
        <a:p>
          <a:endParaRPr lang="en-US"/>
        </a:p>
      </dgm:t>
    </dgm:pt>
    <dgm:pt modelId="{78794827-B895-41D1-BC6E-A3C739900164}" type="sibTrans" cxnId="{A96D39DB-4EB3-4233-A2B4-0501C81CF596}">
      <dgm:prSet/>
      <dgm:spPr/>
      <dgm:t>
        <a:bodyPr/>
        <a:lstStyle/>
        <a:p>
          <a:endParaRPr lang="en-US"/>
        </a:p>
      </dgm:t>
    </dgm:pt>
    <dgm:pt modelId="{314C26CC-8CF5-434E-819F-B6CCC6F5CACA}">
      <dgm:prSet/>
      <dgm:spPr/>
      <dgm:t>
        <a:bodyPr/>
        <a:lstStyle/>
        <a:p>
          <a:r>
            <a:rPr lang="en-US" dirty="0"/>
            <a:t>Instructions to submit to local IRBs sent out on 6/7</a:t>
          </a:r>
        </a:p>
      </dgm:t>
    </dgm:pt>
    <dgm:pt modelId="{C8734DA7-E610-4B06-8360-8332F73FFD15}" type="parTrans" cxnId="{8D5C98C5-E13B-47F3-9D83-FD407B8C8599}">
      <dgm:prSet/>
      <dgm:spPr/>
      <dgm:t>
        <a:bodyPr/>
        <a:lstStyle/>
        <a:p>
          <a:endParaRPr lang="en-US"/>
        </a:p>
      </dgm:t>
    </dgm:pt>
    <dgm:pt modelId="{5B244CDE-5B5A-453A-8424-C2D84C7888C1}" type="sibTrans" cxnId="{8D5C98C5-E13B-47F3-9D83-FD407B8C8599}">
      <dgm:prSet/>
      <dgm:spPr/>
      <dgm:t>
        <a:bodyPr/>
        <a:lstStyle/>
        <a:p>
          <a:endParaRPr lang="en-US"/>
        </a:p>
      </dgm:t>
    </dgm:pt>
    <dgm:pt modelId="{7C4B322D-6687-4055-AB54-576950CBCBC4}">
      <dgm:prSet/>
      <dgm:spPr/>
      <dgm:t>
        <a:bodyPr/>
        <a:lstStyle/>
        <a:p>
          <a:r>
            <a:rPr lang="en-US" dirty="0"/>
            <a:t>Please reach out to Heather and Katie with any questions/concerns/barriers </a:t>
          </a:r>
        </a:p>
      </dgm:t>
    </dgm:pt>
    <dgm:pt modelId="{FF5349C3-5DE1-4C00-9633-13773F7A1DAA}" type="parTrans" cxnId="{A18F184A-2B68-445E-8E18-AD0FDC696453}">
      <dgm:prSet/>
      <dgm:spPr/>
      <dgm:t>
        <a:bodyPr/>
        <a:lstStyle/>
        <a:p>
          <a:endParaRPr lang="en-US"/>
        </a:p>
      </dgm:t>
    </dgm:pt>
    <dgm:pt modelId="{29ACB624-F25E-43A1-8859-D8C2B82D7993}" type="sibTrans" cxnId="{A18F184A-2B68-445E-8E18-AD0FDC696453}">
      <dgm:prSet/>
      <dgm:spPr/>
      <dgm:t>
        <a:bodyPr/>
        <a:lstStyle/>
        <a:p>
          <a:endParaRPr lang="en-US"/>
        </a:p>
      </dgm:t>
    </dgm:pt>
    <dgm:pt modelId="{6F7C8F02-2649-48BB-8E9C-EF9CB3A6BAA9}">
      <dgm:prSet/>
      <dgm:spPr/>
      <dgm:t>
        <a:bodyPr/>
        <a:lstStyle/>
        <a:p>
          <a:r>
            <a:rPr lang="en-US"/>
            <a:t>For Sites w/ IRB Approval: </a:t>
          </a:r>
        </a:p>
      </dgm:t>
    </dgm:pt>
    <dgm:pt modelId="{B2AE66E2-A987-4DB6-AF59-8585E2B7D516}" type="parTrans" cxnId="{E0F952C6-3650-4E51-8D6D-F2686407BFAB}">
      <dgm:prSet/>
      <dgm:spPr/>
      <dgm:t>
        <a:bodyPr/>
        <a:lstStyle/>
        <a:p>
          <a:endParaRPr lang="en-US"/>
        </a:p>
      </dgm:t>
    </dgm:pt>
    <dgm:pt modelId="{1ADDA219-E01C-400E-B415-00696E5C6A09}" type="sibTrans" cxnId="{E0F952C6-3650-4E51-8D6D-F2686407BFAB}">
      <dgm:prSet/>
      <dgm:spPr/>
      <dgm:t>
        <a:bodyPr/>
        <a:lstStyle/>
        <a:p>
          <a:endParaRPr lang="en-US"/>
        </a:p>
      </dgm:t>
    </dgm:pt>
    <dgm:pt modelId="{8A59B722-EA7E-40B4-BDA5-4A1F03C55D2B}">
      <dgm:prSet/>
      <dgm:spPr/>
      <dgm:t>
        <a:bodyPr/>
        <a:lstStyle/>
        <a:p>
          <a:r>
            <a:rPr lang="en-US"/>
            <a:t>Please Send Survey Links At Initial Discharge and After HOT Weaning</a:t>
          </a:r>
        </a:p>
      </dgm:t>
    </dgm:pt>
    <dgm:pt modelId="{3C1E3210-DE4B-45F4-A8BF-54B00E1B07AE}" type="parTrans" cxnId="{91A91B1D-C23D-40B3-ACFA-5BF547836191}">
      <dgm:prSet/>
      <dgm:spPr/>
      <dgm:t>
        <a:bodyPr/>
        <a:lstStyle/>
        <a:p>
          <a:endParaRPr lang="en-US"/>
        </a:p>
      </dgm:t>
    </dgm:pt>
    <dgm:pt modelId="{52EE0B26-4FB6-4A02-B944-8E4AA3E4C652}" type="sibTrans" cxnId="{91A91B1D-C23D-40B3-ACFA-5BF547836191}">
      <dgm:prSet/>
      <dgm:spPr/>
      <dgm:t>
        <a:bodyPr/>
        <a:lstStyle/>
        <a:p>
          <a:endParaRPr lang="en-US"/>
        </a:p>
      </dgm:t>
    </dgm:pt>
    <dgm:pt modelId="{B8F5C375-D52C-44C6-A292-EC633D7B5EB3}">
      <dgm:prSet/>
      <dgm:spPr/>
      <dgm:t>
        <a:bodyPr/>
        <a:lstStyle/>
        <a:p>
          <a:r>
            <a:rPr lang="en-US" dirty="0"/>
            <a:t>Spanish Version Coming Very Soon! (waiting on IRB)</a:t>
          </a:r>
        </a:p>
      </dgm:t>
    </dgm:pt>
    <dgm:pt modelId="{DC7D9FCF-9FC6-4106-8BED-43778B556AF5}" type="parTrans" cxnId="{40360F9B-B1AB-4814-B0CD-AA8FD5C02543}">
      <dgm:prSet/>
      <dgm:spPr/>
      <dgm:t>
        <a:bodyPr/>
        <a:lstStyle/>
        <a:p>
          <a:endParaRPr lang="en-US"/>
        </a:p>
      </dgm:t>
    </dgm:pt>
    <dgm:pt modelId="{0964529B-481A-463E-819D-B80F53223AED}" type="sibTrans" cxnId="{40360F9B-B1AB-4814-B0CD-AA8FD5C02543}">
      <dgm:prSet/>
      <dgm:spPr/>
      <dgm:t>
        <a:bodyPr/>
        <a:lstStyle/>
        <a:p>
          <a:endParaRPr lang="en-US"/>
        </a:p>
      </dgm:t>
    </dgm:pt>
    <dgm:pt modelId="{921994AA-12DC-4008-BA0D-322BA89E4C92}" type="pres">
      <dgm:prSet presAssocID="{5298F0E2-B434-4E47-9AAF-BAF27C35B40C}" presName="Name0" presStyleCnt="0">
        <dgm:presLayoutVars>
          <dgm:dir/>
          <dgm:animLvl val="lvl"/>
          <dgm:resizeHandles val="exact"/>
        </dgm:presLayoutVars>
      </dgm:prSet>
      <dgm:spPr/>
    </dgm:pt>
    <dgm:pt modelId="{23635358-5668-47D7-A2A7-87E24D9430EF}" type="pres">
      <dgm:prSet presAssocID="{6DDA96D9-CA81-49B6-B7BE-EDA8F16D7649}" presName="linNode" presStyleCnt="0"/>
      <dgm:spPr/>
    </dgm:pt>
    <dgm:pt modelId="{112D032F-854B-4CFA-A9B2-30636BCB2EFA}" type="pres">
      <dgm:prSet presAssocID="{6DDA96D9-CA81-49B6-B7BE-EDA8F16D7649}" presName="parentText" presStyleLbl="node1" presStyleIdx="0" presStyleCnt="2">
        <dgm:presLayoutVars>
          <dgm:chMax val="1"/>
          <dgm:bulletEnabled val="1"/>
        </dgm:presLayoutVars>
      </dgm:prSet>
      <dgm:spPr/>
    </dgm:pt>
    <dgm:pt modelId="{B2A690C4-E495-4BFC-BD62-CE85921924C4}" type="pres">
      <dgm:prSet presAssocID="{6DDA96D9-CA81-49B6-B7BE-EDA8F16D7649}" presName="descendantText" presStyleLbl="alignAccFollowNode1" presStyleIdx="0" presStyleCnt="2">
        <dgm:presLayoutVars>
          <dgm:bulletEnabled val="1"/>
        </dgm:presLayoutVars>
      </dgm:prSet>
      <dgm:spPr/>
    </dgm:pt>
    <dgm:pt modelId="{BA1FB9CA-26E6-4FFD-BEB9-1F327AA0A432}" type="pres">
      <dgm:prSet presAssocID="{78794827-B895-41D1-BC6E-A3C739900164}" presName="sp" presStyleCnt="0"/>
      <dgm:spPr/>
    </dgm:pt>
    <dgm:pt modelId="{D457FE63-EF87-4492-A499-E01C834CEA8F}" type="pres">
      <dgm:prSet presAssocID="{6F7C8F02-2649-48BB-8E9C-EF9CB3A6BAA9}" presName="linNode" presStyleCnt="0"/>
      <dgm:spPr/>
    </dgm:pt>
    <dgm:pt modelId="{527AB7BF-1DF5-4C1C-9CDF-49F30861D0D9}" type="pres">
      <dgm:prSet presAssocID="{6F7C8F02-2649-48BB-8E9C-EF9CB3A6BAA9}" presName="parentText" presStyleLbl="node1" presStyleIdx="1" presStyleCnt="2">
        <dgm:presLayoutVars>
          <dgm:chMax val="1"/>
          <dgm:bulletEnabled val="1"/>
        </dgm:presLayoutVars>
      </dgm:prSet>
      <dgm:spPr/>
    </dgm:pt>
    <dgm:pt modelId="{C6E4C783-B20E-4DEF-991B-596298EBC3A3}" type="pres">
      <dgm:prSet presAssocID="{6F7C8F02-2649-48BB-8E9C-EF9CB3A6BAA9}" presName="descendantText" presStyleLbl="alignAccFollowNode1" presStyleIdx="1" presStyleCnt="2">
        <dgm:presLayoutVars>
          <dgm:bulletEnabled val="1"/>
        </dgm:presLayoutVars>
      </dgm:prSet>
      <dgm:spPr/>
    </dgm:pt>
  </dgm:ptLst>
  <dgm:cxnLst>
    <dgm:cxn modelId="{91A91B1D-C23D-40B3-ACFA-5BF547836191}" srcId="{6F7C8F02-2649-48BB-8E9C-EF9CB3A6BAA9}" destId="{8A59B722-EA7E-40B4-BDA5-4A1F03C55D2B}" srcOrd="0" destOrd="0" parTransId="{3C1E3210-DE4B-45F4-A8BF-54B00E1B07AE}" sibTransId="{52EE0B26-4FB6-4A02-B944-8E4AA3E4C652}"/>
    <dgm:cxn modelId="{9D6B3329-B410-4DA7-8695-4E5B41F14960}" type="presOf" srcId="{314C26CC-8CF5-434E-819F-B6CCC6F5CACA}" destId="{B2A690C4-E495-4BFC-BD62-CE85921924C4}" srcOrd="0" destOrd="0" presId="urn:microsoft.com/office/officeart/2005/8/layout/vList5"/>
    <dgm:cxn modelId="{1B330138-B450-4B3B-A6A5-4379774D80E5}" type="presOf" srcId="{B8F5C375-D52C-44C6-A292-EC633D7B5EB3}" destId="{C6E4C783-B20E-4DEF-991B-596298EBC3A3}" srcOrd="0" destOrd="1" presId="urn:microsoft.com/office/officeart/2005/8/layout/vList5"/>
    <dgm:cxn modelId="{A18F184A-2B68-445E-8E18-AD0FDC696453}" srcId="{6DDA96D9-CA81-49B6-B7BE-EDA8F16D7649}" destId="{7C4B322D-6687-4055-AB54-576950CBCBC4}" srcOrd="1" destOrd="0" parTransId="{FF5349C3-5DE1-4C00-9633-13773F7A1DAA}" sibTransId="{29ACB624-F25E-43A1-8859-D8C2B82D7993}"/>
    <dgm:cxn modelId="{5A52E082-2DA9-4599-8D27-A0D1C5A9DF10}" type="presOf" srcId="{5298F0E2-B434-4E47-9AAF-BAF27C35B40C}" destId="{921994AA-12DC-4008-BA0D-322BA89E4C92}" srcOrd="0" destOrd="0" presId="urn:microsoft.com/office/officeart/2005/8/layout/vList5"/>
    <dgm:cxn modelId="{40360F9B-B1AB-4814-B0CD-AA8FD5C02543}" srcId="{6F7C8F02-2649-48BB-8E9C-EF9CB3A6BAA9}" destId="{B8F5C375-D52C-44C6-A292-EC633D7B5EB3}" srcOrd="1" destOrd="0" parTransId="{DC7D9FCF-9FC6-4106-8BED-43778B556AF5}" sibTransId="{0964529B-481A-463E-819D-B80F53223AED}"/>
    <dgm:cxn modelId="{A27114A5-BD95-41A6-A1EF-ECD4163C498D}" type="presOf" srcId="{7C4B322D-6687-4055-AB54-576950CBCBC4}" destId="{B2A690C4-E495-4BFC-BD62-CE85921924C4}" srcOrd="0" destOrd="1" presId="urn:microsoft.com/office/officeart/2005/8/layout/vList5"/>
    <dgm:cxn modelId="{8D5C98C5-E13B-47F3-9D83-FD407B8C8599}" srcId="{6DDA96D9-CA81-49B6-B7BE-EDA8F16D7649}" destId="{314C26CC-8CF5-434E-819F-B6CCC6F5CACA}" srcOrd="0" destOrd="0" parTransId="{C8734DA7-E610-4B06-8360-8332F73FFD15}" sibTransId="{5B244CDE-5B5A-453A-8424-C2D84C7888C1}"/>
    <dgm:cxn modelId="{E0F952C6-3650-4E51-8D6D-F2686407BFAB}" srcId="{5298F0E2-B434-4E47-9AAF-BAF27C35B40C}" destId="{6F7C8F02-2649-48BB-8E9C-EF9CB3A6BAA9}" srcOrd="1" destOrd="0" parTransId="{B2AE66E2-A987-4DB6-AF59-8585E2B7D516}" sibTransId="{1ADDA219-E01C-400E-B415-00696E5C6A09}"/>
    <dgm:cxn modelId="{DA1229C8-874E-45B6-9BB5-4AC7C10C169B}" type="presOf" srcId="{6DDA96D9-CA81-49B6-B7BE-EDA8F16D7649}" destId="{112D032F-854B-4CFA-A9B2-30636BCB2EFA}" srcOrd="0" destOrd="0" presId="urn:microsoft.com/office/officeart/2005/8/layout/vList5"/>
    <dgm:cxn modelId="{35ED9ACA-BC87-4326-A297-39B54B55DA1B}" type="presOf" srcId="{8A59B722-EA7E-40B4-BDA5-4A1F03C55D2B}" destId="{C6E4C783-B20E-4DEF-991B-596298EBC3A3}" srcOrd="0" destOrd="0" presId="urn:microsoft.com/office/officeart/2005/8/layout/vList5"/>
    <dgm:cxn modelId="{A96D39DB-4EB3-4233-A2B4-0501C81CF596}" srcId="{5298F0E2-B434-4E47-9AAF-BAF27C35B40C}" destId="{6DDA96D9-CA81-49B6-B7BE-EDA8F16D7649}" srcOrd="0" destOrd="0" parTransId="{C05A7B6D-A976-4B75-A180-B49E476A46A0}" sibTransId="{78794827-B895-41D1-BC6E-A3C739900164}"/>
    <dgm:cxn modelId="{1E1881FD-724B-47E8-A188-634F940DD694}" type="presOf" srcId="{6F7C8F02-2649-48BB-8E9C-EF9CB3A6BAA9}" destId="{527AB7BF-1DF5-4C1C-9CDF-49F30861D0D9}" srcOrd="0" destOrd="0" presId="urn:microsoft.com/office/officeart/2005/8/layout/vList5"/>
    <dgm:cxn modelId="{9BD6D2A6-9EE7-4F22-9A67-4E4B90B384E6}" type="presParOf" srcId="{921994AA-12DC-4008-BA0D-322BA89E4C92}" destId="{23635358-5668-47D7-A2A7-87E24D9430EF}" srcOrd="0" destOrd="0" presId="urn:microsoft.com/office/officeart/2005/8/layout/vList5"/>
    <dgm:cxn modelId="{4ACCCEB0-260E-4AB8-B822-2F705F6C063B}" type="presParOf" srcId="{23635358-5668-47D7-A2A7-87E24D9430EF}" destId="{112D032F-854B-4CFA-A9B2-30636BCB2EFA}" srcOrd="0" destOrd="0" presId="urn:microsoft.com/office/officeart/2005/8/layout/vList5"/>
    <dgm:cxn modelId="{AD48DD89-25F1-4BF6-B6CF-BF2F65483813}" type="presParOf" srcId="{23635358-5668-47D7-A2A7-87E24D9430EF}" destId="{B2A690C4-E495-4BFC-BD62-CE85921924C4}" srcOrd="1" destOrd="0" presId="urn:microsoft.com/office/officeart/2005/8/layout/vList5"/>
    <dgm:cxn modelId="{5DDF71D0-730C-42E0-AF11-9493FFBCB52F}" type="presParOf" srcId="{921994AA-12DC-4008-BA0D-322BA89E4C92}" destId="{BA1FB9CA-26E6-4FFD-BEB9-1F327AA0A432}" srcOrd="1" destOrd="0" presId="urn:microsoft.com/office/officeart/2005/8/layout/vList5"/>
    <dgm:cxn modelId="{498F0C6F-C69A-4F9C-8E5D-9526F9E7399A}" type="presParOf" srcId="{921994AA-12DC-4008-BA0D-322BA89E4C92}" destId="{D457FE63-EF87-4492-A499-E01C834CEA8F}" srcOrd="2" destOrd="0" presId="urn:microsoft.com/office/officeart/2005/8/layout/vList5"/>
    <dgm:cxn modelId="{26B0750C-6DFD-447A-A699-AAD13E99740B}" type="presParOf" srcId="{D457FE63-EF87-4492-A499-E01C834CEA8F}" destId="{527AB7BF-1DF5-4C1C-9CDF-49F30861D0D9}" srcOrd="0" destOrd="0" presId="urn:microsoft.com/office/officeart/2005/8/layout/vList5"/>
    <dgm:cxn modelId="{7308688B-F0F5-4F61-80DF-23C043A0F643}" type="presParOf" srcId="{D457FE63-EF87-4492-A499-E01C834CEA8F}" destId="{C6E4C783-B20E-4DEF-991B-596298EBC3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9E2C7-29D4-4AD4-B39A-5D24E74CFAEA}">
      <dsp:nvSpPr>
        <dsp:cNvPr id="0" name=""/>
        <dsp:cNvSpPr/>
      </dsp:nvSpPr>
      <dsp:spPr>
        <a:xfrm>
          <a:off x="0" y="605194"/>
          <a:ext cx="10515600" cy="11172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88191-02E2-41E1-ABE5-C0ACD88EE973}">
      <dsp:nvSpPr>
        <dsp:cNvPr id="0" name=""/>
        <dsp:cNvSpPr/>
      </dsp:nvSpPr>
      <dsp:spPr>
        <a:xfrm>
          <a:off x="337977" y="856583"/>
          <a:ext cx="614505" cy="6145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D81F9A-4E74-4DA2-A30C-1356872B17D6}">
      <dsp:nvSpPr>
        <dsp:cNvPr id="0" name=""/>
        <dsp:cNvSpPr/>
      </dsp:nvSpPr>
      <dsp:spPr>
        <a:xfrm>
          <a:off x="1290461" y="605194"/>
          <a:ext cx="9225138"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46" tIns="118246" rIns="118246" bIns="118246" numCol="1" spcCol="1270" anchor="ctr" anchorCtr="0">
          <a:noAutofit/>
        </a:bodyPr>
        <a:lstStyle/>
        <a:p>
          <a:pPr marL="0" lvl="0" indent="0" algn="l" defTabSz="1111250">
            <a:lnSpc>
              <a:spcPct val="90000"/>
            </a:lnSpc>
            <a:spcBef>
              <a:spcPct val="0"/>
            </a:spcBef>
            <a:spcAft>
              <a:spcPct val="35000"/>
            </a:spcAft>
            <a:buNone/>
          </a:pPr>
          <a:r>
            <a:rPr lang="en-US" sz="2500" kern="1200"/>
            <a:t>Increase in percentage of reports tagged ‘No Data’ (18% -&gt; 20%).</a:t>
          </a:r>
        </a:p>
      </dsp:txBody>
      <dsp:txXfrm>
        <a:off x="1290461" y="605194"/>
        <a:ext cx="9225138" cy="1117282"/>
      </dsp:txXfrm>
    </dsp:sp>
    <dsp:sp modelId="{34E364F9-0C74-4A3B-9F6A-9E05B5BDDD40}">
      <dsp:nvSpPr>
        <dsp:cNvPr id="0" name=""/>
        <dsp:cNvSpPr/>
      </dsp:nvSpPr>
      <dsp:spPr>
        <a:xfrm>
          <a:off x="0" y="2001797"/>
          <a:ext cx="10515600" cy="11172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6A81E-EA1C-4C55-954A-939590AC3C1E}">
      <dsp:nvSpPr>
        <dsp:cNvPr id="0" name=""/>
        <dsp:cNvSpPr/>
      </dsp:nvSpPr>
      <dsp:spPr>
        <a:xfrm>
          <a:off x="337977" y="2253186"/>
          <a:ext cx="614505" cy="6145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5365A6-5A5D-43D1-98A1-DBB15A56D430}">
      <dsp:nvSpPr>
        <dsp:cNvPr id="0" name=""/>
        <dsp:cNvSpPr/>
      </dsp:nvSpPr>
      <dsp:spPr>
        <a:xfrm>
          <a:off x="1290461" y="2001797"/>
          <a:ext cx="9225138"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46" tIns="118246" rIns="118246" bIns="118246" numCol="1" spcCol="1270" anchor="ctr" anchorCtr="0">
          <a:noAutofit/>
        </a:bodyPr>
        <a:lstStyle/>
        <a:p>
          <a:pPr marL="0" lvl="0" indent="0" algn="l" defTabSz="1111250">
            <a:lnSpc>
              <a:spcPct val="90000"/>
            </a:lnSpc>
            <a:spcBef>
              <a:spcPct val="0"/>
            </a:spcBef>
            <a:spcAft>
              <a:spcPct val="35000"/>
            </a:spcAft>
            <a:buNone/>
          </a:pPr>
          <a:r>
            <a:rPr lang="en-US" sz="2500" kern="1200"/>
            <a:t>Do we have any insight as to why this increase has occurred? </a:t>
          </a:r>
        </a:p>
      </dsp:txBody>
      <dsp:txXfrm>
        <a:off x="1290461" y="2001797"/>
        <a:ext cx="9225138" cy="1117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FACC4-13C9-464E-9480-475D16655608}">
      <dsp:nvSpPr>
        <dsp:cNvPr id="0" name=""/>
        <dsp:cNvSpPr/>
      </dsp:nvSpPr>
      <dsp:spPr>
        <a:xfrm>
          <a:off x="0" y="445897"/>
          <a:ext cx="10515600" cy="705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D04930-8FA5-4798-9F0E-C83461B57C91}">
      <dsp:nvSpPr>
        <dsp:cNvPr id="0" name=""/>
        <dsp:cNvSpPr/>
      </dsp:nvSpPr>
      <dsp:spPr>
        <a:xfrm>
          <a:off x="525780" y="32617"/>
          <a:ext cx="7360920" cy="8265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a:t>All queries have been sent out</a:t>
          </a:r>
        </a:p>
      </dsp:txBody>
      <dsp:txXfrm>
        <a:off x="566129" y="72966"/>
        <a:ext cx="7280222" cy="745862"/>
      </dsp:txXfrm>
    </dsp:sp>
    <dsp:sp modelId="{0CE33B2A-9372-4AB3-9DB9-345C867A851F}">
      <dsp:nvSpPr>
        <dsp:cNvPr id="0" name=""/>
        <dsp:cNvSpPr/>
      </dsp:nvSpPr>
      <dsp:spPr>
        <a:xfrm>
          <a:off x="0" y="1715977"/>
          <a:ext cx="10515600" cy="705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917D0-2510-4D38-A69D-DBC9C3F4D70B}">
      <dsp:nvSpPr>
        <dsp:cNvPr id="0" name=""/>
        <dsp:cNvSpPr/>
      </dsp:nvSpPr>
      <dsp:spPr>
        <a:xfrm>
          <a:off x="525780" y="1302697"/>
          <a:ext cx="7360920" cy="8265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a:t>Please fill out within the next two weeks</a:t>
          </a:r>
        </a:p>
      </dsp:txBody>
      <dsp:txXfrm>
        <a:off x="566129" y="1343046"/>
        <a:ext cx="7280222" cy="745862"/>
      </dsp:txXfrm>
    </dsp:sp>
    <dsp:sp modelId="{F2570229-AEFE-49CD-BA56-D54B02DE627C}">
      <dsp:nvSpPr>
        <dsp:cNvPr id="0" name=""/>
        <dsp:cNvSpPr/>
      </dsp:nvSpPr>
      <dsp:spPr>
        <a:xfrm>
          <a:off x="0" y="2986057"/>
          <a:ext cx="10515600" cy="705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07C4C3-4D94-47BB-8EAC-40705B7DC6BC}">
      <dsp:nvSpPr>
        <dsp:cNvPr id="0" name=""/>
        <dsp:cNvSpPr/>
      </dsp:nvSpPr>
      <dsp:spPr>
        <a:xfrm>
          <a:off x="525780" y="2572777"/>
          <a:ext cx="7360920" cy="8265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a:t>Any questions, ask Katie</a:t>
          </a:r>
        </a:p>
      </dsp:txBody>
      <dsp:txXfrm>
        <a:off x="566129" y="2613126"/>
        <a:ext cx="7280222"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110FA-6B9A-45BD-83DD-647C1F2EB522}">
      <dsp:nvSpPr>
        <dsp:cNvPr id="0" name=""/>
        <dsp:cNvSpPr/>
      </dsp:nvSpPr>
      <dsp:spPr>
        <a:xfrm>
          <a:off x="0" y="1545"/>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60FB1-662E-49B1-8168-B64C444EACFC}">
      <dsp:nvSpPr>
        <dsp:cNvPr id="0" name=""/>
        <dsp:cNvSpPr/>
      </dsp:nvSpPr>
      <dsp:spPr>
        <a:xfrm>
          <a:off x="236980" y="177812"/>
          <a:ext cx="430873" cy="4308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4BDC4C-6207-4298-A096-A6811EE84F8B}">
      <dsp:nvSpPr>
        <dsp:cNvPr id="0" name=""/>
        <dsp:cNvSpPr/>
      </dsp:nvSpPr>
      <dsp:spPr>
        <a:xfrm>
          <a:off x="904835" y="1545"/>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755650">
            <a:lnSpc>
              <a:spcPct val="90000"/>
            </a:lnSpc>
            <a:spcBef>
              <a:spcPct val="0"/>
            </a:spcBef>
            <a:spcAft>
              <a:spcPct val="35000"/>
            </a:spcAft>
            <a:buNone/>
          </a:pPr>
          <a:r>
            <a:rPr lang="en-US" sz="1700" kern="1200"/>
            <a:t>Our submission to PCORI for additional funding to analyze the cost of implementing the RHO Program was awarded</a:t>
          </a:r>
        </a:p>
      </dsp:txBody>
      <dsp:txXfrm>
        <a:off x="904835" y="1545"/>
        <a:ext cx="9610764" cy="783407"/>
      </dsp:txXfrm>
    </dsp:sp>
    <dsp:sp modelId="{C18C9D2E-6D0A-4220-994A-88218C55FB3B}">
      <dsp:nvSpPr>
        <dsp:cNvPr id="0" name=""/>
        <dsp:cNvSpPr/>
      </dsp:nvSpPr>
      <dsp:spPr>
        <a:xfrm>
          <a:off x="0" y="980804"/>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08171-F56A-4B0C-83BB-02F6D647CAB8}">
      <dsp:nvSpPr>
        <dsp:cNvPr id="0" name=""/>
        <dsp:cNvSpPr/>
      </dsp:nvSpPr>
      <dsp:spPr>
        <a:xfrm>
          <a:off x="236980" y="1157071"/>
          <a:ext cx="430873" cy="4308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4E9275-CD9B-44A2-8D60-5FC19E79E0FD}">
      <dsp:nvSpPr>
        <dsp:cNvPr id="0" name=""/>
        <dsp:cNvSpPr/>
      </dsp:nvSpPr>
      <dsp:spPr>
        <a:xfrm>
          <a:off x="904835" y="980804"/>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755650">
            <a:lnSpc>
              <a:spcPct val="90000"/>
            </a:lnSpc>
            <a:spcBef>
              <a:spcPct val="0"/>
            </a:spcBef>
            <a:spcAft>
              <a:spcPct val="35000"/>
            </a:spcAft>
            <a:buNone/>
          </a:pPr>
          <a:r>
            <a:rPr lang="en-US" sz="1700" kern="1200"/>
            <a:t>A survey will be distributed to site PI’s in June/July </a:t>
          </a:r>
        </a:p>
      </dsp:txBody>
      <dsp:txXfrm>
        <a:off x="904835" y="980804"/>
        <a:ext cx="9610764" cy="783407"/>
      </dsp:txXfrm>
    </dsp:sp>
    <dsp:sp modelId="{5579ECD7-B544-4F89-8F5C-F5B39095955A}">
      <dsp:nvSpPr>
        <dsp:cNvPr id="0" name=""/>
        <dsp:cNvSpPr/>
      </dsp:nvSpPr>
      <dsp:spPr>
        <a:xfrm>
          <a:off x="0" y="1960063"/>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EA34F-17E8-4AC6-9D26-E4A93AA9542A}">
      <dsp:nvSpPr>
        <dsp:cNvPr id="0" name=""/>
        <dsp:cNvSpPr/>
      </dsp:nvSpPr>
      <dsp:spPr>
        <a:xfrm>
          <a:off x="236980" y="2136329"/>
          <a:ext cx="430873" cy="4308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5EC53F-9BB6-4DE5-8492-B0A2D94B44AA}">
      <dsp:nvSpPr>
        <dsp:cNvPr id="0" name=""/>
        <dsp:cNvSpPr/>
      </dsp:nvSpPr>
      <dsp:spPr>
        <a:xfrm>
          <a:off x="904835" y="1960063"/>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755650">
            <a:lnSpc>
              <a:spcPct val="90000"/>
            </a:lnSpc>
            <a:spcBef>
              <a:spcPct val="0"/>
            </a:spcBef>
            <a:spcAft>
              <a:spcPct val="35000"/>
            </a:spcAft>
            <a:buNone/>
          </a:pPr>
          <a:r>
            <a:rPr lang="en-US" sz="1700" kern="1200"/>
            <a:t>Sites will be randomly queried at 2-time points to collect data and information on the time spent interpreting RHO results, calling families, documenting, and responding to RHO recommendation emails</a:t>
          </a:r>
        </a:p>
      </dsp:txBody>
      <dsp:txXfrm>
        <a:off x="904835" y="1960063"/>
        <a:ext cx="9610764" cy="783407"/>
      </dsp:txXfrm>
    </dsp:sp>
    <dsp:sp modelId="{9AB43D3F-822E-4FF1-8B98-19B65A628A27}">
      <dsp:nvSpPr>
        <dsp:cNvPr id="0" name=""/>
        <dsp:cNvSpPr/>
      </dsp:nvSpPr>
      <dsp:spPr>
        <a:xfrm>
          <a:off x="0" y="2939322"/>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146A7-8C18-451E-9135-0B5BCEF29F38}">
      <dsp:nvSpPr>
        <dsp:cNvPr id="0" name=""/>
        <dsp:cNvSpPr/>
      </dsp:nvSpPr>
      <dsp:spPr>
        <a:xfrm>
          <a:off x="236980" y="3115588"/>
          <a:ext cx="430873" cy="4308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B9035C-3940-4214-8B93-175DECD99379}">
      <dsp:nvSpPr>
        <dsp:cNvPr id="0" name=""/>
        <dsp:cNvSpPr/>
      </dsp:nvSpPr>
      <dsp:spPr>
        <a:xfrm>
          <a:off x="904835" y="2939322"/>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755650">
            <a:lnSpc>
              <a:spcPct val="90000"/>
            </a:lnSpc>
            <a:spcBef>
              <a:spcPct val="0"/>
            </a:spcBef>
            <a:spcAft>
              <a:spcPct val="35000"/>
            </a:spcAft>
            <a:buNone/>
          </a:pPr>
          <a:r>
            <a:rPr lang="en-US" sz="1700" kern="1200"/>
            <a:t>Any questions please reach out to Heather</a:t>
          </a:r>
        </a:p>
      </dsp:txBody>
      <dsp:txXfrm>
        <a:off x="904835" y="2939322"/>
        <a:ext cx="9610764" cy="783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EEFB-72BF-4C2F-BC09-316AF514A41A}">
      <dsp:nvSpPr>
        <dsp:cNvPr id="0" name=""/>
        <dsp:cNvSpPr/>
      </dsp:nvSpPr>
      <dsp:spPr>
        <a:xfrm>
          <a:off x="0" y="2803458"/>
          <a:ext cx="10515600" cy="920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Controls Needed for Further Analysis </a:t>
          </a:r>
        </a:p>
      </dsp:txBody>
      <dsp:txXfrm>
        <a:off x="0" y="2803458"/>
        <a:ext cx="10515600" cy="920157"/>
      </dsp:txXfrm>
    </dsp:sp>
    <dsp:sp modelId="{3FEB700C-738A-4E77-B753-E2E84B75160B}">
      <dsp:nvSpPr>
        <dsp:cNvPr id="0" name=""/>
        <dsp:cNvSpPr/>
      </dsp:nvSpPr>
      <dsp:spPr>
        <a:xfrm rot="10800000">
          <a:off x="0" y="14020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6 Months Post-Wean = Forms Complete</a:t>
          </a:r>
        </a:p>
      </dsp:txBody>
      <dsp:txXfrm rot="10800000">
        <a:off x="0" y="1402058"/>
        <a:ext cx="10515600" cy="919556"/>
      </dsp:txXfrm>
    </dsp:sp>
    <dsp:sp modelId="{CEFDCABB-EC52-499A-8C1D-6DC2B31D6CCE}">
      <dsp:nvSpPr>
        <dsp:cNvPr id="0" name=""/>
        <dsp:cNvSpPr/>
      </dsp:nvSpPr>
      <dsp:spPr>
        <a:xfrm rot="10800000">
          <a:off x="0" y="6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 Infant REDCap Forms</a:t>
          </a:r>
        </a:p>
      </dsp:txBody>
      <dsp:txXfrm rot="-10800000">
        <a:off x="0" y="658"/>
        <a:ext cx="10515600" cy="496736"/>
      </dsp:txXfrm>
    </dsp:sp>
    <dsp:sp modelId="{3E477A0A-B554-4F78-A736-8A1EC592C494}">
      <dsp:nvSpPr>
        <dsp:cNvPr id="0" name=""/>
        <dsp:cNvSpPr/>
      </dsp:nvSpPr>
      <dsp:spPr>
        <a:xfrm>
          <a:off x="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Screening</a:t>
          </a:r>
        </a:p>
      </dsp:txBody>
      <dsp:txXfrm>
        <a:off x="0" y="497394"/>
        <a:ext cx="2628899" cy="423145"/>
      </dsp:txXfrm>
    </dsp:sp>
    <dsp:sp modelId="{7359A69C-DE28-4D4F-BBCC-2C1B12D851DD}">
      <dsp:nvSpPr>
        <dsp:cNvPr id="0" name=""/>
        <dsp:cNvSpPr/>
      </dsp:nvSpPr>
      <dsp:spPr>
        <a:xfrm>
          <a:off x="26289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Demographics</a:t>
          </a:r>
        </a:p>
      </dsp:txBody>
      <dsp:txXfrm>
        <a:off x="2628900" y="497394"/>
        <a:ext cx="2628899" cy="423145"/>
      </dsp:txXfrm>
    </dsp:sp>
    <dsp:sp modelId="{AE6E40DF-F015-472C-B116-EAB1416ABEEE}">
      <dsp:nvSpPr>
        <dsp:cNvPr id="0" name=""/>
        <dsp:cNvSpPr/>
      </dsp:nvSpPr>
      <dsp:spPr>
        <a:xfrm>
          <a:off x="52578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AEs</a:t>
          </a:r>
        </a:p>
      </dsp:txBody>
      <dsp:txXfrm>
        <a:off x="5257800" y="497394"/>
        <a:ext cx="2628899" cy="423145"/>
      </dsp:txXfrm>
    </dsp:sp>
    <dsp:sp modelId="{34A154B0-540E-47A7-8D56-5A7D34600735}">
      <dsp:nvSpPr>
        <dsp:cNvPr id="0" name=""/>
        <dsp:cNvSpPr/>
      </dsp:nvSpPr>
      <dsp:spPr>
        <a:xfrm>
          <a:off x="78867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Implementation Discharge</a:t>
          </a:r>
        </a:p>
      </dsp:txBody>
      <dsp:txXfrm>
        <a:off x="7886700" y="497394"/>
        <a:ext cx="2628899" cy="423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690C4-E495-4BFC-BD62-CE85921924C4}">
      <dsp:nvSpPr>
        <dsp:cNvPr id="0" name=""/>
        <dsp:cNvSpPr/>
      </dsp:nvSpPr>
      <dsp:spPr>
        <a:xfrm rot="5400000">
          <a:off x="6423937" y="-2456608"/>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Instructions to submit to local IRBs sent out on 6/7</a:t>
          </a:r>
        </a:p>
        <a:p>
          <a:pPr marL="228600" lvl="1" indent="-228600" algn="l" defTabSz="1022350">
            <a:lnSpc>
              <a:spcPct val="90000"/>
            </a:lnSpc>
            <a:spcBef>
              <a:spcPct val="0"/>
            </a:spcBef>
            <a:spcAft>
              <a:spcPct val="15000"/>
            </a:spcAft>
            <a:buChar char="•"/>
          </a:pPr>
          <a:r>
            <a:rPr lang="en-US" sz="2300" kern="1200" dirty="0"/>
            <a:t>Please reach out to Heather and Katie with any questions/concerns/barriers </a:t>
          </a:r>
        </a:p>
      </dsp:txBody>
      <dsp:txXfrm rot="-5400000">
        <a:off x="3785615" y="252660"/>
        <a:ext cx="6659038" cy="1311448"/>
      </dsp:txXfrm>
    </dsp:sp>
    <dsp:sp modelId="{112D032F-854B-4CFA-A9B2-30636BCB2EFA}">
      <dsp:nvSpPr>
        <dsp:cNvPr id="0" name=""/>
        <dsp:cNvSpPr/>
      </dsp:nvSpPr>
      <dsp:spPr>
        <a:xfrm>
          <a:off x="0" y="45"/>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w/out IRB Approval:</a:t>
          </a:r>
        </a:p>
      </dsp:txBody>
      <dsp:txXfrm>
        <a:off x="88683" y="88728"/>
        <a:ext cx="3608250" cy="1639309"/>
      </dsp:txXfrm>
    </dsp:sp>
    <dsp:sp modelId="{C6E4C783-B20E-4DEF-991B-596298EBC3A3}">
      <dsp:nvSpPr>
        <dsp:cNvPr id="0" name=""/>
        <dsp:cNvSpPr/>
      </dsp:nvSpPr>
      <dsp:spPr>
        <a:xfrm rot="5400000">
          <a:off x="6423937" y="-549100"/>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Please Send Survey Links At Initial Discharge and After HOT Weaning</a:t>
          </a:r>
        </a:p>
        <a:p>
          <a:pPr marL="228600" lvl="1" indent="-228600" algn="l" defTabSz="1022350">
            <a:lnSpc>
              <a:spcPct val="90000"/>
            </a:lnSpc>
            <a:spcBef>
              <a:spcPct val="0"/>
            </a:spcBef>
            <a:spcAft>
              <a:spcPct val="15000"/>
            </a:spcAft>
            <a:buChar char="•"/>
          </a:pPr>
          <a:r>
            <a:rPr lang="en-US" sz="2300" kern="1200" dirty="0"/>
            <a:t>Spanish Version Coming Very Soon! (waiting on IRB)</a:t>
          </a:r>
        </a:p>
      </dsp:txBody>
      <dsp:txXfrm rot="-5400000">
        <a:off x="3785615" y="2160168"/>
        <a:ext cx="6659038" cy="1311448"/>
      </dsp:txXfrm>
    </dsp:sp>
    <dsp:sp modelId="{527AB7BF-1DF5-4C1C-9CDF-49F30861D0D9}">
      <dsp:nvSpPr>
        <dsp:cNvPr id="0" name=""/>
        <dsp:cNvSpPr/>
      </dsp:nvSpPr>
      <dsp:spPr>
        <a:xfrm>
          <a:off x="0" y="1907554"/>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 IRB Approval: </a:t>
          </a:r>
        </a:p>
      </dsp:txBody>
      <dsp:txXfrm>
        <a:off x="88683" y="1996237"/>
        <a:ext cx="3608250" cy="1639309"/>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0.9041</cdr:x>
      <cdr:y>0.09419</cdr:y>
    </cdr:from>
    <cdr:to>
      <cdr:x>0.96474</cdr:x>
      <cdr:y>0.18947</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22844" y="565702"/>
          <a:ext cx="739227" cy="57226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13</a:t>
            </a:fld>
            <a:endParaRPr lang="en-US"/>
          </a:p>
        </p:txBody>
      </p:sp>
    </p:spTree>
    <p:extLst>
      <p:ext uri="{BB962C8B-B14F-4D97-AF65-F5344CB8AC3E}">
        <p14:creationId xmlns:p14="http://schemas.microsoft.com/office/powerpoint/2010/main" val="180389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will start assembling them the last few weeks of May, will send them out as they are done. </a:t>
            </a:r>
          </a:p>
        </p:txBody>
      </p:sp>
      <p:sp>
        <p:nvSpPr>
          <p:cNvPr id="4" name="Slide Number Placeholder 3"/>
          <p:cNvSpPr>
            <a:spLocks noGrp="1"/>
          </p:cNvSpPr>
          <p:nvPr>
            <p:ph type="sldNum" sz="quarter" idx="5"/>
          </p:nvPr>
        </p:nvSpPr>
        <p:spPr/>
        <p:txBody>
          <a:bodyPr/>
          <a:lstStyle/>
          <a:p>
            <a:fld id="{30601A50-7381-E240-BB84-858C28C3500E}" type="slidenum">
              <a:rPr lang="en-US" smtClean="0"/>
              <a:t>15</a:t>
            </a:fld>
            <a:endParaRPr lang="en-US"/>
          </a:p>
        </p:txBody>
      </p:sp>
    </p:spTree>
    <p:extLst>
      <p:ext uri="{BB962C8B-B14F-4D97-AF65-F5344CB8AC3E}">
        <p14:creationId xmlns:p14="http://schemas.microsoft.com/office/powerpoint/2010/main" val="371349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21</a:t>
            </a:fld>
            <a:endParaRPr lang="en-US"/>
          </a:p>
        </p:txBody>
      </p:sp>
    </p:spTree>
    <p:extLst>
      <p:ext uri="{BB962C8B-B14F-4D97-AF65-F5344CB8AC3E}">
        <p14:creationId xmlns:p14="http://schemas.microsoft.com/office/powerpoint/2010/main" val="303457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22</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24</a:t>
            </a:fld>
            <a:endParaRPr lang="en-US"/>
          </a:p>
        </p:txBody>
      </p:sp>
    </p:spTree>
    <p:extLst>
      <p:ext uri="{BB962C8B-B14F-4D97-AF65-F5344CB8AC3E}">
        <p14:creationId xmlns:p14="http://schemas.microsoft.com/office/powerpoint/2010/main" val="4280391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26</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5</a:t>
            </a:fld>
            <a:endParaRPr lang="en-US"/>
          </a:p>
        </p:txBody>
      </p:sp>
    </p:spTree>
    <p:extLst>
      <p:ext uri="{BB962C8B-B14F-4D97-AF65-F5344CB8AC3E}">
        <p14:creationId xmlns:p14="http://schemas.microsoft.com/office/powerpoint/2010/main" val="337255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7</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9</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24086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5/31/2023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June 1, 2023</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21347FF-F2DC-4202-B0C1-7EA5BB098931}"/>
              </a:ext>
            </a:extLst>
          </p:cNvPr>
          <p:cNvGraphicFramePr>
            <a:graphicFrameLocks/>
          </p:cNvGraphicFramePr>
          <p:nvPr>
            <p:extLst>
              <p:ext uri="{D42A27DB-BD31-4B8C-83A1-F6EECF244321}">
                <p14:modId xmlns:p14="http://schemas.microsoft.com/office/powerpoint/2010/main" val="2071460551"/>
              </p:ext>
            </p:extLst>
          </p:nvPr>
        </p:nvGraphicFramePr>
        <p:xfrm>
          <a:off x="0" y="0"/>
          <a:ext cx="12192000" cy="59676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D9A6F25-718D-A339-6E9F-BB8D50DDF959}"/>
              </a:ext>
            </a:extLst>
          </p:cNvPr>
          <p:cNvSpPr txBox="1"/>
          <p:nvPr/>
        </p:nvSpPr>
        <p:spPr>
          <a:xfrm>
            <a:off x="4033837" y="5767819"/>
            <a:ext cx="4124325" cy="461665"/>
          </a:xfrm>
          <a:prstGeom prst="rect">
            <a:avLst/>
          </a:prstGeom>
          <a:noFill/>
        </p:spPr>
        <p:txBody>
          <a:bodyPr wrap="square" rtlCol="0">
            <a:spAutoFit/>
          </a:bodyPr>
          <a:lstStyle/>
          <a:p>
            <a:r>
              <a:rPr lang="en-US" sz="2400" b="1" dirty="0"/>
              <a:t>Implementation Month-Year</a:t>
            </a:r>
          </a:p>
        </p:txBody>
      </p:sp>
    </p:spTree>
    <p:extLst>
      <p:ext uri="{BB962C8B-B14F-4D97-AF65-F5344CB8AC3E}">
        <p14:creationId xmlns:p14="http://schemas.microsoft.com/office/powerpoint/2010/main" val="39914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70DCC-074C-71F9-7B89-CCB783B5845A}"/>
              </a:ext>
            </a:extLst>
          </p:cNvPr>
          <p:cNvPicPr>
            <a:picLocks noChangeAspect="1"/>
          </p:cNvPicPr>
          <p:nvPr/>
        </p:nvPicPr>
        <p:blipFill rotWithShape="1">
          <a:blip r:embed="rId3"/>
          <a:srcRect l="4846" t="7917" r="48764" b="18889"/>
          <a:stretch/>
        </p:blipFill>
        <p:spPr>
          <a:xfrm>
            <a:off x="147128" y="1063817"/>
            <a:ext cx="2642048" cy="2740865"/>
          </a:xfrm>
          <a:prstGeom prst="rect">
            <a:avLst/>
          </a:prstGeom>
        </p:spPr>
      </p:pic>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8169"/>
            <a:ext cx="10515600" cy="1325563"/>
          </a:xfrm>
        </p:spPr>
        <p:txBody>
          <a:bodyPr/>
          <a:lstStyle/>
          <a:p>
            <a:r>
              <a:rPr lang="en-US" dirty="0"/>
              <a:t>Deviation Types</a:t>
            </a:r>
          </a:p>
        </p:txBody>
      </p:sp>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858858149"/>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4939</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1439</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723</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sp>
        <p:nvSpPr>
          <p:cNvPr id="6" name="TextBox 5">
            <a:extLst>
              <a:ext uri="{FF2B5EF4-FFF2-40B4-BE49-F238E27FC236}">
                <a16:creationId xmlns:a16="http://schemas.microsoft.com/office/drawing/2014/main" id="{0AB82019-3A2C-6CBF-FCB9-EDFE75EC58B6}"/>
              </a:ext>
            </a:extLst>
          </p:cNvPr>
          <p:cNvSpPr txBox="1"/>
          <p:nvPr/>
        </p:nvSpPr>
        <p:spPr>
          <a:xfrm>
            <a:off x="2158943" y="1063817"/>
            <a:ext cx="1689100" cy="307777"/>
          </a:xfrm>
          <a:prstGeom prst="rect">
            <a:avLst/>
          </a:prstGeom>
          <a:noFill/>
        </p:spPr>
        <p:txBody>
          <a:bodyPr wrap="square" rtlCol="0">
            <a:spAutoFit/>
          </a:bodyPr>
          <a:lstStyle/>
          <a:p>
            <a:r>
              <a:rPr lang="en-US" sz="1400" b="1" u="sng" dirty="0"/>
              <a:t>Last Months</a:t>
            </a:r>
          </a:p>
        </p:txBody>
      </p:sp>
      <p:pic>
        <p:nvPicPr>
          <p:cNvPr id="7" name="Picture 6">
            <a:extLst>
              <a:ext uri="{FF2B5EF4-FFF2-40B4-BE49-F238E27FC236}">
                <a16:creationId xmlns:a16="http://schemas.microsoft.com/office/drawing/2014/main" id="{E9028F20-F497-9D51-35EA-2CD460327E08}"/>
              </a:ext>
            </a:extLst>
          </p:cNvPr>
          <p:cNvPicPr>
            <a:picLocks noChangeAspect="1"/>
          </p:cNvPicPr>
          <p:nvPr/>
        </p:nvPicPr>
        <p:blipFill rotWithShape="1">
          <a:blip r:embed="rId4"/>
          <a:srcRect l="5210" t="7860" r="49185" b="19304"/>
          <a:stretch/>
        </p:blipFill>
        <p:spPr>
          <a:xfrm>
            <a:off x="2789176" y="2059959"/>
            <a:ext cx="4420628" cy="4654522"/>
          </a:xfrm>
          <a:prstGeom prst="rect">
            <a:avLst/>
          </a:prstGeom>
        </p:spPr>
      </p:pic>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5"/>
          <a:srcRect l="981" r="1"/>
          <a:stretch/>
        </p:blipFill>
        <p:spPr>
          <a:xfrm>
            <a:off x="7239681" y="1217706"/>
            <a:ext cx="4744071" cy="5572125"/>
          </a:xfrm>
          <a:prstGeom prst="rect">
            <a:avLst/>
          </a:prstGeom>
        </p:spPr>
      </p:pic>
    </p:spTree>
    <p:extLst>
      <p:ext uri="{BB962C8B-B14F-4D97-AF65-F5344CB8AC3E}">
        <p14:creationId xmlns:p14="http://schemas.microsoft.com/office/powerpoint/2010/main" val="143125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FBEA-5D01-460A-957E-EE60FB0E33F5}"/>
              </a:ext>
            </a:extLst>
          </p:cNvPr>
          <p:cNvSpPr>
            <a:spLocks noGrp="1"/>
          </p:cNvSpPr>
          <p:nvPr>
            <p:ph type="title"/>
          </p:nvPr>
        </p:nvSpPr>
        <p:spPr>
          <a:xfrm>
            <a:off x="838200" y="365125"/>
            <a:ext cx="10515600" cy="1325563"/>
          </a:xfrm>
        </p:spPr>
        <p:txBody>
          <a:bodyPr anchor="ctr">
            <a:normAutofit/>
          </a:bodyPr>
          <a:lstStyle/>
          <a:p>
            <a:r>
              <a:rPr lang="en-US" dirty="0"/>
              <a:t>Deviation Types – Commentary </a:t>
            </a:r>
          </a:p>
        </p:txBody>
      </p:sp>
      <p:graphicFrame>
        <p:nvGraphicFramePr>
          <p:cNvPr id="5" name="Content Placeholder 2">
            <a:extLst>
              <a:ext uri="{FF2B5EF4-FFF2-40B4-BE49-F238E27FC236}">
                <a16:creationId xmlns:a16="http://schemas.microsoft.com/office/drawing/2014/main" id="{A9A288CC-7E3B-C5D6-43CB-DC2EF348A6BB}"/>
              </a:ext>
            </a:extLst>
          </p:cNvPr>
          <p:cNvGraphicFramePr>
            <a:graphicFrameLocks noGrp="1"/>
          </p:cNvGraphicFramePr>
          <p:nvPr>
            <p:ph idx="1"/>
            <p:extLst>
              <p:ext uri="{D42A27DB-BD31-4B8C-83A1-F6EECF244321}">
                <p14:modId xmlns:p14="http://schemas.microsoft.com/office/powerpoint/2010/main" val="2516794393"/>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00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3" name="Chart 2">
            <a:extLst>
              <a:ext uri="{FF2B5EF4-FFF2-40B4-BE49-F238E27FC236}">
                <a16:creationId xmlns:a16="http://schemas.microsoft.com/office/drawing/2014/main" id="{A1FE1E31-CB3A-D4D7-D593-D4663E8DC54B}"/>
              </a:ext>
            </a:extLst>
          </p:cNvPr>
          <p:cNvGraphicFramePr>
            <a:graphicFrameLocks/>
          </p:cNvGraphicFramePr>
          <p:nvPr>
            <p:extLst>
              <p:ext uri="{D42A27DB-BD31-4B8C-83A1-F6EECF244321}">
                <p14:modId xmlns:p14="http://schemas.microsoft.com/office/powerpoint/2010/main" val="2759738338"/>
              </p:ext>
            </p:extLst>
          </p:nvPr>
        </p:nvGraphicFramePr>
        <p:xfrm>
          <a:off x="0" y="0"/>
          <a:ext cx="12192000" cy="5924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9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75AC-BA88-4F5C-E1E0-07378186150E}"/>
              </a:ext>
            </a:extLst>
          </p:cNvPr>
          <p:cNvSpPr>
            <a:spLocks noGrp="1"/>
          </p:cNvSpPr>
          <p:nvPr>
            <p:ph type="title"/>
          </p:nvPr>
        </p:nvSpPr>
        <p:spPr>
          <a:xfrm>
            <a:off x="838200" y="365125"/>
            <a:ext cx="10515600" cy="1325563"/>
          </a:xfrm>
        </p:spPr>
        <p:txBody>
          <a:bodyPr anchor="ctr">
            <a:normAutofit/>
          </a:bodyPr>
          <a:lstStyle/>
          <a:p>
            <a:r>
              <a:rPr lang="en-US" dirty="0"/>
              <a:t>Data Queries</a:t>
            </a:r>
          </a:p>
        </p:txBody>
      </p:sp>
      <p:graphicFrame>
        <p:nvGraphicFramePr>
          <p:cNvPr id="5" name="Content Placeholder 2">
            <a:extLst>
              <a:ext uri="{FF2B5EF4-FFF2-40B4-BE49-F238E27FC236}">
                <a16:creationId xmlns:a16="http://schemas.microsoft.com/office/drawing/2014/main" id="{72CF9AAB-C2DE-1E95-3AC7-60D2D4BB948C}"/>
              </a:ext>
            </a:extLst>
          </p:cNvPr>
          <p:cNvGraphicFramePr>
            <a:graphicFrameLocks noGrp="1"/>
          </p:cNvGraphicFramePr>
          <p:nvPr>
            <p:ph idx="1"/>
            <p:extLst>
              <p:ext uri="{D42A27DB-BD31-4B8C-83A1-F6EECF244321}">
                <p14:modId xmlns:p14="http://schemas.microsoft.com/office/powerpoint/2010/main" val="510244524"/>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88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Cost of Implementation Analysis</a:t>
            </a:r>
          </a:p>
        </p:txBody>
      </p:sp>
    </p:spTree>
    <p:extLst>
      <p:ext uri="{BB962C8B-B14F-4D97-AF65-F5344CB8AC3E}">
        <p14:creationId xmlns:p14="http://schemas.microsoft.com/office/powerpoint/2010/main" val="3772339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19EF-A602-4F4E-AC30-B8EBADF9BF07}"/>
              </a:ext>
            </a:extLst>
          </p:cNvPr>
          <p:cNvSpPr>
            <a:spLocks noGrp="1"/>
          </p:cNvSpPr>
          <p:nvPr>
            <p:ph type="title"/>
          </p:nvPr>
        </p:nvSpPr>
        <p:spPr>
          <a:xfrm>
            <a:off x="838200" y="365125"/>
            <a:ext cx="10515600" cy="1325563"/>
          </a:xfrm>
        </p:spPr>
        <p:txBody>
          <a:bodyPr anchor="ctr">
            <a:normAutofit/>
          </a:bodyPr>
          <a:lstStyle/>
          <a:p>
            <a:r>
              <a:rPr lang="en-US" dirty="0"/>
              <a:t>Additional Funding Awarded</a:t>
            </a:r>
          </a:p>
        </p:txBody>
      </p:sp>
      <p:graphicFrame>
        <p:nvGraphicFramePr>
          <p:cNvPr id="5" name="Content Placeholder 2">
            <a:extLst>
              <a:ext uri="{FF2B5EF4-FFF2-40B4-BE49-F238E27FC236}">
                <a16:creationId xmlns:a16="http://schemas.microsoft.com/office/drawing/2014/main" id="{1B79FE53-5151-A0AA-C825-7D0F41FDC734}"/>
              </a:ext>
            </a:extLst>
          </p:cNvPr>
          <p:cNvGraphicFramePr>
            <a:graphicFrameLocks noGrp="1"/>
          </p:cNvGraphicFramePr>
          <p:nvPr>
            <p:ph idx="1"/>
            <p:extLst>
              <p:ext uri="{D42A27DB-BD31-4B8C-83A1-F6EECF244321}">
                <p14:modId xmlns:p14="http://schemas.microsoft.com/office/powerpoint/2010/main" val="1935489333"/>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198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294596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pic>
        <p:nvPicPr>
          <p:cNvPr id="10" name="Graphic 9" descr="Checkmark">
            <a:extLst>
              <a:ext uri="{FF2B5EF4-FFF2-40B4-BE49-F238E27FC236}">
                <a16:creationId xmlns:a16="http://schemas.microsoft.com/office/drawing/2014/main" id="{DB6863A3-DCF4-E243-A806-21DF144C6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6248" y="4984120"/>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2427-ACCC-5DA5-49B0-09F26F959CC6}"/>
              </a:ext>
            </a:extLst>
          </p:cNvPr>
          <p:cNvSpPr>
            <a:spLocks noGrp="1"/>
          </p:cNvSpPr>
          <p:nvPr>
            <p:ph type="title"/>
          </p:nvPr>
        </p:nvSpPr>
        <p:spPr/>
        <p:txBody>
          <a:bodyPr/>
          <a:lstStyle/>
          <a:p>
            <a:r>
              <a:rPr lang="en-US" dirty="0"/>
              <a:t>Contacting Patients Through the EMR</a:t>
            </a:r>
          </a:p>
        </p:txBody>
      </p:sp>
      <p:sp>
        <p:nvSpPr>
          <p:cNvPr id="3" name="Content Placeholder 2">
            <a:extLst>
              <a:ext uri="{FF2B5EF4-FFF2-40B4-BE49-F238E27FC236}">
                <a16:creationId xmlns:a16="http://schemas.microsoft.com/office/drawing/2014/main" id="{7E90DD36-0A4F-DB41-6A74-EA0CB3CA4027}"/>
              </a:ext>
            </a:extLst>
          </p:cNvPr>
          <p:cNvSpPr>
            <a:spLocks noGrp="1"/>
          </p:cNvSpPr>
          <p:nvPr>
            <p:ph idx="1"/>
          </p:nvPr>
        </p:nvSpPr>
        <p:spPr/>
        <p:txBody>
          <a:bodyPr/>
          <a:lstStyle/>
          <a:p>
            <a:r>
              <a:rPr lang="en-US" dirty="0"/>
              <a:t>If the RHO recommendation is a maintain, you can contact patients using your EMR instead of a phone call if you prefer. </a:t>
            </a:r>
          </a:p>
        </p:txBody>
      </p:sp>
    </p:spTree>
    <p:extLst>
      <p:ext uri="{BB962C8B-B14F-4D97-AF65-F5344CB8AC3E}">
        <p14:creationId xmlns:p14="http://schemas.microsoft.com/office/powerpoint/2010/main" val="150014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C44-30DD-07E4-8822-87861FCC8701}"/>
              </a:ext>
            </a:extLst>
          </p:cNvPr>
          <p:cNvSpPr>
            <a:spLocks noGrp="1"/>
          </p:cNvSpPr>
          <p:nvPr>
            <p:ph type="title"/>
          </p:nvPr>
        </p:nvSpPr>
        <p:spPr>
          <a:xfrm>
            <a:off x="771525" y="314468"/>
            <a:ext cx="10515600" cy="1325563"/>
          </a:xfrm>
          <a:prstGeom prst="wedgeRectCallout">
            <a:avLst/>
          </a:prstGeom>
        </p:spPr>
        <p:txBody>
          <a:bodyPr anchor="ctr">
            <a:normAutofit/>
          </a:bodyPr>
          <a:lstStyle/>
          <a:p>
            <a:r>
              <a:rPr lang="en-US" dirty="0"/>
              <a:t>Controls</a:t>
            </a:r>
          </a:p>
        </p:txBody>
      </p:sp>
      <p:graphicFrame>
        <p:nvGraphicFramePr>
          <p:cNvPr id="5" name="Content Placeholder 2">
            <a:extLst>
              <a:ext uri="{FF2B5EF4-FFF2-40B4-BE49-F238E27FC236}">
                <a16:creationId xmlns:a16="http://schemas.microsoft.com/office/drawing/2014/main" id="{7D2BDEA1-A94B-CCC2-F19F-FA1A62339602}"/>
              </a:ext>
            </a:extLst>
          </p:cNvPr>
          <p:cNvGraphicFramePr>
            <a:graphicFrameLocks noGrp="1"/>
          </p:cNvGraphicFramePr>
          <p:nvPr>
            <p:ph idx="1"/>
            <p:extLst>
              <p:ext uri="{D42A27DB-BD31-4B8C-83A1-F6EECF244321}">
                <p14:modId xmlns:p14="http://schemas.microsoft.com/office/powerpoint/2010/main" val="3212751604"/>
              </p:ext>
            </p:extLst>
          </p:nvPr>
        </p:nvGraphicFramePr>
        <p:xfrm>
          <a:off x="771525" y="1976294"/>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F1E37A71-4221-6768-9C82-945F84D798F3}"/>
              </a:ext>
            </a:extLst>
          </p:cNvPr>
          <p:cNvSpPr/>
          <p:nvPr/>
        </p:nvSpPr>
        <p:spPr>
          <a:xfrm>
            <a:off x="6610350" y="314468"/>
            <a:ext cx="4676775" cy="132556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Reminder: subjects withdrawn are still counted as controls if possible</a:t>
            </a:r>
          </a:p>
        </p:txBody>
      </p:sp>
    </p:spTree>
    <p:extLst>
      <p:ext uri="{BB962C8B-B14F-4D97-AF65-F5344CB8AC3E}">
        <p14:creationId xmlns:p14="http://schemas.microsoft.com/office/powerpoint/2010/main" val="3963514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59C5-7699-2357-C1E5-593938D57BE7}"/>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5" name="Content Placeholder 2">
            <a:extLst>
              <a:ext uri="{FF2B5EF4-FFF2-40B4-BE49-F238E27FC236}">
                <a16:creationId xmlns:a16="http://schemas.microsoft.com/office/drawing/2014/main" id="{06E78546-BB15-2EF8-AE29-D759855C55E1}"/>
              </a:ext>
            </a:extLst>
          </p:cNvPr>
          <p:cNvGraphicFramePr>
            <a:graphicFrameLocks noGrp="1"/>
          </p:cNvGraphicFramePr>
          <p:nvPr>
            <p:ph idx="1"/>
            <p:extLst>
              <p:ext uri="{D42A27DB-BD31-4B8C-83A1-F6EECF244321}">
                <p14:modId xmlns:p14="http://schemas.microsoft.com/office/powerpoint/2010/main" val="65231051"/>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766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77 ± 59</a:t>
            </a:r>
          </a:p>
        </p:txBody>
      </p:sp>
      <p:pic>
        <p:nvPicPr>
          <p:cNvPr id="4" name="Picture 3">
            <a:extLst>
              <a:ext uri="{FF2B5EF4-FFF2-40B4-BE49-F238E27FC236}">
                <a16:creationId xmlns:a16="http://schemas.microsoft.com/office/drawing/2014/main" id="{FD0E0251-6BFC-6500-69D4-B1475A76D068}"/>
              </a:ext>
            </a:extLst>
          </p:cNvPr>
          <p:cNvPicPr>
            <a:picLocks noChangeAspect="1"/>
          </p:cNvPicPr>
          <p:nvPr/>
        </p:nvPicPr>
        <p:blipFill rotWithShape="1">
          <a:blip r:embed="rId3"/>
          <a:srcRect l="7020" t="2576" r="5973" b="2727"/>
          <a:stretch/>
        </p:blipFill>
        <p:spPr>
          <a:xfrm>
            <a:off x="4540494" y="155863"/>
            <a:ext cx="6775207" cy="5881256"/>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141451D3-8BC6-14AA-38D6-19CDCF61E515}"/>
              </a:ext>
            </a:extLst>
          </p:cNvPr>
          <p:cNvSpPr/>
          <p:nvPr/>
        </p:nvSpPr>
        <p:spPr>
          <a:xfrm>
            <a:off x="10084526" y="266666"/>
            <a:ext cx="1345474" cy="6588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C3D254CB-5890-F73C-517B-767DD9D79E3F}"/>
              </a:ext>
            </a:extLst>
          </p:cNvPr>
          <p:cNvGraphicFramePr>
            <a:graphicFrameLocks/>
          </p:cNvGraphicFramePr>
          <p:nvPr>
            <p:extLst>
              <p:ext uri="{D42A27DB-BD31-4B8C-83A1-F6EECF244321}">
                <p14:modId xmlns:p14="http://schemas.microsoft.com/office/powerpoint/2010/main" val="2232358693"/>
              </p:ext>
            </p:extLst>
          </p:nvPr>
        </p:nvGraphicFramePr>
        <p:xfrm>
          <a:off x="451792" y="925470"/>
          <a:ext cx="11288415" cy="5007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4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3112215661"/>
              </p:ext>
            </p:extLst>
          </p:nvPr>
        </p:nvGraphicFramePr>
        <p:xfrm>
          <a:off x="327116" y="674446"/>
          <a:ext cx="11537768" cy="516439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effectLst/>
                        </a:rPr>
                        <a:t>Site Name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1st Patient Enrolled</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Duration of Implementation </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Estimate Per Year</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Estimate Per Month</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Current Per Month</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Followed</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Withdrawn</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Weaned from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Active on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Average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SD</a:t>
                      </a:r>
                      <a:endParaRPr lang="en-US" sz="1300" b="1"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u="none" strike="noStrike" dirty="0">
                          <a:effectLst/>
                        </a:rPr>
                        <a:t>Boston Children's</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dirty="0">
                          <a:solidFill>
                            <a:schemeClr val="tx1"/>
                          </a:solidFill>
                          <a:effectLst/>
                          <a:latin typeface="+mn-lt"/>
                        </a:rPr>
                        <a:t>7/8/2021</a:t>
                      </a:r>
                    </a:p>
                  </a:txBody>
                  <a:tcPr marL="0" marR="0" marT="0" marB="0" anchor="ctr"/>
                </a:tc>
                <a:tc>
                  <a:txBody>
                    <a:bodyPr/>
                    <a:lstStyle/>
                    <a:p>
                      <a:pPr algn="ctr" fontAlgn="b"/>
                      <a:r>
                        <a:rPr lang="en-US" sz="1100" b="0" i="0" u="none" strike="noStrike">
                          <a:solidFill>
                            <a:schemeClr val="tx1"/>
                          </a:solidFill>
                          <a:effectLst/>
                          <a:latin typeface="+mn-lt"/>
                        </a:rPr>
                        <a:t>22.07</a:t>
                      </a:r>
                    </a:p>
                  </a:txBody>
                  <a:tcPr marL="0" marR="0" marT="0" marB="0" anchor="ctr"/>
                </a:tc>
                <a:tc>
                  <a:txBody>
                    <a:bodyPr/>
                    <a:lstStyle/>
                    <a:p>
                      <a:pPr algn="ctr" fontAlgn="b"/>
                      <a:r>
                        <a:rPr lang="en-US" sz="1100" b="0" i="0" u="none" strike="noStrike">
                          <a:solidFill>
                            <a:schemeClr val="tx1"/>
                          </a:solidFill>
                          <a:effectLst/>
                          <a:latin typeface="+mn-lt"/>
                        </a:rPr>
                        <a:t>40</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dirty="0">
                          <a:solidFill>
                            <a:schemeClr val="tx1"/>
                          </a:solidFill>
                          <a:effectLst/>
                          <a:latin typeface="+mn-lt"/>
                        </a:rPr>
                        <a:t>0.8</a:t>
                      </a:r>
                    </a:p>
                  </a:txBody>
                  <a:tcPr marL="0" marR="0" marT="0" marB="0" anchor="b">
                    <a:solidFill>
                      <a:srgbClr val="FF5050"/>
                    </a:solidFill>
                  </a:tcPr>
                </a:tc>
                <a:tc>
                  <a:txBody>
                    <a:bodyPr/>
                    <a:lstStyle/>
                    <a:p>
                      <a:pPr algn="ctr" fontAlgn="b"/>
                      <a:r>
                        <a:rPr lang="en-US" sz="1100" b="0" i="0" u="none" strike="noStrike" dirty="0">
                          <a:solidFill>
                            <a:schemeClr val="tx1"/>
                          </a:solidFill>
                          <a:effectLst/>
                          <a:latin typeface="+mn-lt"/>
                        </a:rPr>
                        <a:t>18</a:t>
                      </a:r>
                    </a:p>
                  </a:txBody>
                  <a:tcPr marL="0" marR="0" marT="0" marB="0" anchor="b"/>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ctr" fontAlgn="b"/>
                      <a:r>
                        <a:rPr lang="en-US" sz="1100" b="0" i="0" u="none" strike="noStrike" dirty="0">
                          <a:solidFill>
                            <a:schemeClr val="tx1"/>
                          </a:solidFill>
                          <a:effectLst/>
                          <a:latin typeface="+mn-lt"/>
                        </a:rPr>
                        <a:t>9</a:t>
                      </a:r>
                    </a:p>
                  </a:txBody>
                  <a:tcPr marL="0" marR="0" marT="0" marB="0" anchor="b"/>
                </a:tc>
                <a:tc>
                  <a:txBody>
                    <a:bodyPr/>
                    <a:lstStyle/>
                    <a:p>
                      <a:pPr algn="ctr" fontAlgn="b"/>
                      <a:r>
                        <a:rPr lang="en-US" sz="1100" b="0" i="0" u="none" strike="noStrike">
                          <a:solidFill>
                            <a:schemeClr val="tx1"/>
                          </a:solidFill>
                          <a:effectLst/>
                          <a:latin typeface="+mn-lt"/>
                        </a:rPr>
                        <a:t>4</a:t>
                      </a:r>
                    </a:p>
                  </a:txBody>
                  <a:tcPr marL="0" marR="0" marT="0" marB="0" anchor="b"/>
                </a:tc>
                <a:tc>
                  <a:txBody>
                    <a:bodyPr/>
                    <a:lstStyle/>
                    <a:p>
                      <a:pPr algn="ctr" fontAlgn="b"/>
                      <a:r>
                        <a:rPr lang="en-US" sz="1100" b="0" i="0" u="none" strike="noStrike">
                          <a:solidFill>
                            <a:schemeClr val="tx1"/>
                          </a:solidFill>
                          <a:effectLst/>
                          <a:latin typeface="+mn-lt"/>
                        </a:rPr>
                        <a:t>74.11</a:t>
                      </a:r>
                    </a:p>
                  </a:txBody>
                  <a:tcPr marL="0" marR="0" marT="0" marB="0" anchor="b"/>
                </a:tc>
                <a:tc>
                  <a:txBody>
                    <a:bodyPr/>
                    <a:lstStyle/>
                    <a:p>
                      <a:pPr algn="ctr" fontAlgn="b"/>
                      <a:r>
                        <a:rPr lang="en-US" sz="1100" b="0" i="0" u="none" strike="noStrike">
                          <a:solidFill>
                            <a:schemeClr val="tx1"/>
                          </a:solidFill>
                          <a:effectLst/>
                          <a:latin typeface="+mn-lt"/>
                        </a:rPr>
                        <a:t>59.60</a:t>
                      </a:r>
                    </a:p>
                  </a:txBody>
                  <a:tcPr marL="0" marR="0" marT="0" marB="0" anchor="b"/>
                </a:tc>
                <a:extLst>
                  <a:ext uri="{0D108BD9-81ED-4DB2-BD59-A6C34878D82A}">
                    <a16:rowId xmlns:a16="http://schemas.microsoft.com/office/drawing/2014/main" val="1105767336"/>
                  </a:ext>
                </a:extLst>
              </a:tr>
              <a:tr h="249892">
                <a:tc>
                  <a:txBody>
                    <a:bodyPr/>
                    <a:lstStyle/>
                    <a:p>
                      <a:pPr algn="ctr" fontAlgn="b"/>
                      <a:r>
                        <a:rPr lang="en-US" sz="1200" u="none" strike="noStrike" dirty="0">
                          <a:effectLst/>
                        </a:rPr>
                        <a:t>Dartmouth-Hitchcock</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1/1/2022</a:t>
                      </a:r>
                    </a:p>
                  </a:txBody>
                  <a:tcPr marL="0" marR="0" marT="0" marB="0" anchor="ctr"/>
                </a:tc>
                <a:tc>
                  <a:txBody>
                    <a:bodyPr/>
                    <a:lstStyle/>
                    <a:p>
                      <a:pPr algn="ctr" fontAlgn="b"/>
                      <a:r>
                        <a:rPr lang="en-US" sz="1100" b="0" i="0" u="none" strike="noStrike" dirty="0">
                          <a:solidFill>
                            <a:schemeClr val="tx1"/>
                          </a:solidFill>
                          <a:effectLst/>
                          <a:latin typeface="+mn-lt"/>
                        </a:rPr>
                        <a:t>16.17</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1.3</a:t>
                      </a:r>
                    </a:p>
                  </a:txBody>
                  <a:tcPr marL="0" marR="0" marT="0" marB="0" anchor="b">
                    <a:noFill/>
                  </a:tcPr>
                </a:tc>
                <a:tc>
                  <a:txBody>
                    <a:bodyPr/>
                    <a:lstStyle/>
                    <a:p>
                      <a:pPr algn="ctr" fontAlgn="b"/>
                      <a:r>
                        <a:rPr lang="en-US" sz="1100" b="0" i="0" u="none" strike="noStrike">
                          <a:solidFill>
                            <a:schemeClr val="tx1"/>
                          </a:solidFill>
                          <a:effectLst/>
                          <a:latin typeface="+mn-lt"/>
                        </a:rPr>
                        <a:t>23</a:t>
                      </a:r>
                    </a:p>
                  </a:txBody>
                  <a:tcPr marL="0" marR="0" marT="0" marB="0" anchor="b"/>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19</a:t>
                      </a:r>
                    </a:p>
                  </a:txBody>
                  <a:tcPr marL="0" marR="0" marT="0" marB="0" anchor="b"/>
                </a:tc>
                <a:tc>
                  <a:txBody>
                    <a:bodyPr/>
                    <a:lstStyle/>
                    <a:p>
                      <a:pPr algn="ctr" fontAlgn="b"/>
                      <a:r>
                        <a:rPr lang="en-US" sz="1100" b="0" i="0" u="none" strike="noStrike">
                          <a:solidFill>
                            <a:schemeClr val="tx1"/>
                          </a:solidFill>
                          <a:effectLst/>
                          <a:latin typeface="+mn-lt"/>
                        </a:rPr>
                        <a:t>3</a:t>
                      </a:r>
                    </a:p>
                  </a:txBody>
                  <a:tcPr marL="0" marR="0" marT="0" marB="0" anchor="b"/>
                </a:tc>
                <a:tc>
                  <a:txBody>
                    <a:bodyPr/>
                    <a:lstStyle/>
                    <a:p>
                      <a:pPr algn="ctr" fontAlgn="b"/>
                      <a:r>
                        <a:rPr lang="en-US" sz="1100" b="0" i="0" u="none" strike="noStrike">
                          <a:solidFill>
                            <a:schemeClr val="tx1"/>
                          </a:solidFill>
                          <a:effectLst/>
                          <a:latin typeface="+mn-lt"/>
                        </a:rPr>
                        <a:t>75.42</a:t>
                      </a:r>
                    </a:p>
                  </a:txBody>
                  <a:tcPr marL="0" marR="0" marT="0" marB="0" anchor="b"/>
                </a:tc>
                <a:tc>
                  <a:txBody>
                    <a:bodyPr/>
                    <a:lstStyle/>
                    <a:p>
                      <a:pPr algn="ctr" fontAlgn="b"/>
                      <a:r>
                        <a:rPr lang="en-US" sz="1100" b="0" i="0" u="none" strike="noStrike">
                          <a:solidFill>
                            <a:schemeClr val="tx1"/>
                          </a:solidFill>
                          <a:effectLst/>
                          <a:latin typeface="+mn-lt"/>
                        </a:rPr>
                        <a:t>75.50</a:t>
                      </a:r>
                    </a:p>
                  </a:txBody>
                  <a:tcPr marL="0" marR="0" marT="0" marB="0" anchor="b"/>
                </a:tc>
                <a:extLst>
                  <a:ext uri="{0D108BD9-81ED-4DB2-BD59-A6C34878D82A}">
                    <a16:rowId xmlns:a16="http://schemas.microsoft.com/office/drawing/2014/main" val="176033024"/>
                  </a:ext>
                </a:extLst>
              </a:tr>
              <a:tr h="381240">
                <a:tc>
                  <a:txBody>
                    <a:bodyPr/>
                    <a:lstStyle/>
                    <a:p>
                      <a:pPr algn="ctr" fontAlgn="b"/>
                      <a:r>
                        <a:rPr lang="en-US" sz="1200" u="none" strike="noStrike" dirty="0">
                          <a:effectLst/>
                        </a:rPr>
                        <a:t>Maria </a:t>
                      </a:r>
                      <a:r>
                        <a:rPr lang="en-US" sz="1200" u="none" strike="noStrike" dirty="0" err="1">
                          <a:effectLst/>
                        </a:rPr>
                        <a:t>Fareri</a:t>
                      </a:r>
                      <a:r>
                        <a:rPr lang="en-US" sz="1200" u="none" strike="noStrike" dirty="0">
                          <a:effectLst/>
                        </a:rPr>
                        <a:t>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11/18/2021</a:t>
                      </a:r>
                    </a:p>
                  </a:txBody>
                  <a:tcPr marL="0" marR="0" marT="0" marB="0" anchor="ctr"/>
                </a:tc>
                <a:tc>
                  <a:txBody>
                    <a:bodyPr/>
                    <a:lstStyle/>
                    <a:p>
                      <a:pPr algn="ctr" fontAlgn="b"/>
                      <a:r>
                        <a:rPr lang="en-US" sz="1100" b="0" i="0" u="none" strike="noStrike">
                          <a:solidFill>
                            <a:schemeClr val="tx1"/>
                          </a:solidFill>
                          <a:effectLst/>
                          <a:latin typeface="+mn-lt"/>
                        </a:rPr>
                        <a:t>17.63</a:t>
                      </a:r>
                    </a:p>
                  </a:txBody>
                  <a:tcPr marL="0" marR="0" marT="0" marB="0" anchor="ctr"/>
                </a:tc>
                <a:tc>
                  <a:txBody>
                    <a:bodyPr/>
                    <a:lstStyle/>
                    <a:p>
                      <a:pPr algn="ctr" fontAlgn="b"/>
                      <a:r>
                        <a:rPr lang="en-US" sz="1100" b="0" i="0" u="none" strike="noStrike" dirty="0">
                          <a:solidFill>
                            <a:schemeClr val="tx1"/>
                          </a:solidFill>
                          <a:effectLst/>
                          <a:latin typeface="+mn-lt"/>
                        </a:rPr>
                        <a:t>14</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dirty="0">
                          <a:solidFill>
                            <a:schemeClr val="tx1"/>
                          </a:solidFill>
                          <a:effectLst/>
                          <a:latin typeface="+mn-lt"/>
                        </a:rPr>
                        <a:t>0.4</a:t>
                      </a:r>
                    </a:p>
                  </a:txBody>
                  <a:tcPr marL="0" marR="0" marT="0" marB="0" anchor="b">
                    <a:solidFill>
                      <a:srgbClr val="FF5050"/>
                    </a:solidFill>
                  </a:tcPr>
                </a:tc>
                <a:tc>
                  <a:txBody>
                    <a:bodyPr/>
                    <a:lstStyle/>
                    <a:p>
                      <a:pPr algn="ctr" fontAlgn="b"/>
                      <a:r>
                        <a:rPr lang="en-US" sz="1100" b="0" i="0" u="none" strike="noStrike">
                          <a:solidFill>
                            <a:schemeClr val="tx1"/>
                          </a:solidFill>
                          <a:effectLst/>
                          <a:latin typeface="+mn-lt"/>
                        </a:rPr>
                        <a:t>7</a:t>
                      </a:r>
                    </a:p>
                  </a:txBody>
                  <a:tcPr marL="0" marR="0" marT="0" marB="0" anchor="b"/>
                </a:tc>
                <a:tc>
                  <a:txBody>
                    <a:bodyPr/>
                    <a:lstStyle/>
                    <a:p>
                      <a:pPr algn="ctr" fontAlgn="b"/>
                      <a:r>
                        <a:rPr lang="en-US" sz="1100" u="none" strike="noStrike" dirty="0">
                          <a:solidFill>
                            <a:schemeClr val="tx1"/>
                          </a:solidFill>
                          <a:effectLst/>
                          <a:latin typeface="+mn-lt"/>
                        </a:rPr>
                        <a:t>0</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b"/>
                </a:tc>
                <a:tc>
                  <a:txBody>
                    <a:bodyPr/>
                    <a:lstStyle/>
                    <a:p>
                      <a:pPr algn="ctr" fontAlgn="b"/>
                      <a:r>
                        <a:rPr lang="en-US" sz="1100" b="0" i="0" u="none" strike="noStrike" dirty="0">
                          <a:solidFill>
                            <a:schemeClr val="tx1"/>
                          </a:solidFill>
                          <a:effectLst/>
                          <a:latin typeface="+mn-lt"/>
                        </a:rPr>
                        <a:t>4</a:t>
                      </a:r>
                    </a:p>
                  </a:txBody>
                  <a:tcPr marL="0" marR="0" marT="0" marB="0" anchor="b"/>
                </a:tc>
                <a:tc>
                  <a:txBody>
                    <a:bodyPr/>
                    <a:lstStyle/>
                    <a:p>
                      <a:pPr algn="ctr" fontAlgn="b"/>
                      <a:r>
                        <a:rPr lang="en-US" sz="1100" b="0" i="0" u="none" strike="noStrike">
                          <a:solidFill>
                            <a:schemeClr val="tx1"/>
                          </a:solidFill>
                          <a:effectLst/>
                          <a:latin typeface="+mn-lt"/>
                        </a:rPr>
                        <a:t>81.00</a:t>
                      </a:r>
                    </a:p>
                  </a:txBody>
                  <a:tcPr marL="0" marR="0" marT="0" marB="0" anchor="b"/>
                </a:tc>
                <a:tc>
                  <a:txBody>
                    <a:bodyPr/>
                    <a:lstStyle/>
                    <a:p>
                      <a:pPr algn="ctr" fontAlgn="b"/>
                      <a:r>
                        <a:rPr lang="en-US" sz="1100" b="0" i="0" u="none" strike="noStrike">
                          <a:solidFill>
                            <a:schemeClr val="tx1"/>
                          </a:solidFill>
                          <a:effectLst/>
                          <a:latin typeface="+mn-lt"/>
                        </a:rPr>
                        <a:t>45.47</a:t>
                      </a:r>
                    </a:p>
                  </a:txBody>
                  <a:tcPr marL="0" marR="0" marT="0" marB="0" anchor="b"/>
                </a:tc>
                <a:extLst>
                  <a:ext uri="{0D108BD9-81ED-4DB2-BD59-A6C34878D82A}">
                    <a16:rowId xmlns:a16="http://schemas.microsoft.com/office/drawing/2014/main" val="2138647532"/>
                  </a:ext>
                </a:extLst>
              </a:tr>
              <a:tr h="381240">
                <a:tc>
                  <a:txBody>
                    <a:bodyPr/>
                    <a:lstStyle/>
                    <a:p>
                      <a:pPr algn="ctr" fontAlgn="b"/>
                      <a:r>
                        <a:rPr lang="en-US" sz="1200" u="none" strike="noStrike" dirty="0">
                          <a:effectLst/>
                        </a:rPr>
                        <a:t>Massachusetts General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7/8/2021</a:t>
                      </a:r>
                    </a:p>
                  </a:txBody>
                  <a:tcPr marL="0" marR="0" marT="0" marB="0" anchor="ctr"/>
                </a:tc>
                <a:tc>
                  <a:txBody>
                    <a:bodyPr/>
                    <a:lstStyle/>
                    <a:p>
                      <a:pPr algn="ctr" fontAlgn="b"/>
                      <a:r>
                        <a:rPr lang="en-US" sz="1100" b="0" i="0" u="none" strike="noStrike">
                          <a:solidFill>
                            <a:schemeClr val="tx1"/>
                          </a:solidFill>
                          <a:effectLst/>
                          <a:latin typeface="+mn-lt"/>
                        </a:rPr>
                        <a:t>22.07</a:t>
                      </a:r>
                    </a:p>
                  </a:txBody>
                  <a:tcPr marL="0" marR="0" marT="0" marB="0" anchor="ctr"/>
                </a:tc>
                <a:tc>
                  <a:txBody>
                    <a:bodyPr/>
                    <a:lstStyle/>
                    <a:p>
                      <a:pPr algn="ctr" fontAlgn="b"/>
                      <a:r>
                        <a:rPr lang="en-US" sz="1100" b="0" i="0" u="none" strike="noStrike">
                          <a:solidFill>
                            <a:schemeClr val="tx1"/>
                          </a:solidFill>
                          <a:effectLst/>
                          <a:latin typeface="+mn-lt"/>
                        </a:rPr>
                        <a:t>13</a:t>
                      </a:r>
                    </a:p>
                  </a:txBody>
                  <a:tcPr marL="0" marR="0" marT="0" marB="0" anchor="ctr"/>
                </a:tc>
                <a:tc>
                  <a:txBody>
                    <a:bodyPr/>
                    <a:lstStyle/>
                    <a:p>
                      <a:pPr algn="ctr" fontAlgn="b"/>
                      <a:r>
                        <a:rPr lang="en-US" sz="1100" b="0" i="0" u="none" strike="noStrike">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0.5</a:t>
                      </a:r>
                    </a:p>
                  </a:txBody>
                  <a:tcPr marL="0" marR="0" marT="0" marB="0" anchor="b">
                    <a:solidFill>
                      <a:schemeClr val="bg1"/>
                    </a:solidFill>
                  </a:tcPr>
                </a:tc>
                <a:tc>
                  <a:txBody>
                    <a:bodyPr/>
                    <a:lstStyle/>
                    <a:p>
                      <a:pPr algn="ctr" fontAlgn="b"/>
                      <a:r>
                        <a:rPr lang="en-US" sz="1100" b="0" i="0" u="none" strike="noStrike" dirty="0">
                          <a:solidFill>
                            <a:schemeClr val="tx1"/>
                          </a:solidFill>
                          <a:effectLst/>
                          <a:latin typeface="+mn-lt"/>
                        </a:rPr>
                        <a:t>11</a:t>
                      </a:r>
                    </a:p>
                  </a:txBody>
                  <a:tcPr marL="0" marR="0" marT="0" marB="0" anchor="b"/>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9</a:t>
                      </a:r>
                    </a:p>
                  </a:txBody>
                  <a:tcPr marL="0" marR="0" marT="0" marB="0" anchor="b"/>
                </a:tc>
                <a:tc>
                  <a:txBody>
                    <a:bodyPr/>
                    <a:lstStyle/>
                    <a:p>
                      <a:pPr algn="ctr" fontAlgn="b"/>
                      <a:r>
                        <a:rPr lang="en-US" sz="1100" b="0" i="0" u="none" strike="noStrike">
                          <a:solidFill>
                            <a:schemeClr val="tx1"/>
                          </a:solidFill>
                          <a:effectLst/>
                          <a:latin typeface="+mn-lt"/>
                        </a:rPr>
                        <a:t>1</a:t>
                      </a:r>
                    </a:p>
                  </a:txBody>
                  <a:tcPr marL="0" marR="0" marT="0" marB="0" anchor="b"/>
                </a:tc>
                <a:tc>
                  <a:txBody>
                    <a:bodyPr/>
                    <a:lstStyle/>
                    <a:p>
                      <a:pPr algn="ctr" fontAlgn="b"/>
                      <a:r>
                        <a:rPr lang="en-US" sz="1100" b="0" i="0" u="none" strike="noStrike">
                          <a:solidFill>
                            <a:schemeClr val="tx1"/>
                          </a:solidFill>
                          <a:effectLst/>
                          <a:latin typeface="+mn-lt"/>
                        </a:rPr>
                        <a:t>83.78</a:t>
                      </a:r>
                    </a:p>
                  </a:txBody>
                  <a:tcPr marL="0" marR="0" marT="0" marB="0" anchor="b"/>
                </a:tc>
                <a:tc>
                  <a:txBody>
                    <a:bodyPr/>
                    <a:lstStyle/>
                    <a:p>
                      <a:pPr algn="ctr" fontAlgn="b"/>
                      <a:r>
                        <a:rPr lang="en-US" sz="1100" b="0" i="0" u="none" strike="noStrike">
                          <a:solidFill>
                            <a:schemeClr val="tx1"/>
                          </a:solidFill>
                          <a:effectLst/>
                          <a:latin typeface="+mn-lt"/>
                        </a:rPr>
                        <a:t>51.41</a:t>
                      </a:r>
                    </a:p>
                  </a:txBody>
                  <a:tcPr marL="0" marR="0" marT="0" marB="0" anchor="b"/>
                </a:tc>
                <a:extLst>
                  <a:ext uri="{0D108BD9-81ED-4DB2-BD59-A6C34878D82A}">
                    <a16:rowId xmlns:a16="http://schemas.microsoft.com/office/drawing/2014/main" val="3641287519"/>
                  </a:ext>
                </a:extLst>
              </a:tr>
              <a:tr h="249892">
                <a:tc>
                  <a:txBody>
                    <a:bodyPr/>
                    <a:lstStyle/>
                    <a:p>
                      <a:pPr algn="ctr" fontAlgn="b"/>
                      <a:r>
                        <a:rPr lang="en-US" sz="1200" u="none" strike="noStrike">
                          <a:effectLst/>
                        </a:rPr>
                        <a:t>University of Maryland</a:t>
                      </a:r>
                      <a:endParaRPr lang="en-US" sz="12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8/21/2021</a:t>
                      </a:r>
                    </a:p>
                  </a:txBody>
                  <a:tcPr marL="0" marR="0" marT="0" marB="0" anchor="ctr"/>
                </a:tc>
                <a:tc>
                  <a:txBody>
                    <a:bodyPr/>
                    <a:lstStyle/>
                    <a:p>
                      <a:pPr algn="ctr" fontAlgn="b"/>
                      <a:r>
                        <a:rPr lang="en-US" sz="1100" b="0" i="0" u="none" strike="noStrike">
                          <a:solidFill>
                            <a:schemeClr val="tx1"/>
                          </a:solidFill>
                          <a:effectLst/>
                          <a:latin typeface="+mn-lt"/>
                        </a:rPr>
                        <a:t>20.60</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ctr"/>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1.4</a:t>
                      </a:r>
                    </a:p>
                  </a:txBody>
                  <a:tcPr marL="0" marR="0" marT="0" marB="0" anchor="b">
                    <a:noFill/>
                  </a:tcPr>
                </a:tc>
                <a:tc>
                  <a:txBody>
                    <a:bodyPr/>
                    <a:lstStyle/>
                    <a:p>
                      <a:pPr algn="ctr" fontAlgn="b"/>
                      <a:r>
                        <a:rPr lang="en-US" sz="1100" b="0" i="0" u="none" strike="noStrike" dirty="0">
                          <a:solidFill>
                            <a:schemeClr val="tx1"/>
                          </a:solidFill>
                          <a:effectLst/>
                          <a:latin typeface="+mn-lt"/>
                        </a:rPr>
                        <a:t>31</a:t>
                      </a:r>
                    </a:p>
                  </a:txBody>
                  <a:tcPr marL="0" marR="0" marT="0" marB="0" anchor="b"/>
                </a:tc>
                <a:tc>
                  <a:txBody>
                    <a:bodyPr/>
                    <a:lstStyle/>
                    <a:p>
                      <a:pPr algn="ctr" fontAlgn="b"/>
                      <a:r>
                        <a:rPr lang="en-US" sz="1100" b="0" i="0" u="none" strike="noStrike" dirty="0">
                          <a:solidFill>
                            <a:schemeClr val="tx1"/>
                          </a:solidFill>
                          <a:effectLst/>
                          <a:latin typeface="+mn-lt"/>
                        </a:rPr>
                        <a:t>10</a:t>
                      </a:r>
                    </a:p>
                  </a:txBody>
                  <a:tcPr marL="0" marR="0" marT="0" marB="0" anchor="ctr"/>
                </a:tc>
                <a:tc>
                  <a:txBody>
                    <a:bodyPr/>
                    <a:lstStyle/>
                    <a:p>
                      <a:pPr algn="ctr" fontAlgn="b"/>
                      <a:r>
                        <a:rPr lang="en-US" sz="1100" b="0" i="0" u="none" strike="noStrike">
                          <a:solidFill>
                            <a:schemeClr val="tx1"/>
                          </a:solidFill>
                          <a:effectLst/>
                          <a:latin typeface="+mn-lt"/>
                        </a:rPr>
                        <a:t>15</a:t>
                      </a:r>
                    </a:p>
                  </a:txBody>
                  <a:tcPr marL="0" marR="0" marT="0" marB="0" anchor="b"/>
                </a:tc>
                <a:tc>
                  <a:txBody>
                    <a:bodyPr/>
                    <a:lstStyle/>
                    <a:p>
                      <a:pPr algn="ctr" fontAlgn="b"/>
                      <a:r>
                        <a:rPr lang="en-US" sz="1100" b="0" i="0" u="none" strike="noStrike">
                          <a:solidFill>
                            <a:schemeClr val="tx1"/>
                          </a:solidFill>
                          <a:effectLst/>
                          <a:latin typeface="+mn-lt"/>
                        </a:rPr>
                        <a:t>6</a:t>
                      </a:r>
                    </a:p>
                  </a:txBody>
                  <a:tcPr marL="0" marR="0" marT="0" marB="0" anchor="b"/>
                </a:tc>
                <a:tc>
                  <a:txBody>
                    <a:bodyPr/>
                    <a:lstStyle/>
                    <a:p>
                      <a:pPr algn="ctr" fontAlgn="b"/>
                      <a:r>
                        <a:rPr lang="en-US" sz="1100" b="0" i="0" u="none" strike="noStrike">
                          <a:solidFill>
                            <a:schemeClr val="tx1"/>
                          </a:solidFill>
                          <a:effectLst/>
                          <a:latin typeface="+mn-lt"/>
                        </a:rPr>
                        <a:t>44.93</a:t>
                      </a:r>
                    </a:p>
                  </a:txBody>
                  <a:tcPr marL="0" marR="0" marT="0" marB="0" anchor="b"/>
                </a:tc>
                <a:tc>
                  <a:txBody>
                    <a:bodyPr/>
                    <a:lstStyle/>
                    <a:p>
                      <a:pPr algn="ctr" fontAlgn="b"/>
                      <a:r>
                        <a:rPr lang="en-US" sz="1100" b="0" i="0" u="none" strike="noStrike">
                          <a:solidFill>
                            <a:schemeClr val="tx1"/>
                          </a:solidFill>
                          <a:effectLst/>
                          <a:latin typeface="+mn-lt"/>
                        </a:rPr>
                        <a:t>30.88</a:t>
                      </a:r>
                    </a:p>
                  </a:txBody>
                  <a:tcPr marL="0" marR="0" marT="0" marB="0" anchor="b"/>
                </a:tc>
                <a:extLst>
                  <a:ext uri="{0D108BD9-81ED-4DB2-BD59-A6C34878D82A}">
                    <a16:rowId xmlns:a16="http://schemas.microsoft.com/office/drawing/2014/main" val="632309223"/>
                  </a:ext>
                </a:extLst>
              </a:tr>
              <a:tr h="249892">
                <a:tc>
                  <a:txBody>
                    <a:bodyPr/>
                    <a:lstStyle/>
                    <a:p>
                      <a:pPr algn="ctr" fontAlgn="b"/>
                      <a:r>
                        <a:rPr lang="en-US" sz="1200" u="none" strike="noStrike" dirty="0">
                          <a:effectLst/>
                        </a:rPr>
                        <a:t>Vanderbilt</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4/28/2021</a:t>
                      </a:r>
                    </a:p>
                  </a:txBody>
                  <a:tcPr marL="0" marR="0" marT="0" marB="0" anchor="ctr"/>
                </a:tc>
                <a:tc>
                  <a:txBody>
                    <a:bodyPr/>
                    <a:lstStyle/>
                    <a:p>
                      <a:pPr algn="ctr" fontAlgn="b"/>
                      <a:r>
                        <a:rPr lang="en-US" sz="1100" b="0" i="0" u="none" strike="noStrike">
                          <a:solidFill>
                            <a:schemeClr val="tx1"/>
                          </a:solidFill>
                          <a:effectLst/>
                          <a:latin typeface="+mn-lt"/>
                        </a:rPr>
                        <a:t>24.43</a:t>
                      </a:r>
                    </a:p>
                  </a:txBody>
                  <a:tcPr marL="0" marR="0" marT="0" marB="0" anchor="ctr"/>
                </a:tc>
                <a:tc>
                  <a:txBody>
                    <a:bodyPr/>
                    <a:lstStyle/>
                    <a:p>
                      <a:pPr algn="ctr" fontAlgn="b"/>
                      <a:r>
                        <a:rPr lang="en-US" sz="1100" b="0" i="0" u="none" strike="noStrike">
                          <a:solidFill>
                            <a:schemeClr val="tx1"/>
                          </a:solidFill>
                          <a:effectLst/>
                          <a:latin typeface="+mn-lt"/>
                        </a:rPr>
                        <a:t>70</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a:solidFill>
                            <a:schemeClr val="tx1"/>
                          </a:solidFill>
                          <a:effectLst/>
                          <a:latin typeface="+mn-lt"/>
                        </a:rPr>
                        <a:t>0.2</a:t>
                      </a:r>
                    </a:p>
                  </a:txBody>
                  <a:tcPr marL="0" marR="0" marT="0" marB="0" anchor="b">
                    <a:solidFill>
                      <a:srgbClr val="FF5050"/>
                    </a:solidFill>
                  </a:tcPr>
                </a:tc>
                <a:tc>
                  <a:txBody>
                    <a:bodyPr/>
                    <a:lstStyle/>
                    <a:p>
                      <a:pPr algn="ctr" fontAlgn="b"/>
                      <a:r>
                        <a:rPr lang="en-US" sz="1100" b="0" i="0" u="none" strike="noStrike">
                          <a:solidFill>
                            <a:schemeClr val="tx1"/>
                          </a:solidFill>
                          <a:effectLst/>
                          <a:latin typeface="+mn-lt"/>
                        </a:rPr>
                        <a:t>5</a:t>
                      </a:r>
                    </a:p>
                  </a:txBody>
                  <a:tcPr marL="0" marR="0" marT="0" marB="0" anchor="b"/>
                </a:tc>
                <a:tc>
                  <a:txBody>
                    <a:bodyPr/>
                    <a:lstStyle/>
                    <a:p>
                      <a:pPr algn="ctr" fontAlgn="b"/>
                      <a:r>
                        <a:rPr lang="en-US" sz="1100" u="none" strike="noStrike" dirty="0">
                          <a:solidFill>
                            <a:schemeClr val="tx1"/>
                          </a:solidFill>
                          <a:effectLst/>
                          <a:latin typeface="+mn-lt"/>
                        </a:rPr>
                        <a:t>2</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b"/>
                </a:tc>
                <a:tc>
                  <a:txBody>
                    <a:bodyPr/>
                    <a:lstStyle/>
                    <a:p>
                      <a:pPr algn="ctr" fontAlgn="b"/>
                      <a:r>
                        <a:rPr lang="en-US" sz="1100" b="0" i="0" u="none" strike="noStrike">
                          <a:solidFill>
                            <a:schemeClr val="tx1"/>
                          </a:solidFill>
                          <a:effectLst/>
                          <a:latin typeface="+mn-lt"/>
                        </a:rPr>
                        <a:t>3</a:t>
                      </a:r>
                    </a:p>
                  </a:txBody>
                  <a:tcPr marL="0" marR="0" marT="0" marB="0" anchor="b"/>
                </a:tc>
                <a:tc>
                  <a:txBody>
                    <a:bodyPr/>
                    <a:lstStyle/>
                    <a:p>
                      <a:pPr algn="ctr" fontAlgn="b"/>
                      <a:endParaRPr lang="en-US" sz="1100" b="0" i="0" u="none" strike="noStrike">
                        <a:solidFill>
                          <a:schemeClr val="tx1"/>
                        </a:solidFill>
                        <a:effectLst/>
                        <a:latin typeface="+mn-lt"/>
                      </a:endParaRPr>
                    </a:p>
                  </a:txBody>
                  <a:tcPr marL="0" marR="0" marT="0" marB="0" anchor="b"/>
                </a:tc>
                <a:tc>
                  <a:txBody>
                    <a:bodyPr/>
                    <a:lstStyle/>
                    <a:p>
                      <a:pPr algn="ctr" fontAlgn="b"/>
                      <a:endParaRPr lang="en-US" sz="1100" b="0" i="0" u="none" strike="noStrike">
                        <a:solidFill>
                          <a:schemeClr val="tx1"/>
                        </a:solidFill>
                        <a:effectLst/>
                        <a:latin typeface="+mn-lt"/>
                      </a:endParaRPr>
                    </a:p>
                  </a:txBody>
                  <a:tcPr marL="0" marR="0" marT="0" marB="0" anchor="b"/>
                </a:tc>
                <a:extLst>
                  <a:ext uri="{0D108BD9-81ED-4DB2-BD59-A6C34878D82A}">
                    <a16:rowId xmlns:a16="http://schemas.microsoft.com/office/drawing/2014/main" val="1932287569"/>
                  </a:ext>
                </a:extLst>
              </a:tr>
              <a:tr h="249892">
                <a:tc>
                  <a:txBody>
                    <a:bodyPr/>
                    <a:lstStyle/>
                    <a:p>
                      <a:pPr algn="ctr" fontAlgn="b"/>
                      <a:r>
                        <a:rPr lang="en-US" sz="1200" u="none" strike="noStrike" dirty="0">
                          <a:effectLst/>
                        </a:rPr>
                        <a:t>Arkansas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10/20/2021</a:t>
                      </a:r>
                    </a:p>
                  </a:txBody>
                  <a:tcPr marL="0" marR="0" marT="0" marB="0" anchor="ctr"/>
                </a:tc>
                <a:tc>
                  <a:txBody>
                    <a:bodyPr/>
                    <a:lstStyle/>
                    <a:p>
                      <a:pPr algn="ctr" fontAlgn="b"/>
                      <a:r>
                        <a:rPr lang="en-US" sz="1100" b="0" i="0" u="none" strike="noStrike">
                          <a:solidFill>
                            <a:schemeClr val="tx1"/>
                          </a:solidFill>
                          <a:effectLst/>
                          <a:latin typeface="+mn-lt"/>
                        </a:rPr>
                        <a:t>18.60</a:t>
                      </a:r>
                    </a:p>
                  </a:txBody>
                  <a:tcPr marL="0" marR="0" marT="0" marB="0" anchor="ctr"/>
                </a:tc>
                <a:tc>
                  <a:txBody>
                    <a:bodyPr/>
                    <a:lstStyle/>
                    <a:p>
                      <a:pPr algn="ctr" fontAlgn="b"/>
                      <a:r>
                        <a:rPr lang="en-US" sz="1100" b="0" i="0" u="none" strike="noStrike">
                          <a:solidFill>
                            <a:schemeClr val="tx1"/>
                          </a:solidFill>
                          <a:effectLst/>
                          <a:latin typeface="+mn-lt"/>
                        </a:rPr>
                        <a:t>48</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1.3</a:t>
                      </a:r>
                    </a:p>
                  </a:txBody>
                  <a:tcPr marL="0" marR="0" marT="0" marB="0" anchor="b">
                    <a:solidFill>
                      <a:srgbClr val="FF5050"/>
                    </a:solidFill>
                  </a:tcPr>
                </a:tc>
                <a:tc>
                  <a:txBody>
                    <a:bodyPr/>
                    <a:lstStyle/>
                    <a:p>
                      <a:pPr algn="ctr" fontAlgn="b"/>
                      <a:r>
                        <a:rPr lang="en-US" sz="1100" b="0" i="0" u="none" strike="noStrike">
                          <a:solidFill>
                            <a:schemeClr val="tx1"/>
                          </a:solidFill>
                          <a:effectLst/>
                          <a:latin typeface="+mn-lt"/>
                        </a:rPr>
                        <a:t>26</a:t>
                      </a:r>
                    </a:p>
                  </a:txBody>
                  <a:tcPr marL="0" marR="0" marT="0" marB="0" anchor="b"/>
                </a:tc>
                <a:tc>
                  <a:txBody>
                    <a:bodyPr/>
                    <a:lstStyle/>
                    <a:p>
                      <a:pPr algn="ctr" fontAlgn="b"/>
                      <a:r>
                        <a:rPr lang="en-US" sz="1100" b="0" i="0" u="none" strike="noStrike" dirty="0">
                          <a:solidFill>
                            <a:schemeClr val="tx1"/>
                          </a:solidFill>
                          <a:effectLst/>
                          <a:latin typeface="+mn-lt"/>
                        </a:rPr>
                        <a:t>9</a:t>
                      </a:r>
                    </a:p>
                  </a:txBody>
                  <a:tcPr marL="0" marR="0" marT="0" marB="0" anchor="ctr"/>
                </a:tc>
                <a:tc>
                  <a:txBody>
                    <a:bodyPr/>
                    <a:lstStyle/>
                    <a:p>
                      <a:pPr algn="ctr" fontAlgn="b"/>
                      <a:r>
                        <a:rPr lang="en-US" sz="1100" b="0" i="0" u="none" strike="noStrike">
                          <a:solidFill>
                            <a:schemeClr val="tx1"/>
                          </a:solidFill>
                          <a:effectLst/>
                          <a:latin typeface="+mn-lt"/>
                        </a:rPr>
                        <a:t>14</a:t>
                      </a:r>
                    </a:p>
                  </a:txBody>
                  <a:tcPr marL="0" marR="0" marT="0" marB="0" anchor="b"/>
                </a:tc>
                <a:tc>
                  <a:txBody>
                    <a:bodyPr/>
                    <a:lstStyle/>
                    <a:p>
                      <a:pPr algn="ctr" fontAlgn="b"/>
                      <a:r>
                        <a:rPr lang="en-US" sz="1100" b="0" i="0" u="none" strike="noStrike">
                          <a:solidFill>
                            <a:schemeClr val="tx1"/>
                          </a:solidFill>
                          <a:effectLst/>
                          <a:latin typeface="+mn-lt"/>
                        </a:rPr>
                        <a:t>3</a:t>
                      </a:r>
                    </a:p>
                  </a:txBody>
                  <a:tcPr marL="0" marR="0" marT="0" marB="0" anchor="b"/>
                </a:tc>
                <a:tc>
                  <a:txBody>
                    <a:bodyPr/>
                    <a:lstStyle/>
                    <a:p>
                      <a:pPr algn="ctr" fontAlgn="b"/>
                      <a:r>
                        <a:rPr lang="en-US" sz="1100" b="0" i="0" u="none" strike="noStrike">
                          <a:solidFill>
                            <a:schemeClr val="tx1"/>
                          </a:solidFill>
                          <a:effectLst/>
                          <a:latin typeface="+mn-lt"/>
                        </a:rPr>
                        <a:t>101.57</a:t>
                      </a:r>
                    </a:p>
                  </a:txBody>
                  <a:tcPr marL="0" marR="0" marT="0" marB="0" anchor="b"/>
                </a:tc>
                <a:tc>
                  <a:txBody>
                    <a:bodyPr/>
                    <a:lstStyle/>
                    <a:p>
                      <a:pPr algn="ctr" fontAlgn="b"/>
                      <a:r>
                        <a:rPr lang="en-US" sz="1100" b="0" i="0" u="none" strike="noStrike">
                          <a:solidFill>
                            <a:schemeClr val="tx1"/>
                          </a:solidFill>
                          <a:effectLst/>
                          <a:latin typeface="+mn-lt"/>
                        </a:rPr>
                        <a:t>65.84</a:t>
                      </a:r>
                    </a:p>
                  </a:txBody>
                  <a:tcPr marL="0" marR="0" marT="0" marB="0" anchor="b"/>
                </a:tc>
                <a:extLst>
                  <a:ext uri="{0D108BD9-81ED-4DB2-BD59-A6C34878D82A}">
                    <a16:rowId xmlns:a16="http://schemas.microsoft.com/office/drawing/2014/main" val="3822052516"/>
                  </a:ext>
                </a:extLst>
              </a:tr>
              <a:tr h="381240">
                <a:tc>
                  <a:txBody>
                    <a:bodyPr/>
                    <a:lstStyle/>
                    <a:p>
                      <a:pPr algn="ctr" fontAlgn="b"/>
                      <a:r>
                        <a:rPr lang="en-US" sz="1200" u="none" strike="noStrike" dirty="0">
                          <a:effectLst/>
                        </a:rPr>
                        <a:t>Children's Hospital of Philadelphia</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5/26/2021</a:t>
                      </a:r>
                    </a:p>
                  </a:txBody>
                  <a:tcPr marL="0" marR="0" marT="0" marB="0" anchor="ctr"/>
                </a:tc>
                <a:tc>
                  <a:txBody>
                    <a:bodyPr/>
                    <a:lstStyle/>
                    <a:p>
                      <a:pPr algn="ctr" fontAlgn="b"/>
                      <a:r>
                        <a:rPr lang="en-US" sz="1100" b="0" i="0" u="none" strike="noStrike">
                          <a:solidFill>
                            <a:schemeClr val="tx1"/>
                          </a:solidFill>
                          <a:effectLst/>
                          <a:latin typeface="+mn-lt"/>
                        </a:rPr>
                        <a:t>23.50</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0.2</a:t>
                      </a:r>
                    </a:p>
                  </a:txBody>
                  <a:tcPr marL="0" marR="0" marT="0" marB="0" anchor="b">
                    <a:solidFill>
                      <a:srgbClr val="FF5050"/>
                    </a:solidFill>
                  </a:tcPr>
                </a:tc>
                <a:tc>
                  <a:txBody>
                    <a:bodyPr/>
                    <a:lstStyle/>
                    <a:p>
                      <a:pPr algn="ctr" fontAlgn="b"/>
                      <a:r>
                        <a:rPr lang="en-US" sz="1100" b="0" i="0" u="none" strike="noStrike">
                          <a:solidFill>
                            <a:schemeClr val="tx1"/>
                          </a:solidFill>
                          <a:effectLst/>
                          <a:latin typeface="+mn-lt"/>
                        </a:rPr>
                        <a:t>4</a:t>
                      </a:r>
                    </a:p>
                  </a:txBody>
                  <a:tcPr marL="0" marR="0" marT="0" marB="0" anchor="b"/>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b"/>
                </a:tc>
                <a:tc>
                  <a:txBody>
                    <a:bodyPr/>
                    <a:lstStyle/>
                    <a:p>
                      <a:pPr algn="ctr" fontAlgn="b"/>
                      <a:r>
                        <a:rPr lang="en-US" sz="1100" b="0" i="0" u="none" strike="noStrike">
                          <a:solidFill>
                            <a:schemeClr val="tx1"/>
                          </a:solidFill>
                          <a:effectLst/>
                          <a:latin typeface="+mn-lt"/>
                        </a:rPr>
                        <a:t>1</a:t>
                      </a:r>
                    </a:p>
                  </a:txBody>
                  <a:tcPr marL="0" marR="0" marT="0" marB="0" anchor="b"/>
                </a:tc>
                <a:tc>
                  <a:txBody>
                    <a:bodyPr/>
                    <a:lstStyle/>
                    <a:p>
                      <a:pPr algn="ctr" fontAlgn="b"/>
                      <a:r>
                        <a:rPr lang="en-US" sz="1100" b="0" i="0" u="none" strike="noStrike">
                          <a:solidFill>
                            <a:schemeClr val="tx1"/>
                          </a:solidFill>
                          <a:effectLst/>
                          <a:latin typeface="+mn-lt"/>
                        </a:rPr>
                        <a:t>54.50</a:t>
                      </a:r>
                    </a:p>
                  </a:txBody>
                  <a:tcPr marL="0" marR="0" marT="0" marB="0" anchor="b"/>
                </a:tc>
                <a:tc>
                  <a:txBody>
                    <a:bodyPr/>
                    <a:lstStyle/>
                    <a:p>
                      <a:pPr algn="ctr" fontAlgn="b"/>
                      <a:r>
                        <a:rPr lang="en-US" sz="1100" b="0" i="0" u="none" strike="noStrike">
                          <a:solidFill>
                            <a:schemeClr val="tx1"/>
                          </a:solidFill>
                          <a:effectLst/>
                          <a:latin typeface="+mn-lt"/>
                        </a:rPr>
                        <a:t>29.12</a:t>
                      </a:r>
                    </a:p>
                  </a:txBody>
                  <a:tcPr marL="0" marR="0" marT="0" marB="0" anchor="b"/>
                </a:tc>
                <a:extLst>
                  <a:ext uri="{0D108BD9-81ED-4DB2-BD59-A6C34878D82A}">
                    <a16:rowId xmlns:a16="http://schemas.microsoft.com/office/drawing/2014/main" val="1574486783"/>
                  </a:ext>
                </a:extLst>
              </a:tr>
              <a:tr h="249892">
                <a:tc>
                  <a:txBody>
                    <a:bodyPr/>
                    <a:lstStyle/>
                    <a:p>
                      <a:pPr algn="ctr" fontAlgn="b"/>
                      <a:r>
                        <a:rPr lang="en-US" sz="1200" u="none" strike="noStrike" dirty="0">
                          <a:effectLst/>
                        </a:rPr>
                        <a:t>Cincinnati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9/21/2022</a:t>
                      </a:r>
                    </a:p>
                  </a:txBody>
                  <a:tcPr marL="0" marR="0" marT="0" marB="0" anchor="ctr"/>
                </a:tc>
                <a:tc>
                  <a:txBody>
                    <a:bodyPr/>
                    <a:lstStyle/>
                    <a:p>
                      <a:pPr algn="ctr" fontAlgn="b"/>
                      <a:r>
                        <a:rPr lang="en-US" sz="1100" b="0" i="0" u="none" strike="noStrike">
                          <a:solidFill>
                            <a:schemeClr val="tx1"/>
                          </a:solidFill>
                          <a:effectLst/>
                          <a:latin typeface="+mn-lt"/>
                        </a:rPr>
                        <a:t>7.40</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1.9</a:t>
                      </a:r>
                    </a:p>
                  </a:txBody>
                  <a:tcPr marL="0" marR="0" marT="0" marB="0" anchor="b">
                    <a:solidFill>
                      <a:srgbClr val="FF5050"/>
                    </a:solidFill>
                  </a:tcPr>
                </a:tc>
                <a:tc>
                  <a:txBody>
                    <a:bodyPr/>
                    <a:lstStyle/>
                    <a:p>
                      <a:pPr algn="ctr" fontAlgn="b"/>
                      <a:r>
                        <a:rPr lang="en-US" sz="1100" b="0" i="0" u="none" strike="noStrike">
                          <a:solidFill>
                            <a:schemeClr val="tx1"/>
                          </a:solidFill>
                          <a:effectLst/>
                          <a:latin typeface="+mn-lt"/>
                        </a:rPr>
                        <a:t>16</a:t>
                      </a:r>
                    </a:p>
                  </a:txBody>
                  <a:tcPr marL="0" marR="0" marT="0" marB="0" anchor="b"/>
                </a:tc>
                <a:tc>
                  <a:txBody>
                    <a:bodyPr/>
                    <a:lstStyle/>
                    <a:p>
                      <a:pPr algn="ctr" fontAlgn="b"/>
                      <a:r>
                        <a:rPr lang="en-US" sz="1100" b="0" i="0" u="none" strike="noStrike" dirty="0">
                          <a:solidFill>
                            <a:schemeClr val="tx1"/>
                          </a:solidFill>
                          <a:effectLst/>
                          <a:latin typeface="+mn-lt"/>
                        </a:rPr>
                        <a:t>2</a:t>
                      </a:r>
                    </a:p>
                  </a:txBody>
                  <a:tcPr marL="0" marR="0" marT="0" marB="0" anchor="ctr"/>
                </a:tc>
                <a:tc>
                  <a:txBody>
                    <a:bodyPr/>
                    <a:lstStyle/>
                    <a:p>
                      <a:pPr algn="ctr" fontAlgn="b"/>
                      <a:r>
                        <a:rPr lang="en-US" sz="1100" b="0" i="0" u="none" strike="noStrike" dirty="0">
                          <a:solidFill>
                            <a:schemeClr val="tx1"/>
                          </a:solidFill>
                          <a:effectLst/>
                          <a:latin typeface="+mn-lt"/>
                        </a:rPr>
                        <a:t>9</a:t>
                      </a:r>
                    </a:p>
                  </a:txBody>
                  <a:tcPr marL="0" marR="0" marT="0" marB="0" anchor="b"/>
                </a:tc>
                <a:tc>
                  <a:txBody>
                    <a:bodyPr/>
                    <a:lstStyle/>
                    <a:p>
                      <a:pPr algn="ctr" fontAlgn="b"/>
                      <a:r>
                        <a:rPr lang="en-US" sz="1100" b="0" i="0" u="none" strike="noStrike">
                          <a:solidFill>
                            <a:schemeClr val="tx1"/>
                          </a:solidFill>
                          <a:effectLst/>
                          <a:latin typeface="+mn-lt"/>
                        </a:rPr>
                        <a:t>5</a:t>
                      </a:r>
                    </a:p>
                  </a:txBody>
                  <a:tcPr marL="0" marR="0" marT="0" marB="0" anchor="b"/>
                </a:tc>
                <a:tc>
                  <a:txBody>
                    <a:bodyPr/>
                    <a:lstStyle/>
                    <a:p>
                      <a:pPr algn="ctr" fontAlgn="b"/>
                      <a:r>
                        <a:rPr lang="en-US" sz="1100" b="0" i="0" u="none" strike="noStrike">
                          <a:solidFill>
                            <a:schemeClr val="tx1"/>
                          </a:solidFill>
                          <a:effectLst/>
                          <a:latin typeface="+mn-lt"/>
                        </a:rPr>
                        <a:t>71.00</a:t>
                      </a:r>
                    </a:p>
                  </a:txBody>
                  <a:tcPr marL="0" marR="0" marT="0" marB="0" anchor="b"/>
                </a:tc>
                <a:tc>
                  <a:txBody>
                    <a:bodyPr/>
                    <a:lstStyle/>
                    <a:p>
                      <a:pPr algn="ctr" fontAlgn="b"/>
                      <a:r>
                        <a:rPr lang="en-US" sz="1100" b="0" i="0" u="none" strike="noStrike">
                          <a:solidFill>
                            <a:schemeClr val="tx1"/>
                          </a:solidFill>
                          <a:effectLst/>
                          <a:latin typeface="+mn-lt"/>
                        </a:rPr>
                        <a:t>48.92</a:t>
                      </a:r>
                    </a:p>
                  </a:txBody>
                  <a:tcPr marL="0" marR="0" marT="0" marB="0" anchor="b"/>
                </a:tc>
                <a:extLst>
                  <a:ext uri="{0D108BD9-81ED-4DB2-BD59-A6C34878D82A}">
                    <a16:rowId xmlns:a16="http://schemas.microsoft.com/office/drawing/2014/main" val="430620474"/>
                  </a:ext>
                </a:extLst>
              </a:tr>
              <a:tr h="249892">
                <a:tc>
                  <a:txBody>
                    <a:bodyPr/>
                    <a:lstStyle/>
                    <a:p>
                      <a:pPr algn="ctr" fontAlgn="b"/>
                      <a:r>
                        <a:rPr lang="en-US" sz="1200" u="none" strike="noStrike" dirty="0">
                          <a:effectLst/>
                        </a:rPr>
                        <a:t>National Jewish Health</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8/24/2022</a:t>
                      </a:r>
                    </a:p>
                  </a:txBody>
                  <a:tcPr marL="0" marR="0" marT="0" marB="0" anchor="ctr"/>
                </a:tc>
                <a:tc>
                  <a:txBody>
                    <a:bodyPr/>
                    <a:lstStyle/>
                    <a:p>
                      <a:pPr algn="ctr" fontAlgn="b"/>
                      <a:r>
                        <a:rPr lang="en-US" sz="1100" b="0" i="0" u="none" strike="noStrike">
                          <a:solidFill>
                            <a:schemeClr val="tx1"/>
                          </a:solidFill>
                          <a:effectLst/>
                          <a:latin typeface="+mn-lt"/>
                        </a:rPr>
                        <a:t>8.33</a:t>
                      </a:r>
                    </a:p>
                  </a:txBody>
                  <a:tcPr marL="0" marR="0" marT="0" marB="0" anchor="ctr"/>
                </a:tc>
                <a:tc>
                  <a:txBody>
                    <a:bodyPr/>
                    <a:lstStyle/>
                    <a:p>
                      <a:pPr algn="ctr" fontAlgn="b"/>
                      <a:r>
                        <a:rPr lang="en-US" sz="1100" b="0" i="0" u="none" strike="noStrike">
                          <a:solidFill>
                            <a:schemeClr val="tx1"/>
                          </a:solidFill>
                          <a:effectLst/>
                          <a:latin typeface="+mn-lt"/>
                        </a:rPr>
                        <a:t>250</a:t>
                      </a:r>
                    </a:p>
                  </a:txBody>
                  <a:tcPr marL="0" marR="0" marT="0" marB="0" anchor="ctr"/>
                </a:tc>
                <a:tc>
                  <a:txBody>
                    <a:bodyPr/>
                    <a:lstStyle/>
                    <a:p>
                      <a:pPr algn="ctr" fontAlgn="b"/>
                      <a:r>
                        <a:rPr lang="en-US" sz="1100" b="0" i="0" u="none" strike="noStrike">
                          <a:solidFill>
                            <a:schemeClr val="tx1"/>
                          </a:solidFill>
                          <a:effectLst/>
                          <a:latin typeface="+mn-lt"/>
                        </a:rPr>
                        <a:t>21</a:t>
                      </a:r>
                    </a:p>
                  </a:txBody>
                  <a:tcPr marL="0" marR="0" marT="0" marB="0" anchor="ctr"/>
                </a:tc>
                <a:tc>
                  <a:txBody>
                    <a:bodyPr/>
                    <a:lstStyle/>
                    <a:p>
                      <a:pPr algn="ctr" fontAlgn="b"/>
                      <a:r>
                        <a:rPr lang="en-US" sz="1100" b="0" i="0" u="none" strike="noStrike">
                          <a:solidFill>
                            <a:schemeClr val="tx1"/>
                          </a:solidFill>
                          <a:effectLst/>
                          <a:latin typeface="+mn-lt"/>
                        </a:rPr>
                        <a:t>2.0</a:t>
                      </a:r>
                    </a:p>
                  </a:txBody>
                  <a:tcPr marL="0" marR="0" marT="0" marB="0" anchor="b">
                    <a:solidFill>
                      <a:srgbClr val="FF5050"/>
                    </a:solidFill>
                  </a:tcPr>
                </a:tc>
                <a:tc>
                  <a:txBody>
                    <a:bodyPr/>
                    <a:lstStyle/>
                    <a:p>
                      <a:pPr algn="ctr" fontAlgn="b"/>
                      <a:r>
                        <a:rPr lang="en-US" sz="1100" b="0" i="0" u="none" strike="noStrike">
                          <a:solidFill>
                            <a:schemeClr val="tx1"/>
                          </a:solidFill>
                          <a:effectLst/>
                          <a:latin typeface="+mn-lt"/>
                        </a:rPr>
                        <a:t>19</a:t>
                      </a:r>
                    </a:p>
                  </a:txBody>
                  <a:tcPr marL="0" marR="0" marT="0" marB="0" anchor="b"/>
                </a:tc>
                <a:tc>
                  <a:txBody>
                    <a:bodyPr/>
                    <a:lstStyle/>
                    <a:p>
                      <a:pPr algn="ctr" fontAlgn="b"/>
                      <a:r>
                        <a:rPr lang="en-US" sz="1100" b="0" i="0" u="none" strike="noStrike" dirty="0">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3</a:t>
                      </a:r>
                    </a:p>
                  </a:txBody>
                  <a:tcPr marL="0" marR="0" marT="0" marB="0" anchor="b"/>
                </a:tc>
                <a:tc>
                  <a:txBody>
                    <a:bodyPr/>
                    <a:lstStyle/>
                    <a:p>
                      <a:pPr algn="ctr" fontAlgn="b"/>
                      <a:r>
                        <a:rPr lang="en-US" sz="1100" b="0" i="0" u="none" strike="noStrike">
                          <a:solidFill>
                            <a:schemeClr val="tx1"/>
                          </a:solidFill>
                          <a:effectLst/>
                          <a:latin typeface="+mn-lt"/>
                        </a:rPr>
                        <a:t>11</a:t>
                      </a:r>
                    </a:p>
                  </a:txBody>
                  <a:tcPr marL="0" marR="0" marT="0" marB="0" anchor="b"/>
                </a:tc>
                <a:tc>
                  <a:txBody>
                    <a:bodyPr/>
                    <a:lstStyle/>
                    <a:p>
                      <a:pPr algn="ctr" fontAlgn="b"/>
                      <a:r>
                        <a:rPr lang="en-US" sz="1100" b="0" i="0" u="none" strike="noStrike">
                          <a:solidFill>
                            <a:schemeClr val="tx1"/>
                          </a:solidFill>
                          <a:effectLst/>
                          <a:latin typeface="+mn-lt"/>
                        </a:rPr>
                        <a:t>100.00</a:t>
                      </a:r>
                    </a:p>
                  </a:txBody>
                  <a:tcPr marL="0" marR="0" marT="0" marB="0" anchor="b"/>
                </a:tc>
                <a:tc>
                  <a:txBody>
                    <a:bodyPr/>
                    <a:lstStyle/>
                    <a:p>
                      <a:pPr algn="ctr" fontAlgn="b"/>
                      <a:r>
                        <a:rPr lang="en-US" sz="1100" b="0" i="0" u="none" strike="noStrike">
                          <a:solidFill>
                            <a:schemeClr val="tx1"/>
                          </a:solidFill>
                          <a:effectLst/>
                          <a:latin typeface="+mn-lt"/>
                        </a:rPr>
                        <a:t>39.40</a:t>
                      </a:r>
                    </a:p>
                  </a:txBody>
                  <a:tcPr marL="0" marR="0" marT="0" marB="0" anchor="b"/>
                </a:tc>
                <a:extLst>
                  <a:ext uri="{0D108BD9-81ED-4DB2-BD59-A6C34878D82A}">
                    <a16:rowId xmlns:a16="http://schemas.microsoft.com/office/drawing/2014/main" val="3491254641"/>
                  </a:ext>
                </a:extLst>
              </a:tr>
              <a:tr h="381240">
                <a:tc>
                  <a:txBody>
                    <a:bodyPr/>
                    <a:lstStyle/>
                    <a:p>
                      <a:pPr algn="ctr" fontAlgn="b"/>
                      <a:r>
                        <a:rPr lang="en-US" sz="1200" u="none" strike="noStrike">
                          <a:effectLst/>
                        </a:rPr>
                        <a:t>Nationwide Children's Hospital</a:t>
                      </a:r>
                      <a:endParaRPr lang="en-US" sz="12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3/4/2022</a:t>
                      </a:r>
                    </a:p>
                  </a:txBody>
                  <a:tcPr marL="0" marR="0" marT="0" marB="0" anchor="ctr"/>
                </a:tc>
                <a:tc>
                  <a:txBody>
                    <a:bodyPr/>
                    <a:lstStyle/>
                    <a:p>
                      <a:pPr algn="ctr" fontAlgn="b"/>
                      <a:r>
                        <a:rPr lang="en-US" sz="1100" b="0" i="0" u="none" strike="noStrike">
                          <a:solidFill>
                            <a:schemeClr val="tx1"/>
                          </a:solidFill>
                          <a:effectLst/>
                          <a:latin typeface="+mn-lt"/>
                        </a:rPr>
                        <a:t>14.10</a:t>
                      </a:r>
                    </a:p>
                  </a:txBody>
                  <a:tcPr marL="0" marR="0" marT="0" marB="0" anchor="ctr"/>
                </a:tc>
                <a:tc>
                  <a:txBody>
                    <a:bodyPr/>
                    <a:lstStyle/>
                    <a:p>
                      <a:pPr algn="ctr" fontAlgn="b"/>
                      <a:r>
                        <a:rPr lang="en-US" sz="1100" b="0" i="0" u="none" strike="noStrike">
                          <a:solidFill>
                            <a:schemeClr val="tx1"/>
                          </a:solidFill>
                          <a:effectLst/>
                          <a:latin typeface="+mn-lt"/>
                        </a:rPr>
                        <a:t>75</a:t>
                      </a:r>
                    </a:p>
                  </a:txBody>
                  <a:tcPr marL="0" marR="0" marT="0" marB="0" anchor="ctr"/>
                </a:tc>
                <a:tc>
                  <a:txBody>
                    <a:bodyPr/>
                    <a:lstStyle/>
                    <a:p>
                      <a:pPr algn="ctr" fontAlgn="b"/>
                      <a:r>
                        <a:rPr lang="en-US" sz="1100" b="0" i="0" u="none" strike="noStrike">
                          <a:solidFill>
                            <a:schemeClr val="tx1"/>
                          </a:solidFill>
                          <a:effectLst/>
                          <a:latin typeface="+mn-lt"/>
                        </a:rPr>
                        <a:t>6</a:t>
                      </a:r>
                    </a:p>
                  </a:txBody>
                  <a:tcPr marL="0" marR="0" marT="0" marB="0" anchor="ctr"/>
                </a:tc>
                <a:tc>
                  <a:txBody>
                    <a:bodyPr/>
                    <a:lstStyle/>
                    <a:p>
                      <a:pPr algn="ctr" fontAlgn="b"/>
                      <a:r>
                        <a:rPr lang="en-US" sz="1100" b="0" i="0" u="none" strike="noStrike" dirty="0">
                          <a:solidFill>
                            <a:schemeClr val="tx1"/>
                          </a:solidFill>
                          <a:effectLst/>
                          <a:latin typeface="+mn-lt"/>
                        </a:rPr>
                        <a:t>2.8</a:t>
                      </a:r>
                    </a:p>
                  </a:txBody>
                  <a:tcPr marL="0" marR="0" marT="0" marB="0" anchor="b">
                    <a:solidFill>
                      <a:srgbClr val="FF5050"/>
                    </a:solidFill>
                  </a:tcPr>
                </a:tc>
                <a:tc>
                  <a:txBody>
                    <a:bodyPr/>
                    <a:lstStyle/>
                    <a:p>
                      <a:pPr algn="ctr" fontAlgn="b"/>
                      <a:r>
                        <a:rPr lang="en-US" sz="1100" b="0" i="0" u="none" strike="noStrike">
                          <a:solidFill>
                            <a:schemeClr val="tx1"/>
                          </a:solidFill>
                          <a:effectLst/>
                          <a:latin typeface="+mn-lt"/>
                        </a:rPr>
                        <a:t>42</a:t>
                      </a:r>
                    </a:p>
                  </a:txBody>
                  <a:tcPr marL="0" marR="0" marT="0" marB="0" anchor="b"/>
                </a:tc>
                <a:tc>
                  <a:txBody>
                    <a:bodyPr/>
                    <a:lstStyle/>
                    <a:p>
                      <a:pPr algn="ctr" fontAlgn="b"/>
                      <a:r>
                        <a:rPr lang="en-US" sz="1100" b="0" i="0" u="none" strike="noStrike" dirty="0">
                          <a:solidFill>
                            <a:schemeClr val="tx1"/>
                          </a:solidFill>
                          <a:effectLst/>
                          <a:latin typeface="+mn-lt"/>
                        </a:rPr>
                        <a:t>12</a:t>
                      </a:r>
                    </a:p>
                  </a:txBody>
                  <a:tcPr marL="0" marR="0" marT="0" marB="0" anchor="ctr"/>
                </a:tc>
                <a:tc>
                  <a:txBody>
                    <a:bodyPr/>
                    <a:lstStyle/>
                    <a:p>
                      <a:pPr algn="ctr" fontAlgn="b"/>
                      <a:r>
                        <a:rPr lang="en-US" sz="1100" b="0" i="0" u="none" strike="noStrike">
                          <a:solidFill>
                            <a:schemeClr val="tx1"/>
                          </a:solidFill>
                          <a:effectLst/>
                          <a:latin typeface="+mn-lt"/>
                        </a:rPr>
                        <a:t>28</a:t>
                      </a:r>
                    </a:p>
                  </a:txBody>
                  <a:tcPr marL="0" marR="0" marT="0" marB="0" anchor="b"/>
                </a:tc>
                <a:tc>
                  <a:txBody>
                    <a:bodyPr/>
                    <a:lstStyle/>
                    <a:p>
                      <a:pPr algn="ctr" fontAlgn="b"/>
                      <a:r>
                        <a:rPr lang="en-US" sz="1100" b="0" i="0" u="none" strike="noStrike" dirty="0">
                          <a:solidFill>
                            <a:schemeClr val="tx1"/>
                          </a:solidFill>
                          <a:effectLst/>
                          <a:latin typeface="+mn-lt"/>
                        </a:rPr>
                        <a:t>2</a:t>
                      </a:r>
                    </a:p>
                  </a:txBody>
                  <a:tcPr marL="0" marR="0" marT="0" marB="0" anchor="b"/>
                </a:tc>
                <a:tc>
                  <a:txBody>
                    <a:bodyPr/>
                    <a:lstStyle/>
                    <a:p>
                      <a:pPr algn="ctr" fontAlgn="b"/>
                      <a:r>
                        <a:rPr lang="en-US" sz="1100" b="0" i="0" u="none" strike="noStrike">
                          <a:solidFill>
                            <a:schemeClr val="tx1"/>
                          </a:solidFill>
                          <a:effectLst/>
                          <a:latin typeface="+mn-lt"/>
                        </a:rPr>
                        <a:t>86.25</a:t>
                      </a:r>
                    </a:p>
                  </a:txBody>
                  <a:tcPr marL="0" marR="0" marT="0" marB="0" anchor="b"/>
                </a:tc>
                <a:tc>
                  <a:txBody>
                    <a:bodyPr/>
                    <a:lstStyle/>
                    <a:p>
                      <a:pPr algn="ctr" fontAlgn="b"/>
                      <a:r>
                        <a:rPr lang="en-US" sz="1100" b="0" i="0" u="none" strike="noStrike">
                          <a:solidFill>
                            <a:schemeClr val="tx1"/>
                          </a:solidFill>
                          <a:effectLst/>
                          <a:latin typeface="+mn-lt"/>
                        </a:rPr>
                        <a:t>64.75</a:t>
                      </a:r>
                    </a:p>
                  </a:txBody>
                  <a:tcPr marL="0" marR="0" marT="0" marB="0" anchor="b"/>
                </a:tc>
                <a:extLst>
                  <a:ext uri="{0D108BD9-81ED-4DB2-BD59-A6C34878D82A}">
                    <a16:rowId xmlns:a16="http://schemas.microsoft.com/office/drawing/2014/main" val="2690465319"/>
                  </a:ext>
                </a:extLst>
              </a:tr>
              <a:tr h="381240">
                <a:tc>
                  <a:txBody>
                    <a:bodyPr/>
                    <a:lstStyle/>
                    <a:p>
                      <a:pPr algn="ctr" fontAlgn="b"/>
                      <a:r>
                        <a:rPr lang="en-US" sz="1200" u="none" strike="noStrike" dirty="0">
                          <a:effectLst/>
                        </a:rPr>
                        <a:t>Payton Manning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7/19/2022</a:t>
                      </a:r>
                    </a:p>
                  </a:txBody>
                  <a:tcPr marL="0" marR="0" marT="0" marB="0" anchor="ctr"/>
                </a:tc>
                <a:tc>
                  <a:txBody>
                    <a:bodyPr/>
                    <a:lstStyle/>
                    <a:p>
                      <a:pPr algn="ctr" fontAlgn="b"/>
                      <a:r>
                        <a:rPr lang="en-US" sz="1100" b="0" i="0" u="none" strike="noStrike">
                          <a:solidFill>
                            <a:schemeClr val="tx1"/>
                          </a:solidFill>
                          <a:effectLst/>
                          <a:latin typeface="+mn-lt"/>
                        </a:rPr>
                        <a:t>9.53</a:t>
                      </a:r>
                    </a:p>
                  </a:txBody>
                  <a:tcPr marL="0" marR="0" marT="0" marB="0" anchor="ctr"/>
                </a:tc>
                <a:tc>
                  <a:txBody>
                    <a:bodyPr/>
                    <a:lstStyle/>
                    <a:p>
                      <a:pPr algn="ctr" fontAlgn="b"/>
                      <a:r>
                        <a:rPr lang="en-US" sz="1100" b="0" i="0" u="none" strike="noStrike">
                          <a:solidFill>
                            <a:schemeClr val="tx1"/>
                          </a:solidFill>
                          <a:effectLst/>
                          <a:latin typeface="+mn-lt"/>
                        </a:rPr>
                        <a:t>25</a:t>
                      </a:r>
                    </a:p>
                  </a:txBody>
                  <a:tcPr marL="0" marR="0" marT="0" marB="0" anchor="ctr"/>
                </a:tc>
                <a:tc>
                  <a:txBody>
                    <a:bodyPr/>
                    <a:lstStyle/>
                    <a:p>
                      <a:pPr algn="ctr" fontAlgn="b"/>
                      <a:r>
                        <a:rPr lang="en-US" sz="1100" b="0" i="0" u="none" strike="noStrike">
                          <a:solidFill>
                            <a:schemeClr val="tx1"/>
                          </a:solidFill>
                          <a:effectLst/>
                          <a:latin typeface="+mn-lt"/>
                        </a:rPr>
                        <a:t>2</a:t>
                      </a:r>
                    </a:p>
                  </a:txBody>
                  <a:tcPr marL="0" marR="0" marT="0" marB="0" anchor="ctr"/>
                </a:tc>
                <a:tc>
                  <a:txBody>
                    <a:bodyPr/>
                    <a:lstStyle/>
                    <a:p>
                      <a:pPr algn="ctr" fontAlgn="b"/>
                      <a:r>
                        <a:rPr lang="en-US" sz="1100" b="0" i="0" u="none" strike="noStrike">
                          <a:solidFill>
                            <a:schemeClr val="tx1"/>
                          </a:solidFill>
                          <a:effectLst/>
                          <a:latin typeface="+mn-lt"/>
                        </a:rPr>
                        <a:t>1.0</a:t>
                      </a:r>
                    </a:p>
                  </a:txBody>
                  <a:tcPr marL="0" marR="0" marT="0" marB="0" anchor="b">
                    <a:noFill/>
                  </a:tcPr>
                </a:tc>
                <a:tc>
                  <a:txBody>
                    <a:bodyPr/>
                    <a:lstStyle/>
                    <a:p>
                      <a:pPr algn="ctr" fontAlgn="b"/>
                      <a:r>
                        <a:rPr lang="en-US" sz="1100" b="0" i="0" u="none" strike="noStrike">
                          <a:solidFill>
                            <a:schemeClr val="tx1"/>
                          </a:solidFill>
                          <a:effectLst/>
                          <a:latin typeface="+mn-lt"/>
                        </a:rPr>
                        <a:t>10</a:t>
                      </a:r>
                    </a:p>
                  </a:txBody>
                  <a:tcPr marL="0" marR="0" marT="0" marB="0" anchor="b"/>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b"/>
                </a:tc>
                <a:tc>
                  <a:txBody>
                    <a:bodyPr/>
                    <a:lstStyle/>
                    <a:p>
                      <a:pPr algn="ctr" fontAlgn="b"/>
                      <a:r>
                        <a:rPr lang="en-US" sz="1100" b="0" i="0" u="none" strike="noStrike" dirty="0">
                          <a:solidFill>
                            <a:schemeClr val="tx1"/>
                          </a:solidFill>
                          <a:effectLst/>
                          <a:latin typeface="+mn-lt"/>
                        </a:rPr>
                        <a:t>1</a:t>
                      </a:r>
                    </a:p>
                  </a:txBody>
                  <a:tcPr marL="0" marR="0" marT="0" marB="0" anchor="b"/>
                </a:tc>
                <a:tc>
                  <a:txBody>
                    <a:bodyPr/>
                    <a:lstStyle/>
                    <a:p>
                      <a:pPr algn="ctr" fontAlgn="b"/>
                      <a:r>
                        <a:rPr lang="en-US" sz="1100" b="0" i="0" u="none" strike="noStrike">
                          <a:solidFill>
                            <a:schemeClr val="tx1"/>
                          </a:solidFill>
                          <a:effectLst/>
                          <a:latin typeface="+mn-lt"/>
                        </a:rPr>
                        <a:t>53.80</a:t>
                      </a:r>
                    </a:p>
                  </a:txBody>
                  <a:tcPr marL="0" marR="0" marT="0" marB="0" anchor="b"/>
                </a:tc>
                <a:tc>
                  <a:txBody>
                    <a:bodyPr/>
                    <a:lstStyle/>
                    <a:p>
                      <a:pPr algn="ctr" fontAlgn="b"/>
                      <a:r>
                        <a:rPr lang="en-US" sz="1100" b="0" i="0" u="none" strike="noStrike">
                          <a:solidFill>
                            <a:schemeClr val="tx1"/>
                          </a:solidFill>
                          <a:effectLst/>
                          <a:latin typeface="+mn-lt"/>
                        </a:rPr>
                        <a:t>37.29</a:t>
                      </a:r>
                    </a:p>
                  </a:txBody>
                  <a:tcPr marL="0" marR="0" marT="0" marB="0" anchor="b"/>
                </a:tc>
                <a:extLst>
                  <a:ext uri="{0D108BD9-81ED-4DB2-BD59-A6C34878D82A}">
                    <a16:rowId xmlns:a16="http://schemas.microsoft.com/office/drawing/2014/main" val="832286796"/>
                  </a:ext>
                </a:extLst>
              </a:tr>
              <a:tr h="249892">
                <a:tc>
                  <a:txBody>
                    <a:bodyPr/>
                    <a:lstStyle/>
                    <a:p>
                      <a:pPr algn="ctr" fontAlgn="b"/>
                      <a:r>
                        <a:rPr lang="en-US" sz="1200" u="none" strike="noStrike" dirty="0">
                          <a:effectLst/>
                        </a:rPr>
                        <a:t>U. of California, San Diego</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11/10/2021</a:t>
                      </a:r>
                    </a:p>
                  </a:txBody>
                  <a:tcPr marL="0" marR="0" marT="0" marB="0" anchor="ctr"/>
                </a:tc>
                <a:tc>
                  <a:txBody>
                    <a:bodyPr/>
                    <a:lstStyle/>
                    <a:p>
                      <a:pPr algn="ctr" fontAlgn="b"/>
                      <a:r>
                        <a:rPr lang="en-US" sz="1100" b="0" i="0" u="none" strike="noStrike">
                          <a:solidFill>
                            <a:schemeClr val="tx1"/>
                          </a:solidFill>
                          <a:effectLst/>
                          <a:latin typeface="+mn-lt"/>
                        </a:rPr>
                        <a:t>17.90</a:t>
                      </a:r>
                    </a:p>
                  </a:txBody>
                  <a:tcPr marL="0" marR="0" marT="0" marB="0" anchor="ctr"/>
                </a:tc>
                <a:tc>
                  <a:txBody>
                    <a:bodyPr/>
                    <a:lstStyle/>
                    <a:p>
                      <a:pPr algn="ctr" fontAlgn="b"/>
                      <a:r>
                        <a:rPr lang="en-US" sz="1100" b="0" i="0" u="none" strike="noStrike">
                          <a:solidFill>
                            <a:schemeClr val="tx1"/>
                          </a:solidFill>
                          <a:effectLst/>
                          <a:latin typeface="+mn-lt"/>
                        </a:rPr>
                        <a:t>65</a:t>
                      </a: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ctr"/>
                </a:tc>
                <a:tc>
                  <a:txBody>
                    <a:bodyPr/>
                    <a:lstStyle/>
                    <a:p>
                      <a:pPr algn="ctr" fontAlgn="b"/>
                      <a:r>
                        <a:rPr lang="en-US" sz="1100" b="0" i="0" u="none" strike="noStrike">
                          <a:solidFill>
                            <a:schemeClr val="tx1"/>
                          </a:solidFill>
                          <a:effectLst/>
                          <a:latin typeface="+mn-lt"/>
                        </a:rPr>
                        <a:t>0.5</a:t>
                      </a:r>
                    </a:p>
                  </a:txBody>
                  <a:tcPr marL="0" marR="0" marT="0" marB="0" anchor="b">
                    <a:solidFill>
                      <a:srgbClr val="FF5050"/>
                    </a:solidFill>
                  </a:tcPr>
                </a:tc>
                <a:tc>
                  <a:txBody>
                    <a:bodyPr/>
                    <a:lstStyle/>
                    <a:p>
                      <a:pPr algn="ctr" fontAlgn="b"/>
                      <a:r>
                        <a:rPr lang="en-US" sz="1100" b="0" i="0" u="none" strike="noStrike">
                          <a:solidFill>
                            <a:schemeClr val="tx1"/>
                          </a:solidFill>
                          <a:effectLst/>
                          <a:latin typeface="+mn-lt"/>
                        </a:rPr>
                        <a:t>9</a:t>
                      </a:r>
                    </a:p>
                  </a:txBody>
                  <a:tcPr marL="0" marR="0" marT="0" marB="0" anchor="b"/>
                </a:tc>
                <a:tc>
                  <a:txBody>
                    <a:bodyPr/>
                    <a:lstStyle/>
                    <a:p>
                      <a:pPr algn="ctr" fontAlgn="b"/>
                      <a:r>
                        <a:rPr lang="en-US" sz="1100" b="0" u="none" strike="noStrike" dirty="0">
                          <a:solidFill>
                            <a:schemeClr val="tx1"/>
                          </a:solidFill>
                          <a:effectLst/>
                          <a:latin typeface="+mn-lt"/>
                        </a:rPr>
                        <a:t>2</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5</a:t>
                      </a:r>
                    </a:p>
                  </a:txBody>
                  <a:tcPr marL="0" marR="0" marT="0" marB="0" anchor="b"/>
                </a:tc>
                <a:tc>
                  <a:txBody>
                    <a:bodyPr/>
                    <a:lstStyle/>
                    <a:p>
                      <a:pPr algn="ctr" fontAlgn="b"/>
                      <a:r>
                        <a:rPr lang="en-US" sz="1100" b="0" i="0" u="none" strike="noStrike" dirty="0">
                          <a:solidFill>
                            <a:schemeClr val="tx1"/>
                          </a:solidFill>
                          <a:effectLst/>
                          <a:latin typeface="+mn-lt"/>
                        </a:rPr>
                        <a:t>2</a:t>
                      </a:r>
                    </a:p>
                  </a:txBody>
                  <a:tcPr marL="0" marR="0" marT="0" marB="0" anchor="b"/>
                </a:tc>
                <a:tc>
                  <a:txBody>
                    <a:bodyPr/>
                    <a:lstStyle/>
                    <a:p>
                      <a:pPr algn="ctr" fontAlgn="b"/>
                      <a:r>
                        <a:rPr lang="en-US" sz="1100" b="0" i="0" u="none" strike="noStrike">
                          <a:solidFill>
                            <a:schemeClr val="tx1"/>
                          </a:solidFill>
                          <a:effectLst/>
                          <a:latin typeface="+mn-lt"/>
                        </a:rPr>
                        <a:t>78.40</a:t>
                      </a:r>
                    </a:p>
                  </a:txBody>
                  <a:tcPr marL="0" marR="0" marT="0" marB="0" anchor="b"/>
                </a:tc>
                <a:tc>
                  <a:txBody>
                    <a:bodyPr/>
                    <a:lstStyle/>
                    <a:p>
                      <a:pPr algn="ctr" fontAlgn="b"/>
                      <a:r>
                        <a:rPr lang="en-US" sz="1100" b="0" i="0" u="none" strike="noStrike">
                          <a:solidFill>
                            <a:schemeClr val="tx1"/>
                          </a:solidFill>
                          <a:effectLst/>
                          <a:latin typeface="+mn-lt"/>
                        </a:rPr>
                        <a:t>66.72</a:t>
                      </a:r>
                    </a:p>
                  </a:txBody>
                  <a:tcPr marL="0" marR="0" marT="0" marB="0" anchor="b"/>
                </a:tc>
                <a:extLst>
                  <a:ext uri="{0D108BD9-81ED-4DB2-BD59-A6C34878D82A}">
                    <a16:rowId xmlns:a16="http://schemas.microsoft.com/office/drawing/2014/main" val="1090672074"/>
                  </a:ext>
                </a:extLst>
              </a:tr>
              <a:tr h="381240">
                <a:tc>
                  <a:txBody>
                    <a:bodyPr/>
                    <a:lstStyle/>
                    <a:p>
                      <a:pPr algn="ctr" fontAlgn="b"/>
                      <a:r>
                        <a:rPr lang="en-US" sz="1200" u="none" strike="noStrike" dirty="0">
                          <a:effectLst/>
                        </a:rPr>
                        <a:t>U. of Kentucky Children's Hospital </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chemeClr val="tx1"/>
                          </a:solidFill>
                          <a:effectLst/>
                          <a:latin typeface="+mn-lt"/>
                        </a:rPr>
                        <a:t>11/21/2022</a:t>
                      </a:r>
                    </a:p>
                  </a:txBody>
                  <a:tcPr marL="0" marR="0" marT="0" marB="0" anchor="ctr"/>
                </a:tc>
                <a:tc>
                  <a:txBody>
                    <a:bodyPr/>
                    <a:lstStyle/>
                    <a:p>
                      <a:pPr algn="ctr" fontAlgn="b"/>
                      <a:r>
                        <a:rPr lang="en-US" sz="1100" b="0" i="0" u="none" strike="noStrike">
                          <a:solidFill>
                            <a:schemeClr val="tx1"/>
                          </a:solidFill>
                          <a:effectLst/>
                          <a:latin typeface="+mn-lt"/>
                        </a:rPr>
                        <a:t>5.37</a:t>
                      </a:r>
                    </a:p>
                  </a:txBody>
                  <a:tcPr marL="0" marR="0" marT="0" marB="0" anchor="ctr"/>
                </a:tc>
                <a:tc>
                  <a:txBody>
                    <a:bodyPr/>
                    <a:lstStyle/>
                    <a:p>
                      <a:pPr algn="ctr" fontAlgn="b"/>
                      <a:r>
                        <a:rPr lang="en-US" sz="1100" b="0" i="0" u="none" strike="noStrike">
                          <a:solidFill>
                            <a:schemeClr val="tx1"/>
                          </a:solidFill>
                          <a:effectLst/>
                          <a:latin typeface="+mn-lt"/>
                        </a:rPr>
                        <a:t>50</a:t>
                      </a:r>
                    </a:p>
                  </a:txBody>
                  <a:tcPr marL="0" marR="0" marT="0" marB="0" anchor="ctr"/>
                </a:tc>
                <a:tc>
                  <a:txBody>
                    <a:bodyPr/>
                    <a:lstStyle/>
                    <a:p>
                      <a:pPr algn="ctr" fontAlgn="b"/>
                      <a:r>
                        <a:rPr lang="en-US" sz="1100" b="0" i="0" u="none" strike="noStrike">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mn-lt"/>
                        </a:rPr>
                        <a:t>0.0</a:t>
                      </a:r>
                    </a:p>
                  </a:txBody>
                  <a:tcPr marL="0" marR="0" marT="0" marB="0" anchor="b">
                    <a:solidFill>
                      <a:srgbClr val="FF5050"/>
                    </a:solidFill>
                  </a:tcPr>
                </a:tc>
                <a:tc>
                  <a:txBody>
                    <a:bodyPr/>
                    <a:lstStyle/>
                    <a:p>
                      <a:pPr algn="ctr" fontAlgn="b"/>
                      <a:r>
                        <a:rPr lang="en-US" sz="1100" b="0" i="0" u="none" strike="noStrike">
                          <a:solidFill>
                            <a:schemeClr val="tx1"/>
                          </a:solidFill>
                          <a:effectLst/>
                          <a:latin typeface="+mn-lt"/>
                        </a:rPr>
                        <a:t>0</a:t>
                      </a:r>
                    </a:p>
                  </a:txBody>
                  <a:tcPr marL="0" marR="0" marT="0" marB="0" anchor="b"/>
                </a:tc>
                <a:tc>
                  <a:txBody>
                    <a:bodyPr/>
                    <a:lstStyle/>
                    <a:p>
                      <a:pPr algn="ctr" fontAlgn="b"/>
                      <a:r>
                        <a:rPr lang="en-US" sz="1100" u="none" strike="noStrike" dirty="0">
                          <a:solidFill>
                            <a:schemeClr val="tx1"/>
                          </a:solidFill>
                          <a:effectLst/>
                          <a:latin typeface="+mn-lt"/>
                        </a:rPr>
                        <a:t>0</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mn-lt"/>
                        </a:rPr>
                        <a:t>0</a:t>
                      </a:r>
                    </a:p>
                  </a:txBody>
                  <a:tcPr marL="0" marR="0" marT="0" marB="0" anchor="b"/>
                </a:tc>
                <a:tc>
                  <a:txBody>
                    <a:bodyPr/>
                    <a:lstStyle/>
                    <a:p>
                      <a:pPr algn="ctr" fontAlgn="b"/>
                      <a:r>
                        <a:rPr lang="en-US" sz="1100" b="0" i="0" u="none" strike="noStrike">
                          <a:solidFill>
                            <a:schemeClr val="tx1"/>
                          </a:solidFill>
                          <a:effectLst/>
                          <a:latin typeface="+mn-lt"/>
                        </a:rPr>
                        <a:t>0</a:t>
                      </a:r>
                    </a:p>
                  </a:txBody>
                  <a:tcPr marL="0" marR="0" marT="0" marB="0" anchor="b"/>
                </a:tc>
                <a:tc>
                  <a:txBody>
                    <a:bodyPr/>
                    <a:lstStyle/>
                    <a:p>
                      <a:pPr algn="ctr" fontAlgn="b"/>
                      <a:endParaRPr lang="en-US" sz="1100" b="0" i="0" u="none" strike="noStrike" dirty="0">
                        <a:solidFill>
                          <a:schemeClr val="tx1"/>
                        </a:solidFill>
                        <a:effectLst/>
                        <a:latin typeface="+mn-lt"/>
                      </a:endParaRPr>
                    </a:p>
                  </a:txBody>
                  <a:tcPr marL="0" marR="0" marT="0" marB="0" anchor="b"/>
                </a:tc>
                <a:tc>
                  <a:txBody>
                    <a:bodyPr/>
                    <a:lstStyle/>
                    <a:p>
                      <a:pPr algn="ctr" fontAlgn="b"/>
                      <a:endParaRPr lang="en-US" sz="1100" b="0" i="0" u="none" strike="noStrike">
                        <a:solidFill>
                          <a:schemeClr val="tx1"/>
                        </a:solidFill>
                        <a:effectLst/>
                        <a:latin typeface="+mn-lt"/>
                      </a:endParaRPr>
                    </a:p>
                  </a:txBody>
                  <a:tcPr marL="0" marR="0" marT="0" marB="0" anchor="b"/>
                </a:tc>
                <a:extLst>
                  <a:ext uri="{0D108BD9-81ED-4DB2-BD59-A6C34878D82A}">
                    <a16:rowId xmlns:a16="http://schemas.microsoft.com/office/drawing/2014/main" val="4155285626"/>
                  </a:ext>
                </a:extLst>
              </a:tr>
              <a:tr h="190620">
                <a:tc>
                  <a:txBody>
                    <a:bodyPr/>
                    <a:lstStyle/>
                    <a:p>
                      <a:pPr algn="ctr" fontAlgn="b"/>
                      <a:r>
                        <a:rPr lang="en-US" sz="1200" u="none" strike="noStrike" dirty="0">
                          <a:effectLst/>
                        </a:rPr>
                        <a:t>Total</a:t>
                      </a:r>
                      <a:endParaRPr lang="en-US" sz="12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100" u="none" strike="noStrike" dirty="0">
                          <a:solidFill>
                            <a:schemeClr val="tx1"/>
                          </a:solidFill>
                          <a:effectLst/>
                          <a:latin typeface="+mn-lt"/>
                        </a:rPr>
                        <a:t> </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u="none" strike="noStrike">
                          <a:solidFill>
                            <a:schemeClr val="tx1"/>
                          </a:solidFill>
                          <a:effectLst/>
                          <a:latin typeface="+mn-lt"/>
                        </a:rPr>
                        <a:t> </a:t>
                      </a:r>
                      <a:endParaRPr lang="en-US" sz="1100" b="0" i="0" u="none" strike="noStrike">
                        <a:solidFill>
                          <a:schemeClr val="tx1"/>
                        </a:solidFill>
                        <a:effectLst/>
                        <a:latin typeface="+mn-lt"/>
                      </a:endParaRPr>
                    </a:p>
                  </a:txBody>
                  <a:tcPr marL="0" marR="0" marT="0" marB="0" anchor="ctr"/>
                </a:tc>
                <a:tc>
                  <a:txBody>
                    <a:bodyPr/>
                    <a:lstStyle/>
                    <a:p>
                      <a:pPr algn="ctr" fontAlgn="b"/>
                      <a:r>
                        <a:rPr lang="en-US" sz="1100" u="none" strike="noStrike">
                          <a:solidFill>
                            <a:schemeClr val="tx1"/>
                          </a:solidFill>
                          <a:effectLst/>
                          <a:latin typeface="+mn-lt"/>
                        </a:rPr>
                        <a:t> </a:t>
                      </a:r>
                      <a:endParaRPr lang="en-US" sz="1100" b="0" i="0" u="none" strike="noStrike">
                        <a:solidFill>
                          <a:schemeClr val="tx1"/>
                        </a:solidFill>
                        <a:effectLst/>
                        <a:latin typeface="+mn-lt"/>
                      </a:endParaRPr>
                    </a:p>
                  </a:txBody>
                  <a:tcPr marL="0" marR="0" marT="0" marB="0" anchor="ctr"/>
                </a:tc>
                <a:tc>
                  <a:txBody>
                    <a:bodyPr/>
                    <a:lstStyle/>
                    <a:p>
                      <a:pPr algn="ctr" fontAlgn="b"/>
                      <a:r>
                        <a:rPr lang="en-US" sz="1100" u="none" strike="noStrike">
                          <a:solidFill>
                            <a:schemeClr val="tx1"/>
                          </a:solidFill>
                          <a:effectLst/>
                          <a:latin typeface="+mn-lt"/>
                        </a:rPr>
                        <a:t> </a:t>
                      </a:r>
                      <a:endParaRPr lang="en-US" sz="1100" b="0" i="0" u="none" strike="noStrike">
                        <a:solidFill>
                          <a:schemeClr val="tx1"/>
                        </a:solidFill>
                        <a:effectLst/>
                        <a:latin typeface="+mn-lt"/>
                      </a:endParaRPr>
                    </a:p>
                  </a:txBody>
                  <a:tcPr marL="0" marR="0" marT="0" marB="0" anchor="ctr"/>
                </a:tc>
                <a:tc>
                  <a:txBody>
                    <a:bodyPr/>
                    <a:lstStyle/>
                    <a:p>
                      <a:pPr algn="ctr" fontAlgn="b"/>
                      <a:r>
                        <a:rPr lang="en-US" sz="1100" b="0" i="0" u="none" strike="noStrike" dirty="0">
                          <a:solidFill>
                            <a:schemeClr val="tx1"/>
                          </a:solidFill>
                          <a:effectLst/>
                          <a:latin typeface="+mn-lt"/>
                        </a:rPr>
                        <a:t>14</a:t>
                      </a:r>
                    </a:p>
                  </a:txBody>
                  <a:tcPr marL="0" marR="0" marT="0" marB="0" anchor="b"/>
                </a:tc>
                <a:tc>
                  <a:txBody>
                    <a:bodyPr/>
                    <a:lstStyle/>
                    <a:p>
                      <a:pPr algn="ctr" fontAlgn="b"/>
                      <a:r>
                        <a:rPr lang="en-US" sz="1100" b="0" i="0" u="none" strike="noStrike" dirty="0">
                          <a:solidFill>
                            <a:schemeClr val="tx1"/>
                          </a:solidFill>
                          <a:effectLst/>
                          <a:latin typeface="+mn-lt"/>
                        </a:rPr>
                        <a:t>221</a:t>
                      </a:r>
                    </a:p>
                  </a:txBody>
                  <a:tcPr marL="0" marR="0" marT="0" marB="0" anchor="b"/>
                </a:tc>
                <a:tc>
                  <a:txBody>
                    <a:bodyPr/>
                    <a:lstStyle/>
                    <a:p>
                      <a:pPr algn="ctr" fontAlgn="b"/>
                      <a:r>
                        <a:rPr lang="en-US" sz="1100" b="0" i="0" u="none" strike="noStrike" dirty="0">
                          <a:solidFill>
                            <a:schemeClr val="tx1"/>
                          </a:solidFill>
                          <a:effectLst/>
                          <a:latin typeface="+mn-lt"/>
                        </a:rPr>
                        <a:t>54</a:t>
                      </a:r>
                    </a:p>
                  </a:txBody>
                  <a:tcPr marL="0" marR="0" marT="0" marB="0" anchor="ctr"/>
                </a:tc>
                <a:tc>
                  <a:txBody>
                    <a:bodyPr/>
                    <a:lstStyle/>
                    <a:p>
                      <a:pPr algn="ctr" fontAlgn="b"/>
                      <a:r>
                        <a:rPr lang="en-US" sz="1100" b="0" i="0" u="none" strike="noStrike">
                          <a:solidFill>
                            <a:schemeClr val="tx1"/>
                          </a:solidFill>
                          <a:effectLst/>
                          <a:latin typeface="+mn-lt"/>
                        </a:rPr>
                        <a:t>121</a:t>
                      </a:r>
                    </a:p>
                  </a:txBody>
                  <a:tcPr marL="0" marR="0" marT="0" marB="0" anchor="b"/>
                </a:tc>
                <a:tc>
                  <a:txBody>
                    <a:bodyPr/>
                    <a:lstStyle/>
                    <a:p>
                      <a:pPr algn="ctr" fontAlgn="b"/>
                      <a:r>
                        <a:rPr lang="en-US" sz="1100" b="0" i="0" u="none" strike="noStrike">
                          <a:solidFill>
                            <a:schemeClr val="tx1"/>
                          </a:solidFill>
                          <a:effectLst/>
                          <a:latin typeface="+mn-lt"/>
                        </a:rPr>
                        <a:t>46</a:t>
                      </a:r>
                    </a:p>
                  </a:txBody>
                  <a:tcPr marL="0" marR="0" marT="0" marB="0" anchor="b"/>
                </a:tc>
                <a:tc>
                  <a:txBody>
                    <a:bodyPr/>
                    <a:lstStyle/>
                    <a:p>
                      <a:pPr algn="ctr" fontAlgn="b"/>
                      <a:r>
                        <a:rPr lang="en-US" sz="1100" b="0" i="0" u="none" strike="noStrike">
                          <a:solidFill>
                            <a:schemeClr val="tx1"/>
                          </a:solidFill>
                          <a:effectLst/>
                          <a:latin typeface="+mn-lt"/>
                        </a:rPr>
                        <a:t>77.00</a:t>
                      </a:r>
                    </a:p>
                  </a:txBody>
                  <a:tcPr marL="0" marR="0" marT="0" marB="0" anchor="b"/>
                </a:tc>
                <a:tc>
                  <a:txBody>
                    <a:bodyPr/>
                    <a:lstStyle/>
                    <a:p>
                      <a:pPr algn="ctr" fontAlgn="b"/>
                      <a:r>
                        <a:rPr lang="en-US" sz="1100" b="0" i="0" u="none" strike="noStrike" dirty="0">
                          <a:solidFill>
                            <a:schemeClr val="tx1"/>
                          </a:solidFill>
                          <a:effectLst/>
                          <a:latin typeface="+mn-lt"/>
                        </a:rPr>
                        <a:t>59.45</a:t>
                      </a:r>
                    </a:p>
                  </a:txBody>
                  <a:tcPr marL="0" marR="0" marT="0" marB="0" anchor="b"/>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1279745025"/>
              </p:ext>
            </p:extLst>
          </p:nvPr>
        </p:nvGraphicFramePr>
        <p:xfrm>
          <a:off x="0" y="0"/>
          <a:ext cx="12192000" cy="6006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EAECBB8-2E8F-24ED-358E-BC0611431383}"/>
              </a:ext>
            </a:extLst>
          </p:cNvPr>
          <p:cNvGraphicFramePr>
            <a:graphicFrameLocks/>
          </p:cNvGraphicFramePr>
          <p:nvPr>
            <p:extLst>
              <p:ext uri="{D42A27DB-BD31-4B8C-83A1-F6EECF244321}">
                <p14:modId xmlns:p14="http://schemas.microsoft.com/office/powerpoint/2010/main" val="606487996"/>
              </p:ext>
            </p:extLst>
          </p:nvPr>
        </p:nvGraphicFramePr>
        <p:xfrm>
          <a:off x="225552" y="237744"/>
          <a:ext cx="11740896" cy="5907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96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75294" y="21708"/>
            <a:ext cx="9593424" cy="1092182"/>
          </a:xfrm>
        </p:spPr>
        <p:txBody>
          <a:bodyPr anchor="ctr">
            <a:normAutofit/>
          </a:bodyPr>
          <a:lstStyle/>
          <a:p>
            <a:pPr algn="ctr"/>
            <a:r>
              <a:rPr lang="en-US">
                <a:solidFill>
                  <a:srgbClr val="22549C"/>
                </a:solidFill>
              </a:rPr>
              <a:t>Implementation Related Problems</a:t>
            </a:r>
            <a:endParaRPr lang="en-US" dirty="0">
              <a:solidFill>
                <a:srgbClr val="22549C"/>
              </a:solidFill>
            </a:endParaRPr>
          </a:p>
        </p:txBody>
      </p:sp>
      <p:pic>
        <p:nvPicPr>
          <p:cNvPr id="3" name="Picture 2">
            <a:extLst>
              <a:ext uri="{FF2B5EF4-FFF2-40B4-BE49-F238E27FC236}">
                <a16:creationId xmlns:a16="http://schemas.microsoft.com/office/drawing/2014/main" id="{55FDD9D2-27EE-AAE4-4050-B3BF436AF0D7}"/>
              </a:ext>
            </a:extLst>
          </p:cNvPr>
          <p:cNvPicPr>
            <a:picLocks noChangeAspect="1"/>
          </p:cNvPicPr>
          <p:nvPr/>
        </p:nvPicPr>
        <p:blipFill rotWithShape="1">
          <a:blip r:embed="rId3"/>
          <a:srcRect l="1831" t="6330" r="7174" b="3127"/>
          <a:stretch/>
        </p:blipFill>
        <p:spPr>
          <a:xfrm>
            <a:off x="2114406" y="758537"/>
            <a:ext cx="7123112" cy="5433396"/>
          </a:xfrm>
          <a:prstGeom prst="rect">
            <a:avLst/>
          </a:prstGeom>
        </p:spPr>
      </p:pic>
    </p:spTree>
    <p:extLst>
      <p:ext uri="{BB962C8B-B14F-4D97-AF65-F5344CB8AC3E}">
        <p14:creationId xmlns:p14="http://schemas.microsoft.com/office/powerpoint/2010/main" val="417702547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16281</TotalTime>
  <Words>1185</Words>
  <Application>Microsoft Office PowerPoint</Application>
  <PresentationFormat>Widescreen</PresentationFormat>
  <Paragraphs>361</Paragraphs>
  <Slides>26</Slides>
  <Notes>15</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 +mn-lt</vt:lpstr>
      <vt:lpstr>Apple Braille</vt:lpstr>
      <vt:lpstr>Arial</vt:lpstr>
      <vt:lpstr>Calibri</vt:lpstr>
      <vt:lpstr>Calibri Light</vt:lpstr>
      <vt:lpstr>Century Gothic</vt:lpstr>
      <vt:lpstr>1_Office Theme</vt:lpstr>
      <vt:lpstr>The Recorded Home Oximetry (RHO) Program  Monthly Investigator Meeting</vt:lpstr>
      <vt:lpstr>RHO Program Implementation Timeline</vt:lpstr>
      <vt:lpstr>RHO Implementation Trial Consort Diagram</vt:lpstr>
      <vt:lpstr>PowerPoint Presentation</vt:lpstr>
      <vt:lpstr>Enrollment by Site</vt:lpstr>
      <vt:lpstr>Implementation Trial Outcomes</vt:lpstr>
      <vt:lpstr>PowerPoint Presentation</vt:lpstr>
      <vt:lpstr>PowerPoint Presentation</vt:lpstr>
      <vt:lpstr>Implementation Related Problems</vt:lpstr>
      <vt:lpstr>PowerPoint Presentation</vt:lpstr>
      <vt:lpstr>Deviation Types</vt:lpstr>
      <vt:lpstr>Deviation Types – Commentary </vt:lpstr>
      <vt:lpstr>PowerPoint Presentation</vt:lpstr>
      <vt:lpstr>Updates</vt:lpstr>
      <vt:lpstr>Data Queries</vt:lpstr>
      <vt:lpstr>Cost of Implementation Analysis</vt:lpstr>
      <vt:lpstr>Additional Funding Awarded</vt:lpstr>
      <vt:lpstr>Discussion</vt:lpstr>
      <vt:lpstr>Reminders</vt:lpstr>
      <vt:lpstr>Contacting Patients Through the EMR</vt:lpstr>
      <vt:lpstr>Controls</vt:lpstr>
      <vt:lpstr>Importance of Changing Probes</vt:lpstr>
      <vt:lpstr>Reporting AEs</vt:lpstr>
      <vt:lpstr>Family Engagement Survey</vt:lpstr>
      <vt:lpstr>RHO Program Website</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493</cp:revision>
  <dcterms:created xsi:type="dcterms:W3CDTF">2021-03-31T16:28:55Z</dcterms:created>
  <dcterms:modified xsi:type="dcterms:W3CDTF">2023-05-31T14:00:05Z</dcterms:modified>
</cp:coreProperties>
</file>