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9" r:id="rId2"/>
    <p:sldId id="897" r:id="rId3"/>
    <p:sldId id="256" r:id="rId4"/>
    <p:sldId id="896" r:id="rId5"/>
    <p:sldId id="1330" r:id="rId6"/>
    <p:sldId id="1440" r:id="rId7"/>
    <p:sldId id="1424" r:id="rId8"/>
    <p:sldId id="1425" r:id="rId9"/>
    <p:sldId id="878" r:id="rId10"/>
    <p:sldId id="895" r:id="rId11"/>
    <p:sldId id="1335" r:id="rId12"/>
    <p:sldId id="1307" r:id="rId13"/>
    <p:sldId id="1441" r:id="rId14"/>
    <p:sldId id="1485" r:id="rId15"/>
    <p:sldId id="1487" r:id="rId16"/>
    <p:sldId id="1488" r:id="rId17"/>
    <p:sldId id="1474" r:id="rId18"/>
    <p:sldId id="1443" r:id="rId19"/>
    <p:sldId id="1489" r:id="rId20"/>
    <p:sldId id="1483" r:id="rId21"/>
    <p:sldId id="831" r:id="rId22"/>
    <p:sldId id="1475" r:id="rId23"/>
    <p:sldId id="1460" r:id="rId24"/>
    <p:sldId id="1461" r:id="rId25"/>
    <p:sldId id="1455" r:id="rId26"/>
    <p:sldId id="4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000"/>
    <a:srgbClr val="ED7D31"/>
    <a:srgbClr val="B4B4B4"/>
    <a:srgbClr val="629DD1"/>
    <a:srgbClr val="F4B183"/>
    <a:srgbClr val="A9D18E"/>
    <a:srgbClr val="FCE8DA"/>
    <a:srgbClr val="E5F1DD"/>
    <a:srgbClr val="BC7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89056" autoAdjust="0"/>
  </p:normalViewPr>
  <p:slideViewPr>
    <p:cSldViewPr snapToGrid="0">
      <p:cViewPr varScale="1">
        <p:scale>
          <a:sx n="99" d="100"/>
          <a:sy n="99" d="100"/>
        </p:scale>
        <p:origin x="456" y="10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Augus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umassmed-my.sharepoint.com/personal/katherine_edeburn_umassmed_edu/Documents/Documents/Control%20Childr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Augu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Total!$B$2:$B$10</c:f>
              <c:numCache>
                <c:formatCode>0.0</c:formatCode>
                <c:ptCount val="9"/>
                <c:pt idx="0">
                  <c:v>7</c:v>
                </c:pt>
                <c:pt idx="1">
                  <c:v>11</c:v>
                </c:pt>
                <c:pt idx="2">
                  <c:v>20</c:v>
                </c:pt>
                <c:pt idx="3">
                  <c:v>24</c:v>
                </c:pt>
                <c:pt idx="4">
                  <c:v>44</c:v>
                </c:pt>
                <c:pt idx="5">
                  <c:v>53</c:v>
                </c:pt>
                <c:pt idx="6">
                  <c:v>36</c:v>
                </c:pt>
                <c:pt idx="7">
                  <c:v>39</c:v>
                </c:pt>
                <c:pt idx="8">
                  <c:v>30</c:v>
                </c:pt>
              </c:numCache>
            </c:numRef>
          </c:val>
          <c:smooth val="0"/>
          <c:extLst>
            <c:ext xmlns:c16="http://schemas.microsoft.com/office/drawing/2014/chart" uri="{C3380CC4-5D6E-409C-BE32-E72D297353CC}">
              <c16:uniqueId val="{00000000-3F32-4844-8D2B-9335D3E47AA1}"/>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32-4844-8D2B-9335D3E47AA1}"/>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32-4844-8D2B-9335D3E47AA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Total!$C$2:$C$10</c:f>
              <c:numCache>
                <c:formatCode>0.0</c:formatCode>
                <c:ptCount val="9"/>
                <c:pt idx="0">
                  <c:v>31.471999999999998</c:v>
                </c:pt>
                <c:pt idx="1">
                  <c:v>47.271999999999998</c:v>
                </c:pt>
                <c:pt idx="2">
                  <c:v>47.271999999999998</c:v>
                </c:pt>
                <c:pt idx="3">
                  <c:v>47.271999999999998</c:v>
                </c:pt>
                <c:pt idx="4">
                  <c:v>47.271999999999998</c:v>
                </c:pt>
                <c:pt idx="5">
                  <c:v>47.271999999999998</c:v>
                </c:pt>
                <c:pt idx="6">
                  <c:v>47.271999999999998</c:v>
                </c:pt>
                <c:pt idx="7">
                  <c:v>47.271999999999998</c:v>
                </c:pt>
                <c:pt idx="8">
                  <c:v>47.271999999999998</c:v>
                </c:pt>
              </c:numCache>
            </c:numRef>
          </c:val>
          <c:smooth val="0"/>
          <c:extLst>
            <c:ext xmlns:c16="http://schemas.microsoft.com/office/drawing/2014/chart" uri="{C3380CC4-5D6E-409C-BE32-E72D297353CC}">
              <c16:uniqueId val="{00000003-3F32-4844-8D2B-9335D3E47AA1}"/>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3F32-4844-8D2B-9335D3E47AA1}"/>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3F32-4844-8D2B-9335D3E47AA1}"/>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F32-4844-8D2B-9335D3E47AA1}"/>
                </c:ext>
              </c:extLst>
            </c:dLbl>
            <c:dLbl>
              <c:idx val="4"/>
              <c:layout>
                <c:manualLayout>
                  <c:x val="0.14396502963436408"/>
                  <c:y val="-2.2746481967462037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32-4844-8D2B-9335D3E47AA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Total!$F$2:$F$10</c:f>
              <c:numCache>
                <c:formatCode>0.0</c:formatCode>
                <c:ptCount val="9"/>
                <c:pt idx="0">
                  <c:v>7</c:v>
                </c:pt>
                <c:pt idx="1">
                  <c:v>22.8</c:v>
                </c:pt>
                <c:pt idx="2">
                  <c:v>22.8</c:v>
                </c:pt>
                <c:pt idx="3">
                  <c:v>22.8</c:v>
                </c:pt>
                <c:pt idx="4">
                  <c:v>22.8</c:v>
                </c:pt>
                <c:pt idx="5">
                  <c:v>22.8</c:v>
                </c:pt>
                <c:pt idx="6">
                  <c:v>22.8</c:v>
                </c:pt>
                <c:pt idx="7">
                  <c:v>22.8</c:v>
                </c:pt>
                <c:pt idx="8">
                  <c:v>22.8</c:v>
                </c:pt>
              </c:numCache>
            </c:numRef>
          </c:val>
          <c:smooth val="0"/>
          <c:extLst>
            <c:ext xmlns:c16="http://schemas.microsoft.com/office/drawing/2014/chart" uri="{C3380CC4-5D6E-409C-BE32-E72D297353CC}">
              <c16:uniqueId val="{00000008-3F32-4844-8D2B-9335D3E47AA1}"/>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3F32-4844-8D2B-9335D3E47AA1}"/>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3F32-4844-8D2B-9335D3E47AA1}"/>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F32-4844-8D2B-9335D3E47AA1}"/>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32-4844-8D2B-9335D3E47AA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3F32-4844-8D2B-9335D3E47AA1}"/>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F32-4844-8D2B-9335D3E47AA1}"/>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F32-4844-8D2B-9335D3E47AA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Total!$T$2:$T$10</c:f>
              <c:numCache>
                <c:formatCode>General</c:formatCode>
                <c:ptCount val="9"/>
                <c:pt idx="0">
                  <c:v>12</c:v>
                </c:pt>
                <c:pt idx="1">
                  <c:v>23</c:v>
                </c:pt>
                <c:pt idx="2">
                  <c:v>45</c:v>
                </c:pt>
                <c:pt idx="3">
                  <c:v>63</c:v>
                </c:pt>
                <c:pt idx="4">
                  <c:v>88</c:v>
                </c:pt>
                <c:pt idx="5">
                  <c:v>88</c:v>
                </c:pt>
                <c:pt idx="6">
                  <c:v>88</c:v>
                </c:pt>
                <c:pt idx="7">
                  <c:v>88</c:v>
                </c:pt>
                <c:pt idx="8">
                  <c:v>88</c:v>
                </c:pt>
              </c:numCache>
            </c:numRef>
          </c:val>
          <c:smooth val="0"/>
          <c:extLst>
            <c:ext xmlns:c16="http://schemas.microsoft.com/office/drawing/2014/chart" uri="{C3380CC4-5D6E-409C-BE32-E72D297353CC}">
              <c16:uniqueId val="{00000010-3F32-4844-8D2B-9335D3E47AA1}"/>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Participants</a:t>
                </a:r>
                <a:r>
                  <a:rPr lang="en-US" baseline="0"/>
                  <a:t> Followed by the RHO Program</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Implementation: Average Duration of Home Oxygen Therapy for Infants Followed by the RHO</a:t>
            </a:r>
            <a:r>
              <a:rPr lang="en-US" sz="1800" baseline="0"/>
              <a:t> Program Across All Implementation Sites</a:t>
            </a:r>
            <a:endParaRPr lang="en-US" sz="180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Duration'!$B$2:$B$11</c:f>
              <c:numCache>
                <c:formatCode>0.0</c:formatCode>
                <c:ptCount val="10"/>
                <c:pt idx="0">
                  <c:v>102</c:v>
                </c:pt>
                <c:pt idx="1">
                  <c:v>121.4</c:v>
                </c:pt>
                <c:pt idx="2">
                  <c:v>74.7</c:v>
                </c:pt>
                <c:pt idx="3">
                  <c:v>104.27272727272727</c:v>
                </c:pt>
                <c:pt idx="4">
                  <c:v>100.13333333333334</c:v>
                </c:pt>
                <c:pt idx="5">
                  <c:v>80.407407407407405</c:v>
                </c:pt>
                <c:pt idx="6">
                  <c:v>79.096774193548384</c:v>
                </c:pt>
                <c:pt idx="7">
                  <c:v>57.684210526315788</c:v>
                </c:pt>
                <c:pt idx="8">
                  <c:v>40.055555555555557</c:v>
                </c:pt>
                <c:pt idx="9">
                  <c:v>19.75</c:v>
                </c:pt>
              </c:numCache>
            </c:numRef>
          </c:val>
          <c:smooth val="0"/>
          <c:extLst>
            <c:ext xmlns:c16="http://schemas.microsoft.com/office/drawing/2014/chart" uri="{C3380CC4-5D6E-409C-BE32-E72D297353CC}">
              <c16:uniqueId val="{00000000-5E6B-439E-956F-3A90214FCEA6}"/>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9.6873531567710919E-2"/>
                  <c:y val="-2.7385151561046945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6B-439E-956F-3A90214FCEA6}"/>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6B-439E-956F-3A90214FCEA6}"/>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Duration'!$C$2:$C$11</c:f>
              <c:numCache>
                <c:formatCode>0.0</c:formatCode>
                <c:ptCount val="10"/>
                <c:pt idx="0">
                  <c:v>173.73803703703706</c:v>
                </c:pt>
                <c:pt idx="1">
                  <c:v>173.73803703703706</c:v>
                </c:pt>
                <c:pt idx="2">
                  <c:v>131.55053807314803</c:v>
                </c:pt>
                <c:pt idx="3">
                  <c:v>131.55053807314803</c:v>
                </c:pt>
                <c:pt idx="4">
                  <c:v>131.55053807314803</c:v>
                </c:pt>
                <c:pt idx="5">
                  <c:v>131.55053807314803</c:v>
                </c:pt>
                <c:pt idx="6">
                  <c:v>131.55053807314803</c:v>
                </c:pt>
                <c:pt idx="7">
                  <c:v>131.55053807314803</c:v>
                </c:pt>
                <c:pt idx="8">
                  <c:v>131.55053807314803</c:v>
                </c:pt>
                <c:pt idx="9">
                  <c:v>131.55053807314803</c:v>
                </c:pt>
              </c:numCache>
            </c:numRef>
          </c:val>
          <c:smooth val="0"/>
          <c:extLst>
            <c:ext xmlns:c16="http://schemas.microsoft.com/office/drawing/2014/chart" uri="{C3380CC4-5D6E-409C-BE32-E72D297353CC}">
              <c16:uniqueId val="{00000003-5E6B-439E-956F-3A90214FCEA6}"/>
            </c:ext>
          </c:extLst>
        </c:ser>
        <c:ser>
          <c:idx val="2"/>
          <c:order val="2"/>
          <c:tx>
            <c:strRef>
              <c:f>'Avg HOT Duration'!$D$1</c:f>
              <c:strCache>
                <c:ptCount val="1"/>
                <c:pt idx="0">
                  <c:v> +2 Sigma</c:v>
                </c:pt>
              </c:strCache>
            </c:strRef>
          </c:tx>
          <c:spPr>
            <a:ln w="25400">
              <a:noFill/>
            </a:ln>
            <a:effectLst/>
          </c:spPr>
          <c:marker>
            <c:symbol val="none"/>
          </c:marker>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Duration'!$D$2:$D$8</c:f>
              <c:numCache>
                <c:formatCode>0.0</c:formatCode>
                <c:ptCount val="7"/>
                <c:pt idx="0">
                  <c:v>153.0586913580247</c:v>
                </c:pt>
                <c:pt idx="1">
                  <c:v>153.0586913580247</c:v>
                </c:pt>
                <c:pt idx="2">
                  <c:v>110.87119239413569</c:v>
                </c:pt>
                <c:pt idx="3">
                  <c:v>110.87119239413569</c:v>
                </c:pt>
                <c:pt idx="4">
                  <c:v>110.87119239413569</c:v>
                </c:pt>
                <c:pt idx="5">
                  <c:v>110.87119239413569</c:v>
                </c:pt>
                <c:pt idx="6">
                  <c:v>110.87119239413569</c:v>
                </c:pt>
              </c:numCache>
            </c:numRef>
          </c:val>
          <c:smooth val="0"/>
          <c:extLst>
            <c:ext xmlns:c16="http://schemas.microsoft.com/office/drawing/2014/chart" uri="{C3380CC4-5D6E-409C-BE32-E72D297353CC}">
              <c16:uniqueId val="{00000004-5E6B-439E-956F-3A90214FCEA6}"/>
            </c:ext>
          </c:extLst>
        </c:ser>
        <c:ser>
          <c:idx val="3"/>
          <c:order val="3"/>
          <c:tx>
            <c:strRef>
              <c:f>'Avg HOT Duration'!$E$1</c:f>
              <c:strCache>
                <c:ptCount val="1"/>
                <c:pt idx="0">
                  <c:v> +1 Sigma</c:v>
                </c:pt>
              </c:strCache>
            </c:strRef>
          </c:tx>
          <c:spPr>
            <a:ln w="25400">
              <a:noFill/>
            </a:ln>
            <a:effectLst/>
          </c:spPr>
          <c:marker>
            <c:symbol val="none"/>
          </c:marker>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Duration'!$E$2:$E$8</c:f>
              <c:numCache>
                <c:formatCode>0.0</c:formatCode>
                <c:ptCount val="7"/>
                <c:pt idx="0">
                  <c:v>132.37934567901237</c:v>
                </c:pt>
                <c:pt idx="1">
                  <c:v>132.37934567901237</c:v>
                </c:pt>
                <c:pt idx="2">
                  <c:v>90.191846715123333</c:v>
                </c:pt>
                <c:pt idx="3">
                  <c:v>90.191846715123333</c:v>
                </c:pt>
                <c:pt idx="4">
                  <c:v>90.191846715123333</c:v>
                </c:pt>
                <c:pt idx="5">
                  <c:v>90.191846715123333</c:v>
                </c:pt>
                <c:pt idx="6">
                  <c:v>90.191846715123333</c:v>
                </c:pt>
              </c:numCache>
            </c:numRef>
          </c:val>
          <c:smooth val="0"/>
          <c:extLst>
            <c:ext xmlns:c16="http://schemas.microsoft.com/office/drawing/2014/chart" uri="{C3380CC4-5D6E-409C-BE32-E72D297353CC}">
              <c16:uniqueId val="{00000005-5E6B-439E-956F-3A90214FCEA6}"/>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9.9436195819897946E-2"/>
                  <c:y val="-2.6015649429042498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E6B-439E-956F-3A90214FCEA6}"/>
                </c:ext>
              </c:extLst>
            </c:dLbl>
            <c:dLbl>
              <c:idx val="3"/>
              <c:layout>
                <c:manualLayout>
                  <c:x val="0.36549638358923608"/>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6B-439E-956F-3A90214FCEA6}"/>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Duration'!$F$2:$F$11</c:f>
              <c:numCache>
                <c:formatCode>0.0</c:formatCode>
                <c:ptCount val="10"/>
                <c:pt idx="0">
                  <c:v>111.7</c:v>
                </c:pt>
                <c:pt idx="1">
                  <c:v>111.7</c:v>
                </c:pt>
                <c:pt idx="2">
                  <c:v>69.512501036110976</c:v>
                </c:pt>
                <c:pt idx="3">
                  <c:v>69.512501036110976</c:v>
                </c:pt>
                <c:pt idx="4">
                  <c:v>69.512501036110976</c:v>
                </c:pt>
                <c:pt idx="5">
                  <c:v>69.512501036110976</c:v>
                </c:pt>
                <c:pt idx="6">
                  <c:v>69.512501036110976</c:v>
                </c:pt>
                <c:pt idx="7">
                  <c:v>69.512501036110976</c:v>
                </c:pt>
                <c:pt idx="8">
                  <c:v>69.512501036110976</c:v>
                </c:pt>
                <c:pt idx="9">
                  <c:v>69.512501036110976</c:v>
                </c:pt>
              </c:numCache>
            </c:numRef>
          </c:val>
          <c:smooth val="0"/>
          <c:extLst>
            <c:ext xmlns:c16="http://schemas.microsoft.com/office/drawing/2014/chart" uri="{C3380CC4-5D6E-409C-BE32-E72D297353CC}">
              <c16:uniqueId val="{00000008-5E6B-439E-956F-3A90214FCEA6}"/>
            </c:ext>
          </c:extLst>
        </c:ser>
        <c:ser>
          <c:idx val="5"/>
          <c:order val="5"/>
          <c:tx>
            <c:strRef>
              <c:f>'Avg HOT Duration'!$G$1</c:f>
              <c:strCache>
                <c:ptCount val="1"/>
                <c:pt idx="0">
                  <c:v> -1 Sigma</c:v>
                </c:pt>
              </c:strCache>
            </c:strRef>
          </c:tx>
          <c:spPr>
            <a:ln w="25400">
              <a:noFill/>
            </a:ln>
            <a:effectLst/>
          </c:spPr>
          <c:marker>
            <c:symbol val="none"/>
          </c:marker>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Duration'!$G$2:$G$8</c:f>
              <c:numCache>
                <c:formatCode>0.0</c:formatCode>
                <c:ptCount val="7"/>
                <c:pt idx="0">
                  <c:v>91.020654320987646</c:v>
                </c:pt>
                <c:pt idx="1">
                  <c:v>91.020654320987646</c:v>
                </c:pt>
                <c:pt idx="2">
                  <c:v>48.833155357098619</c:v>
                </c:pt>
                <c:pt idx="3">
                  <c:v>48.833155357098619</c:v>
                </c:pt>
                <c:pt idx="4">
                  <c:v>48.833155357098619</c:v>
                </c:pt>
                <c:pt idx="5">
                  <c:v>48.833155357098619</c:v>
                </c:pt>
                <c:pt idx="6">
                  <c:v>48.833155357098619</c:v>
                </c:pt>
              </c:numCache>
            </c:numRef>
          </c:val>
          <c:smooth val="0"/>
          <c:extLst>
            <c:ext xmlns:c16="http://schemas.microsoft.com/office/drawing/2014/chart" uri="{C3380CC4-5D6E-409C-BE32-E72D297353CC}">
              <c16:uniqueId val="{00000009-5E6B-439E-956F-3A90214FCEA6}"/>
            </c:ext>
          </c:extLst>
        </c:ser>
        <c:ser>
          <c:idx val="6"/>
          <c:order val="6"/>
          <c:tx>
            <c:strRef>
              <c:f>'Avg HOT Duration'!$H$1</c:f>
              <c:strCache>
                <c:ptCount val="1"/>
                <c:pt idx="0">
                  <c:v> -2 Sigma</c:v>
                </c:pt>
              </c:strCache>
            </c:strRef>
          </c:tx>
          <c:spPr>
            <a:ln w="25400">
              <a:noFill/>
            </a:ln>
            <a:effectLst/>
          </c:spPr>
          <c:marker>
            <c:symbol val="none"/>
          </c:marker>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Duration'!$H$2:$H$8</c:f>
              <c:numCache>
                <c:formatCode>0.0</c:formatCode>
                <c:ptCount val="7"/>
                <c:pt idx="0">
                  <c:v>70.341308641975289</c:v>
                </c:pt>
                <c:pt idx="1">
                  <c:v>70.341308641975289</c:v>
                </c:pt>
                <c:pt idx="2">
                  <c:v>28.153809678086262</c:v>
                </c:pt>
                <c:pt idx="3">
                  <c:v>28.153809678086262</c:v>
                </c:pt>
                <c:pt idx="4">
                  <c:v>28.153809678086262</c:v>
                </c:pt>
                <c:pt idx="5">
                  <c:v>28.153809678086262</c:v>
                </c:pt>
                <c:pt idx="6">
                  <c:v>28.153809678086262</c:v>
                </c:pt>
              </c:numCache>
            </c:numRef>
          </c:val>
          <c:smooth val="0"/>
          <c:extLst>
            <c:ext xmlns:c16="http://schemas.microsoft.com/office/drawing/2014/chart" uri="{C3380CC4-5D6E-409C-BE32-E72D297353CC}">
              <c16:uniqueId val="{0000000A-5E6B-439E-956F-3A90214FCEA6}"/>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9.7915198319816141E-2"/>
                  <c:y val="-2.893005790700271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E6B-439E-956F-3A90214FCEA6}"/>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6B-439E-956F-3A90214FCEA6}"/>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Duration'!$A$2:$A$11</c:f>
              <c:strCache>
                <c:ptCount val="10"/>
                <c:pt idx="0">
                  <c:v>Q2 2021 (n=2)</c:v>
                </c:pt>
                <c:pt idx="1">
                  <c:v>Q3 2021 (n=4)</c:v>
                </c:pt>
                <c:pt idx="2">
                  <c:v>Q4 2021 (n=9)</c:v>
                </c:pt>
                <c:pt idx="3">
                  <c:v>Q1 2022 (n=11)</c:v>
                </c:pt>
                <c:pt idx="4">
                  <c:v>Q2 2022 (n=15)</c:v>
                </c:pt>
                <c:pt idx="5">
                  <c:v>Q3 2022 (n=27)</c:v>
                </c:pt>
                <c:pt idx="6">
                  <c:v>Q4 2022 (n=31)</c:v>
                </c:pt>
                <c:pt idx="7">
                  <c:v>Q1 2023 (n=19)</c:v>
                </c:pt>
                <c:pt idx="8">
                  <c:v>Q2 2023 (n=18)</c:v>
                </c:pt>
                <c:pt idx="9">
                  <c:v>Q3 2023 (n=4)</c:v>
                </c:pt>
              </c:strCache>
            </c:strRef>
          </c:cat>
          <c:val>
            <c:numRef>
              <c:f>'Avg HOT Duration'!$I$2:$I$11</c:f>
              <c:numCache>
                <c:formatCode>0.0</c:formatCode>
                <c:ptCount val="10"/>
                <c:pt idx="0">
                  <c:v>49.661962962962939</c:v>
                </c:pt>
                <c:pt idx="1">
                  <c:v>49.661962962962939</c:v>
                </c:pt>
                <c:pt idx="2">
                  <c:v>7.4744639990739117</c:v>
                </c:pt>
                <c:pt idx="3">
                  <c:v>7.4744639990739117</c:v>
                </c:pt>
                <c:pt idx="4">
                  <c:v>7.4744639990739117</c:v>
                </c:pt>
                <c:pt idx="5">
                  <c:v>7.4744639990739117</c:v>
                </c:pt>
                <c:pt idx="6">
                  <c:v>7.4744639990739117</c:v>
                </c:pt>
                <c:pt idx="7">
                  <c:v>7.4744639990739117</c:v>
                </c:pt>
                <c:pt idx="8">
                  <c:v>7.4744639990739117</c:v>
                </c:pt>
                <c:pt idx="9">
                  <c:v>7.4744639990739117</c:v>
                </c:pt>
              </c:numCache>
            </c:numRef>
          </c:val>
          <c:smooth val="0"/>
          <c:extLst>
            <c:ext xmlns:c16="http://schemas.microsoft.com/office/drawing/2014/chart" uri="{C3380CC4-5D6E-409C-BE32-E72D297353CC}">
              <c16:uniqueId val="{0000000D-5E6B-439E-956F-3A90214FCEA6}"/>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Implementation: Average Duration of Home Oxygen Therapy for </a:t>
            </a:r>
            <a:r>
              <a:rPr lang="en-US" sz="1600" u="sng" dirty="0"/>
              <a:t>Control</a:t>
            </a:r>
            <a:r>
              <a:rPr lang="en-US" sz="1600" dirty="0"/>
              <a:t> Infants Followed by the RHO</a:t>
            </a:r>
            <a:r>
              <a:rPr lang="en-US" sz="1600" baseline="0" dirty="0"/>
              <a:t> Program Across All Implementation Sites</a:t>
            </a:r>
            <a:endParaRPr lang="en-US" sz="1600" dirty="0"/>
          </a:p>
        </c:rich>
      </c:tx>
      <c:overlay val="0"/>
    </c:title>
    <c:autoTitleDeleted val="0"/>
    <c:plotArea>
      <c:layout/>
      <c:lineChart>
        <c:grouping val="standard"/>
        <c:varyColors val="0"/>
        <c:ser>
          <c:idx val="0"/>
          <c:order val="0"/>
          <c:tx>
            <c:strRef>
              <c:f>'[Control Children.xlsx]Avg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Duration'!$B$2:$B$8</c:f>
              <c:numCache>
                <c:formatCode>0.0</c:formatCode>
                <c:ptCount val="7"/>
                <c:pt idx="0">
                  <c:v>262.5</c:v>
                </c:pt>
                <c:pt idx="1">
                  <c:v>184.5</c:v>
                </c:pt>
                <c:pt idx="2">
                  <c:v>99.222222222222229</c:v>
                </c:pt>
                <c:pt idx="3">
                  <c:v>111</c:v>
                </c:pt>
                <c:pt idx="4">
                  <c:v>94.5</c:v>
                </c:pt>
                <c:pt idx="5">
                  <c:v>59.6</c:v>
                </c:pt>
                <c:pt idx="6">
                  <c:v>28</c:v>
                </c:pt>
              </c:numCache>
            </c:numRef>
          </c:val>
          <c:smooth val="0"/>
          <c:extLst>
            <c:ext xmlns:c16="http://schemas.microsoft.com/office/drawing/2014/chart" uri="{C3380CC4-5D6E-409C-BE32-E72D297353CC}">
              <c16:uniqueId val="{00000000-1173-4F35-8E15-A164050E9604}"/>
            </c:ext>
          </c:extLst>
        </c:ser>
        <c:ser>
          <c:idx val="1"/>
          <c:order val="1"/>
          <c:tx>
            <c:strRef>
              <c:f>'[Control Children.xlsx]Avg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5.6358213042065348E-2"/>
                  <c:y val="-2.3101240841473736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173-4F35-8E15-A164050E9604}"/>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Duration'!$C$2:$C$8</c:f>
              <c:numCache>
                <c:formatCode>0.0</c:formatCode>
                <c:ptCount val="7"/>
                <c:pt idx="0">
                  <c:v>224.47442460317461</c:v>
                </c:pt>
                <c:pt idx="1">
                  <c:v>224.47442460317461</c:v>
                </c:pt>
                <c:pt idx="2">
                  <c:v>224.47442460317461</c:v>
                </c:pt>
                <c:pt idx="3">
                  <c:v>224.47442460317461</c:v>
                </c:pt>
                <c:pt idx="4">
                  <c:v>224.47442460317461</c:v>
                </c:pt>
                <c:pt idx="5">
                  <c:v>224.47442460317461</c:v>
                </c:pt>
                <c:pt idx="6">
                  <c:v>224.47442460317461</c:v>
                </c:pt>
              </c:numCache>
            </c:numRef>
          </c:val>
          <c:smooth val="0"/>
          <c:extLst>
            <c:ext xmlns:c16="http://schemas.microsoft.com/office/drawing/2014/chart" uri="{C3380CC4-5D6E-409C-BE32-E72D297353CC}">
              <c16:uniqueId val="{00000003-1173-4F35-8E15-A164050E9604}"/>
            </c:ext>
          </c:extLst>
        </c:ser>
        <c:ser>
          <c:idx val="2"/>
          <c:order val="2"/>
          <c:tx>
            <c:strRef>
              <c:f>'[Control Children.xlsx]Avg HOT Duration'!$D$1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Duration'!$D$2:$D$8</c:f>
              <c:numCache>
                <c:formatCode>0.0</c:formatCode>
                <c:ptCount val="7"/>
                <c:pt idx="0">
                  <c:v>189.61734126984129</c:v>
                </c:pt>
                <c:pt idx="1">
                  <c:v>189.61734126984129</c:v>
                </c:pt>
                <c:pt idx="2">
                  <c:v>189.61734126984129</c:v>
                </c:pt>
                <c:pt idx="3">
                  <c:v>189.61734126984129</c:v>
                </c:pt>
                <c:pt idx="4">
                  <c:v>189.61734126984129</c:v>
                </c:pt>
                <c:pt idx="5">
                  <c:v>189.61734126984129</c:v>
                </c:pt>
                <c:pt idx="6">
                  <c:v>189.61734126984129</c:v>
                </c:pt>
              </c:numCache>
            </c:numRef>
          </c:val>
          <c:smooth val="0"/>
          <c:extLst>
            <c:ext xmlns:c16="http://schemas.microsoft.com/office/drawing/2014/chart" uri="{C3380CC4-5D6E-409C-BE32-E72D297353CC}">
              <c16:uniqueId val="{00000004-1173-4F35-8E15-A164050E9604}"/>
            </c:ext>
          </c:extLst>
        </c:ser>
        <c:ser>
          <c:idx val="3"/>
          <c:order val="3"/>
          <c:tx>
            <c:strRef>
              <c:f>'[Control Children.xlsx]Avg HOT Duration'!$E$1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Duration'!$E$2:$E$8</c:f>
              <c:numCache>
                <c:formatCode>0.0</c:formatCode>
                <c:ptCount val="7"/>
                <c:pt idx="0">
                  <c:v>154.76025793650794</c:v>
                </c:pt>
                <c:pt idx="1">
                  <c:v>154.76025793650794</c:v>
                </c:pt>
                <c:pt idx="2">
                  <c:v>154.76025793650794</c:v>
                </c:pt>
                <c:pt idx="3">
                  <c:v>154.76025793650794</c:v>
                </c:pt>
                <c:pt idx="4">
                  <c:v>154.76025793650794</c:v>
                </c:pt>
                <c:pt idx="5">
                  <c:v>154.76025793650794</c:v>
                </c:pt>
                <c:pt idx="6">
                  <c:v>154.76025793650794</c:v>
                </c:pt>
              </c:numCache>
            </c:numRef>
          </c:val>
          <c:smooth val="0"/>
          <c:extLst>
            <c:ext xmlns:c16="http://schemas.microsoft.com/office/drawing/2014/chart" uri="{C3380CC4-5D6E-409C-BE32-E72D297353CC}">
              <c16:uniqueId val="{00000005-1173-4F35-8E15-A164050E9604}"/>
            </c:ext>
          </c:extLst>
        </c:ser>
        <c:ser>
          <c:idx val="4"/>
          <c:order val="4"/>
          <c:tx>
            <c:strRef>
              <c:f>'[Control Children.xlsx]Avg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0.1108945487282412"/>
                  <c:y val="-2.601563030671310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173-4F35-8E15-A164050E9604}"/>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Duration'!$F$2:$F$8</c:f>
              <c:numCache>
                <c:formatCode>0.0</c:formatCode>
                <c:ptCount val="7"/>
                <c:pt idx="0">
                  <c:v>119.90317460317461</c:v>
                </c:pt>
                <c:pt idx="1">
                  <c:v>119.90317460317461</c:v>
                </c:pt>
                <c:pt idx="2">
                  <c:v>119.90317460317461</c:v>
                </c:pt>
                <c:pt idx="3">
                  <c:v>119.90317460317461</c:v>
                </c:pt>
                <c:pt idx="4">
                  <c:v>119.90317460317461</c:v>
                </c:pt>
                <c:pt idx="5">
                  <c:v>119.90317460317461</c:v>
                </c:pt>
                <c:pt idx="6">
                  <c:v>119.90317460317461</c:v>
                </c:pt>
              </c:numCache>
            </c:numRef>
          </c:val>
          <c:smooth val="0"/>
          <c:extLst>
            <c:ext xmlns:c16="http://schemas.microsoft.com/office/drawing/2014/chart" uri="{C3380CC4-5D6E-409C-BE32-E72D297353CC}">
              <c16:uniqueId val="{00000008-1173-4F35-8E15-A164050E9604}"/>
            </c:ext>
          </c:extLst>
        </c:ser>
        <c:ser>
          <c:idx val="5"/>
          <c:order val="5"/>
          <c:tx>
            <c:strRef>
              <c:f>'[Control Children.xlsx]Avg HOT Duration'!$G$1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Duration'!$G$2:$G$8</c:f>
              <c:numCache>
                <c:formatCode>0.0</c:formatCode>
                <c:ptCount val="7"/>
                <c:pt idx="0">
                  <c:v>85.04609126984127</c:v>
                </c:pt>
                <c:pt idx="1">
                  <c:v>85.04609126984127</c:v>
                </c:pt>
                <c:pt idx="2">
                  <c:v>85.04609126984127</c:v>
                </c:pt>
                <c:pt idx="3">
                  <c:v>85.04609126984127</c:v>
                </c:pt>
                <c:pt idx="4">
                  <c:v>85.04609126984127</c:v>
                </c:pt>
                <c:pt idx="5">
                  <c:v>85.04609126984127</c:v>
                </c:pt>
                <c:pt idx="6">
                  <c:v>85.04609126984127</c:v>
                </c:pt>
              </c:numCache>
            </c:numRef>
          </c:val>
          <c:smooth val="0"/>
          <c:extLst>
            <c:ext xmlns:c16="http://schemas.microsoft.com/office/drawing/2014/chart" uri="{C3380CC4-5D6E-409C-BE32-E72D297353CC}">
              <c16:uniqueId val="{00000009-1173-4F35-8E15-A164050E9604}"/>
            </c:ext>
          </c:extLst>
        </c:ser>
        <c:ser>
          <c:idx val="6"/>
          <c:order val="6"/>
          <c:tx>
            <c:strRef>
              <c:f>'[Control Children.xlsx]Avg HOT Duration'!$H$1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Duration'!$H$2:$H$8</c:f>
              <c:numCache>
                <c:formatCode>0.0</c:formatCode>
                <c:ptCount val="7"/>
                <c:pt idx="0">
                  <c:v>50.189007936507934</c:v>
                </c:pt>
                <c:pt idx="1">
                  <c:v>50.189007936507934</c:v>
                </c:pt>
                <c:pt idx="2">
                  <c:v>50.189007936507934</c:v>
                </c:pt>
                <c:pt idx="3">
                  <c:v>50.189007936507934</c:v>
                </c:pt>
                <c:pt idx="4">
                  <c:v>50.189007936507934</c:v>
                </c:pt>
                <c:pt idx="5">
                  <c:v>50.189007936507934</c:v>
                </c:pt>
                <c:pt idx="6">
                  <c:v>50.189007936507934</c:v>
                </c:pt>
              </c:numCache>
            </c:numRef>
          </c:val>
          <c:smooth val="0"/>
          <c:extLst>
            <c:ext xmlns:c16="http://schemas.microsoft.com/office/drawing/2014/chart" uri="{C3380CC4-5D6E-409C-BE32-E72D297353CC}">
              <c16:uniqueId val="{0000000A-1173-4F35-8E15-A164050E9604}"/>
            </c:ext>
          </c:extLst>
        </c:ser>
        <c:ser>
          <c:idx val="7"/>
          <c:order val="7"/>
          <c:tx>
            <c:strRef>
              <c:f>'[Control Children.xlsx]Avg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5.2081861227186783E-2"/>
                  <c:y val="-2.0362236687073147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173-4F35-8E15-A164050E9604}"/>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Duration'!$I$2:$I$8</c:f>
              <c:numCache>
                <c:formatCode>0.0</c:formatCode>
                <c:ptCount val="7"/>
                <c:pt idx="0">
                  <c:v>15.331924603174599</c:v>
                </c:pt>
                <c:pt idx="1">
                  <c:v>15.331924603174599</c:v>
                </c:pt>
                <c:pt idx="2">
                  <c:v>15.331924603174599</c:v>
                </c:pt>
                <c:pt idx="3">
                  <c:v>15.331924603174599</c:v>
                </c:pt>
                <c:pt idx="4">
                  <c:v>15.331924603174599</c:v>
                </c:pt>
                <c:pt idx="5">
                  <c:v>15.331924603174599</c:v>
                </c:pt>
                <c:pt idx="6">
                  <c:v>15.331924603174599</c:v>
                </c:pt>
              </c:numCache>
            </c:numRef>
          </c:val>
          <c:smooth val="0"/>
          <c:extLst>
            <c:ext xmlns:c16="http://schemas.microsoft.com/office/drawing/2014/chart" uri="{C3380CC4-5D6E-409C-BE32-E72D297353CC}">
              <c16:uniqueId val="{0000000D-1173-4F35-8E15-A164050E9604}"/>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dirty="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Recorded Home Oximetry Implementation Trial</a:t>
            </a:r>
            <a:r>
              <a:rPr lang="en-US" sz="2800" baseline="0"/>
              <a:t> Related Barriers and Problems</a:t>
            </a:r>
            <a:endParaRPr lang="en-US" sz="28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Chart Quarterly'!$B$1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strRef>
              <c:f>'Problem Chart Quarterly'!$A$2:$A$10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'Problem Chart Quarterly'!$B$2:$B$10</c:f>
              <c:numCache>
                <c:formatCode>General</c:formatCode>
                <c:ptCount val="9"/>
                <c:pt idx="0">
                  <c:v>9</c:v>
                </c:pt>
                <c:pt idx="1">
                  <c:v>11</c:v>
                </c:pt>
                <c:pt idx="2">
                  <c:v>18</c:v>
                </c:pt>
                <c:pt idx="3">
                  <c:v>28</c:v>
                </c:pt>
                <c:pt idx="4">
                  <c:v>13</c:v>
                </c:pt>
                <c:pt idx="5">
                  <c:v>19</c:v>
                </c:pt>
                <c:pt idx="6">
                  <c:v>18</c:v>
                </c:pt>
                <c:pt idx="7">
                  <c:v>16</c:v>
                </c:pt>
                <c:pt idx="8">
                  <c:v>9</c:v>
                </c:pt>
              </c:numCache>
            </c:numRef>
          </c:val>
          <c:smooth val="0"/>
          <c:extLst>
            <c:ext xmlns:c16="http://schemas.microsoft.com/office/drawing/2014/chart" uri="{C3380CC4-5D6E-409C-BE32-E72D297353CC}">
              <c16:uniqueId val="{00000000-FF10-4F2B-8444-491AECD0F7C0}"/>
            </c:ext>
          </c:extLst>
        </c:ser>
        <c:ser>
          <c:idx val="1"/>
          <c:order val="1"/>
          <c:tx>
            <c:strRef>
              <c:f>'Problem Chart Quarterly'!$C$1</c:f>
              <c:strCache>
                <c:ptCount val="1"/>
                <c:pt idx="0">
                  <c:v>UCL</c:v>
                </c:pt>
              </c:strCache>
            </c:strRef>
          </c:tx>
          <c:spPr>
            <a:ln w="19050">
              <a:solidFill>
                <a:srgbClr val="7F8FA9"/>
              </a:solidFill>
              <a:prstDash val="solid"/>
            </a:ln>
            <a:effectLst/>
          </c:spPr>
          <c:marker>
            <c:symbol val="none"/>
          </c:marker>
          <c:dLbls>
            <c:dLbl>
              <c:idx val="1"/>
              <c:layout>
                <c:manualLayout>
                  <c:x val="0.52801930922107321"/>
                  <c:y val="-2.5461435901231684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10-4F2B-8444-491AECD0F7C0}"/>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'Problem Chart Quarterly'!$C$2:$C$10</c:f>
              <c:numCache>
                <c:formatCode>0.00</c:formatCode>
                <c:ptCount val="9"/>
                <c:pt idx="0">
                  <c:v>27.541008753704581</c:v>
                </c:pt>
                <c:pt idx="1">
                  <c:v>27.541008753704581</c:v>
                </c:pt>
                <c:pt idx="2">
                  <c:v>27.541008753704581</c:v>
                </c:pt>
                <c:pt idx="3">
                  <c:v>27.541008753704581</c:v>
                </c:pt>
                <c:pt idx="4">
                  <c:v>27.541008753704581</c:v>
                </c:pt>
                <c:pt idx="5">
                  <c:v>27.541008753704581</c:v>
                </c:pt>
                <c:pt idx="6">
                  <c:v>27.541008753704581</c:v>
                </c:pt>
                <c:pt idx="7">
                  <c:v>27.541008753704581</c:v>
                </c:pt>
                <c:pt idx="8">
                  <c:v>27.541008753704581</c:v>
                </c:pt>
              </c:numCache>
            </c:numRef>
          </c:val>
          <c:smooth val="0"/>
          <c:extLst>
            <c:ext xmlns:c16="http://schemas.microsoft.com/office/drawing/2014/chart" uri="{C3380CC4-5D6E-409C-BE32-E72D297353CC}">
              <c16:uniqueId val="{00000002-FF10-4F2B-8444-491AECD0F7C0}"/>
            </c:ext>
          </c:extLst>
        </c:ser>
        <c:ser>
          <c:idx val="4"/>
          <c:order val="4"/>
          <c:tx>
            <c:strRef>
              <c:f>'Problem Chart Quarterly'!$F$1</c:f>
              <c:strCache>
                <c:ptCount val="1"/>
                <c:pt idx="0">
                  <c:v>Average</c:v>
                </c:pt>
              </c:strCache>
            </c:strRef>
          </c:tx>
          <c:spPr>
            <a:ln w="34925">
              <a:solidFill>
                <a:srgbClr val="5AA2AE"/>
              </a:solidFill>
              <a:prstDash val="sysDash"/>
            </a:ln>
            <a:effectLst/>
          </c:spPr>
          <c:marker>
            <c:symbol val="none"/>
          </c:marker>
          <c:dLbls>
            <c:dLbl>
              <c:idx val="1"/>
              <c:layout>
                <c:manualLayout>
                  <c:x val="0.53346852767309449"/>
                  <c:y val="-1.8000998249636427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10-4F2B-8444-491AECD0F7C0}"/>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'Problem Chart Quarterly'!$F$2:$F$10</c:f>
              <c:numCache>
                <c:formatCode>0.00</c:formatCode>
                <c:ptCount val="9"/>
                <c:pt idx="0">
                  <c:v>15.666666666666666</c:v>
                </c:pt>
                <c:pt idx="1">
                  <c:v>15.666666666666666</c:v>
                </c:pt>
                <c:pt idx="2">
                  <c:v>15.666666666666666</c:v>
                </c:pt>
                <c:pt idx="3">
                  <c:v>15.666666666666666</c:v>
                </c:pt>
                <c:pt idx="4">
                  <c:v>15.666666666666666</c:v>
                </c:pt>
                <c:pt idx="5">
                  <c:v>15.666666666666666</c:v>
                </c:pt>
                <c:pt idx="6">
                  <c:v>15.666666666666666</c:v>
                </c:pt>
                <c:pt idx="7">
                  <c:v>15.666666666666666</c:v>
                </c:pt>
                <c:pt idx="8">
                  <c:v>15.666666666666666</c:v>
                </c:pt>
              </c:numCache>
            </c:numRef>
          </c:val>
          <c:smooth val="0"/>
          <c:extLst>
            <c:ext xmlns:c16="http://schemas.microsoft.com/office/drawing/2014/chart" uri="{C3380CC4-5D6E-409C-BE32-E72D297353CC}">
              <c16:uniqueId val="{00000004-FF10-4F2B-8444-491AECD0F7C0}"/>
            </c:ext>
          </c:extLst>
        </c:ser>
        <c:ser>
          <c:idx val="7"/>
          <c:order val="7"/>
          <c:tx>
            <c:strRef>
              <c:f>'Problem Chart Quarterly'!$I$1</c:f>
              <c:strCache>
                <c:ptCount val="1"/>
                <c:pt idx="0">
                  <c:v>LCL</c:v>
                </c:pt>
              </c:strCache>
            </c:strRef>
          </c:tx>
          <c:spPr>
            <a:ln w="25400">
              <a:solidFill>
                <a:srgbClr val="7F8FA9"/>
              </a:solidFill>
              <a:prstDash val="sysDash"/>
            </a:ln>
            <a:effectLst/>
          </c:spPr>
          <c:marker>
            <c:symbol val="none"/>
          </c:marker>
          <c:cat>
            <c:strRef>
              <c:f>'Problem Chart Quarterly'!$A$2:$A$10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'Problem Chart Quarterly'!$I$2:$I$10</c:f>
              <c:numCache>
                <c:formatCode>0.00</c:formatCode>
                <c:ptCount val="9"/>
                <c:pt idx="0">
                  <c:v>3.7923245796287492</c:v>
                </c:pt>
                <c:pt idx="1">
                  <c:v>3.7923245796287492</c:v>
                </c:pt>
                <c:pt idx="2">
                  <c:v>3.7923245796287492</c:v>
                </c:pt>
                <c:pt idx="3">
                  <c:v>3.7923245796287492</c:v>
                </c:pt>
                <c:pt idx="4" formatCode="General">
                  <c:v>3.7923245796287492</c:v>
                </c:pt>
                <c:pt idx="5" formatCode="General">
                  <c:v>3.7923245796287492</c:v>
                </c:pt>
                <c:pt idx="6" formatCode="General">
                  <c:v>3.7923245796287492</c:v>
                </c:pt>
                <c:pt idx="7" formatCode="General">
                  <c:v>3.7923245796287492</c:v>
                </c:pt>
                <c:pt idx="8" formatCode="General">
                  <c:v>3.7923245796287492</c:v>
                </c:pt>
              </c:numCache>
            </c:numRef>
          </c:val>
          <c:smooth val="0"/>
          <c:extLst>
            <c:ext xmlns:c16="http://schemas.microsoft.com/office/drawing/2014/chart" uri="{C3380CC4-5D6E-409C-BE32-E72D297353CC}">
              <c16:uniqueId val="{00000005-FF10-4F2B-8444-491AECD0F7C0}"/>
            </c:ext>
          </c:extLst>
        </c:ser>
        <c:dLbls>
          <c:showLegendKey val="0"/>
          <c:showVal val="0"/>
          <c:showCatName val="0"/>
          <c:showSerName val="0"/>
          <c:showPercent val="0"/>
          <c:showBubbleSize val="0"/>
        </c:dLbls>
        <c:marker val="1"/>
        <c:smooth val="0"/>
        <c:axId val="1611156495"/>
        <c:axId val="1611154415"/>
        <c:extLst>
          <c:ext xmlns:c15="http://schemas.microsoft.com/office/drawing/2012/chart" uri="{02D57815-91ED-43cb-92C2-25804820EDAC}">
            <c15:filteredLineSeries>
              <c15:ser>
                <c:idx val="2"/>
                <c:order val="2"/>
                <c:tx>
                  <c:strRef>
                    <c:extLst>
                      <c:ext uri="{02D57815-91ED-43cb-92C2-25804820EDAC}">
                        <c15:formulaRef>
                          <c15:sqref>'Problem Chart Quarterly'!$D$1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extLst>
                      <c:ext uri="{02D57815-91ED-43cb-92C2-25804820EDAC}">
                        <c15:formulaRef>
                          <c15:sqref>'Problem Chart Quarterly'!$A$2:$A$10</c15:sqref>
                        </c15:formulaRef>
                      </c:ext>
                    </c:extLst>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extLst>
                      <c:ext uri="{02D57815-91ED-43cb-92C2-25804820EDAC}">
                        <c15:formulaRef>
                          <c15:sqref>'Problem Chart Quarterly'!$D$2:$D$16</c15:sqref>
                        </c15:formulaRef>
                      </c:ext>
                    </c:extLst>
                    <c:numCache>
                      <c:formatCode>0.00</c:formatCode>
                      <c:ptCount val="15"/>
                      <c:pt idx="0">
                        <c:v>23.582894724691943</c:v>
                      </c:pt>
                      <c:pt idx="1">
                        <c:v>23.582894724691943</c:v>
                      </c:pt>
                      <c:pt idx="2">
                        <c:v>23.582894724691943</c:v>
                      </c:pt>
                      <c:pt idx="3">
                        <c:v>23.582894724691943</c:v>
                      </c:pt>
                      <c:pt idx="4" formatCode="General">
                        <c:v>23.582894724691943</c:v>
                      </c:pt>
                      <c:pt idx="5" formatCode="General">
                        <c:v>23.582894724691943</c:v>
                      </c:pt>
                      <c:pt idx="6" formatCode="General">
                        <c:v>23.582894724691943</c:v>
                      </c:pt>
                      <c:pt idx="7" formatCode="General">
                        <c:v>23.582894724691943</c:v>
                      </c:pt>
                      <c:pt idx="8" formatCode="General">
                        <c:v>23.582894724691943</c:v>
                      </c:pt>
                      <c:pt idx="9" formatCode="General">
                        <c:v>23.582894724691943</c:v>
                      </c:pt>
                      <c:pt idx="10" formatCode="General">
                        <c:v>8.5952400000000004</c:v>
                      </c:pt>
                      <c:pt idx="11" formatCode="General">
                        <c:v>8.5952400000000004</c:v>
                      </c:pt>
                      <c:pt idx="12" formatCode="General">
                        <c:v>8.5952400000000004</c:v>
                      </c:pt>
                      <c:pt idx="13" formatCode="General">
                        <c:v>8.5952400000000004</c:v>
                      </c:pt>
                      <c:pt idx="14" formatCode="General">
                        <c:v>8.5952400000000004</c:v>
                      </c:pt>
                    </c:numCache>
                  </c:numRef>
                </c:val>
                <c:smooth val="0"/>
                <c:extLst>
                  <c:ext xmlns:c16="http://schemas.microsoft.com/office/drawing/2014/chart" uri="{C3380CC4-5D6E-409C-BE32-E72D297353CC}">
                    <c16:uniqueId val="{00000006-FF10-4F2B-8444-491AECD0F7C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'Problem Chart Quarterly'!$E$1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Quarterly'!$A$2:$A$10</c15:sqref>
                        </c15:formulaRef>
                      </c:ext>
                    </c:extLst>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extLst xmlns:c15="http://schemas.microsoft.com/office/drawing/2012/chart">
                      <c:ext xmlns:c15="http://schemas.microsoft.com/office/drawing/2012/chart" uri="{02D57815-91ED-43cb-92C2-25804820EDAC}">
                        <c15:formulaRef>
                          <c15:sqref>'Problem Chart Quarterly'!$E$2:$E$16</c15:sqref>
                        </c15:formulaRef>
                      </c:ext>
                    </c:extLst>
                    <c:numCache>
                      <c:formatCode>0.00</c:formatCode>
                      <c:ptCount val="15"/>
                      <c:pt idx="0">
                        <c:v>19.624780695679306</c:v>
                      </c:pt>
                      <c:pt idx="1">
                        <c:v>19.624780695679306</c:v>
                      </c:pt>
                      <c:pt idx="2">
                        <c:v>19.624780695679306</c:v>
                      </c:pt>
                      <c:pt idx="3">
                        <c:v>19.624780695679306</c:v>
                      </c:pt>
                      <c:pt idx="4" formatCode="General">
                        <c:v>19.624780695679306</c:v>
                      </c:pt>
                      <c:pt idx="5" formatCode="General">
                        <c:v>19.624780695679306</c:v>
                      </c:pt>
                      <c:pt idx="6" formatCode="General">
                        <c:v>19.624780695679306</c:v>
                      </c:pt>
                      <c:pt idx="7" formatCode="General">
                        <c:v>19.624780695679306</c:v>
                      </c:pt>
                      <c:pt idx="8" formatCode="General">
                        <c:v>19.624780695679306</c:v>
                      </c:pt>
                      <c:pt idx="9" formatCode="General">
                        <c:v>19.624780695679306</c:v>
                      </c:pt>
                      <c:pt idx="10" formatCode="General">
                        <c:v>6.4976200000000004</c:v>
                      </c:pt>
                      <c:pt idx="11" formatCode="General">
                        <c:v>6.4976200000000004</c:v>
                      </c:pt>
                      <c:pt idx="12" formatCode="General">
                        <c:v>6.4976200000000004</c:v>
                      </c:pt>
                      <c:pt idx="13" formatCode="General">
                        <c:v>6.4976200000000004</c:v>
                      </c:pt>
                      <c:pt idx="14" formatCode="General">
                        <c:v>6.4976200000000004</c:v>
                      </c:pt>
                    </c:numCache>
                  </c:numRef>
                </c:val>
                <c:smooth val="0"/>
                <c:extLst xmlns:c15="http://schemas.microsoft.com/office/drawing/2012/chart">
                  <c:ext xmlns:c16="http://schemas.microsoft.com/office/drawing/2014/chart" uri="{C3380CC4-5D6E-409C-BE32-E72D297353CC}">
                    <c16:uniqueId val="{00000007-FF10-4F2B-8444-491AECD0F7C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'Problem Chart Quarterly'!$G$1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Quarterly'!$A$2:$A$10</c15:sqref>
                        </c15:formulaRef>
                      </c:ext>
                    </c:extLst>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extLst xmlns:c15="http://schemas.microsoft.com/office/drawing/2012/chart">
                      <c:ext xmlns:c15="http://schemas.microsoft.com/office/drawing/2012/chart" uri="{02D57815-91ED-43cb-92C2-25804820EDAC}">
                        <c15:formulaRef>
                          <c15:sqref>'Problem Chart Quarterly'!$G$2:$G$16</c15:sqref>
                        </c15:formulaRef>
                      </c:ext>
                    </c:extLst>
                    <c:numCache>
                      <c:formatCode>0.00</c:formatCode>
                      <c:ptCount val="15"/>
                      <c:pt idx="0">
                        <c:v>11.708552637654027</c:v>
                      </c:pt>
                      <c:pt idx="1">
                        <c:v>11.708552637654027</c:v>
                      </c:pt>
                      <c:pt idx="2">
                        <c:v>11.708552637654027</c:v>
                      </c:pt>
                      <c:pt idx="3">
                        <c:v>11.708552637654027</c:v>
                      </c:pt>
                      <c:pt idx="4" formatCode="General">
                        <c:v>11.708552637654027</c:v>
                      </c:pt>
                      <c:pt idx="5" formatCode="General">
                        <c:v>11.708552637654027</c:v>
                      </c:pt>
                      <c:pt idx="6" formatCode="General">
                        <c:v>11.708552637654027</c:v>
                      </c:pt>
                      <c:pt idx="7" formatCode="General">
                        <c:v>11.708552637654027</c:v>
                      </c:pt>
                      <c:pt idx="8" formatCode="General">
                        <c:v>11.708552637654027</c:v>
                      </c:pt>
                      <c:pt idx="9" formatCode="General">
                        <c:v>11.708552637654027</c:v>
                      </c:pt>
                      <c:pt idx="10" formatCode="General">
                        <c:v>11.708552637654027</c:v>
                      </c:pt>
                      <c:pt idx="11" formatCode="General">
                        <c:v>11.708552637654027</c:v>
                      </c:pt>
                      <c:pt idx="12" formatCode="General">
                        <c:v>11.708552637654027</c:v>
                      </c:pt>
                      <c:pt idx="13" formatCode="General">
                        <c:v>11.708552637654027</c:v>
                      </c:pt>
                      <c:pt idx="14" formatCode="General">
                        <c:v>11.708552637654027</c:v>
                      </c:pt>
                    </c:numCache>
                  </c:numRef>
                </c:val>
                <c:smooth val="0"/>
                <c:extLst xmlns:c15="http://schemas.microsoft.com/office/drawing/2012/chart">
                  <c:ext xmlns:c16="http://schemas.microsoft.com/office/drawing/2014/chart" uri="{C3380CC4-5D6E-409C-BE32-E72D297353CC}">
                    <c16:uniqueId val="{00000008-FF10-4F2B-8444-491AECD0F7C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'Problem Chart Quarterly'!$H$1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Quarterly'!$A$2:$A$10</c15:sqref>
                        </c15:formulaRef>
                      </c:ext>
                    </c:extLst>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extLst xmlns:c15="http://schemas.microsoft.com/office/drawing/2012/chart">
                      <c:ext xmlns:c15="http://schemas.microsoft.com/office/drawing/2012/chart" uri="{02D57815-91ED-43cb-92C2-25804820EDAC}">
                        <c15:formulaRef>
                          <c15:sqref>'Problem Chart Quarterly'!$H$2:$H$16</c15:sqref>
                        </c15:formulaRef>
                      </c:ext>
                    </c:extLst>
                    <c:numCache>
                      <c:formatCode>0.00</c:formatCode>
                      <c:ptCount val="15"/>
                      <c:pt idx="0">
                        <c:v>7.7504386086413879</c:v>
                      </c:pt>
                      <c:pt idx="1">
                        <c:v>7.7504386086413879</c:v>
                      </c:pt>
                      <c:pt idx="2">
                        <c:v>7.7504386086413879</c:v>
                      </c:pt>
                      <c:pt idx="3">
                        <c:v>7.7504386086413879</c:v>
                      </c:pt>
                      <c:pt idx="4" formatCode="General">
                        <c:v>7.7504386086413879</c:v>
                      </c:pt>
                      <c:pt idx="5" formatCode="General">
                        <c:v>7.7504386086413879</c:v>
                      </c:pt>
                      <c:pt idx="6" formatCode="General">
                        <c:v>7.7504386086413879</c:v>
                      </c:pt>
                      <c:pt idx="7" formatCode="General">
                        <c:v>7.7504386086413879</c:v>
                      </c:pt>
                      <c:pt idx="8" formatCode="General">
                        <c:v>7.7504386086413879</c:v>
                      </c:pt>
                      <c:pt idx="9" formatCode="General">
                        <c:v>7.7504386086413879</c:v>
                      </c:pt>
                      <c:pt idx="10" formatCode="General">
                        <c:v>7.7504386086413879</c:v>
                      </c:pt>
                      <c:pt idx="11" formatCode="General">
                        <c:v>7.7504386086413879</c:v>
                      </c:pt>
                      <c:pt idx="12" formatCode="General">
                        <c:v>7.7504386086413879</c:v>
                      </c:pt>
                      <c:pt idx="13" formatCode="General">
                        <c:v>7.7504386086413879</c:v>
                      </c:pt>
                      <c:pt idx="14" formatCode="General">
                        <c:v>7.7504386086413879</c:v>
                      </c:pt>
                    </c:numCache>
                  </c:numRef>
                </c:val>
                <c:smooth val="0"/>
                <c:extLst xmlns:c15="http://schemas.microsoft.com/office/drawing/2012/chart">
                  <c:ext xmlns:c16="http://schemas.microsoft.com/office/drawing/2014/chart" uri="{C3380CC4-5D6E-409C-BE32-E72D297353CC}">
                    <c16:uniqueId val="{00000009-FF10-4F2B-8444-491AECD0F7C0}"/>
                  </c:ext>
                </c:extLst>
              </c15:ser>
            </c15:filteredLineSeries>
          </c:ext>
        </c:extLst>
      </c:lineChart>
      <c:catAx>
        <c:axId val="1611156495"/>
        <c:scaling>
          <c:orientation val="minMax"/>
        </c:scaling>
        <c:delete val="0"/>
        <c:axPos val="b"/>
        <c:numFmt formatCode="General"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2400"/>
                </a:pPr>
                <a:r>
                  <a:rPr lang="en-US" sz="24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a:solidFill>
                  <a:srgbClr val="000000"/>
                </a:solidFill>
                <a:latin typeface=" +mn-lt"/>
              </a:defRPr>
            </a:pPr>
            <a:r>
              <a:rPr lang="en-US" sz="2400" b="1" i="0">
                <a:solidFill>
                  <a:srgbClr val="000000"/>
                </a:solidFill>
                <a:latin typeface=" +mn-lt"/>
              </a:rPr>
              <a:t>Percent Compliance with</a:t>
            </a:r>
            <a:r>
              <a:rPr lang="en-US" sz="2400" b="1" i="0" baseline="0">
                <a:solidFill>
                  <a:srgbClr val="000000"/>
                </a:solidFill>
                <a:latin typeface=" +mn-lt"/>
              </a:rPr>
              <a:t> the RHO Algorithm Across All Implementation Sites</a:t>
            </a:r>
            <a:endParaRPr lang="en-US" sz="24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'!$B$2:$B$10</c:f>
              <c:numCache>
                <c:formatCode>0%</c:formatCode>
                <c:ptCount val="9"/>
                <c:pt idx="0">
                  <c:v>0.9007633587786259</c:v>
                </c:pt>
                <c:pt idx="1">
                  <c:v>0.92576419213973793</c:v>
                </c:pt>
                <c:pt idx="2">
                  <c:v>0.92162162162162165</c:v>
                </c:pt>
                <c:pt idx="3">
                  <c:v>0.84362139917695478</c:v>
                </c:pt>
                <c:pt idx="4">
                  <c:v>0.86115992970123023</c:v>
                </c:pt>
                <c:pt idx="5">
                  <c:v>0.89685124864277954</c:v>
                </c:pt>
                <c:pt idx="6">
                  <c:v>0.9076797385620915</c:v>
                </c:pt>
                <c:pt idx="7">
                  <c:v>0.93700787401574803</c:v>
                </c:pt>
                <c:pt idx="8">
                  <c:v>0.91993957703927487</c:v>
                </c:pt>
              </c:numCache>
            </c:numRef>
          </c:val>
          <c:smooth val="0"/>
          <c:extLst>
            <c:ext xmlns:c16="http://schemas.microsoft.com/office/drawing/2014/chart" uri="{C3380CC4-5D6E-409C-BE32-E72D297353CC}">
              <c16:uniqueId val="{00000000-8FC0-45B3-B0E8-8C6817BAC756}"/>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FC0-45B3-B0E8-8C6817BAC756}"/>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FC0-45B3-B0E8-8C6817BAC75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'!$C$2:$C$10</c:f>
              <c:numCache>
                <c:formatCode>0.0%</c:formatCode>
                <c:ptCount val="9"/>
                <c:pt idx="0">
                  <c:v>0.97694898079695602</c:v>
                </c:pt>
                <c:pt idx="1">
                  <c:v>0.97694898079695602</c:v>
                </c:pt>
                <c:pt idx="2">
                  <c:v>0.97694898079695602</c:v>
                </c:pt>
                <c:pt idx="3">
                  <c:v>0.97694898079695602</c:v>
                </c:pt>
                <c:pt idx="4">
                  <c:v>0.97694898079695602</c:v>
                </c:pt>
                <c:pt idx="5">
                  <c:v>0.97694898079695602</c:v>
                </c:pt>
                <c:pt idx="6">
                  <c:v>0.97694898079695602</c:v>
                </c:pt>
                <c:pt idx="7">
                  <c:v>0.97694898079695602</c:v>
                </c:pt>
                <c:pt idx="8">
                  <c:v>0.97694898079695602</c:v>
                </c:pt>
              </c:numCache>
            </c:numRef>
          </c:val>
          <c:smooth val="0"/>
          <c:extLst>
            <c:ext xmlns:c16="http://schemas.microsoft.com/office/drawing/2014/chart" uri="{C3380CC4-5D6E-409C-BE32-E72D297353CC}">
              <c16:uniqueId val="{00000003-8FC0-45B3-B0E8-8C6817BAC756}"/>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'!$D$2:$D$7</c:f>
              <c:numCache>
                <c:formatCode>0.0000</c:formatCode>
                <c:ptCount val="6"/>
                <c:pt idx="0">
                  <c:v>0.94850941775691244</c:v>
                </c:pt>
                <c:pt idx="1">
                  <c:v>0.94850941775691244</c:v>
                </c:pt>
                <c:pt idx="2">
                  <c:v>0.94850941775691244</c:v>
                </c:pt>
                <c:pt idx="3">
                  <c:v>0.94850941775691244</c:v>
                </c:pt>
                <c:pt idx="4">
                  <c:v>0.94850941775691244</c:v>
                </c:pt>
                <c:pt idx="5">
                  <c:v>0.94850941775691244</c:v>
                </c:pt>
              </c:numCache>
            </c:numRef>
          </c:val>
          <c:smooth val="0"/>
          <c:extLst>
            <c:ext xmlns:c16="http://schemas.microsoft.com/office/drawing/2014/chart" uri="{C3380CC4-5D6E-409C-BE32-E72D297353CC}">
              <c16:uniqueId val="{00000004-8FC0-45B3-B0E8-8C6817BAC756}"/>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'!$E$2:$E$7</c:f>
              <c:numCache>
                <c:formatCode>0.0000</c:formatCode>
                <c:ptCount val="6"/>
                <c:pt idx="0">
                  <c:v>0.92006985471686875</c:v>
                </c:pt>
                <c:pt idx="1">
                  <c:v>0.92006985471686875</c:v>
                </c:pt>
                <c:pt idx="2">
                  <c:v>0.92006985471686875</c:v>
                </c:pt>
                <c:pt idx="3">
                  <c:v>0.92006985471686875</c:v>
                </c:pt>
                <c:pt idx="4">
                  <c:v>0.92006985471686875</c:v>
                </c:pt>
                <c:pt idx="5">
                  <c:v>0.92006985471686875</c:v>
                </c:pt>
              </c:numCache>
            </c:numRef>
          </c:val>
          <c:smooth val="0"/>
          <c:extLst>
            <c:ext xmlns:c16="http://schemas.microsoft.com/office/drawing/2014/chart" uri="{C3380CC4-5D6E-409C-BE32-E72D297353CC}">
              <c16:uniqueId val="{00000005-8FC0-45B3-B0E8-8C6817BAC756}"/>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FC0-45B3-B0E8-8C6817BAC756}"/>
                </c:ext>
              </c:extLst>
            </c:dLbl>
            <c:dLbl>
              <c:idx val="4"/>
              <c:layout>
                <c:manualLayout>
                  <c:x val="-0.13989561891043287"/>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FC0-45B3-B0E8-8C6817BAC75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'!$F$2:$F$10</c:f>
              <c:numCache>
                <c:formatCode>0.0%</c:formatCode>
                <c:ptCount val="9"/>
                <c:pt idx="0">
                  <c:v>0.89163029167682506</c:v>
                </c:pt>
                <c:pt idx="1">
                  <c:v>0.89163029167682506</c:v>
                </c:pt>
                <c:pt idx="2">
                  <c:v>0.89163029167682506</c:v>
                </c:pt>
                <c:pt idx="3">
                  <c:v>0.89163029167682506</c:v>
                </c:pt>
                <c:pt idx="4">
                  <c:v>0.89163029167682506</c:v>
                </c:pt>
                <c:pt idx="5">
                  <c:v>0.89163029167682506</c:v>
                </c:pt>
                <c:pt idx="6">
                  <c:v>0.89163029167682506</c:v>
                </c:pt>
                <c:pt idx="7">
                  <c:v>0.89163029167682506</c:v>
                </c:pt>
                <c:pt idx="8">
                  <c:v>0.89163029167682506</c:v>
                </c:pt>
              </c:numCache>
            </c:numRef>
          </c:val>
          <c:smooth val="0"/>
          <c:extLst>
            <c:ext xmlns:c16="http://schemas.microsoft.com/office/drawing/2014/chart" uri="{C3380CC4-5D6E-409C-BE32-E72D297353CC}">
              <c16:uniqueId val="{00000008-8FC0-45B3-B0E8-8C6817BAC756}"/>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'!$G$2:$G$7</c:f>
              <c:numCache>
                <c:formatCode>0.0000</c:formatCode>
                <c:ptCount val="6"/>
                <c:pt idx="0">
                  <c:v>0.86319072863678137</c:v>
                </c:pt>
                <c:pt idx="1">
                  <c:v>0.86319072863678137</c:v>
                </c:pt>
                <c:pt idx="2">
                  <c:v>0.86319072863678137</c:v>
                </c:pt>
                <c:pt idx="3">
                  <c:v>0.86319072863678137</c:v>
                </c:pt>
                <c:pt idx="4">
                  <c:v>0.86319072863678137</c:v>
                </c:pt>
                <c:pt idx="5">
                  <c:v>0.86319072863678137</c:v>
                </c:pt>
              </c:numCache>
            </c:numRef>
          </c:val>
          <c:smooth val="0"/>
          <c:extLst>
            <c:ext xmlns:c16="http://schemas.microsoft.com/office/drawing/2014/chart" uri="{C3380CC4-5D6E-409C-BE32-E72D297353CC}">
              <c16:uniqueId val="{00000009-8FC0-45B3-B0E8-8C6817BAC756}"/>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'!$H$2:$H$7</c:f>
              <c:numCache>
                <c:formatCode>0.0000</c:formatCode>
                <c:ptCount val="6"/>
                <c:pt idx="0">
                  <c:v>0.83475116559673768</c:v>
                </c:pt>
                <c:pt idx="1">
                  <c:v>0.83475116559673768</c:v>
                </c:pt>
                <c:pt idx="2">
                  <c:v>0.83475116559673768</c:v>
                </c:pt>
                <c:pt idx="3">
                  <c:v>0.83475116559673768</c:v>
                </c:pt>
                <c:pt idx="4">
                  <c:v>0.83475116559673768</c:v>
                </c:pt>
                <c:pt idx="5">
                  <c:v>0.83475116559673768</c:v>
                </c:pt>
              </c:numCache>
            </c:numRef>
          </c:val>
          <c:smooth val="0"/>
          <c:extLst>
            <c:ext xmlns:c16="http://schemas.microsoft.com/office/drawing/2014/chart" uri="{C3380CC4-5D6E-409C-BE32-E72D297353CC}">
              <c16:uniqueId val="{0000000A-8FC0-45B3-B0E8-8C6817BAC756}"/>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FC0-45B3-B0E8-8C6817BAC756}"/>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FC0-45B3-B0E8-8C6817BAC75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'!$I$2:$I$10</c:f>
              <c:numCache>
                <c:formatCode>0.0%</c:formatCode>
                <c:ptCount val="9"/>
                <c:pt idx="0">
                  <c:v>0.8063116025566941</c:v>
                </c:pt>
                <c:pt idx="1">
                  <c:v>0.8063116025566941</c:v>
                </c:pt>
                <c:pt idx="2">
                  <c:v>0.8063116025566941</c:v>
                </c:pt>
                <c:pt idx="3">
                  <c:v>0.8063116025566941</c:v>
                </c:pt>
                <c:pt idx="4">
                  <c:v>0.8063116025566941</c:v>
                </c:pt>
                <c:pt idx="5">
                  <c:v>0.8063116025566941</c:v>
                </c:pt>
                <c:pt idx="6">
                  <c:v>0.8063116025566941</c:v>
                </c:pt>
                <c:pt idx="7">
                  <c:v>0.8063116025566941</c:v>
                </c:pt>
                <c:pt idx="8">
                  <c:v>0.8063116025566941</c:v>
                </c:pt>
              </c:numCache>
            </c:numRef>
          </c:val>
          <c:smooth val="0"/>
          <c:extLst>
            <c:ext xmlns:c16="http://schemas.microsoft.com/office/drawing/2014/chart" uri="{C3380CC4-5D6E-409C-BE32-E72D297353CC}">
              <c16:uniqueId val="{0000000D-8FC0-45B3-B0E8-8C6817BAC756}"/>
            </c:ext>
          </c:extLst>
        </c:ser>
        <c:ser>
          <c:idx val="8"/>
          <c:order val="8"/>
          <c:spPr>
            <a:ln>
              <a:solidFill>
                <a:srgbClr val="7030A0"/>
              </a:solidFill>
            </a:ln>
          </c:spPr>
          <c:marker>
            <c:spPr>
              <a:solidFill>
                <a:srgbClr val="7030A0"/>
              </a:solidFill>
              <a:ln>
                <a:noFill/>
              </a:ln>
            </c:spPr>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(n=1224)</c:v>
                </c:pt>
                <c:pt idx="7">
                  <c:v>Q2 2023 (n=1016)</c:v>
                </c:pt>
                <c:pt idx="8">
                  <c:v>Q3 2023 (n=662)</c:v>
                </c:pt>
              </c:strCache>
            </c:strRef>
          </c:cat>
          <c:val>
            <c:numRef>
              <c:f>'Overall Quarterly Perce XmR '!$T$2:$T$10</c:f>
              <c:numCache>
                <c:formatCode>0%</c:formatCode>
                <c:ptCount val="9"/>
                <c:pt idx="0">
                  <c:v>0.9</c:v>
                </c:pt>
                <c:pt idx="1">
                  <c:v>0.9</c:v>
                </c:pt>
                <c:pt idx="2">
                  <c:v>0.9</c:v>
                </c:pt>
                <c:pt idx="3">
                  <c:v>0.9</c:v>
                </c:pt>
                <c:pt idx="4">
                  <c:v>0.9</c:v>
                </c:pt>
                <c:pt idx="5">
                  <c:v>0.9</c:v>
                </c:pt>
                <c:pt idx="6">
                  <c:v>0.9</c:v>
                </c:pt>
                <c:pt idx="7">
                  <c:v>0.9</c:v>
                </c:pt>
                <c:pt idx="8">
                  <c:v>0.9</c:v>
                </c:pt>
              </c:numCache>
            </c:numRef>
          </c:val>
          <c:smooth val="0"/>
          <c:extLst>
            <c:ext xmlns:c16="http://schemas.microsoft.com/office/drawing/2014/chart" uri="{C3380CC4-5D6E-409C-BE32-E72D297353CC}">
              <c16:uniqueId val="{0000000E-8FC0-45B3-B0E8-8C6817BAC756}"/>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D829961-4C72-421E-9F88-A84DEE4D03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876F9D3-5C06-49B1-B031-568781CA35C9}">
      <dgm:prSet/>
      <dgm:spPr/>
      <dgm:t>
        <a:bodyPr/>
        <a:lstStyle/>
        <a:p>
          <a:r>
            <a:rPr lang="en-US"/>
            <a:t>Make sure ISPs at each IRB are up-to-date</a:t>
          </a:r>
        </a:p>
      </dgm:t>
    </dgm:pt>
    <dgm:pt modelId="{6CD48406-99F3-4E07-AC6C-861D1BCCBB87}" type="parTrans" cxnId="{69A01DF4-E68D-43C9-9B66-CEC731050954}">
      <dgm:prSet/>
      <dgm:spPr/>
      <dgm:t>
        <a:bodyPr/>
        <a:lstStyle/>
        <a:p>
          <a:endParaRPr lang="en-US"/>
        </a:p>
      </dgm:t>
    </dgm:pt>
    <dgm:pt modelId="{6A27EFCE-74A2-44D3-B0B0-98946E72CC72}" type="sibTrans" cxnId="{69A01DF4-E68D-43C9-9B66-CEC731050954}">
      <dgm:prSet/>
      <dgm:spPr/>
      <dgm:t>
        <a:bodyPr/>
        <a:lstStyle/>
        <a:p>
          <a:endParaRPr lang="en-US"/>
        </a:p>
      </dgm:t>
    </dgm:pt>
    <dgm:pt modelId="{F435639B-DC5D-4ACB-8E70-C76A7C204C3B}">
      <dgm:prSet/>
      <dgm:spPr/>
      <dgm:t>
        <a:bodyPr/>
        <a:lstStyle/>
        <a:p>
          <a:r>
            <a:rPr lang="en-US" dirty="0"/>
            <a:t>We are on version 6</a:t>
          </a:r>
        </a:p>
      </dgm:t>
    </dgm:pt>
    <dgm:pt modelId="{F516F65C-332D-4182-8E64-9D806AF448A0}" type="parTrans" cxnId="{0ADDE8AE-17A3-4076-9747-4B402B8BB5CB}">
      <dgm:prSet/>
      <dgm:spPr/>
      <dgm:t>
        <a:bodyPr/>
        <a:lstStyle/>
        <a:p>
          <a:endParaRPr lang="en-US"/>
        </a:p>
      </dgm:t>
    </dgm:pt>
    <dgm:pt modelId="{F14C99D4-D211-4A90-93C9-425463902A2A}" type="sibTrans" cxnId="{0ADDE8AE-17A3-4076-9747-4B402B8BB5CB}">
      <dgm:prSet/>
      <dgm:spPr/>
      <dgm:t>
        <a:bodyPr/>
        <a:lstStyle/>
        <a:p>
          <a:endParaRPr lang="en-US"/>
        </a:p>
      </dgm:t>
    </dgm:pt>
    <dgm:pt modelId="{01BEEF2B-93B5-4C51-A4D4-A393CE9792A1}" type="pres">
      <dgm:prSet presAssocID="{DD829961-4C72-421E-9F88-A84DEE4D0305}" presName="linear" presStyleCnt="0">
        <dgm:presLayoutVars>
          <dgm:animLvl val="lvl"/>
          <dgm:resizeHandles val="exact"/>
        </dgm:presLayoutVars>
      </dgm:prSet>
      <dgm:spPr/>
    </dgm:pt>
    <dgm:pt modelId="{0ADBC2C7-077A-40B6-AC3E-01179FE51741}" type="pres">
      <dgm:prSet presAssocID="{E876F9D3-5C06-49B1-B031-568781CA35C9}" presName="parentText" presStyleLbl="node1" presStyleIdx="0" presStyleCnt="1">
        <dgm:presLayoutVars>
          <dgm:chMax val="0"/>
          <dgm:bulletEnabled val="1"/>
        </dgm:presLayoutVars>
      </dgm:prSet>
      <dgm:spPr/>
    </dgm:pt>
    <dgm:pt modelId="{D9DC1DDE-A062-4AA4-8CC6-187A307336D0}" type="pres">
      <dgm:prSet presAssocID="{E876F9D3-5C06-49B1-B031-568781CA35C9}" presName="childText" presStyleLbl="revTx" presStyleIdx="0" presStyleCnt="1">
        <dgm:presLayoutVars>
          <dgm:bulletEnabled val="1"/>
        </dgm:presLayoutVars>
      </dgm:prSet>
      <dgm:spPr/>
    </dgm:pt>
  </dgm:ptLst>
  <dgm:cxnLst>
    <dgm:cxn modelId="{E6EEC327-035B-4AE7-B24E-7F74178F7299}" type="presOf" srcId="{DD829961-4C72-421E-9F88-A84DEE4D0305}" destId="{01BEEF2B-93B5-4C51-A4D4-A393CE9792A1}" srcOrd="0" destOrd="0" presId="urn:microsoft.com/office/officeart/2005/8/layout/vList2"/>
    <dgm:cxn modelId="{59AEDF73-3317-45C5-8743-63588B8F6B5A}" type="presOf" srcId="{E876F9D3-5C06-49B1-B031-568781CA35C9}" destId="{0ADBC2C7-077A-40B6-AC3E-01179FE51741}" srcOrd="0" destOrd="0" presId="urn:microsoft.com/office/officeart/2005/8/layout/vList2"/>
    <dgm:cxn modelId="{0ADDE8AE-17A3-4076-9747-4B402B8BB5CB}" srcId="{E876F9D3-5C06-49B1-B031-568781CA35C9}" destId="{F435639B-DC5D-4ACB-8E70-C76A7C204C3B}" srcOrd="0" destOrd="0" parTransId="{F516F65C-332D-4182-8E64-9D806AF448A0}" sibTransId="{F14C99D4-D211-4A90-93C9-425463902A2A}"/>
    <dgm:cxn modelId="{1C6AFCC4-430F-4477-9F97-31FCEE04C768}" type="presOf" srcId="{F435639B-DC5D-4ACB-8E70-C76A7C204C3B}" destId="{D9DC1DDE-A062-4AA4-8CC6-187A307336D0}" srcOrd="0" destOrd="0" presId="urn:microsoft.com/office/officeart/2005/8/layout/vList2"/>
    <dgm:cxn modelId="{69A01DF4-E68D-43C9-9B66-CEC731050954}" srcId="{DD829961-4C72-421E-9F88-A84DEE4D0305}" destId="{E876F9D3-5C06-49B1-B031-568781CA35C9}" srcOrd="0" destOrd="0" parTransId="{6CD48406-99F3-4E07-AC6C-861D1BCCBB87}" sibTransId="{6A27EFCE-74A2-44D3-B0B0-98946E72CC72}"/>
    <dgm:cxn modelId="{C36EAB45-E7DD-440A-AB42-62DA2F0F5BF8}" type="presParOf" srcId="{01BEEF2B-93B5-4C51-A4D4-A393CE9792A1}" destId="{0ADBC2C7-077A-40B6-AC3E-01179FE51741}" srcOrd="0" destOrd="0" presId="urn:microsoft.com/office/officeart/2005/8/layout/vList2"/>
    <dgm:cxn modelId="{E4B05DDA-4ADF-4151-9EC3-3B3F2D1D35A0}" type="presParOf" srcId="{01BEEF2B-93B5-4C51-A4D4-A393CE9792A1}" destId="{D9DC1DDE-A062-4AA4-8CC6-187A307336D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300F17-456A-4767-9D15-A8A6D0544325}"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A4E2F8FB-0E2C-417B-A0AA-54B2E8704401}">
      <dgm:prSet/>
      <dgm:spPr/>
      <dgm:t>
        <a:bodyPr/>
        <a:lstStyle/>
        <a:p>
          <a:r>
            <a:rPr lang="en-US"/>
            <a:t>Multiple sites have been sending conflicting IDs/SNs for patients</a:t>
          </a:r>
        </a:p>
      </dgm:t>
    </dgm:pt>
    <dgm:pt modelId="{5356F80F-A60B-4FB5-BC7F-23BA40F46571}" type="parTrans" cxnId="{553DCD3B-F02E-4F0D-905B-D11156751036}">
      <dgm:prSet/>
      <dgm:spPr/>
      <dgm:t>
        <a:bodyPr/>
        <a:lstStyle/>
        <a:p>
          <a:endParaRPr lang="en-US"/>
        </a:p>
      </dgm:t>
    </dgm:pt>
    <dgm:pt modelId="{FD2A6633-BCD8-4750-B5DB-C840C29AC61A}" type="sibTrans" cxnId="{553DCD3B-F02E-4F0D-905B-D11156751036}">
      <dgm:prSet/>
      <dgm:spPr/>
      <dgm:t>
        <a:bodyPr/>
        <a:lstStyle/>
        <a:p>
          <a:endParaRPr lang="en-US"/>
        </a:p>
      </dgm:t>
    </dgm:pt>
    <dgm:pt modelId="{FC812F06-08A8-498A-8B6D-D584A14EFE86}">
      <dgm:prSet/>
      <dgm:spPr/>
      <dgm:t>
        <a:bodyPr/>
        <a:lstStyle/>
        <a:p>
          <a:r>
            <a:rPr lang="en-US"/>
            <a:t>Make sure your team agrees as to each subject’s IDs before sending enrollment information please</a:t>
          </a:r>
        </a:p>
      </dgm:t>
    </dgm:pt>
    <dgm:pt modelId="{C1AB59A4-EAA0-4AC2-B40E-C34C0385E3FB}" type="parTrans" cxnId="{9E64BA98-4652-4E9F-80A4-85811248163C}">
      <dgm:prSet/>
      <dgm:spPr/>
      <dgm:t>
        <a:bodyPr/>
        <a:lstStyle/>
        <a:p>
          <a:endParaRPr lang="en-US"/>
        </a:p>
      </dgm:t>
    </dgm:pt>
    <dgm:pt modelId="{3157F1CC-D44E-4CA5-AC91-F9495BA1C17D}" type="sibTrans" cxnId="{9E64BA98-4652-4E9F-80A4-85811248163C}">
      <dgm:prSet/>
      <dgm:spPr/>
      <dgm:t>
        <a:bodyPr/>
        <a:lstStyle/>
        <a:p>
          <a:endParaRPr lang="en-US"/>
        </a:p>
      </dgm:t>
    </dgm:pt>
    <dgm:pt modelId="{C4D9C6AA-8D63-49ED-93DB-C627396953C8}" type="pres">
      <dgm:prSet presAssocID="{46300F17-456A-4767-9D15-A8A6D0544325}" presName="hierChild1" presStyleCnt="0">
        <dgm:presLayoutVars>
          <dgm:chPref val="1"/>
          <dgm:dir/>
          <dgm:animOne val="branch"/>
          <dgm:animLvl val="lvl"/>
          <dgm:resizeHandles/>
        </dgm:presLayoutVars>
      </dgm:prSet>
      <dgm:spPr/>
    </dgm:pt>
    <dgm:pt modelId="{C67C2864-4904-4753-9F93-990AEC076FF4}" type="pres">
      <dgm:prSet presAssocID="{A4E2F8FB-0E2C-417B-A0AA-54B2E8704401}" presName="hierRoot1" presStyleCnt="0"/>
      <dgm:spPr/>
    </dgm:pt>
    <dgm:pt modelId="{A2861EA6-D1D0-4C11-BEB7-44B8CFA72444}" type="pres">
      <dgm:prSet presAssocID="{A4E2F8FB-0E2C-417B-A0AA-54B2E8704401}" presName="composite" presStyleCnt="0"/>
      <dgm:spPr/>
    </dgm:pt>
    <dgm:pt modelId="{2B16D313-91DE-4124-98B4-D8AA12EA6ADD}" type="pres">
      <dgm:prSet presAssocID="{A4E2F8FB-0E2C-417B-A0AA-54B2E8704401}" presName="background" presStyleLbl="node0" presStyleIdx="0" presStyleCnt="2"/>
      <dgm:spPr/>
    </dgm:pt>
    <dgm:pt modelId="{21CB99CE-AC43-4097-BB11-FAFEAB133D2D}" type="pres">
      <dgm:prSet presAssocID="{A4E2F8FB-0E2C-417B-A0AA-54B2E8704401}" presName="text" presStyleLbl="fgAcc0" presStyleIdx="0" presStyleCnt="2">
        <dgm:presLayoutVars>
          <dgm:chPref val="3"/>
        </dgm:presLayoutVars>
      </dgm:prSet>
      <dgm:spPr/>
    </dgm:pt>
    <dgm:pt modelId="{318E4B53-F6F6-49C5-A989-9AC1494FF90E}" type="pres">
      <dgm:prSet presAssocID="{A4E2F8FB-0E2C-417B-A0AA-54B2E8704401}" presName="hierChild2" presStyleCnt="0"/>
      <dgm:spPr/>
    </dgm:pt>
    <dgm:pt modelId="{D8982E91-B39F-4A23-B264-EE27B99C087C}" type="pres">
      <dgm:prSet presAssocID="{FC812F06-08A8-498A-8B6D-D584A14EFE86}" presName="hierRoot1" presStyleCnt="0"/>
      <dgm:spPr/>
    </dgm:pt>
    <dgm:pt modelId="{9025C172-32B5-40B9-B673-A339221ADE50}" type="pres">
      <dgm:prSet presAssocID="{FC812F06-08A8-498A-8B6D-D584A14EFE86}" presName="composite" presStyleCnt="0"/>
      <dgm:spPr/>
    </dgm:pt>
    <dgm:pt modelId="{48449CA6-607A-420B-9DDE-14CB5BAE90FA}" type="pres">
      <dgm:prSet presAssocID="{FC812F06-08A8-498A-8B6D-D584A14EFE86}" presName="background" presStyleLbl="node0" presStyleIdx="1" presStyleCnt="2"/>
      <dgm:spPr/>
    </dgm:pt>
    <dgm:pt modelId="{E7D1904C-3A20-4450-B9BC-ED2D35AB85E8}" type="pres">
      <dgm:prSet presAssocID="{FC812F06-08A8-498A-8B6D-D584A14EFE86}" presName="text" presStyleLbl="fgAcc0" presStyleIdx="1" presStyleCnt="2">
        <dgm:presLayoutVars>
          <dgm:chPref val="3"/>
        </dgm:presLayoutVars>
      </dgm:prSet>
      <dgm:spPr/>
    </dgm:pt>
    <dgm:pt modelId="{432E4BCE-FB7D-47FE-94D1-26FC312793BC}" type="pres">
      <dgm:prSet presAssocID="{FC812F06-08A8-498A-8B6D-D584A14EFE86}" presName="hierChild2" presStyleCnt="0"/>
      <dgm:spPr/>
    </dgm:pt>
  </dgm:ptLst>
  <dgm:cxnLst>
    <dgm:cxn modelId="{553DCD3B-F02E-4F0D-905B-D11156751036}" srcId="{46300F17-456A-4767-9D15-A8A6D0544325}" destId="{A4E2F8FB-0E2C-417B-A0AA-54B2E8704401}" srcOrd="0" destOrd="0" parTransId="{5356F80F-A60B-4FB5-BC7F-23BA40F46571}" sibTransId="{FD2A6633-BCD8-4750-B5DB-C840C29AC61A}"/>
    <dgm:cxn modelId="{9E64BA98-4652-4E9F-80A4-85811248163C}" srcId="{46300F17-456A-4767-9D15-A8A6D0544325}" destId="{FC812F06-08A8-498A-8B6D-D584A14EFE86}" srcOrd="1" destOrd="0" parTransId="{C1AB59A4-EAA0-4AC2-B40E-C34C0385E3FB}" sibTransId="{3157F1CC-D44E-4CA5-AC91-F9495BA1C17D}"/>
    <dgm:cxn modelId="{B4371FA7-053D-49FB-AD1C-81DFBC87A709}" type="presOf" srcId="{46300F17-456A-4767-9D15-A8A6D0544325}" destId="{C4D9C6AA-8D63-49ED-93DB-C627396953C8}" srcOrd="0" destOrd="0" presId="urn:microsoft.com/office/officeart/2005/8/layout/hierarchy1"/>
    <dgm:cxn modelId="{70CD44B6-6E11-4CCA-B63D-AE8C063EEAB5}" type="presOf" srcId="{A4E2F8FB-0E2C-417B-A0AA-54B2E8704401}" destId="{21CB99CE-AC43-4097-BB11-FAFEAB133D2D}" srcOrd="0" destOrd="0" presId="urn:microsoft.com/office/officeart/2005/8/layout/hierarchy1"/>
    <dgm:cxn modelId="{7BBD18D5-E880-435E-A655-17B5FFC2C3F4}" type="presOf" srcId="{FC812F06-08A8-498A-8B6D-D584A14EFE86}" destId="{E7D1904C-3A20-4450-B9BC-ED2D35AB85E8}" srcOrd="0" destOrd="0" presId="urn:microsoft.com/office/officeart/2005/8/layout/hierarchy1"/>
    <dgm:cxn modelId="{6EBB4C93-AAE0-40ED-B8B3-5385D61AC520}" type="presParOf" srcId="{C4D9C6AA-8D63-49ED-93DB-C627396953C8}" destId="{C67C2864-4904-4753-9F93-990AEC076FF4}" srcOrd="0" destOrd="0" presId="urn:microsoft.com/office/officeart/2005/8/layout/hierarchy1"/>
    <dgm:cxn modelId="{087B1BB4-21C9-44D1-9BD2-E7FDBBC95B02}" type="presParOf" srcId="{C67C2864-4904-4753-9F93-990AEC076FF4}" destId="{A2861EA6-D1D0-4C11-BEB7-44B8CFA72444}" srcOrd="0" destOrd="0" presId="urn:microsoft.com/office/officeart/2005/8/layout/hierarchy1"/>
    <dgm:cxn modelId="{B09321BB-ED44-41B0-AA17-59084C77033C}" type="presParOf" srcId="{A2861EA6-D1D0-4C11-BEB7-44B8CFA72444}" destId="{2B16D313-91DE-4124-98B4-D8AA12EA6ADD}" srcOrd="0" destOrd="0" presId="urn:microsoft.com/office/officeart/2005/8/layout/hierarchy1"/>
    <dgm:cxn modelId="{6B596477-D9FE-485B-BCCB-85C4BCB3BE91}" type="presParOf" srcId="{A2861EA6-D1D0-4C11-BEB7-44B8CFA72444}" destId="{21CB99CE-AC43-4097-BB11-FAFEAB133D2D}" srcOrd="1" destOrd="0" presId="urn:microsoft.com/office/officeart/2005/8/layout/hierarchy1"/>
    <dgm:cxn modelId="{D942618D-7EC0-42A4-BF99-2D944F907E7B}" type="presParOf" srcId="{C67C2864-4904-4753-9F93-990AEC076FF4}" destId="{318E4B53-F6F6-49C5-A989-9AC1494FF90E}" srcOrd="1" destOrd="0" presId="urn:microsoft.com/office/officeart/2005/8/layout/hierarchy1"/>
    <dgm:cxn modelId="{4A6885B5-66DD-423A-9112-41C50518A0C5}" type="presParOf" srcId="{C4D9C6AA-8D63-49ED-93DB-C627396953C8}" destId="{D8982E91-B39F-4A23-B264-EE27B99C087C}" srcOrd="1" destOrd="0" presId="urn:microsoft.com/office/officeart/2005/8/layout/hierarchy1"/>
    <dgm:cxn modelId="{89DD79B6-3D7A-42E0-8C46-FBBB079F1BE7}" type="presParOf" srcId="{D8982E91-B39F-4A23-B264-EE27B99C087C}" destId="{9025C172-32B5-40B9-B673-A339221ADE50}" srcOrd="0" destOrd="0" presId="urn:microsoft.com/office/officeart/2005/8/layout/hierarchy1"/>
    <dgm:cxn modelId="{35CB1803-AF4D-4153-943F-A7D29315916B}" type="presParOf" srcId="{9025C172-32B5-40B9-B673-A339221ADE50}" destId="{48449CA6-607A-420B-9DDE-14CB5BAE90FA}" srcOrd="0" destOrd="0" presId="urn:microsoft.com/office/officeart/2005/8/layout/hierarchy1"/>
    <dgm:cxn modelId="{129DEB62-E953-4026-8084-667235C31893}" type="presParOf" srcId="{9025C172-32B5-40B9-B673-A339221ADE50}" destId="{E7D1904C-3A20-4450-B9BC-ED2D35AB85E8}" srcOrd="1" destOrd="0" presId="urn:microsoft.com/office/officeart/2005/8/layout/hierarchy1"/>
    <dgm:cxn modelId="{EA2E3D03-132E-4BBD-974D-AC0B14102106}" type="presParOf" srcId="{D8982E91-B39F-4A23-B264-EE27B99C087C}" destId="{432E4BCE-FB7D-47FE-94D1-26FC312793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956BD3-58DB-4D65-B0C0-E027AEBC13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F7100A-B0E0-42A7-AE0E-8C5F9657C7B0}">
      <dgm:prSet/>
      <dgm:spPr/>
      <dgm:t>
        <a:bodyPr/>
        <a:lstStyle/>
        <a:p>
          <a:r>
            <a:rPr lang="en-US"/>
            <a:t>Reminder for all sites that have IRB approval that survey links should be sent to all families enrolled </a:t>
          </a:r>
        </a:p>
      </dgm:t>
    </dgm:pt>
    <dgm:pt modelId="{57C233CC-8088-48A7-939F-220B5E08302E}" type="parTrans" cxnId="{4A66403C-E4A2-4AA4-AFF1-B14ECFBFFE03}">
      <dgm:prSet/>
      <dgm:spPr/>
      <dgm:t>
        <a:bodyPr/>
        <a:lstStyle/>
        <a:p>
          <a:endParaRPr lang="en-US"/>
        </a:p>
      </dgm:t>
    </dgm:pt>
    <dgm:pt modelId="{9C97030F-0555-4270-82A3-F967DF16D02E}" type="sibTrans" cxnId="{4A66403C-E4A2-4AA4-AFF1-B14ECFBFFE03}">
      <dgm:prSet/>
      <dgm:spPr/>
      <dgm:t>
        <a:bodyPr/>
        <a:lstStyle/>
        <a:p>
          <a:endParaRPr lang="en-US"/>
        </a:p>
      </dgm:t>
    </dgm:pt>
    <dgm:pt modelId="{47626339-5E33-47C5-9E24-18749383FD2D}">
      <dgm:prSet/>
      <dgm:spPr/>
      <dgm:t>
        <a:bodyPr/>
        <a:lstStyle/>
        <a:p>
          <a:r>
            <a:rPr lang="en-US"/>
            <a:t>Defined project milestone</a:t>
          </a:r>
        </a:p>
      </dgm:t>
    </dgm:pt>
    <dgm:pt modelId="{D62394D0-6DF2-4186-B22D-8FC901BAE5CA}" type="parTrans" cxnId="{0DA12EB1-E90B-4B22-BBBE-B49BDB3AAC4A}">
      <dgm:prSet/>
      <dgm:spPr/>
      <dgm:t>
        <a:bodyPr/>
        <a:lstStyle/>
        <a:p>
          <a:endParaRPr lang="en-US"/>
        </a:p>
      </dgm:t>
    </dgm:pt>
    <dgm:pt modelId="{B126860A-4178-4E5D-B349-9321C1B7156E}" type="sibTrans" cxnId="{0DA12EB1-E90B-4B22-BBBE-B49BDB3AAC4A}">
      <dgm:prSet/>
      <dgm:spPr/>
      <dgm:t>
        <a:bodyPr/>
        <a:lstStyle/>
        <a:p>
          <a:endParaRPr lang="en-US"/>
        </a:p>
      </dgm:t>
    </dgm:pt>
    <dgm:pt modelId="{299E94E5-4AA4-4CD3-9FC4-E505DBBA3E99}">
      <dgm:prSet/>
      <dgm:spPr/>
      <dgm:t>
        <a:bodyPr/>
        <a:lstStyle/>
        <a:p>
          <a:r>
            <a:rPr lang="en-US" b="1" dirty="0">
              <a:solidFill>
                <a:srgbClr val="FF0000"/>
              </a:solidFill>
            </a:rPr>
            <a:t>Severely</a:t>
          </a:r>
          <a:r>
            <a:rPr lang="en-US" dirty="0"/>
            <a:t> behind enrollment schedule (0.01% response rate) </a:t>
          </a:r>
        </a:p>
      </dgm:t>
    </dgm:pt>
    <dgm:pt modelId="{741AB6AE-67BF-430B-83D0-1AB685CD87EA}" type="parTrans" cxnId="{96B701BC-2BC8-421E-8A16-305E2580F5A2}">
      <dgm:prSet/>
      <dgm:spPr/>
      <dgm:t>
        <a:bodyPr/>
        <a:lstStyle/>
        <a:p>
          <a:endParaRPr lang="en-US"/>
        </a:p>
      </dgm:t>
    </dgm:pt>
    <dgm:pt modelId="{F6FAEFB4-A387-4FE4-9E47-FC67A73B061E}" type="sibTrans" cxnId="{96B701BC-2BC8-421E-8A16-305E2580F5A2}">
      <dgm:prSet/>
      <dgm:spPr/>
      <dgm:t>
        <a:bodyPr/>
        <a:lstStyle/>
        <a:p>
          <a:endParaRPr lang="en-US"/>
        </a:p>
      </dgm:t>
    </dgm:pt>
    <dgm:pt modelId="{3B141459-9838-45A2-8262-055C2F0DDD80}" type="pres">
      <dgm:prSet presAssocID="{90956BD3-58DB-4D65-B0C0-E027AEBC134B}" presName="root" presStyleCnt="0">
        <dgm:presLayoutVars>
          <dgm:dir/>
          <dgm:resizeHandles val="exact"/>
        </dgm:presLayoutVars>
      </dgm:prSet>
      <dgm:spPr/>
    </dgm:pt>
    <dgm:pt modelId="{6F136C2A-BE99-4D40-8B58-756598078D5E}" type="pres">
      <dgm:prSet presAssocID="{F1F7100A-B0E0-42A7-AE0E-8C5F9657C7B0}" presName="compNode" presStyleCnt="0"/>
      <dgm:spPr/>
    </dgm:pt>
    <dgm:pt modelId="{4298BF53-7CAF-42C8-9F4E-8067659CC5CF}" type="pres">
      <dgm:prSet presAssocID="{F1F7100A-B0E0-42A7-AE0E-8C5F9657C7B0}" presName="bgRect" presStyleLbl="bgShp" presStyleIdx="0" presStyleCnt="3"/>
      <dgm:spPr/>
    </dgm:pt>
    <dgm:pt modelId="{5B34C6EB-8807-4952-97D1-FA24645CA75A}" type="pres">
      <dgm:prSet presAssocID="{F1F7100A-B0E0-42A7-AE0E-8C5F9657C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735F6C5-2114-4543-9DA7-C6F6F81AAD91}" type="pres">
      <dgm:prSet presAssocID="{F1F7100A-B0E0-42A7-AE0E-8C5F9657C7B0}" presName="spaceRect" presStyleCnt="0"/>
      <dgm:spPr/>
    </dgm:pt>
    <dgm:pt modelId="{33A769D2-B38B-43C8-B049-FBB20FA42F4F}" type="pres">
      <dgm:prSet presAssocID="{F1F7100A-B0E0-42A7-AE0E-8C5F9657C7B0}" presName="parTx" presStyleLbl="revTx" presStyleIdx="0" presStyleCnt="3">
        <dgm:presLayoutVars>
          <dgm:chMax val="0"/>
          <dgm:chPref val="0"/>
        </dgm:presLayoutVars>
      </dgm:prSet>
      <dgm:spPr/>
    </dgm:pt>
    <dgm:pt modelId="{4A62D7EE-E0F3-48F8-8899-B66883B391F1}" type="pres">
      <dgm:prSet presAssocID="{9C97030F-0555-4270-82A3-F967DF16D02E}" presName="sibTrans" presStyleCnt="0"/>
      <dgm:spPr/>
    </dgm:pt>
    <dgm:pt modelId="{1541E160-2738-49CD-8D50-239C92A791ED}" type="pres">
      <dgm:prSet presAssocID="{47626339-5E33-47C5-9E24-18749383FD2D}" presName="compNode" presStyleCnt="0"/>
      <dgm:spPr/>
    </dgm:pt>
    <dgm:pt modelId="{E63F2840-6C96-4AE0-BD45-69569CC49A53}" type="pres">
      <dgm:prSet presAssocID="{47626339-5E33-47C5-9E24-18749383FD2D}" presName="bgRect" presStyleLbl="bgShp" presStyleIdx="1" presStyleCnt="3"/>
      <dgm:spPr/>
    </dgm:pt>
    <dgm:pt modelId="{B2AF073B-F441-4AA4-BB4D-B54C1ACA3629}" type="pres">
      <dgm:prSet presAssocID="{47626339-5E33-47C5-9E24-18749383F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24D3A3-860D-4395-9E08-CA905F42CC82}" type="pres">
      <dgm:prSet presAssocID="{47626339-5E33-47C5-9E24-18749383FD2D}" presName="spaceRect" presStyleCnt="0"/>
      <dgm:spPr/>
    </dgm:pt>
    <dgm:pt modelId="{61E9D187-2828-46BC-A78E-4ED5EC515AA5}" type="pres">
      <dgm:prSet presAssocID="{47626339-5E33-47C5-9E24-18749383FD2D}" presName="parTx" presStyleLbl="revTx" presStyleIdx="1" presStyleCnt="3">
        <dgm:presLayoutVars>
          <dgm:chMax val="0"/>
          <dgm:chPref val="0"/>
        </dgm:presLayoutVars>
      </dgm:prSet>
      <dgm:spPr/>
    </dgm:pt>
    <dgm:pt modelId="{E8CA5DB2-388B-44B6-86F4-509331C5A58D}" type="pres">
      <dgm:prSet presAssocID="{B126860A-4178-4E5D-B349-9321C1B7156E}" presName="sibTrans" presStyleCnt="0"/>
      <dgm:spPr/>
    </dgm:pt>
    <dgm:pt modelId="{9C6B4D00-D8DB-42E9-8D7D-F0C095229CF9}" type="pres">
      <dgm:prSet presAssocID="{299E94E5-4AA4-4CD3-9FC4-E505DBBA3E99}" presName="compNode" presStyleCnt="0"/>
      <dgm:spPr/>
    </dgm:pt>
    <dgm:pt modelId="{042C02D4-AA17-4310-9D72-C22F09A38AAD}" type="pres">
      <dgm:prSet presAssocID="{299E94E5-4AA4-4CD3-9FC4-E505DBBA3E99}" presName="bgRect" presStyleLbl="bgShp" presStyleIdx="2" presStyleCnt="3"/>
      <dgm:spPr/>
    </dgm:pt>
    <dgm:pt modelId="{C5B65B93-46C6-4456-9D41-2433B88C5EC4}" type="pres">
      <dgm:prSet presAssocID="{299E94E5-4AA4-4CD3-9FC4-E505DBBA3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7B6276EE-D976-4B70-B68D-2B7EC0659595}" type="pres">
      <dgm:prSet presAssocID="{299E94E5-4AA4-4CD3-9FC4-E505DBBA3E99}" presName="spaceRect" presStyleCnt="0"/>
      <dgm:spPr/>
    </dgm:pt>
    <dgm:pt modelId="{85D31A9A-925E-4883-B41D-393766D092CC}" type="pres">
      <dgm:prSet presAssocID="{299E94E5-4AA4-4CD3-9FC4-E505DBBA3E99}" presName="parTx" presStyleLbl="revTx" presStyleIdx="2" presStyleCnt="3">
        <dgm:presLayoutVars>
          <dgm:chMax val="0"/>
          <dgm:chPref val="0"/>
        </dgm:presLayoutVars>
      </dgm:prSet>
      <dgm:spPr/>
    </dgm:pt>
  </dgm:ptLst>
  <dgm:cxnLst>
    <dgm:cxn modelId="{F981B421-7B70-434A-B9E2-7A15A72EA1FF}" type="presOf" srcId="{90956BD3-58DB-4D65-B0C0-E027AEBC134B}" destId="{3B141459-9838-45A2-8262-055C2F0DDD80}" srcOrd="0" destOrd="0" presId="urn:microsoft.com/office/officeart/2018/2/layout/IconVerticalSolidList"/>
    <dgm:cxn modelId="{B4218834-2F4F-4740-A45E-8E92C5ADE70F}" type="presOf" srcId="{47626339-5E33-47C5-9E24-18749383FD2D}" destId="{61E9D187-2828-46BC-A78E-4ED5EC515AA5}" srcOrd="0" destOrd="0" presId="urn:microsoft.com/office/officeart/2018/2/layout/IconVerticalSolidList"/>
    <dgm:cxn modelId="{4A66403C-E4A2-4AA4-AFF1-B14ECFBFFE03}" srcId="{90956BD3-58DB-4D65-B0C0-E027AEBC134B}" destId="{F1F7100A-B0E0-42A7-AE0E-8C5F9657C7B0}" srcOrd="0" destOrd="0" parTransId="{57C233CC-8088-48A7-939F-220B5E08302E}" sibTransId="{9C97030F-0555-4270-82A3-F967DF16D02E}"/>
    <dgm:cxn modelId="{CD2E437E-E137-4867-B51A-0CC1F4EF0711}" type="presOf" srcId="{299E94E5-4AA4-4CD3-9FC4-E505DBBA3E99}" destId="{85D31A9A-925E-4883-B41D-393766D092CC}" srcOrd="0" destOrd="0" presId="urn:microsoft.com/office/officeart/2018/2/layout/IconVerticalSolidList"/>
    <dgm:cxn modelId="{FC395187-76D2-4788-8454-704190049EAF}" type="presOf" srcId="{F1F7100A-B0E0-42A7-AE0E-8C5F9657C7B0}" destId="{33A769D2-B38B-43C8-B049-FBB20FA42F4F}" srcOrd="0" destOrd="0" presId="urn:microsoft.com/office/officeart/2018/2/layout/IconVerticalSolidList"/>
    <dgm:cxn modelId="{0DA12EB1-E90B-4B22-BBBE-B49BDB3AAC4A}" srcId="{90956BD3-58DB-4D65-B0C0-E027AEBC134B}" destId="{47626339-5E33-47C5-9E24-18749383FD2D}" srcOrd="1" destOrd="0" parTransId="{D62394D0-6DF2-4186-B22D-8FC901BAE5CA}" sibTransId="{B126860A-4178-4E5D-B349-9321C1B7156E}"/>
    <dgm:cxn modelId="{96B701BC-2BC8-421E-8A16-305E2580F5A2}" srcId="{90956BD3-58DB-4D65-B0C0-E027AEBC134B}" destId="{299E94E5-4AA4-4CD3-9FC4-E505DBBA3E99}" srcOrd="2" destOrd="0" parTransId="{741AB6AE-67BF-430B-83D0-1AB685CD87EA}" sibTransId="{F6FAEFB4-A387-4FE4-9E47-FC67A73B061E}"/>
    <dgm:cxn modelId="{2AA28DF1-E6D3-468D-884D-B3EBBBFA0D54}" type="presParOf" srcId="{3B141459-9838-45A2-8262-055C2F0DDD80}" destId="{6F136C2A-BE99-4D40-8B58-756598078D5E}" srcOrd="0" destOrd="0" presId="urn:microsoft.com/office/officeart/2018/2/layout/IconVerticalSolidList"/>
    <dgm:cxn modelId="{C964DB95-CBD1-4E02-9575-821E89430584}" type="presParOf" srcId="{6F136C2A-BE99-4D40-8B58-756598078D5E}" destId="{4298BF53-7CAF-42C8-9F4E-8067659CC5CF}" srcOrd="0" destOrd="0" presId="urn:microsoft.com/office/officeart/2018/2/layout/IconVerticalSolidList"/>
    <dgm:cxn modelId="{07EC9DAA-E2BC-48EC-8414-54B74C8A05DB}" type="presParOf" srcId="{6F136C2A-BE99-4D40-8B58-756598078D5E}" destId="{5B34C6EB-8807-4952-97D1-FA24645CA75A}" srcOrd="1" destOrd="0" presId="urn:microsoft.com/office/officeart/2018/2/layout/IconVerticalSolidList"/>
    <dgm:cxn modelId="{9D30E44C-4ACE-4FBD-928B-2859DAF095BC}" type="presParOf" srcId="{6F136C2A-BE99-4D40-8B58-756598078D5E}" destId="{F735F6C5-2114-4543-9DA7-C6F6F81AAD91}" srcOrd="2" destOrd="0" presId="urn:microsoft.com/office/officeart/2018/2/layout/IconVerticalSolidList"/>
    <dgm:cxn modelId="{0EC83B0C-A066-4909-BD66-B47A7FDC81C3}" type="presParOf" srcId="{6F136C2A-BE99-4D40-8B58-756598078D5E}" destId="{33A769D2-B38B-43C8-B049-FBB20FA42F4F}" srcOrd="3" destOrd="0" presId="urn:microsoft.com/office/officeart/2018/2/layout/IconVerticalSolidList"/>
    <dgm:cxn modelId="{466890A6-3A4C-4538-99D1-3966B95FDDA7}" type="presParOf" srcId="{3B141459-9838-45A2-8262-055C2F0DDD80}" destId="{4A62D7EE-E0F3-48F8-8899-B66883B391F1}" srcOrd="1" destOrd="0" presId="urn:microsoft.com/office/officeart/2018/2/layout/IconVerticalSolidList"/>
    <dgm:cxn modelId="{804BD99D-8226-468B-82AA-28B526868604}" type="presParOf" srcId="{3B141459-9838-45A2-8262-055C2F0DDD80}" destId="{1541E160-2738-49CD-8D50-239C92A791ED}" srcOrd="2" destOrd="0" presId="urn:microsoft.com/office/officeart/2018/2/layout/IconVerticalSolidList"/>
    <dgm:cxn modelId="{C606A005-4C4B-40C7-8BA5-9974BF53CCA3}" type="presParOf" srcId="{1541E160-2738-49CD-8D50-239C92A791ED}" destId="{E63F2840-6C96-4AE0-BD45-69569CC49A53}" srcOrd="0" destOrd="0" presId="urn:microsoft.com/office/officeart/2018/2/layout/IconVerticalSolidList"/>
    <dgm:cxn modelId="{4B898073-08F5-4384-BAEE-BA13AF8CDEA5}" type="presParOf" srcId="{1541E160-2738-49CD-8D50-239C92A791ED}" destId="{B2AF073B-F441-4AA4-BB4D-B54C1ACA3629}" srcOrd="1" destOrd="0" presId="urn:microsoft.com/office/officeart/2018/2/layout/IconVerticalSolidList"/>
    <dgm:cxn modelId="{998B3FCD-5D1E-4E7C-B541-E2711DC09F7A}" type="presParOf" srcId="{1541E160-2738-49CD-8D50-239C92A791ED}" destId="{6724D3A3-860D-4395-9E08-CA905F42CC82}" srcOrd="2" destOrd="0" presId="urn:microsoft.com/office/officeart/2018/2/layout/IconVerticalSolidList"/>
    <dgm:cxn modelId="{5EA4BCE1-2A3E-458E-9569-B59BD132DB33}" type="presParOf" srcId="{1541E160-2738-49CD-8D50-239C92A791ED}" destId="{61E9D187-2828-46BC-A78E-4ED5EC515AA5}" srcOrd="3" destOrd="0" presId="urn:microsoft.com/office/officeart/2018/2/layout/IconVerticalSolidList"/>
    <dgm:cxn modelId="{93B6B2D2-A076-4D33-9773-F34D14D6A328}" type="presParOf" srcId="{3B141459-9838-45A2-8262-055C2F0DDD80}" destId="{E8CA5DB2-388B-44B6-86F4-509331C5A58D}" srcOrd="3" destOrd="0" presId="urn:microsoft.com/office/officeart/2018/2/layout/IconVerticalSolidList"/>
    <dgm:cxn modelId="{47306B30-A526-4549-BF1D-7B7F1A0032EC}" type="presParOf" srcId="{3B141459-9838-45A2-8262-055C2F0DDD80}" destId="{9C6B4D00-D8DB-42E9-8D7D-F0C095229CF9}" srcOrd="4" destOrd="0" presId="urn:microsoft.com/office/officeart/2018/2/layout/IconVerticalSolidList"/>
    <dgm:cxn modelId="{4BE973EA-2F9D-4995-90A2-276976FF8854}" type="presParOf" srcId="{9C6B4D00-D8DB-42E9-8D7D-F0C095229CF9}" destId="{042C02D4-AA17-4310-9D72-C22F09A38AAD}" srcOrd="0" destOrd="0" presId="urn:microsoft.com/office/officeart/2018/2/layout/IconVerticalSolidList"/>
    <dgm:cxn modelId="{EBC5E4E1-05C8-4847-83BD-31C768D25328}" type="presParOf" srcId="{9C6B4D00-D8DB-42E9-8D7D-F0C095229CF9}" destId="{C5B65B93-46C6-4456-9D41-2433B88C5EC4}" srcOrd="1" destOrd="0" presId="urn:microsoft.com/office/officeart/2018/2/layout/IconVerticalSolidList"/>
    <dgm:cxn modelId="{591D328A-F82C-4116-A38D-8EF9D277E096}" type="presParOf" srcId="{9C6B4D00-D8DB-42E9-8D7D-F0C095229CF9}" destId="{7B6276EE-D976-4B70-B68D-2B7EC0659595}" srcOrd="2" destOrd="0" presId="urn:microsoft.com/office/officeart/2018/2/layout/IconVerticalSolidList"/>
    <dgm:cxn modelId="{8BABDABF-F610-4C30-BE92-C5E23F37A8C4}" type="presParOf" srcId="{9C6B4D00-D8DB-42E9-8D7D-F0C095229CF9}" destId="{85D31A9A-925E-4883-B41D-393766D09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BC2C7-077A-40B6-AC3E-01179FE51741}">
      <dsp:nvSpPr>
        <dsp:cNvPr id="0" name=""/>
        <dsp:cNvSpPr/>
      </dsp:nvSpPr>
      <dsp:spPr>
        <a:xfrm>
          <a:off x="0" y="31087"/>
          <a:ext cx="10515600" cy="25857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Make sure ISPs at each IRB are up-to-date</a:t>
          </a:r>
        </a:p>
      </dsp:txBody>
      <dsp:txXfrm>
        <a:off x="126223" y="157310"/>
        <a:ext cx="10263154" cy="2333254"/>
      </dsp:txXfrm>
    </dsp:sp>
    <dsp:sp modelId="{D9DC1DDE-A062-4AA4-8CC6-187A307336D0}">
      <dsp:nvSpPr>
        <dsp:cNvPr id="0" name=""/>
        <dsp:cNvSpPr/>
      </dsp:nvSpPr>
      <dsp:spPr>
        <a:xfrm>
          <a:off x="0" y="2616787"/>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We are on version 6</a:t>
          </a:r>
        </a:p>
      </dsp:txBody>
      <dsp:txXfrm>
        <a:off x="0" y="2616787"/>
        <a:ext cx="10515600"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6D313-91DE-4124-98B4-D8AA12EA6ADD}">
      <dsp:nvSpPr>
        <dsp:cNvPr id="0" name=""/>
        <dsp:cNvSpPr/>
      </dsp:nvSpPr>
      <dsp:spPr>
        <a:xfrm>
          <a:off x="1283" y="193819"/>
          <a:ext cx="4505585" cy="28610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CB99CE-AC43-4097-BB11-FAFEAB133D2D}">
      <dsp:nvSpPr>
        <dsp:cNvPr id="0" name=""/>
        <dsp:cNvSpPr/>
      </dsp:nvSpPr>
      <dsp:spPr>
        <a:xfrm>
          <a:off x="501904" y="669408"/>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Multiple sites have been sending conflicting IDs/SNs for patients</a:t>
          </a:r>
        </a:p>
      </dsp:txBody>
      <dsp:txXfrm>
        <a:off x="585701" y="753205"/>
        <a:ext cx="4337991" cy="2693452"/>
      </dsp:txXfrm>
    </dsp:sp>
    <dsp:sp modelId="{48449CA6-607A-420B-9DDE-14CB5BAE90FA}">
      <dsp:nvSpPr>
        <dsp:cNvPr id="0" name=""/>
        <dsp:cNvSpPr/>
      </dsp:nvSpPr>
      <dsp:spPr>
        <a:xfrm>
          <a:off x="5508110" y="193819"/>
          <a:ext cx="4505585" cy="28610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D1904C-3A20-4450-B9BC-ED2D35AB85E8}">
      <dsp:nvSpPr>
        <dsp:cNvPr id="0" name=""/>
        <dsp:cNvSpPr/>
      </dsp:nvSpPr>
      <dsp:spPr>
        <a:xfrm>
          <a:off x="6008730" y="669408"/>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Make sure your team agrees as to each subject’s IDs before sending enrollment information please</a:t>
          </a:r>
        </a:p>
      </dsp:txBody>
      <dsp:txXfrm>
        <a:off x="6092527" y="753205"/>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BF53-7CAF-42C8-9F4E-8067659CC5CF}">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6EB-8807-4952-97D1-FA24645CA75A}">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769D2-B38B-43C8-B049-FBB20FA42F4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Reminder for all sites that have IRB approval that survey links should be sent to all families enrolled </a:t>
          </a:r>
        </a:p>
      </dsp:txBody>
      <dsp:txXfrm>
        <a:off x="1228710" y="454"/>
        <a:ext cx="9286889" cy="1063818"/>
      </dsp:txXfrm>
    </dsp:sp>
    <dsp:sp modelId="{E63F2840-6C96-4AE0-BD45-69569CC49A5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F073B-F441-4AA4-BB4D-B54C1ACA3629}">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9D187-2828-46BC-A78E-4ED5EC515AA5}">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Defined project milestone</a:t>
          </a:r>
        </a:p>
      </dsp:txBody>
      <dsp:txXfrm>
        <a:off x="1228710" y="1330228"/>
        <a:ext cx="9286889" cy="1063818"/>
      </dsp:txXfrm>
    </dsp:sp>
    <dsp:sp modelId="{042C02D4-AA17-4310-9D72-C22F09A38AAD}">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65B93-46C6-4456-9D41-2433B88C5EC4}">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31A9A-925E-4883-B41D-393766D092CC}">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FF0000"/>
              </a:solidFill>
            </a:rPr>
            <a:t>Severely</a:t>
          </a:r>
          <a:r>
            <a:rPr lang="en-US" sz="2500" kern="1200" dirty="0"/>
            <a:t> behind enrollment schedule (0.01% response rate) </a:t>
          </a:r>
        </a:p>
      </dsp:txBody>
      <dsp:txXfrm>
        <a:off x="1228710" y="2660001"/>
        <a:ext cx="9286889" cy="1063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0.89621</cdr:x>
      <cdr:y>0.09922</cdr:y>
    </cdr:from>
    <cdr:to>
      <cdr:x>0.99153</cdr:x>
      <cdr:y>0.1945</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7095894" y="432390"/>
          <a:ext cx="754711" cy="41520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100" b="1">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a:effectLst/>
              <a:ea typeface="Meiryo" panose="020B0604030504040204" pitchFamily="34" charset="-128"/>
              <a:cs typeface="Arial" panose="020B0604020202020204" pitchFamily="34" charset="0"/>
            </a:rPr>
            <a:t> </a:t>
          </a:r>
          <a:endParaRPr lang="en-US" sz="1100">
            <a:effectLst/>
            <a:ea typeface="Meiryo" panose="020B0604030504040204" pitchFamily="34" charset="-128"/>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0.90332</cdr:x>
      <cdr:y>0.10003</cdr:y>
    </cdr:from>
    <cdr:to>
      <cdr:x>0.96947</cdr:x>
      <cdr:y>0.15747</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13219" y="593104"/>
          <a:ext cx="806605" cy="3405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41341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16</a:t>
            </a:fld>
            <a:endParaRPr lang="en-US"/>
          </a:p>
        </p:txBody>
      </p:sp>
    </p:spTree>
    <p:extLst>
      <p:ext uri="{BB962C8B-B14F-4D97-AF65-F5344CB8AC3E}">
        <p14:creationId xmlns:p14="http://schemas.microsoft.com/office/powerpoint/2010/main" val="1096640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21</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24</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25</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2408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September 7,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DAE5F2F-A59C-4C62-BEC2-40F9EE3730E0}"/>
              </a:ext>
            </a:extLst>
          </p:cNvPr>
          <p:cNvGraphicFramePr>
            <a:graphicFrameLocks/>
          </p:cNvGraphicFramePr>
          <p:nvPr>
            <p:extLst>
              <p:ext uri="{D42A27DB-BD31-4B8C-83A1-F6EECF244321}">
                <p14:modId xmlns:p14="http://schemas.microsoft.com/office/powerpoint/2010/main" val="781762494"/>
              </p:ext>
            </p:extLst>
          </p:nvPr>
        </p:nvGraphicFramePr>
        <p:xfrm>
          <a:off x="0" y="0"/>
          <a:ext cx="12191999" cy="59484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D9A6F25-718D-A339-6E9F-BB8D50DDF959}"/>
              </a:ext>
            </a:extLst>
          </p:cNvPr>
          <p:cNvSpPr txBox="1"/>
          <p:nvPr/>
        </p:nvSpPr>
        <p:spPr>
          <a:xfrm>
            <a:off x="4033837" y="5767819"/>
            <a:ext cx="4124325" cy="461665"/>
          </a:xfrm>
          <a:prstGeom prst="rect">
            <a:avLst/>
          </a:prstGeom>
          <a:noFill/>
        </p:spPr>
        <p:txBody>
          <a:bodyPr wrap="square" rtlCol="0">
            <a:spAutoFit/>
          </a:bodyPr>
          <a:lstStyle/>
          <a:p>
            <a:r>
              <a:rPr lang="en-US" sz="2400" b="1" dirty="0"/>
              <a:t>Implementation Month-Year</a:t>
            </a:r>
          </a:p>
        </p:txBody>
      </p:sp>
    </p:spTree>
    <p:extLst>
      <p:ext uri="{BB962C8B-B14F-4D97-AF65-F5344CB8AC3E}">
        <p14:creationId xmlns:p14="http://schemas.microsoft.com/office/powerpoint/2010/main" val="3991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696597804"/>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6136</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2000</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1112</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2158943" y="1063817"/>
            <a:ext cx="1689100" cy="307777"/>
          </a:xfrm>
          <a:prstGeom prst="rect">
            <a:avLst/>
          </a:prstGeom>
          <a:noFill/>
        </p:spPr>
        <p:txBody>
          <a:bodyPr wrap="square" rtlCol="0">
            <a:spAutoFit/>
          </a:bodyPr>
          <a:lstStyle/>
          <a:p>
            <a:r>
              <a:rPr lang="en-US" sz="1400" b="1" u="sng" dirty="0"/>
              <a:t>Last Months</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3"/>
          <a:srcRect l="981" r="1"/>
          <a:stretch/>
        </p:blipFill>
        <p:spPr>
          <a:xfrm>
            <a:off x="7239681" y="1217706"/>
            <a:ext cx="4744071" cy="5572125"/>
          </a:xfrm>
          <a:prstGeom prst="rect">
            <a:avLst/>
          </a:prstGeom>
        </p:spPr>
      </p:pic>
      <p:pic>
        <p:nvPicPr>
          <p:cNvPr id="5" name="Picture 4">
            <a:extLst>
              <a:ext uri="{FF2B5EF4-FFF2-40B4-BE49-F238E27FC236}">
                <a16:creationId xmlns:a16="http://schemas.microsoft.com/office/drawing/2014/main" id="{FA0FEC1A-9DE2-8F53-06B8-F72A372C1F3D}"/>
              </a:ext>
            </a:extLst>
          </p:cNvPr>
          <p:cNvPicPr>
            <a:picLocks noChangeAspect="1"/>
          </p:cNvPicPr>
          <p:nvPr/>
        </p:nvPicPr>
        <p:blipFill rotWithShape="1">
          <a:blip r:embed="rId4"/>
          <a:srcRect l="2886" t="11093" r="46863" b="19355"/>
          <a:stretch/>
        </p:blipFill>
        <p:spPr>
          <a:xfrm>
            <a:off x="58154" y="1371594"/>
            <a:ext cx="2503976" cy="2515691"/>
          </a:xfrm>
          <a:prstGeom prst="rect">
            <a:avLst/>
          </a:prstGeom>
        </p:spPr>
      </p:pic>
      <p:pic>
        <p:nvPicPr>
          <p:cNvPr id="3" name="Picture 2">
            <a:extLst>
              <a:ext uri="{FF2B5EF4-FFF2-40B4-BE49-F238E27FC236}">
                <a16:creationId xmlns:a16="http://schemas.microsoft.com/office/drawing/2014/main" id="{7A844E5E-C978-5C16-B2D9-F62878A419D1}"/>
              </a:ext>
            </a:extLst>
          </p:cNvPr>
          <p:cNvPicPr>
            <a:picLocks noChangeAspect="1"/>
          </p:cNvPicPr>
          <p:nvPr/>
        </p:nvPicPr>
        <p:blipFill rotWithShape="1">
          <a:blip r:embed="rId5"/>
          <a:srcRect l="466" t="10926" r="46644" b="19630"/>
          <a:stretch/>
        </p:blipFill>
        <p:spPr>
          <a:xfrm>
            <a:off x="2562130" y="2222020"/>
            <a:ext cx="4511827" cy="4300093"/>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3" name="Chart 2">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2810913623"/>
              </p:ext>
            </p:extLst>
          </p:nvPr>
        </p:nvGraphicFramePr>
        <p:xfrm>
          <a:off x="0" y="-1"/>
          <a:ext cx="12192000" cy="60157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8150-1FE5-99D1-5112-59E94B32EF7C}"/>
              </a:ext>
            </a:extLst>
          </p:cNvPr>
          <p:cNvSpPr>
            <a:spLocks noGrp="1"/>
          </p:cNvSpPr>
          <p:nvPr>
            <p:ph type="title"/>
          </p:nvPr>
        </p:nvSpPr>
        <p:spPr>
          <a:xfrm>
            <a:off x="838200" y="365125"/>
            <a:ext cx="10515600" cy="1325563"/>
          </a:xfrm>
        </p:spPr>
        <p:txBody>
          <a:bodyPr anchor="ctr">
            <a:normAutofit/>
          </a:bodyPr>
          <a:lstStyle/>
          <a:p>
            <a:r>
              <a:rPr lang="en-US" dirty="0"/>
              <a:t>PCORI Plenary Meeting and Presentation</a:t>
            </a:r>
          </a:p>
        </p:txBody>
      </p:sp>
      <p:sp>
        <p:nvSpPr>
          <p:cNvPr id="3" name="Content Placeholder 2">
            <a:extLst>
              <a:ext uri="{FF2B5EF4-FFF2-40B4-BE49-F238E27FC236}">
                <a16:creationId xmlns:a16="http://schemas.microsoft.com/office/drawing/2014/main" id="{39573B60-996C-E14C-CB43-F20E168E378E}"/>
              </a:ext>
            </a:extLst>
          </p:cNvPr>
          <p:cNvSpPr>
            <a:spLocks noGrp="1"/>
          </p:cNvSpPr>
          <p:nvPr>
            <p:ph sz="half" idx="1"/>
          </p:nvPr>
        </p:nvSpPr>
        <p:spPr>
          <a:xfrm>
            <a:off x="838200" y="1825625"/>
            <a:ext cx="5181600" cy="3825875"/>
          </a:xfrm>
        </p:spPr>
        <p:txBody>
          <a:bodyPr>
            <a:normAutofit/>
          </a:bodyPr>
          <a:lstStyle/>
          <a:p>
            <a:r>
              <a:rPr lang="en-US" dirty="0"/>
              <a:t>Submitted an abstract and invited to PCORI’s Annual Meeting in October</a:t>
            </a:r>
          </a:p>
          <a:p>
            <a:r>
              <a:rPr lang="en-US" dirty="0"/>
              <a:t>UMass and Maryland to represent RHO Group – highlighting provider buy-in to the program and family outcomes</a:t>
            </a:r>
          </a:p>
          <a:p>
            <a:r>
              <a:rPr lang="en-US" dirty="0"/>
              <a:t>Poster on next slide</a:t>
            </a:r>
          </a:p>
        </p:txBody>
      </p:sp>
      <p:pic>
        <p:nvPicPr>
          <p:cNvPr id="1026" name="Picture 2" descr="Intermountain Health to Participate in Initiative to Enhance Patient  Outcomes Through Improved and Accelerated Research Process | Intermountain  Healthcare">
            <a:extLst>
              <a:ext uri="{FF2B5EF4-FFF2-40B4-BE49-F238E27FC236}">
                <a16:creationId xmlns:a16="http://schemas.microsoft.com/office/drawing/2014/main" id="{5A6959CF-8542-C043-BD55-D6C7FA487A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356779"/>
            <a:ext cx="5181600" cy="3289029"/>
          </a:xfrm>
          <a:prstGeom prst="rect">
            <a:avLst/>
          </a:prstGeom>
          <a:solidFill>
            <a:srgbClr val="FFFFFF"/>
          </a:solidFill>
        </p:spPr>
      </p:pic>
    </p:spTree>
    <p:extLst>
      <p:ext uri="{BB962C8B-B14F-4D97-AF65-F5344CB8AC3E}">
        <p14:creationId xmlns:p14="http://schemas.microsoft.com/office/powerpoint/2010/main" val="334379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9BF4-8802-439A-5FAE-AF34688BFE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0BFF9C-A1A2-CC73-4659-F8AE983181C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522E25F6-44C8-77C8-6BCC-CC8287F5FDF7}"/>
              </a:ext>
            </a:extLst>
          </p:cNvPr>
          <p:cNvPicPr>
            <a:picLocks noChangeAspect="1"/>
          </p:cNvPicPr>
          <p:nvPr/>
        </p:nvPicPr>
        <p:blipFill>
          <a:blip r:embed="rId3"/>
          <a:stretch>
            <a:fillRect/>
          </a:stretch>
        </p:blipFill>
        <p:spPr>
          <a:xfrm>
            <a:off x="0" y="-15586"/>
            <a:ext cx="12191999" cy="6873586"/>
          </a:xfrm>
          <a:prstGeom prst="rect">
            <a:avLst/>
          </a:prstGeom>
        </p:spPr>
      </p:pic>
    </p:spTree>
    <p:extLst>
      <p:ext uri="{BB962C8B-B14F-4D97-AF65-F5344CB8AC3E}">
        <p14:creationId xmlns:p14="http://schemas.microsoft.com/office/powerpoint/2010/main" val="29302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5184-E1E0-6A93-09E9-E446053C76B0}"/>
              </a:ext>
            </a:extLst>
          </p:cNvPr>
          <p:cNvSpPr>
            <a:spLocks noGrp="1"/>
          </p:cNvSpPr>
          <p:nvPr>
            <p:ph type="title"/>
          </p:nvPr>
        </p:nvSpPr>
        <p:spPr>
          <a:xfrm>
            <a:off x="838200" y="365125"/>
            <a:ext cx="10515600" cy="1325563"/>
          </a:xfrm>
        </p:spPr>
        <p:txBody>
          <a:bodyPr anchor="ctr">
            <a:normAutofit/>
          </a:bodyPr>
          <a:lstStyle/>
          <a:p>
            <a:r>
              <a:rPr lang="en-US"/>
              <a:t>RHO Regulatory Update</a:t>
            </a:r>
          </a:p>
        </p:txBody>
      </p:sp>
      <p:graphicFrame>
        <p:nvGraphicFramePr>
          <p:cNvPr id="5" name="Content Placeholder 2">
            <a:extLst>
              <a:ext uri="{FF2B5EF4-FFF2-40B4-BE49-F238E27FC236}">
                <a16:creationId xmlns:a16="http://schemas.microsoft.com/office/drawing/2014/main" id="{85407809-52A5-0BA7-2D7C-E3369FD25BB2}"/>
              </a:ext>
            </a:extLst>
          </p:cNvPr>
          <p:cNvGraphicFramePr>
            <a:graphicFrameLocks noGrp="1"/>
          </p:cNvGraphicFramePr>
          <p:nvPr>
            <p:ph idx="1"/>
            <p:extLst>
              <p:ext uri="{D42A27DB-BD31-4B8C-83A1-F6EECF244321}">
                <p14:modId xmlns:p14="http://schemas.microsoft.com/office/powerpoint/2010/main" val="199255698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68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A31F-F23A-4FF5-BF60-575508BA96D9}"/>
              </a:ext>
            </a:extLst>
          </p:cNvPr>
          <p:cNvSpPr>
            <a:spLocks noGrp="1"/>
          </p:cNvSpPr>
          <p:nvPr>
            <p:ph type="title"/>
          </p:nvPr>
        </p:nvSpPr>
        <p:spPr>
          <a:xfrm>
            <a:off x="838200" y="365125"/>
            <a:ext cx="10515600" cy="1325563"/>
          </a:xfrm>
        </p:spPr>
        <p:txBody>
          <a:bodyPr anchor="ctr">
            <a:normAutofit/>
          </a:bodyPr>
          <a:lstStyle/>
          <a:p>
            <a:r>
              <a:rPr lang="en-US" dirty="0"/>
              <a:t>Enrollment Reminder</a:t>
            </a:r>
          </a:p>
        </p:txBody>
      </p:sp>
      <p:graphicFrame>
        <p:nvGraphicFramePr>
          <p:cNvPr id="7" name="Content Placeholder 2">
            <a:extLst>
              <a:ext uri="{FF2B5EF4-FFF2-40B4-BE49-F238E27FC236}">
                <a16:creationId xmlns:a16="http://schemas.microsoft.com/office/drawing/2014/main" id="{7E1BA558-BDDE-B9E1-1062-4EF94A29AE14}"/>
              </a:ext>
            </a:extLst>
          </p:cNvPr>
          <p:cNvGraphicFramePr>
            <a:graphicFrameLocks noGrp="1"/>
          </p:cNvGraphicFramePr>
          <p:nvPr>
            <p:ph idx="1"/>
            <p:extLst>
              <p:ext uri="{D42A27DB-BD31-4B8C-83A1-F6EECF244321}">
                <p14:modId xmlns:p14="http://schemas.microsoft.com/office/powerpoint/2010/main" val="134989310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74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D0BB-4239-BF41-9A80-180F336C5E55}"/>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6" name="Content Placeholder 2">
            <a:extLst>
              <a:ext uri="{FF2B5EF4-FFF2-40B4-BE49-F238E27FC236}">
                <a16:creationId xmlns:a16="http://schemas.microsoft.com/office/drawing/2014/main" id="{D8348541-EC32-65FA-5664-804E09B3A6B6}"/>
              </a:ext>
            </a:extLst>
          </p:cNvPr>
          <p:cNvGraphicFramePr>
            <a:graphicFrameLocks noGrp="1"/>
          </p:cNvGraphicFramePr>
          <p:nvPr>
            <p:ph idx="1"/>
            <p:extLst>
              <p:ext uri="{D42A27DB-BD31-4B8C-83A1-F6EECF244321}">
                <p14:modId xmlns:p14="http://schemas.microsoft.com/office/powerpoint/2010/main" val="76682427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5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61</a:t>
            </a:r>
          </a:p>
        </p:txBody>
      </p:sp>
      <p:pic>
        <p:nvPicPr>
          <p:cNvPr id="3" name="Picture 2">
            <a:extLst>
              <a:ext uri="{FF2B5EF4-FFF2-40B4-BE49-F238E27FC236}">
                <a16:creationId xmlns:a16="http://schemas.microsoft.com/office/drawing/2014/main" id="{18EBBA3B-88B8-62C4-4648-597FDBD1622B}"/>
              </a:ext>
            </a:extLst>
          </p:cNvPr>
          <p:cNvPicPr>
            <a:picLocks noChangeAspect="1"/>
          </p:cNvPicPr>
          <p:nvPr/>
        </p:nvPicPr>
        <p:blipFill rotWithShape="1">
          <a:blip r:embed="rId3"/>
          <a:srcRect l="6802" t="2121" r="6077" b="2273"/>
          <a:stretch/>
        </p:blipFill>
        <p:spPr>
          <a:xfrm>
            <a:off x="5130800" y="150669"/>
            <a:ext cx="6525710" cy="6046582"/>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3D254CB-5890-F73C-517B-767DD9D79E3F}"/>
              </a:ext>
            </a:extLst>
          </p:cNvPr>
          <p:cNvGraphicFramePr>
            <a:graphicFrameLocks/>
          </p:cNvGraphicFramePr>
          <p:nvPr>
            <p:extLst>
              <p:ext uri="{D42A27DB-BD31-4B8C-83A1-F6EECF244321}">
                <p14:modId xmlns:p14="http://schemas.microsoft.com/office/powerpoint/2010/main" val="4040100154"/>
              </p:ext>
            </p:extLst>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302621469"/>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solidFill>
                            <a:schemeClr val="tx1"/>
                          </a:solidFill>
                          <a:effectLst/>
                        </a:rPr>
                        <a:t>Boston Children's</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25.10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3</a:t>
                      </a:r>
                    </a:p>
                  </a:txBody>
                  <a:tcPr marL="0" marR="0" marT="0" marB="0" anchor="ctr"/>
                </a:tc>
                <a:tc>
                  <a:txBody>
                    <a:bodyPr/>
                    <a:lstStyle/>
                    <a:p>
                      <a:pPr algn="ctr" fontAlgn="b"/>
                      <a:r>
                        <a:rPr lang="en-US" sz="1100" b="0" i="0" u="none" strike="noStrike" dirty="0">
                          <a:solidFill>
                            <a:schemeClr val="tx1"/>
                          </a:solidFill>
                          <a:effectLst/>
                          <a:latin typeface="+mn-lt"/>
                        </a:rPr>
                        <a:t>1.0</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dirty="0">
                          <a:solidFill>
                            <a:schemeClr val="tx1"/>
                          </a:solidFill>
                          <a:effectLst/>
                          <a:latin typeface="+mn-lt"/>
                        </a:rPr>
                        <a:t>7</a:t>
                      </a:r>
                    </a:p>
                  </a:txBody>
                  <a:tcPr marL="0" marR="0" marT="0" marB="0" anchor="ct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65.33</a:t>
                      </a:r>
                    </a:p>
                  </a:txBody>
                  <a:tcPr marL="0" marR="0" marT="0" marB="0" anchor="ctr"/>
                </a:tc>
                <a:tc>
                  <a:txBody>
                    <a:bodyPr/>
                    <a:lstStyle/>
                    <a:p>
                      <a:pPr algn="ctr" fontAlgn="b"/>
                      <a:r>
                        <a:rPr lang="en-US" sz="1100" b="0" i="0" u="none" strike="noStrike">
                          <a:solidFill>
                            <a:schemeClr val="tx1"/>
                          </a:solidFill>
                          <a:effectLst/>
                          <a:latin typeface="+mn-lt"/>
                        </a:rPr>
                        <a:t>52.96</a:t>
                      </a:r>
                    </a:p>
                  </a:txBody>
                  <a:tcPr marL="0" marR="0" marT="0" marB="0" anchor="ctr"/>
                </a:tc>
                <a:extLst>
                  <a:ext uri="{0D108BD9-81ED-4DB2-BD59-A6C34878D82A}">
                    <a16:rowId xmlns:a16="http://schemas.microsoft.com/office/drawing/2014/main" val="1105767336"/>
                  </a:ext>
                </a:extLst>
              </a:tr>
              <a:tr h="249892">
                <a:tc>
                  <a:txBody>
                    <a:bodyPr/>
                    <a:lstStyle/>
                    <a:p>
                      <a:pPr algn="ctr" fontAlgn="b"/>
                      <a:r>
                        <a:rPr lang="en-US" sz="1200" u="none" strike="noStrike" dirty="0">
                          <a:solidFill>
                            <a:schemeClr val="tx1"/>
                          </a:solidFill>
                          <a:effectLst/>
                        </a:rPr>
                        <a:t>Dartmouth-Hitchcock</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19.20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noFill/>
                  </a:tcPr>
                </a:tc>
                <a:tc>
                  <a:txBody>
                    <a:bodyPr/>
                    <a:lstStyle/>
                    <a:p>
                      <a:pPr algn="ctr" fontAlgn="b"/>
                      <a:r>
                        <a:rPr lang="en-US" sz="1100" b="0" i="0" u="none" strike="noStrike">
                          <a:solidFill>
                            <a:schemeClr val="tx1"/>
                          </a:solidFill>
                          <a:effectLst/>
                          <a:latin typeface="+mn-lt"/>
                        </a:rPr>
                        <a:t>23</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19</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75.42</a:t>
                      </a:r>
                    </a:p>
                  </a:txBody>
                  <a:tcPr marL="0" marR="0" marT="0" marB="0" anchor="ctr"/>
                </a:tc>
                <a:tc>
                  <a:txBody>
                    <a:bodyPr/>
                    <a:lstStyle/>
                    <a:p>
                      <a:pPr algn="ctr" fontAlgn="b"/>
                      <a:r>
                        <a:rPr lang="en-US" sz="1100" b="0" i="0" u="none" strike="noStrike">
                          <a:solidFill>
                            <a:schemeClr val="tx1"/>
                          </a:solidFill>
                          <a:effectLst/>
                          <a:latin typeface="+mn-lt"/>
                        </a:rPr>
                        <a:t>75.50</a:t>
                      </a:r>
                    </a:p>
                  </a:txBody>
                  <a:tcPr marL="0" marR="0" marT="0" marB="0" anchor="ctr"/>
                </a:tc>
                <a:extLst>
                  <a:ext uri="{0D108BD9-81ED-4DB2-BD59-A6C34878D82A}">
                    <a16:rowId xmlns:a16="http://schemas.microsoft.com/office/drawing/2014/main" val="176033024"/>
                  </a:ext>
                </a:extLst>
              </a:tr>
              <a:tr h="381240">
                <a:tc>
                  <a:txBody>
                    <a:bodyPr/>
                    <a:lstStyle/>
                    <a:p>
                      <a:pPr algn="ctr" fontAlgn="b"/>
                      <a:r>
                        <a:rPr lang="en-US" sz="1200" u="none" strike="noStrike" dirty="0">
                          <a:solidFill>
                            <a:schemeClr val="tx1"/>
                          </a:solidFill>
                          <a:effectLst/>
                        </a:rPr>
                        <a:t>Maria </a:t>
                      </a:r>
                      <a:r>
                        <a:rPr lang="en-US" sz="1200" u="none" strike="noStrike" dirty="0" err="1">
                          <a:solidFill>
                            <a:schemeClr val="tx1"/>
                          </a:solidFill>
                          <a:effectLst/>
                        </a:rPr>
                        <a:t>Fareri</a:t>
                      </a:r>
                      <a:r>
                        <a:rPr lang="en-US" sz="1200" u="none" strike="noStrike" dirty="0">
                          <a:solidFill>
                            <a:schemeClr val="tx1"/>
                          </a:solidFill>
                          <a:effectLst/>
                        </a:rPr>
                        <a:t>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20.67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mn-lt"/>
                        </a:rPr>
                        <a:t>8</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87.00</a:t>
                      </a:r>
                    </a:p>
                  </a:txBody>
                  <a:tcPr marL="0" marR="0" marT="0" marB="0" anchor="ctr"/>
                </a:tc>
                <a:tc>
                  <a:txBody>
                    <a:bodyPr/>
                    <a:lstStyle/>
                    <a:p>
                      <a:pPr algn="ctr" fontAlgn="b"/>
                      <a:r>
                        <a:rPr lang="en-US" sz="1100" b="0" i="0" u="none" strike="noStrike">
                          <a:solidFill>
                            <a:schemeClr val="tx1"/>
                          </a:solidFill>
                          <a:effectLst/>
                          <a:latin typeface="+mn-lt"/>
                        </a:rPr>
                        <a:t>48.47</a:t>
                      </a:r>
                    </a:p>
                  </a:txBody>
                  <a:tcPr marL="0" marR="0" marT="0" marB="0" anchor="ctr"/>
                </a:tc>
                <a:extLst>
                  <a:ext uri="{0D108BD9-81ED-4DB2-BD59-A6C34878D82A}">
                    <a16:rowId xmlns:a16="http://schemas.microsoft.com/office/drawing/2014/main" val="2138647532"/>
                  </a:ext>
                </a:extLst>
              </a:tr>
              <a:tr h="381240">
                <a:tc>
                  <a:txBody>
                    <a:bodyPr/>
                    <a:lstStyle/>
                    <a:p>
                      <a:pPr algn="ctr" fontAlgn="b"/>
                      <a:r>
                        <a:rPr lang="en-US" sz="1200" u="none" strike="noStrike" dirty="0">
                          <a:solidFill>
                            <a:schemeClr val="tx1"/>
                          </a:solidFill>
                          <a:effectLst/>
                        </a:rPr>
                        <a:t>Massachusetts General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25.10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a:solidFill>
                            <a:schemeClr val="tx1"/>
                          </a:solidFill>
                          <a:effectLst/>
                          <a:latin typeface="+mn-lt"/>
                        </a:rPr>
                        <a:t>0.5</a:t>
                      </a:r>
                    </a:p>
                  </a:txBody>
                  <a:tcPr marL="0" marR="0" marT="0" marB="0" anchor="ctr">
                    <a:solidFill>
                      <a:schemeClr val="bg1"/>
                    </a:solidFill>
                  </a:tcP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10</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77.30</a:t>
                      </a:r>
                    </a:p>
                  </a:txBody>
                  <a:tcPr marL="0" marR="0" marT="0" marB="0" anchor="ctr"/>
                </a:tc>
                <a:tc>
                  <a:txBody>
                    <a:bodyPr/>
                    <a:lstStyle/>
                    <a:p>
                      <a:pPr algn="ctr" fontAlgn="b"/>
                      <a:r>
                        <a:rPr lang="en-US" sz="1100" b="0" i="0" u="none" strike="noStrike">
                          <a:solidFill>
                            <a:schemeClr val="tx1"/>
                          </a:solidFill>
                          <a:effectLst/>
                          <a:latin typeface="+mn-lt"/>
                        </a:rPr>
                        <a:t>51.09</a:t>
                      </a:r>
                    </a:p>
                  </a:txBody>
                  <a:tcPr marL="0" marR="0" marT="0" marB="0" anchor="ctr"/>
                </a:tc>
                <a:extLst>
                  <a:ext uri="{0D108BD9-81ED-4DB2-BD59-A6C34878D82A}">
                    <a16:rowId xmlns:a16="http://schemas.microsoft.com/office/drawing/2014/main" val="3641287519"/>
                  </a:ext>
                </a:extLst>
              </a:tr>
              <a:tr h="249892">
                <a:tc>
                  <a:txBody>
                    <a:bodyPr/>
                    <a:lstStyle/>
                    <a:p>
                      <a:pPr algn="ctr" fontAlgn="b"/>
                      <a:r>
                        <a:rPr lang="en-US" sz="1200" u="none" strike="noStrike">
                          <a:solidFill>
                            <a:schemeClr val="tx1"/>
                          </a:solidFill>
                          <a:effectLst/>
                        </a:rPr>
                        <a:t>University of Maryland</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23.63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a:solidFill>
                            <a:schemeClr val="tx1"/>
                          </a:solidFill>
                          <a:effectLst/>
                          <a:latin typeface="+mn-lt"/>
                        </a:rPr>
                        <a:t>1.6</a:t>
                      </a:r>
                    </a:p>
                  </a:txBody>
                  <a:tcPr marL="0" marR="0" marT="0" marB="0" anchor="ctr">
                    <a:noFill/>
                  </a:tcPr>
                </a:tc>
                <a:tc>
                  <a:txBody>
                    <a:bodyPr/>
                    <a:lstStyle/>
                    <a:p>
                      <a:pPr algn="ctr" fontAlgn="b"/>
                      <a:r>
                        <a:rPr lang="en-US" sz="1100" b="0" i="0" u="none" strike="noStrike">
                          <a:solidFill>
                            <a:schemeClr val="tx1"/>
                          </a:solidFill>
                          <a:effectLst/>
                          <a:latin typeface="+mn-lt"/>
                        </a:rPr>
                        <a:t>39</a:t>
                      </a: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tc>
                <a:tc>
                  <a:txBody>
                    <a:bodyPr/>
                    <a:lstStyle/>
                    <a:p>
                      <a:pPr algn="ctr" fontAlgn="b"/>
                      <a:r>
                        <a:rPr lang="en-US" sz="1100" b="0" i="0" u="none" strike="noStrike">
                          <a:solidFill>
                            <a:schemeClr val="tx1"/>
                          </a:solidFill>
                          <a:effectLst/>
                          <a:latin typeface="+mn-lt"/>
                        </a:rPr>
                        <a:t>7</a:t>
                      </a:r>
                    </a:p>
                  </a:txBody>
                  <a:tcPr marL="0" marR="0" marT="0" marB="0" anchor="ctr"/>
                </a:tc>
                <a:tc>
                  <a:txBody>
                    <a:bodyPr/>
                    <a:lstStyle/>
                    <a:p>
                      <a:pPr algn="ctr" fontAlgn="b"/>
                      <a:r>
                        <a:rPr lang="en-US" sz="1100" b="0" i="0" u="none" strike="noStrike">
                          <a:solidFill>
                            <a:schemeClr val="tx1"/>
                          </a:solidFill>
                          <a:effectLst/>
                          <a:latin typeface="+mn-lt"/>
                        </a:rPr>
                        <a:t>42.29</a:t>
                      </a:r>
                    </a:p>
                  </a:txBody>
                  <a:tcPr marL="0" marR="0" marT="0" marB="0" anchor="ctr"/>
                </a:tc>
                <a:tc>
                  <a:txBody>
                    <a:bodyPr/>
                    <a:lstStyle/>
                    <a:p>
                      <a:pPr algn="ctr" fontAlgn="b"/>
                      <a:r>
                        <a:rPr lang="en-US" sz="1100" b="0" i="0" u="none" strike="noStrike">
                          <a:solidFill>
                            <a:schemeClr val="tx1"/>
                          </a:solidFill>
                          <a:effectLst/>
                          <a:latin typeface="+mn-lt"/>
                        </a:rPr>
                        <a:t>29.30</a:t>
                      </a:r>
                    </a:p>
                  </a:txBody>
                  <a:tcPr marL="0" marR="0" marT="0" marB="0" anchor="ctr"/>
                </a:tc>
                <a:extLst>
                  <a:ext uri="{0D108BD9-81ED-4DB2-BD59-A6C34878D82A}">
                    <a16:rowId xmlns:a16="http://schemas.microsoft.com/office/drawing/2014/main" val="632309223"/>
                  </a:ext>
                </a:extLst>
              </a:tr>
              <a:tr h="249892">
                <a:tc>
                  <a:txBody>
                    <a:bodyPr/>
                    <a:lstStyle/>
                    <a:p>
                      <a:pPr algn="ctr" fontAlgn="b"/>
                      <a:r>
                        <a:rPr lang="en-US" sz="1200" u="none" strike="noStrike" dirty="0">
                          <a:solidFill>
                            <a:schemeClr val="tx1"/>
                          </a:solidFill>
                          <a:effectLst/>
                        </a:rPr>
                        <a:t>Vanderbilt</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27.47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mn-lt"/>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extLst>
                  <a:ext uri="{0D108BD9-81ED-4DB2-BD59-A6C34878D82A}">
                    <a16:rowId xmlns:a16="http://schemas.microsoft.com/office/drawing/2014/main" val="1932287569"/>
                  </a:ext>
                </a:extLst>
              </a:tr>
              <a:tr h="249892">
                <a:tc>
                  <a:txBody>
                    <a:bodyPr/>
                    <a:lstStyle/>
                    <a:p>
                      <a:pPr algn="ctr" fontAlgn="b"/>
                      <a:r>
                        <a:rPr lang="en-US" sz="1200" u="none" strike="noStrike" dirty="0">
                          <a:solidFill>
                            <a:schemeClr val="tx1"/>
                          </a:solidFill>
                          <a:effectLst/>
                        </a:rPr>
                        <a:t>Arkansas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21.63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48</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mn-lt"/>
                        </a:rPr>
                        <a:t>1.4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32</a:t>
                      </a: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b="0" i="0" u="none" strike="noStrike">
                          <a:solidFill>
                            <a:schemeClr val="tx1"/>
                          </a:solidFill>
                          <a:effectLst/>
                          <a:latin typeface="+mn-lt"/>
                        </a:rPr>
                        <a:t>16</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99.88</a:t>
                      </a:r>
                    </a:p>
                  </a:txBody>
                  <a:tcPr marL="0" marR="0" marT="0" marB="0" anchor="ctr"/>
                </a:tc>
                <a:tc>
                  <a:txBody>
                    <a:bodyPr/>
                    <a:lstStyle/>
                    <a:p>
                      <a:pPr algn="ctr" fontAlgn="b"/>
                      <a:r>
                        <a:rPr lang="en-US" sz="1100" b="0" i="0" u="none" strike="noStrike">
                          <a:solidFill>
                            <a:schemeClr val="tx1"/>
                          </a:solidFill>
                          <a:effectLst/>
                          <a:latin typeface="+mn-lt"/>
                        </a:rPr>
                        <a:t>62.83</a:t>
                      </a:r>
                    </a:p>
                  </a:txBody>
                  <a:tcPr marL="0" marR="0" marT="0" marB="0" anchor="ctr"/>
                </a:tc>
                <a:extLst>
                  <a:ext uri="{0D108BD9-81ED-4DB2-BD59-A6C34878D82A}">
                    <a16:rowId xmlns:a16="http://schemas.microsoft.com/office/drawing/2014/main" val="3822052516"/>
                  </a:ext>
                </a:extLst>
              </a:tr>
              <a:tr h="381240">
                <a:tc>
                  <a:txBody>
                    <a:bodyPr/>
                    <a:lstStyle/>
                    <a:p>
                      <a:pPr algn="ctr" fontAlgn="b"/>
                      <a:r>
                        <a:rPr lang="en-US" sz="1200" u="none" strike="noStrike" dirty="0">
                          <a:solidFill>
                            <a:schemeClr val="tx1"/>
                          </a:solidFill>
                          <a:effectLst/>
                        </a:rPr>
                        <a:t>Children's Hospital of Philadelphia</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26.53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mn-lt"/>
                        </a:rPr>
                        <a:t>0.1</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105.33</a:t>
                      </a:r>
                    </a:p>
                  </a:txBody>
                  <a:tcPr marL="0" marR="0" marT="0" marB="0" anchor="ctr"/>
                </a:tc>
                <a:tc>
                  <a:txBody>
                    <a:bodyPr/>
                    <a:lstStyle/>
                    <a:p>
                      <a:pPr algn="ctr" fontAlgn="b"/>
                      <a:r>
                        <a:rPr lang="en-US" sz="1100" b="0" i="0" u="none" strike="noStrike">
                          <a:solidFill>
                            <a:schemeClr val="tx1"/>
                          </a:solidFill>
                          <a:effectLst/>
                          <a:latin typeface="+mn-lt"/>
                        </a:rPr>
                        <a:t>77.86</a:t>
                      </a:r>
                    </a:p>
                  </a:txBody>
                  <a:tcPr marL="0" marR="0" marT="0" marB="0" anchor="ctr"/>
                </a:tc>
                <a:extLst>
                  <a:ext uri="{0D108BD9-81ED-4DB2-BD59-A6C34878D82A}">
                    <a16:rowId xmlns:a16="http://schemas.microsoft.com/office/drawing/2014/main" val="1574486783"/>
                  </a:ext>
                </a:extLst>
              </a:tr>
              <a:tr h="249892">
                <a:tc>
                  <a:txBody>
                    <a:bodyPr/>
                    <a:lstStyle/>
                    <a:p>
                      <a:pPr algn="ctr" fontAlgn="b"/>
                      <a:r>
                        <a:rPr lang="en-US" sz="1200" u="none" strike="noStrike" dirty="0">
                          <a:solidFill>
                            <a:schemeClr val="tx1"/>
                          </a:solidFill>
                          <a:effectLst/>
                        </a:rPr>
                        <a:t>Cincinnati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10.43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dirty="0">
                          <a:solidFill>
                            <a:schemeClr val="tx1"/>
                          </a:solidFill>
                          <a:effectLst/>
                          <a:latin typeface="+mn-lt"/>
                        </a:rPr>
                        <a:t>2.0</a:t>
                      </a:r>
                    </a:p>
                  </a:txBody>
                  <a:tcPr marL="0" marR="0" marT="0" marB="0" anchor="ctr">
                    <a:solidFill>
                      <a:schemeClr val="bg1"/>
                    </a:solidFill>
                  </a:tcPr>
                </a:tc>
                <a:tc>
                  <a:txBody>
                    <a:bodyPr/>
                    <a:lstStyle/>
                    <a:p>
                      <a:pPr algn="ctr" fontAlgn="b"/>
                      <a:r>
                        <a:rPr lang="en-US" sz="1100" b="0" i="0" u="none" strike="noStrike">
                          <a:solidFill>
                            <a:schemeClr val="tx1"/>
                          </a:solidFill>
                          <a:effectLst/>
                          <a:latin typeface="+mn-lt"/>
                        </a:rPr>
                        <a:t>23</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a:solidFill>
                            <a:schemeClr val="tx1"/>
                          </a:solidFill>
                          <a:effectLst/>
                          <a:latin typeface="+mn-lt"/>
                        </a:rPr>
                        <a:t>8</a:t>
                      </a:r>
                    </a:p>
                  </a:txBody>
                  <a:tcPr marL="0" marR="0" marT="0" marB="0" anchor="ctr"/>
                </a:tc>
                <a:tc>
                  <a:txBody>
                    <a:bodyPr/>
                    <a:lstStyle/>
                    <a:p>
                      <a:pPr algn="ctr" fontAlgn="b"/>
                      <a:r>
                        <a:rPr lang="en-US" sz="1100" b="0" i="0" u="none" strike="noStrike">
                          <a:solidFill>
                            <a:schemeClr val="tx1"/>
                          </a:solidFill>
                          <a:effectLst/>
                          <a:latin typeface="+mn-lt"/>
                        </a:rPr>
                        <a:t>59.92</a:t>
                      </a:r>
                    </a:p>
                  </a:txBody>
                  <a:tcPr marL="0" marR="0" marT="0" marB="0" anchor="ctr"/>
                </a:tc>
                <a:tc>
                  <a:txBody>
                    <a:bodyPr/>
                    <a:lstStyle/>
                    <a:p>
                      <a:pPr algn="ctr" fontAlgn="b"/>
                      <a:r>
                        <a:rPr lang="en-US" sz="1100" b="0" i="0" u="none" strike="noStrike">
                          <a:solidFill>
                            <a:schemeClr val="tx1"/>
                          </a:solidFill>
                          <a:effectLst/>
                          <a:latin typeface="+mn-lt"/>
                        </a:rPr>
                        <a:t>44.21</a:t>
                      </a:r>
                    </a:p>
                  </a:txBody>
                  <a:tcPr marL="0" marR="0" marT="0" marB="0" anchor="ctr"/>
                </a:tc>
                <a:extLst>
                  <a:ext uri="{0D108BD9-81ED-4DB2-BD59-A6C34878D82A}">
                    <a16:rowId xmlns:a16="http://schemas.microsoft.com/office/drawing/2014/main" val="430620474"/>
                  </a:ext>
                </a:extLst>
              </a:tr>
              <a:tr h="249892">
                <a:tc>
                  <a:txBody>
                    <a:bodyPr/>
                    <a:lstStyle/>
                    <a:p>
                      <a:pPr algn="ctr" fontAlgn="b"/>
                      <a:r>
                        <a:rPr lang="en-US" sz="1200" u="none" strike="noStrike" dirty="0">
                          <a:solidFill>
                            <a:schemeClr val="tx1"/>
                          </a:solidFill>
                          <a:effectLst/>
                        </a:rPr>
                        <a:t>National Jewish Health</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11.37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21</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9</a:t>
                      </a:r>
                    </a:p>
                  </a:txBody>
                  <a:tcPr marL="0" marR="0" marT="0" marB="0" anchor="ctr"/>
                </a:tc>
                <a:tc>
                  <a:txBody>
                    <a:bodyPr/>
                    <a:lstStyle/>
                    <a:p>
                      <a:pPr algn="ctr" fontAlgn="b"/>
                      <a:r>
                        <a:rPr lang="en-US" sz="1100" b="0" i="0" u="none" strike="noStrike">
                          <a:solidFill>
                            <a:schemeClr val="tx1"/>
                          </a:solidFill>
                          <a:effectLst/>
                          <a:latin typeface="+mn-lt"/>
                        </a:rPr>
                        <a:t>123.50</a:t>
                      </a:r>
                    </a:p>
                  </a:txBody>
                  <a:tcPr marL="0" marR="0" marT="0" marB="0" anchor="ctr"/>
                </a:tc>
                <a:tc>
                  <a:txBody>
                    <a:bodyPr/>
                    <a:lstStyle/>
                    <a:p>
                      <a:pPr algn="ctr" fontAlgn="b"/>
                      <a:r>
                        <a:rPr lang="en-US" sz="1100" b="0" i="0" u="none" strike="noStrike">
                          <a:solidFill>
                            <a:schemeClr val="tx1"/>
                          </a:solidFill>
                          <a:effectLst/>
                          <a:latin typeface="+mn-lt"/>
                        </a:rPr>
                        <a:t>49.84</a:t>
                      </a:r>
                    </a:p>
                  </a:txBody>
                  <a:tcPr marL="0" marR="0" marT="0" marB="0" anchor="ctr"/>
                </a:tc>
                <a:extLst>
                  <a:ext uri="{0D108BD9-81ED-4DB2-BD59-A6C34878D82A}">
                    <a16:rowId xmlns:a16="http://schemas.microsoft.com/office/drawing/2014/main" val="3491254641"/>
                  </a:ext>
                </a:extLst>
              </a:tr>
              <a:tr h="381240">
                <a:tc>
                  <a:txBody>
                    <a:bodyPr/>
                    <a:lstStyle/>
                    <a:p>
                      <a:pPr algn="ctr" fontAlgn="b"/>
                      <a:r>
                        <a:rPr lang="en-US" sz="1200" u="none" strike="noStrike">
                          <a:solidFill>
                            <a:schemeClr val="tx1"/>
                          </a:solidFill>
                          <a:effectLst/>
                        </a:rPr>
                        <a:t>Nationwide Children's Hospital</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17.13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mn-lt"/>
                        </a:rPr>
                        <a:t>2.6</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48</a:t>
                      </a:r>
                    </a:p>
                  </a:txBody>
                  <a:tcPr marL="0" marR="0" marT="0" marB="0" anchor="ctr"/>
                </a:tc>
                <a:tc>
                  <a:txBody>
                    <a:bodyPr/>
                    <a:lstStyle/>
                    <a:p>
                      <a:pPr algn="ctr" fontAlgn="b"/>
                      <a:r>
                        <a:rPr lang="en-US" sz="1100" b="0" i="0" u="none" strike="noStrike" dirty="0">
                          <a:solidFill>
                            <a:schemeClr val="tx1"/>
                          </a:solidFill>
                          <a:effectLst/>
                          <a:latin typeface="+mn-lt"/>
                        </a:rPr>
                        <a:t>16</a:t>
                      </a:r>
                    </a:p>
                  </a:txBody>
                  <a:tcPr marL="0" marR="0" marT="0" marB="0" anchor="ctr"/>
                </a:tc>
                <a:tc>
                  <a:txBody>
                    <a:bodyPr/>
                    <a:lstStyle/>
                    <a:p>
                      <a:pPr algn="ctr" fontAlgn="b"/>
                      <a:r>
                        <a:rPr lang="en-US" sz="1100" b="0" i="0" u="none" strike="noStrike" dirty="0">
                          <a:solidFill>
                            <a:schemeClr val="tx1"/>
                          </a:solidFill>
                          <a:effectLst/>
                          <a:latin typeface="+mn-lt"/>
                        </a:rPr>
                        <a:t>29</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84.21</a:t>
                      </a:r>
                    </a:p>
                  </a:txBody>
                  <a:tcPr marL="0" marR="0" marT="0" marB="0" anchor="ctr"/>
                </a:tc>
                <a:tc>
                  <a:txBody>
                    <a:bodyPr/>
                    <a:lstStyle/>
                    <a:p>
                      <a:pPr algn="ctr" fontAlgn="b"/>
                      <a:r>
                        <a:rPr lang="en-US" sz="1100" b="0" i="0" u="none" strike="noStrike">
                          <a:solidFill>
                            <a:schemeClr val="tx1"/>
                          </a:solidFill>
                          <a:effectLst/>
                          <a:latin typeface="+mn-lt"/>
                        </a:rPr>
                        <a:t>63.15</a:t>
                      </a:r>
                    </a:p>
                  </a:txBody>
                  <a:tcPr marL="0" marR="0" marT="0" marB="0" anchor="ctr"/>
                </a:tc>
                <a:extLst>
                  <a:ext uri="{0D108BD9-81ED-4DB2-BD59-A6C34878D82A}">
                    <a16:rowId xmlns:a16="http://schemas.microsoft.com/office/drawing/2014/main" val="2690465319"/>
                  </a:ext>
                </a:extLst>
              </a:tr>
              <a:tr h="381240">
                <a:tc>
                  <a:txBody>
                    <a:bodyPr/>
                    <a:lstStyle/>
                    <a:p>
                      <a:pPr algn="ctr" fontAlgn="b"/>
                      <a:r>
                        <a:rPr lang="en-US" sz="1200" u="none" strike="noStrike" dirty="0">
                          <a:solidFill>
                            <a:schemeClr val="tx1"/>
                          </a:solidFill>
                          <a:effectLst/>
                        </a:rPr>
                        <a:t>Payton Manning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12.57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dirty="0">
                          <a:solidFill>
                            <a:schemeClr val="tx1"/>
                          </a:solidFill>
                          <a:effectLst/>
                          <a:latin typeface="+mn-lt"/>
                        </a:rPr>
                        <a:t>0.8</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11</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7</a:t>
                      </a: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77.00</a:t>
                      </a:r>
                    </a:p>
                  </a:txBody>
                  <a:tcPr marL="0" marR="0" marT="0" marB="0" anchor="ctr"/>
                </a:tc>
                <a:tc>
                  <a:txBody>
                    <a:bodyPr/>
                    <a:lstStyle/>
                    <a:p>
                      <a:pPr algn="ctr" fontAlgn="b"/>
                      <a:r>
                        <a:rPr lang="en-US" sz="1100" b="0" i="0" u="none" strike="noStrike">
                          <a:solidFill>
                            <a:schemeClr val="tx1"/>
                          </a:solidFill>
                          <a:effectLst/>
                          <a:latin typeface="+mn-lt"/>
                        </a:rPr>
                        <a:t>71.81</a:t>
                      </a:r>
                    </a:p>
                  </a:txBody>
                  <a:tcPr marL="0" marR="0" marT="0" marB="0" anchor="ctr"/>
                </a:tc>
                <a:extLst>
                  <a:ext uri="{0D108BD9-81ED-4DB2-BD59-A6C34878D82A}">
                    <a16:rowId xmlns:a16="http://schemas.microsoft.com/office/drawing/2014/main" val="832286796"/>
                  </a:ext>
                </a:extLst>
              </a:tr>
              <a:tr h="249892">
                <a:tc>
                  <a:txBody>
                    <a:bodyPr/>
                    <a:lstStyle/>
                    <a:p>
                      <a:pPr algn="ctr" fontAlgn="b"/>
                      <a:r>
                        <a:rPr lang="en-US" sz="1200" u="none" strike="noStrike" dirty="0">
                          <a:solidFill>
                            <a:schemeClr val="tx1"/>
                          </a:solidFill>
                          <a:effectLst/>
                        </a:rPr>
                        <a:t>U. of California, San Diego</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20.93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9</a:t>
                      </a:r>
                    </a:p>
                  </a:txBody>
                  <a:tcPr marL="0" marR="0" marT="0" marB="0" anchor="ctr"/>
                </a:tc>
                <a:tc>
                  <a:txBody>
                    <a:bodyPr/>
                    <a:lstStyle/>
                    <a:p>
                      <a:pPr algn="ctr" fontAlgn="b"/>
                      <a:r>
                        <a:rPr lang="en-US" sz="1100" b="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77.00</a:t>
                      </a:r>
                    </a:p>
                  </a:txBody>
                  <a:tcPr marL="0" marR="0" marT="0" marB="0" anchor="ctr"/>
                </a:tc>
                <a:tc>
                  <a:txBody>
                    <a:bodyPr/>
                    <a:lstStyle/>
                    <a:p>
                      <a:pPr algn="ctr" fontAlgn="b"/>
                      <a:r>
                        <a:rPr lang="en-US" sz="1100" b="0" i="0" u="none" strike="noStrike">
                          <a:solidFill>
                            <a:schemeClr val="tx1"/>
                          </a:solidFill>
                          <a:effectLst/>
                          <a:latin typeface="+mn-lt"/>
                        </a:rPr>
                        <a:t>65.25</a:t>
                      </a:r>
                    </a:p>
                  </a:txBody>
                  <a:tcPr marL="0" marR="0" marT="0" marB="0" anchor="ctr"/>
                </a:tc>
                <a:extLst>
                  <a:ext uri="{0D108BD9-81ED-4DB2-BD59-A6C34878D82A}">
                    <a16:rowId xmlns:a16="http://schemas.microsoft.com/office/drawing/2014/main" val="1090672074"/>
                  </a:ext>
                </a:extLst>
              </a:tr>
              <a:tr h="381240">
                <a:tc>
                  <a:txBody>
                    <a:bodyPr/>
                    <a:lstStyle/>
                    <a:p>
                      <a:pPr algn="ctr" fontAlgn="b"/>
                      <a:r>
                        <a:rPr lang="en-US" sz="1200" u="none" strike="noStrike" dirty="0">
                          <a:solidFill>
                            <a:schemeClr val="tx1"/>
                          </a:solidFill>
                          <a:effectLst/>
                        </a:rPr>
                        <a:t>U. of Kentucky Children's Hospital </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8.40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mn-lt"/>
                        </a:rPr>
                        <a:t>0.0</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extLst>
                  <a:ext uri="{0D108BD9-81ED-4DB2-BD59-A6C34878D82A}">
                    <a16:rowId xmlns:a16="http://schemas.microsoft.com/office/drawing/2014/main" val="4155285626"/>
                  </a:ext>
                </a:extLst>
              </a:tr>
              <a:tr h="190620">
                <a:tc>
                  <a:txBody>
                    <a:bodyPr/>
                    <a:lstStyle/>
                    <a:p>
                      <a:pPr algn="ctr" fontAlgn="b"/>
                      <a:r>
                        <a:rPr lang="en-US" sz="1200" b="1" u="none" strike="noStrike" dirty="0">
                          <a:solidFill>
                            <a:schemeClr val="tx1"/>
                          </a:solidFill>
                          <a:effectLst/>
                        </a:rPr>
                        <a:t>Total</a:t>
                      </a:r>
                      <a:endParaRPr lang="en-US"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1" u="none" strike="noStrike" dirty="0">
                          <a:solidFill>
                            <a:schemeClr val="tx1"/>
                          </a:solidFill>
                          <a:effectLst/>
                          <a:latin typeface="+mn-lt"/>
                        </a:rPr>
                        <a:t> </a:t>
                      </a:r>
                      <a:endParaRPr lang="en-US" sz="1100" b="1" i="0" u="none" strike="noStrike" dirty="0">
                        <a:solidFill>
                          <a:schemeClr val="tx1"/>
                        </a:solidFill>
                        <a:effectLst/>
                        <a:latin typeface="+mn-lt"/>
                      </a:endParaRP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 </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790</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66</a:t>
                      </a:r>
                    </a:p>
                  </a:txBody>
                  <a:tcPr marL="0" marR="0" marT="0" marB="0" anchor="ctr"/>
                </a:tc>
                <a:tc>
                  <a:txBody>
                    <a:bodyPr/>
                    <a:lstStyle/>
                    <a:p>
                      <a:pPr algn="ctr" fontAlgn="b"/>
                      <a:r>
                        <a:rPr lang="en-US" sz="1100" b="1" i="0" u="none" strike="noStrike" dirty="0">
                          <a:solidFill>
                            <a:schemeClr val="tx1"/>
                          </a:solidFill>
                          <a:effectLst/>
                          <a:latin typeface="+mn-lt"/>
                        </a:rPr>
                        <a:t>14</a:t>
                      </a:r>
                    </a:p>
                  </a:txBody>
                  <a:tcPr marL="0" marR="0" marT="0" marB="0" anchor="ctr"/>
                </a:tc>
                <a:tc>
                  <a:txBody>
                    <a:bodyPr/>
                    <a:lstStyle/>
                    <a:p>
                      <a:pPr algn="ctr" fontAlgn="b"/>
                      <a:r>
                        <a:rPr lang="en-US" sz="1100" b="1" i="0" u="none" strike="noStrike" dirty="0">
                          <a:solidFill>
                            <a:schemeClr val="tx1"/>
                          </a:solidFill>
                          <a:effectLst/>
                          <a:latin typeface="+mn-lt"/>
                        </a:rPr>
                        <a:t>265</a:t>
                      </a:r>
                    </a:p>
                  </a:txBody>
                  <a:tcPr marL="0" marR="0" marT="0" marB="0" anchor="ctr"/>
                </a:tc>
                <a:tc>
                  <a:txBody>
                    <a:bodyPr/>
                    <a:lstStyle/>
                    <a:p>
                      <a:pPr algn="ctr" fontAlgn="b"/>
                      <a:r>
                        <a:rPr lang="en-US" sz="1100" b="1" i="0" u="none" strike="noStrike" dirty="0">
                          <a:solidFill>
                            <a:schemeClr val="tx1"/>
                          </a:solidFill>
                          <a:effectLst/>
                          <a:latin typeface="+mn-lt"/>
                        </a:rPr>
                        <a:t>75</a:t>
                      </a:r>
                    </a:p>
                  </a:txBody>
                  <a:tcPr marL="0" marR="0" marT="0" marB="0" anchor="ctr"/>
                </a:tc>
                <a:tc>
                  <a:txBody>
                    <a:bodyPr/>
                    <a:lstStyle/>
                    <a:p>
                      <a:pPr algn="ctr" fontAlgn="b"/>
                      <a:r>
                        <a:rPr lang="en-US" sz="1100" b="1" i="0" u="none" strike="noStrike" dirty="0">
                          <a:solidFill>
                            <a:schemeClr val="tx1"/>
                          </a:solidFill>
                          <a:effectLst/>
                          <a:latin typeface="+mn-lt"/>
                        </a:rPr>
                        <a:t>143</a:t>
                      </a:r>
                    </a:p>
                  </a:txBody>
                  <a:tcPr marL="0" marR="0" marT="0" marB="0" anchor="ctr"/>
                </a:tc>
                <a:tc>
                  <a:txBody>
                    <a:bodyPr/>
                    <a:lstStyle/>
                    <a:p>
                      <a:pPr algn="ctr" fontAlgn="b"/>
                      <a:r>
                        <a:rPr lang="en-US" sz="1100" b="1" i="0" u="none" strike="noStrike" dirty="0">
                          <a:solidFill>
                            <a:schemeClr val="tx1"/>
                          </a:solidFill>
                          <a:effectLst/>
                          <a:latin typeface="+mn-lt"/>
                        </a:rPr>
                        <a:t>47</a:t>
                      </a:r>
                    </a:p>
                  </a:txBody>
                  <a:tcPr marL="0" marR="0" marT="0" marB="0" anchor="ctr"/>
                </a:tc>
                <a:tc>
                  <a:txBody>
                    <a:bodyPr/>
                    <a:lstStyle/>
                    <a:p>
                      <a:pPr algn="ctr" fontAlgn="b"/>
                      <a:r>
                        <a:rPr lang="en-US" sz="1100" b="1" i="0" u="none" strike="noStrike" dirty="0">
                          <a:solidFill>
                            <a:schemeClr val="tx1"/>
                          </a:solidFill>
                          <a:effectLst/>
                          <a:latin typeface="+mn-lt"/>
                        </a:rPr>
                        <a:t>75.50</a:t>
                      </a:r>
                    </a:p>
                  </a:txBody>
                  <a:tcPr marL="0" marR="0" marT="0" marB="0" anchor="ctr"/>
                </a:tc>
                <a:tc>
                  <a:txBody>
                    <a:bodyPr/>
                    <a:lstStyle/>
                    <a:p>
                      <a:pPr algn="ctr" fontAlgn="b"/>
                      <a:r>
                        <a:rPr lang="en-US" sz="1100" b="1" i="0" u="none" strike="noStrike" dirty="0">
                          <a:solidFill>
                            <a:schemeClr val="tx1"/>
                          </a:solidFill>
                          <a:effectLst/>
                          <a:latin typeface="+mn-lt"/>
                        </a:rPr>
                        <a:t>60.55</a:t>
                      </a:r>
                    </a:p>
                  </a:txBody>
                  <a:tcPr marL="0" marR="0" marT="0" marB="0" anchor="ctr"/>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6A9B8A-9F23-0EE4-0E9C-E7D30F2A1FC5}"/>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61</a:t>
            </a:r>
          </a:p>
        </p:txBody>
      </p:sp>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2565298958"/>
              </p:ext>
            </p:extLst>
          </p:nvPr>
        </p:nvGraphicFramePr>
        <p:xfrm>
          <a:off x="0" y="0"/>
          <a:ext cx="12191999" cy="5929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620653420"/>
              </p:ext>
            </p:extLst>
          </p:nvPr>
        </p:nvGraphicFramePr>
        <p:xfrm>
          <a:off x="0" y="0"/>
          <a:ext cx="12191999" cy="59291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8F72AA7-7FD8-1D8F-2981-8498688F6593}"/>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114 ± 91</a:t>
            </a:r>
          </a:p>
        </p:txBody>
      </p:sp>
    </p:spTree>
    <p:extLst>
      <p:ext uri="{BB962C8B-B14F-4D97-AF65-F5344CB8AC3E}">
        <p14:creationId xmlns:p14="http://schemas.microsoft.com/office/powerpoint/2010/main" val="25139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5" name="Picture 4">
            <a:extLst>
              <a:ext uri="{FF2B5EF4-FFF2-40B4-BE49-F238E27FC236}">
                <a16:creationId xmlns:a16="http://schemas.microsoft.com/office/drawing/2014/main" id="{60F15A3D-AB21-05BA-BBDA-CD0F5473999D}"/>
              </a:ext>
            </a:extLst>
          </p:cNvPr>
          <p:cNvPicPr>
            <a:picLocks noChangeAspect="1"/>
          </p:cNvPicPr>
          <p:nvPr/>
        </p:nvPicPr>
        <p:blipFill rotWithShape="1">
          <a:blip r:embed="rId3"/>
          <a:srcRect l="2014" t="6569" r="7227" b="3168"/>
          <a:stretch/>
        </p:blipFill>
        <p:spPr>
          <a:xfrm>
            <a:off x="1847850" y="790575"/>
            <a:ext cx="7021295" cy="5353050"/>
          </a:xfrm>
          <a:prstGeom prst="rect">
            <a:avLst/>
          </a:prstGeom>
        </p:spPr>
      </p:pic>
    </p:spTree>
    <p:extLst>
      <p:ext uri="{BB962C8B-B14F-4D97-AF65-F5344CB8AC3E}">
        <p14:creationId xmlns:p14="http://schemas.microsoft.com/office/powerpoint/2010/main" val="417702547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17478</TotalTime>
  <Words>1105</Words>
  <Application>Microsoft Office PowerPoint</Application>
  <PresentationFormat>Widescreen</PresentationFormat>
  <Paragraphs>364</Paragraphs>
  <Slides>26</Slides>
  <Notes>15</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PCORI Plenary Meeting and Presentation</vt:lpstr>
      <vt:lpstr>PowerPoint Presentation</vt:lpstr>
      <vt:lpstr>RHO Regulatory Update</vt:lpstr>
      <vt:lpstr>Discussion</vt:lpstr>
      <vt:lpstr>Reminders</vt:lpstr>
      <vt:lpstr>Enrollment Reminder</vt:lpstr>
      <vt:lpstr>Family Engagement Survey</vt:lpstr>
      <vt:lpstr>Closing Thoughts</vt:lpstr>
      <vt:lpstr>Contacting Patients Through the EMR</vt:lpstr>
      <vt:lpstr>Reporting AEs</vt:lpstr>
      <vt:lpstr>Controls</vt:lpstr>
      <vt:lpstr>Importance of Changing Probes</vt:lpstr>
      <vt:lpstr>RHO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530</cp:revision>
  <dcterms:created xsi:type="dcterms:W3CDTF">2021-03-31T16:28:55Z</dcterms:created>
  <dcterms:modified xsi:type="dcterms:W3CDTF">2023-09-07T18:45:38Z</dcterms:modified>
</cp:coreProperties>
</file>