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301" r:id="rId3"/>
    <p:sldId id="259" r:id="rId4"/>
    <p:sldId id="280" r:id="rId5"/>
    <p:sldId id="281" r:id="rId6"/>
    <p:sldId id="282" r:id="rId7"/>
    <p:sldId id="283" r:id="rId8"/>
    <p:sldId id="298" r:id="rId9"/>
    <p:sldId id="302" r:id="rId10"/>
    <p:sldId id="303" r:id="rId11"/>
    <p:sldId id="291" r:id="rId12"/>
    <p:sldId id="260" r:id="rId13"/>
    <p:sldId id="261" r:id="rId14"/>
    <p:sldId id="284" r:id="rId15"/>
    <p:sldId id="300" r:id="rId16"/>
    <p:sldId id="28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10"/>
    <p:restoredTop sz="96327"/>
  </p:normalViewPr>
  <p:slideViewPr>
    <p:cSldViewPr snapToGrid="0" snapToObjects="1">
      <p:cViewPr varScale="1">
        <p:scale>
          <a:sx n="91" d="100"/>
          <a:sy n="91" d="100"/>
        </p:scale>
        <p:origin x="208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AA257-5C8A-FC4B-B673-7422D13058E6}" type="datetimeFigureOut">
              <a:rPr lang="en-US" smtClean="0"/>
              <a:t>5/11/20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8C5E4-7071-7445-897C-B532EA553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6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B3671-8EAC-5A42-A320-0C131A6D6B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3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B3671-8EAC-5A42-A320-0C131A6D6B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95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B3671-8EAC-5A42-A320-0C131A6D6B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57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B3671-8EAC-5A42-A320-0C131A6D6B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41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FC6E-D9C2-DC45-99D9-23BB9C1BAF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61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CEEDD-1EE2-164F-A7D6-E08DC27FE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91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B3671-8EAC-5A42-A320-0C131A6D6B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90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81D8-41BB-9A4D-8966-569435AA4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728EDA-DCCB-FD46-8C6F-8BE67F45E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FEF0C-CC75-8D4B-AA2A-6E337475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B007-3E0C-9448-9EC0-D1E4E4A16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C0185-4E94-4749-AE8E-6FDD1741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F70CB-EB2B-A24B-A3B6-22660680B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BDDF-327D-7247-9684-EF9202B1F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8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ABDFF-ABD5-BE46-B361-AC80E5E4F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BBE1C8-CA42-0748-9F03-0FEA57741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01511-4341-4646-95F3-48BCFFEB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B007-3E0C-9448-9EC0-D1E4E4A16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204B8-A15B-624B-A87F-84A27FA6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096D1-4A8C-DF4C-BF92-362B3C2FF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BDDF-327D-7247-9684-EF9202B1F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4A462A-5D73-EE47-8AA7-E01738BE96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4F1DE-C575-0D4C-80EB-A7020B043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35B7D-2089-9340-90BE-84AAF6A6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B007-3E0C-9448-9EC0-D1E4E4A16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EC159-FCB2-5C49-A594-A07DC30A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484BC-D535-C246-962F-80E9A5874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BDDF-327D-7247-9684-EF9202B1F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A2C1C-22E7-1A41-BF9C-DC2E9479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B47EB-DF9B-7644-87F9-2705F5E2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FC287-F59E-D041-ACAC-12A0820D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B007-3E0C-9448-9EC0-D1E4E4A16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7847C-D52E-2443-BF9C-AA5A198B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DEAB-2B68-7144-8526-47208119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BDDF-327D-7247-9684-EF9202B1F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5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6F19-BA01-B94B-AC6E-C5F347A5F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26438-9FFA-B947-8538-5AA1F7A70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57E54-BF45-E744-90EF-D2227FE64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B007-3E0C-9448-9EC0-D1E4E4A16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FC5DA-14E2-EE4A-A5A8-DB53FD21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1DE13-95D3-724F-AE95-428E5411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BDDF-327D-7247-9684-EF9202B1F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9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83435-B842-F849-8F71-119F6A849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EA5A7-A4BB-C14A-B09A-3AA4ED232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24870-F86C-4C4C-AE85-30635BC45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CFC44-A559-2B41-BA06-F2E307C7A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B007-3E0C-9448-9EC0-D1E4E4A16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B70C0-7153-5144-B095-859FC4FB7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6ED4E-51DE-5042-9CFE-28EFC184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BDDF-327D-7247-9684-EF9202B1F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38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18B5-9F69-284D-B7AA-188C346A8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87887-0B7F-FB47-82C4-406AA8D8C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72874-48F4-EB41-BD5E-F38642493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0EB7A7-7BBB-CA4A-B327-5E34FEB46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EEF02C-FB55-024F-87AD-E2318FBF8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35E2F6-8621-0742-853D-1CB1134E7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B007-3E0C-9448-9EC0-D1E4E4A16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B413AC-3B7D-824B-9090-91A69C6D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58FE0E-F551-D149-A8B3-F203056BE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BDDF-327D-7247-9684-EF9202B1F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1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AFBE8-A1A5-104E-96B7-280100BE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3A7ACB-FF17-6847-925A-E2F11AC4F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B007-3E0C-9448-9EC0-D1E4E4A16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DF323-2C87-FB43-8D3D-C0244BFB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33640-C8CE-5C43-9514-AA93265C3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BDDF-327D-7247-9684-EF9202B1F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281724-33FF-D24D-9221-A52E311E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B007-3E0C-9448-9EC0-D1E4E4A16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83C97-7D82-0947-AF5A-C0601EE3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486E0-0DFA-054C-9E2C-FCF9DAAE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BDDF-327D-7247-9684-EF9202B1F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0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334A-509C-674C-BBA6-2118FBBF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CF686-279A-0140-BD06-69D7D9AAD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E8955-7DDC-F14B-BB82-C71EA8ED7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6150C-452B-9940-8960-05434338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B007-3E0C-9448-9EC0-D1E4E4A16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29BD9-8232-9E4A-B832-7ECFC93B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EF958-FDF4-0A4E-B753-DF2B20F61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BDDF-327D-7247-9684-EF9202B1F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9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B7F3-602B-9D45-B891-31BBB0B75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CDC84-4ED3-3D4F-8297-4B8336CDD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14754-AD0B-E54D-B6C5-204A6DBAE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8ACB6-526E-A448-A315-7DFE484A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B007-3E0C-9448-9EC0-D1E4E4A16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678F5-ED52-D641-A8D0-7A0979E5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106A9-4504-0448-BB63-4F0897ED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BDDF-327D-7247-9684-EF9202B1F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2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704034-104E-0E4C-9AF6-12C57380A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E2FEB-9858-9D4B-910F-794B46728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40FA9-388B-BF40-97DC-11D6269E6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BB007-3E0C-9448-9EC0-D1E4E4A16971}" type="datetimeFigureOut">
              <a:rPr lang="en-US" smtClean="0"/>
              <a:t>5/11/20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E0955-3266-B04A-B8FE-20D74D541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CBC15-59AD-514F-8D7D-F6245E20B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DBDDF-327D-7247-9684-EF9202B1F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4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sara.molbiol.ox.ac.uk/public/sergeant/lanceotron_tut/G1E_ChIP_Gata1_24h.chr11.bw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anceotron.molbiol.ox.ac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oyle-Lab/Blacklist/blob/master/lists/mm10-blacklist.v2.bed.gz" TargetMode="External"/><Relationship Id="rId2" Type="http://schemas.openxmlformats.org/officeDocument/2006/relationships/hyperlink" Target="https://www.encodeproject.org/annotations/ENCSR636HFF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mc/articles/PMC6597582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lanceotron.molbiol.ox.ac.uk/projects/peak_search/2459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codeproject.org/experiments/ENCSR391NPE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lanceotron.molbiol.ox.ac.uk/projects/peak_classification/167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30902665-EEF6-6542-BE9D-249C86CFE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4" t="9091" r="26616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9A43B-B9EC-4542-AECB-45D50568E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>
                <a:latin typeface="Franklin Gothic Book" panose="020B0503020102020204" pitchFamily="34" charset="0"/>
              </a:rPr>
              <a:t>Peak Calling with </a:t>
            </a:r>
            <a:r>
              <a:rPr lang="en-US" sz="4800" dirty="0" err="1">
                <a:latin typeface="Franklin Gothic Book" panose="020B0503020102020204" pitchFamily="34" charset="0"/>
              </a:rPr>
              <a:t>LanceOtron</a:t>
            </a:r>
            <a:r>
              <a:rPr lang="en-US" sz="4800" dirty="0">
                <a:latin typeface="Franklin Gothic Book" panose="020B0503020102020204" pitchFamily="34" charset="0"/>
              </a:rPr>
              <a:t>  </a:t>
            </a:r>
            <a:br>
              <a:rPr lang="en-US" sz="4800" dirty="0">
                <a:latin typeface="Franklin Gothic Book" panose="020B0503020102020204" pitchFamily="34" charset="0"/>
              </a:rPr>
            </a:br>
            <a:br>
              <a:rPr lang="en-US" sz="4800" dirty="0">
                <a:latin typeface="Franklin Gothic Book" panose="020B0503020102020204" pitchFamily="34" charset="0"/>
              </a:rPr>
            </a:br>
            <a:r>
              <a:rPr lang="en-US" sz="4800" dirty="0" err="1">
                <a:latin typeface="Franklin Gothic Book" panose="020B0503020102020204" pitchFamily="34" charset="0"/>
              </a:rPr>
              <a:t>ChIP</a:t>
            </a:r>
            <a:r>
              <a:rPr lang="en-US" sz="4800" dirty="0">
                <a:latin typeface="Franklin Gothic Book" panose="020B0503020102020204" pitchFamily="34" charset="0"/>
              </a:rPr>
              <a:t>/ATAC tutorial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5F63A-1897-5F4E-9187-FA0C11024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1300" b="1" dirty="0">
                <a:latin typeface="Franklin Gothic Book" panose="020B0503020102020204" pitchFamily="34" charset="0"/>
              </a:rPr>
              <a:t>Lance Hentges - 11.05.2020</a:t>
            </a:r>
          </a:p>
          <a:p>
            <a:pPr algn="l"/>
            <a:r>
              <a:rPr lang="en-US" sz="1300" dirty="0">
                <a:latin typeface="Franklin Gothic Book" panose="020B0503020102020204" pitchFamily="34" charset="0"/>
              </a:rPr>
              <a:t>Hughes Group and AVI (Taylor) Group</a:t>
            </a:r>
          </a:p>
          <a:p>
            <a:pPr algn="l"/>
            <a:r>
              <a:rPr lang="en-US" sz="1300" dirty="0">
                <a:latin typeface="Franklin Gothic Book" panose="020B0503020102020204" pitchFamily="34" charset="0"/>
              </a:rPr>
              <a:t>MRC Weatherall Institute of Molecular Medicine</a:t>
            </a:r>
          </a:p>
          <a:p>
            <a:pPr algn="l"/>
            <a:r>
              <a:rPr lang="en-US" sz="1300" dirty="0">
                <a:latin typeface="Franklin Gothic Book" panose="020B0503020102020204" pitchFamily="34" charset="0"/>
              </a:rPr>
              <a:t>University of Oxford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688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358DF-C35A-0448-90DB-36D4366D6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coverage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66A7A-3FF6-CE44-9391-E6D6FA430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Calling peaks with modified coverage map</a:t>
            </a:r>
          </a:p>
          <a:p>
            <a:pPr lvl="1"/>
            <a:r>
              <a:rPr lang="en-US" dirty="0"/>
              <a:t>Whole chromosome</a:t>
            </a:r>
          </a:p>
          <a:p>
            <a:pPr lvl="1"/>
            <a:r>
              <a:rPr lang="en-US" dirty="0"/>
              <a:t>No blacklist</a:t>
            </a:r>
          </a:p>
          <a:p>
            <a:pPr lvl="1"/>
            <a:endParaRPr lang="en-US" dirty="0"/>
          </a:p>
          <a:p>
            <a:r>
              <a:rPr lang="en-GB" dirty="0">
                <a:hlinkClick r:id="rId2"/>
              </a:rPr>
              <a:t>http://sara.molbiol.ox.ac.uk/public/sergeant/lanceotron_tut/G1E_ChIP_Gata1_24h.chr11.bw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1084C-9502-2746-9248-60494CADC48B}"/>
              </a:ext>
            </a:extLst>
          </p:cNvPr>
          <p:cNvSpPr txBox="1"/>
          <p:nvPr/>
        </p:nvSpPr>
        <p:spPr>
          <a:xfrm>
            <a:off x="133643" y="5778559"/>
            <a:ext cx="11924714" cy="7078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bamCoverage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-b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aligned_reads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/G1E_ATAC_0h_rep1.sorted.bam </a:t>
            </a:r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</a:t>
            </a:r>
            <a:r>
              <a:rPr lang="en-GB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binSize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1 </a:t>
            </a:r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</a:t>
            </a:r>
            <a:r>
              <a:rPr lang="en-GB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normalizeUsing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RPKM </a:t>
            </a:r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</a:t>
            </a:r>
            <a:r>
              <a:rPr lang="en-GB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extendReads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-o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bigwigs/G1E_ATAC_0h_rep1.bw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7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99AA-19D5-A745-B61C-C94EF3A9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Franklin Gothic Book" panose="020B0503020102020204" pitchFamily="34" charset="0"/>
              </a:rPr>
              <a:t>LanceOtron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78C4F-6BCE-A646-B58C-D17052BEA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use </a:t>
            </a:r>
            <a:r>
              <a:rPr lang="en-US" dirty="0" err="1"/>
              <a:t>LoT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Go to site </a:t>
            </a:r>
            <a:r>
              <a:rPr lang="en-GB" dirty="0">
                <a:hlinkClick r:id="rId3"/>
              </a:rPr>
              <a:t>https://lanceotron.molbiol.ox.ac.uk/</a:t>
            </a:r>
            <a:endParaRPr lang="en-GB" dirty="0"/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Register email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Upload files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F04E54-FEFB-DA41-AC5B-E84E2EFED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738" y="2776570"/>
            <a:ext cx="6724261" cy="41770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BFE73F-01EB-C541-8BAF-7EE4F486B444}"/>
              </a:ext>
            </a:extLst>
          </p:cNvPr>
          <p:cNvSpPr/>
          <p:nvPr/>
        </p:nvSpPr>
        <p:spPr>
          <a:xfrm>
            <a:off x="10878939" y="3429000"/>
            <a:ext cx="531523" cy="150446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8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0945E3-6950-8F49-BC79-AC7A1C0B2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Blacklists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31914B-B09D-B44B-B979-ECE27DA41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Need to download blacklist</a:t>
            </a:r>
            <a:endParaRPr lang="en-US" dirty="0"/>
          </a:p>
          <a:p>
            <a:pPr lvl="1"/>
            <a:r>
              <a:rPr lang="en-GB" dirty="0">
                <a:hlinkClick r:id="rId2"/>
              </a:rPr>
              <a:t>https://www.encodeproject.org/annotations/ENCSR636HFF/</a:t>
            </a:r>
            <a:endParaRPr lang="en-GB" dirty="0"/>
          </a:p>
          <a:p>
            <a:pPr lvl="1"/>
            <a:r>
              <a:rPr lang="en-GB" dirty="0">
                <a:hlinkClick r:id="rId3"/>
              </a:rPr>
              <a:t>https://github.com/Boyle-Lab/Blacklist/blob/master/lists/mm10-blacklist.v2.bed.gz</a:t>
            </a:r>
            <a:endParaRPr lang="en-GB" dirty="0"/>
          </a:p>
          <a:p>
            <a:pPr lvl="1"/>
            <a:r>
              <a:rPr lang="en-GB" dirty="0"/>
              <a:t>Blacklist publication</a:t>
            </a:r>
          </a:p>
          <a:p>
            <a:pPr lvl="2"/>
            <a:r>
              <a:rPr lang="en-GB" dirty="0">
                <a:hlinkClick r:id="rId4"/>
              </a:rPr>
              <a:t>https://www.ncbi.nlm.nih.gov/pmc/articles/PMC6597582/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32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F59033-3D44-9547-949C-53FC17ED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search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EBB73-4493-4440-9357-22709879F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http://lanceotron.molbiol.ox.ac.uk/projects/peak_search/2459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4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52D070-6851-D446-9E6A-E9570806F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" t="5323" r="1553" b="45498"/>
          <a:stretch/>
        </p:blipFill>
        <p:spPr>
          <a:xfrm>
            <a:off x="6007275" y="4430407"/>
            <a:ext cx="5940083" cy="1881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0F3DF-E7D8-D04E-9666-52DD4AD1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56130-4D37-6C4C-997D-A646A6E92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ENCODE - database of functional elements in the human genome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Experiment </a:t>
            </a:r>
            <a:r>
              <a:rPr lang="en-GB" dirty="0">
                <a:latin typeface="Franklin Gothic Book" panose="020B0503020102020204" pitchFamily="34" charset="0"/>
              </a:rPr>
              <a:t>ENCSR391NPE – Feb 2017</a:t>
            </a:r>
          </a:p>
          <a:p>
            <a:pPr lvl="1"/>
            <a:r>
              <a:rPr lang="en-GB" dirty="0" err="1">
                <a:latin typeface="Franklin Gothic Book" panose="020B0503020102020204" pitchFamily="34" charset="0"/>
              </a:rPr>
              <a:t>ChIP-seq</a:t>
            </a:r>
            <a:r>
              <a:rPr lang="en-GB" dirty="0">
                <a:latin typeface="Franklin Gothic Book" panose="020B0503020102020204" pitchFamily="34" charset="0"/>
              </a:rPr>
              <a:t> of H3K27ac (mark associated with active enhancers)</a:t>
            </a:r>
          </a:p>
          <a:p>
            <a:pPr lvl="1"/>
            <a:r>
              <a:rPr lang="en-GB" i="1" dirty="0">
                <a:latin typeface="Franklin Gothic Book" panose="020B0503020102020204" pitchFamily="34" charset="0"/>
              </a:rPr>
              <a:t>Homo sapiens</a:t>
            </a:r>
            <a:r>
              <a:rPr lang="en-GB" dirty="0">
                <a:latin typeface="Franklin Gothic Book" panose="020B0503020102020204" pitchFamily="34" charset="0"/>
              </a:rPr>
              <a:t> 22Rv1 (prostate carcinoma cell line)</a:t>
            </a:r>
          </a:p>
          <a:p>
            <a:pPr lvl="1"/>
            <a:r>
              <a:rPr lang="en-GB" dirty="0">
                <a:latin typeface="Franklin Gothic Book" panose="020B0503020102020204" pitchFamily="34" charset="0"/>
              </a:rPr>
              <a:t>2 biological replicates – consensus peaks</a:t>
            </a:r>
          </a:p>
          <a:p>
            <a:pPr lvl="1"/>
            <a:r>
              <a:rPr lang="en-US" dirty="0">
                <a:hlinkClick r:id="rId4"/>
              </a:rPr>
              <a:t>https://www.encodeproject.org/experiments/ENCSR391NPE/</a:t>
            </a:r>
            <a:endParaRPr lang="en-US" dirty="0"/>
          </a:p>
          <a:p>
            <a:endParaRPr lang="en-GB" dirty="0">
              <a:latin typeface="Franklin Gothic Book" panose="020B0503020102020204" pitchFamily="34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39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1B05-262C-F04E-AD5D-BDE29A59A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C1011-B9A1-0148-B4CA-4629635F1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https://lanceotron.molbiol.ox.ac.uk/projects/peak_classification/1674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117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F20D-AAC5-764C-9513-0D3B182A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Acknowledgements</a:t>
            </a:r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FAC547-D289-AF42-AB33-658CF94EE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9221" y="3278856"/>
            <a:ext cx="1285542" cy="128554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3A1138-049A-F949-8DFB-565468AA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609221" y="1636714"/>
            <a:ext cx="1339516" cy="1339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AD327F-BAAF-5246-B138-5A740E370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4" t="22229" r="77949" b="58239"/>
          <a:stretch/>
        </p:blipFill>
        <p:spPr>
          <a:xfrm>
            <a:off x="9609221" y="4867024"/>
            <a:ext cx="1339516" cy="1339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1359F-B269-D843-9076-41FB6B7D0D82}"/>
              </a:ext>
            </a:extLst>
          </p:cNvPr>
          <p:cNvSpPr txBox="1"/>
          <p:nvPr/>
        </p:nvSpPr>
        <p:spPr>
          <a:xfrm>
            <a:off x="838200" y="1860884"/>
            <a:ext cx="81774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Special thanks to Steve, Jim, Martin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Damien, Ron, Jelena, Ewan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Nick Crump and Tom Milne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Hughes and AVI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Rob and Higgs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CCB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WIMM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latin typeface="Franklin Gothic Book" panose="020B0503020102020204" pitchFamily="34" charset="0"/>
            </a:endParaRPr>
          </a:p>
          <a:p>
            <a:pPr lvl="1"/>
            <a:r>
              <a:rPr lang="en-US" sz="4000" dirty="0">
                <a:latin typeface="Franklin Gothic Book" panose="020B0503020102020204" pitchFamily="34" charset="0"/>
              </a:rPr>
              <a:t>                     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A3F637-59D0-FC4C-910E-C0F079EAD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421" y="577959"/>
            <a:ext cx="5518484" cy="8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0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FB24C-D95A-7542-B6EF-E2E70F3E6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0AF10-5E6A-EB47-A186-C53B4075D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Background and brief intro on peak calling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peak call using </a:t>
            </a:r>
            <a:r>
              <a:rPr lang="en-US" dirty="0" err="1"/>
              <a:t>LanceOtron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Explore some previously called peaks from ENCODE</a:t>
            </a:r>
          </a:p>
        </p:txBody>
      </p:sp>
    </p:spTree>
    <p:extLst>
      <p:ext uri="{BB962C8B-B14F-4D97-AF65-F5344CB8AC3E}">
        <p14:creationId xmlns:p14="http://schemas.microsoft.com/office/powerpoint/2010/main" val="3415346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9026E7-555B-BE4E-A8BD-F5896BAB5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6169041" y="2069616"/>
            <a:ext cx="6022959" cy="351714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10CF95B-26EE-744C-BC7B-D95653E2D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14" y="-205339"/>
            <a:ext cx="4093225" cy="16002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Franklin Gothic Book" panose="020B0503020102020204" pitchFamily="34" charset="0"/>
              </a:rPr>
              <a:t>Background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D7924E-6C9C-8241-8D3E-3A24D2AFC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4243" y="2069616"/>
            <a:ext cx="5601646" cy="478838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DPhil student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Focus on machine learning bioinformatics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Developing </a:t>
            </a:r>
            <a:r>
              <a:rPr lang="en-US" sz="2200" dirty="0" err="1">
                <a:latin typeface="Franklin Gothic Book" panose="020B0503020102020204" pitchFamily="34" charset="0"/>
              </a:rPr>
              <a:t>ChIP</a:t>
            </a:r>
            <a:r>
              <a:rPr lang="en-US" sz="2200" dirty="0">
                <a:latin typeface="Franklin Gothic Book" panose="020B0503020102020204" pitchFamily="34" charset="0"/>
              </a:rPr>
              <a:t>/ATAC/DNase-seq analysis software – </a:t>
            </a:r>
            <a:r>
              <a:rPr lang="en-US" sz="2200" dirty="0" err="1">
                <a:latin typeface="Franklin Gothic Book" panose="020B0503020102020204" pitchFamily="34" charset="0"/>
              </a:rPr>
              <a:t>LanceOtron</a:t>
            </a:r>
            <a:endParaRPr lang="en-US" sz="2200" dirty="0">
              <a:latin typeface="Franklin Gothic Book" panose="020B05030201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</a:rPr>
              <a:t>Collaboration with Martin Sergeant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Franklin Gothic Book" panose="020B0503020102020204" pitchFamily="34" charset="0"/>
              </a:rPr>
              <a:t>These are location-based assays – i.e. they give the coordinates within a genome </a:t>
            </a:r>
            <a:r>
              <a:rPr lang="en-US" sz="2200" b="1" dirty="0">
                <a:latin typeface="Franklin Gothic Book" panose="020B0503020102020204" pitchFamily="34" charset="0"/>
              </a:rPr>
              <a:t>where</a:t>
            </a:r>
            <a:r>
              <a:rPr lang="en-US" sz="2200" dirty="0">
                <a:latin typeface="Franklin Gothic Book" panose="020B0503020102020204" pitchFamily="34" charset="0"/>
              </a:rPr>
              <a:t> a biological event is occurring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Franklin Gothic Book" panose="020B0503020102020204" pitchFamily="34" charset="0"/>
              </a:rPr>
              <a:t>TF binding, histone associations, open chromatin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68C356-FAD5-AA45-B0EE-A631D15DE688}"/>
              </a:ext>
            </a:extLst>
          </p:cNvPr>
          <p:cNvCxnSpPr/>
          <p:nvPr/>
        </p:nvCxnSpPr>
        <p:spPr>
          <a:xfrm>
            <a:off x="475785" y="1690688"/>
            <a:ext cx="112404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755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0DA1A-6A07-134C-9D97-3BEC0DC06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42726-460F-BC4B-8FAD-733012997D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Exploring gene regulation</a:t>
            </a:r>
          </a:p>
          <a:p>
            <a:pPr lvl="1"/>
            <a:r>
              <a:rPr lang="en-US" dirty="0" err="1">
                <a:latin typeface="Franklin Gothic Book" panose="020B0503020102020204" pitchFamily="34" charset="0"/>
              </a:rPr>
              <a:t>ChIP-seq</a:t>
            </a:r>
            <a:endParaRPr lang="en-US" dirty="0">
              <a:latin typeface="Franklin Gothic Book" panose="020B0503020102020204" pitchFamily="34" charset="0"/>
            </a:endParaRP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ATAC-</a:t>
            </a:r>
            <a:r>
              <a:rPr lang="en-US" dirty="0" err="1">
                <a:latin typeface="Franklin Gothic Book" panose="020B0503020102020204" pitchFamily="34" charset="0"/>
              </a:rPr>
              <a:t>seq</a:t>
            </a:r>
            <a:endParaRPr lang="en-US" dirty="0">
              <a:latin typeface="Franklin Gothic Book" panose="020B0503020102020204" pitchFamily="34" charset="0"/>
            </a:endParaRP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DNase-</a:t>
            </a:r>
            <a:r>
              <a:rPr lang="en-US" dirty="0" err="1">
                <a:latin typeface="Franklin Gothic Book" panose="020B0503020102020204" pitchFamily="34" charset="0"/>
              </a:rPr>
              <a:t>seq</a:t>
            </a:r>
            <a:endParaRPr lang="en-US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US" dirty="0">
              <a:latin typeface="Franklin Gothic Book" panose="020B0503020102020204" pitchFamily="34" charset="0"/>
            </a:endParaRPr>
          </a:p>
          <a:p>
            <a:r>
              <a:rPr lang="en-US" dirty="0">
                <a:latin typeface="Franklin Gothic Book" panose="020B0503020102020204" pitchFamily="34" charset="0"/>
              </a:rPr>
              <a:t>Same analytical problem:</a:t>
            </a:r>
          </a:p>
          <a:p>
            <a:pPr marL="0" indent="0">
              <a:buNone/>
            </a:pPr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1025" name="Picture 1" descr="page4image498592">
            <a:extLst>
              <a:ext uri="{FF2B5EF4-FFF2-40B4-BE49-F238E27FC236}">
                <a16:creationId xmlns:a16="http://schemas.microsoft.com/office/drawing/2014/main" id="{E154E904-8D3E-CB4D-B695-0CB4BE10A6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16" y="206009"/>
            <a:ext cx="4478215" cy="597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799C3A-0770-BD4D-B518-9C091F1AAA62}"/>
              </a:ext>
            </a:extLst>
          </p:cNvPr>
          <p:cNvSpPr txBox="1"/>
          <p:nvPr/>
        </p:nvSpPr>
        <p:spPr>
          <a:xfrm>
            <a:off x="7832132" y="6442007"/>
            <a:ext cx="3140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Franklin Gothic Book" panose="020B0503020102020204" pitchFamily="34" charset="0"/>
              </a:rPr>
              <a:t>Image adapted from Brookhaven National Laboratory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CB3E5-4E8E-F04D-B2F0-C0669578918A}"/>
              </a:ext>
            </a:extLst>
          </p:cNvPr>
          <p:cNvSpPr txBox="1"/>
          <p:nvPr/>
        </p:nvSpPr>
        <p:spPr>
          <a:xfrm>
            <a:off x="559456" y="4822078"/>
            <a:ext cx="5947630" cy="95410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latin typeface="Franklin Gothic Book" panose="020B0503020102020204" pitchFamily="34" charset="0"/>
              </a:rPr>
              <a:t>What pattern of DNA fragments correspond with biological event?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594868-B79F-774C-9E1A-6E9F0A2A3447}"/>
              </a:ext>
            </a:extLst>
          </p:cNvPr>
          <p:cNvCxnSpPr>
            <a:cxnSpLocks/>
          </p:cNvCxnSpPr>
          <p:nvPr/>
        </p:nvCxnSpPr>
        <p:spPr>
          <a:xfrm>
            <a:off x="475785" y="1690688"/>
            <a:ext cx="562021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38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4F8BD0-CD63-EB47-BADF-2B9AEBC1E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" t="5404" b="23993"/>
          <a:stretch/>
        </p:blipFill>
        <p:spPr>
          <a:xfrm>
            <a:off x="838200" y="5248749"/>
            <a:ext cx="10515600" cy="1448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2555CF-FD23-A64B-A614-756F88E3E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Chromatin assay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3C59D9-009B-3A4C-B3A0-6772DCCA68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21696"/>
                <a:ext cx="10515600" cy="4351338"/>
              </a:xfrm>
            </p:spPr>
            <p:txBody>
              <a:bodyPr/>
              <a:lstStyle/>
              <a:p>
                <a:r>
                  <a:rPr lang="en-US" dirty="0">
                    <a:latin typeface="Franklin Gothic Book" panose="020B0503020102020204" pitchFamily="34" charset="0"/>
                  </a:rPr>
                  <a:t>Biological events produce characteristic shapes</a:t>
                </a:r>
              </a:p>
              <a:p>
                <a:pPr marL="0" indent="0">
                  <a:buNone/>
                </a:pPr>
                <a:endParaRPr lang="en-US" dirty="0">
                  <a:latin typeface="Franklin Gothic Book" panose="020B0503020102020204" pitchFamily="34" charset="0"/>
                </a:endParaRPr>
              </a:p>
              <a:p>
                <a:r>
                  <a:rPr lang="en-US" dirty="0">
                    <a:latin typeface="Franklin Gothic Book" panose="020B0503020102020204" pitchFamily="34" charset="0"/>
                  </a:rPr>
                  <a:t>Current algorithms are based on statistical enrichment</a:t>
                </a:r>
              </a:p>
              <a:p>
                <a:pPr lvl="1"/>
                <a:r>
                  <a:rPr lang="en-US" dirty="0">
                    <a:latin typeface="Franklin Gothic Book" panose="020B0503020102020204" pitchFamily="34" charset="0"/>
                  </a:rPr>
                  <a:t>Statistical enrichment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>
                    <a:latin typeface="Franklin Gothic Book" panose="020B0503020102020204" pitchFamily="34" charset="0"/>
                  </a:rPr>
                  <a:t> signal from biological event</a:t>
                </a:r>
              </a:p>
              <a:p>
                <a:pPr lvl="2"/>
                <a:r>
                  <a:rPr lang="en-US" dirty="0">
                    <a:latin typeface="Franklin Gothic Book" panose="020B0503020102020204" pitchFamily="34" charset="0"/>
                  </a:rPr>
                  <a:t>Multiple testing problem: for human genome &gt; 3bn significance tests</a:t>
                </a:r>
              </a:p>
              <a:p>
                <a:pPr lvl="2"/>
                <a:r>
                  <a:rPr lang="en-US" dirty="0">
                    <a:latin typeface="Franklin Gothic Book" panose="020B0503020102020204" pitchFamily="34" charset="0"/>
                  </a:rPr>
                  <a:t>High percentage of false positives; increasing thresholds means losing true positives</a:t>
                </a:r>
              </a:p>
              <a:p>
                <a:pPr lvl="1"/>
                <a:r>
                  <a:rPr lang="en-US" dirty="0">
                    <a:latin typeface="Franklin Gothic Book" panose="020B0503020102020204" pitchFamily="34" charset="0"/>
                  </a:rPr>
                  <a:t>Parameters affect statistical tests, need to be tuned for each dataset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3C59D9-009B-3A4C-B3A0-6772DCCA68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21696"/>
                <a:ext cx="10515600" cy="4351338"/>
              </a:xfrm>
              <a:blipFill>
                <a:blip r:embed="rId4"/>
                <a:stretch>
                  <a:fillRect l="-965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191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98CF-418C-5644-A9A5-EC192671B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New peak caller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3D173-F4A1-1C44-BB0F-CFBE2DE86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Started by considering peak calling with unlimited resources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Run dataset through peak caller multiple times with different parameters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Visually inspect and hand-classify the regions as good or bad</a:t>
            </a:r>
          </a:p>
          <a:p>
            <a:pPr lvl="1"/>
            <a:endParaRPr lang="en-US" dirty="0">
              <a:latin typeface="Franklin Gothic Book" panose="020B0503020102020204" pitchFamily="34" charset="0"/>
            </a:endParaRPr>
          </a:p>
          <a:p>
            <a:r>
              <a:rPr lang="en-US" dirty="0">
                <a:latin typeface="Franklin Gothic Book" panose="020B0503020102020204" pitchFamily="34" charset="0"/>
              </a:rPr>
              <a:t>Guiding principles when developing our peak caller: </a:t>
            </a:r>
            <a:r>
              <a:rPr lang="en-US" dirty="0" err="1">
                <a:latin typeface="Franklin Gothic Book" panose="020B0503020102020204" pitchFamily="34" charset="0"/>
              </a:rPr>
              <a:t>LanceOtron</a:t>
            </a:r>
            <a:endParaRPr lang="en-U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094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7CAD-2B82-DC43-B161-1A7D34B3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Franklin Gothic Book" panose="020B0503020102020204" pitchFamily="34" charset="0"/>
              </a:rPr>
              <a:t>LanceOtron</a:t>
            </a:r>
            <a:r>
              <a:rPr lang="en-US" dirty="0">
                <a:latin typeface="Franklin Gothic Book" panose="020B0503020102020204" pitchFamily="34" charset="0"/>
              </a:rPr>
              <a:t>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5BD5D-789D-0C47-9F8C-76B45DD42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Visual parameter selection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Peak selection by shape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Deep neural network trained on examples of peaks and noise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Graphical user interface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BD83E-4EAB-B147-A34F-1F32C9F9E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1" y="3533140"/>
            <a:ext cx="7124699" cy="332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FDB41-B788-264B-A58B-5765B363E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LanceOtron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316B7-8F08-4E42-8BEA-62968193F8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Very very accurate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645C30-AF2B-7645-8263-C4B0DE55D6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1348610"/>
            <a:ext cx="5973109" cy="34943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135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4DA73-F9DA-8945-B980-F6290D38D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E8EFD-49CD-5744-A92B-6E4A3C09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432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Download FASTQs from GEO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Align FASTQs to genome</a:t>
            </a:r>
          </a:p>
          <a:p>
            <a:pPr lvl="1"/>
            <a:r>
              <a:rPr lang="en-US" dirty="0"/>
              <a:t>Bowtie2</a:t>
            </a:r>
          </a:p>
          <a:p>
            <a:pPr lvl="1"/>
            <a:r>
              <a:rPr lang="en-US" dirty="0"/>
              <a:t>Creates SAM file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Convert SAM to BAM; sort and index BAM</a:t>
            </a:r>
          </a:p>
          <a:p>
            <a:pPr lvl="1"/>
            <a:r>
              <a:rPr lang="en-US" dirty="0"/>
              <a:t>SAMTOOLS</a:t>
            </a:r>
          </a:p>
          <a:p>
            <a:pPr lvl="1"/>
            <a:r>
              <a:rPr lang="en-US" dirty="0"/>
              <a:t>Creates BAM and BAM.BAI files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coverage map</a:t>
            </a:r>
          </a:p>
          <a:p>
            <a:pPr lvl="1"/>
            <a:r>
              <a:rPr lang="en-US" dirty="0" err="1"/>
              <a:t>DeepTools</a:t>
            </a:r>
            <a:endParaRPr lang="en-US" dirty="0"/>
          </a:p>
          <a:p>
            <a:pPr lvl="1"/>
            <a:r>
              <a:rPr lang="en-US" dirty="0"/>
              <a:t>Creates </a:t>
            </a:r>
            <a:r>
              <a:rPr lang="en-US" dirty="0" err="1"/>
              <a:t>BigWig</a:t>
            </a:r>
            <a:r>
              <a:rPr lang="en-US" dirty="0"/>
              <a:t> file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27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596</Words>
  <Application>Microsoft Macintosh PowerPoint</Application>
  <PresentationFormat>Widescreen</PresentationFormat>
  <Paragraphs>109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Courier New</vt:lpstr>
      <vt:lpstr>Franklin Gothic Book</vt:lpstr>
      <vt:lpstr>Office Theme</vt:lpstr>
      <vt:lpstr>Peak Calling with LanceOtron    ChIP/ATAC tutorial</vt:lpstr>
      <vt:lpstr>Outline</vt:lpstr>
      <vt:lpstr>Background</vt:lpstr>
      <vt:lpstr>Background</vt:lpstr>
      <vt:lpstr>Chromatin assay analysis</vt:lpstr>
      <vt:lpstr>New peak caller</vt:lpstr>
      <vt:lpstr>LanceOtron features</vt:lpstr>
      <vt:lpstr>LanceOtron</vt:lpstr>
      <vt:lpstr>Review so far</vt:lpstr>
      <vt:lpstr>Making coverage map</vt:lpstr>
      <vt:lpstr>LanceOtron</vt:lpstr>
      <vt:lpstr>Blacklists</vt:lpstr>
      <vt:lpstr>Peak search</vt:lpstr>
      <vt:lpstr>Case study</vt:lpstr>
      <vt:lpstr>Peak classification</vt:lpstr>
      <vt:lpstr>Acknowledgements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Peak Calling with LanceOtron    ChIP/ATAC tutorial</dc:title>
  <dc:creator>Lance Hentges</dc:creator>
  <cp:lastModifiedBy>Lance Hentges</cp:lastModifiedBy>
  <cp:revision>9</cp:revision>
  <dcterms:created xsi:type="dcterms:W3CDTF">2020-05-11T11:09:43Z</dcterms:created>
  <dcterms:modified xsi:type="dcterms:W3CDTF">2020-05-11T15:01:24Z</dcterms:modified>
</cp:coreProperties>
</file>