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6.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8.xml" ContentType="application/vnd.openxmlformats-officedocument.presentationml.tags+xml"/>
  <Override PartName="/ppt/tags/tag7.xml" ContentType="application/vnd.openxmlformats-officedocument.presentationml.tags+xml"/>
  <Override PartName="/ppt/tags/tag5.xml" ContentType="application/vnd.openxmlformats-officedocument.presentationml.tags+xml"/>
  <Override PartName="/ppt/tags/tag3.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60" r:id="rId5"/>
    <p:sldId id="261" r:id="rId6"/>
    <p:sldId id="262" r:id="rId7"/>
    <p:sldId id="273" r:id="rId8"/>
    <p:sldId id="274" r:id="rId9"/>
    <p:sldId id="270" r:id="rId10"/>
    <p:sldId id="271"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ynoch, Tess" initials="GT" lastIdx="47" clrIdx="0">
    <p:extLst>
      <p:ext uri="{19B8F6BF-5375-455C-9EA6-DF929625EA0E}">
        <p15:presenceInfo xmlns:p15="http://schemas.microsoft.com/office/powerpoint/2012/main" userId="S::Tess.Grynoch@umassmed.edu::fc38c2a7-1849-4761-8358-cad21c770e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F9F"/>
    <a:srgbClr val="000000"/>
    <a:srgbClr val="0071C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6327"/>
  </p:normalViewPr>
  <p:slideViewPr>
    <p:cSldViewPr snapToGrid="0" snapToObjects="1" showGuides="1">
      <p:cViewPr varScale="1">
        <p:scale>
          <a:sx n="86" d="100"/>
          <a:sy n="86" d="100"/>
        </p:scale>
        <p:origin x="65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B5F3A-3DB9-4298-8890-980BDBC3D4ED}" type="datetimeFigureOut">
              <a:rPr lang="en-US" smtClean="0"/>
              <a:t>9/2/2020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AA1531-7A85-4FA3-8768-6813789551E6}" type="slidenum">
              <a:rPr lang="en-US" smtClean="0"/>
              <a:t>‹#›</a:t>
            </a:fld>
            <a:endParaRPr lang="en-US"/>
          </a:p>
        </p:txBody>
      </p:sp>
    </p:spTree>
    <p:extLst>
      <p:ext uri="{BB962C8B-B14F-4D97-AF65-F5344CB8AC3E}">
        <p14:creationId xmlns:p14="http://schemas.microsoft.com/office/powerpoint/2010/main" val="803046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5d736547be_0_78:notes"/>
          <p:cNvSpPr>
            <a:spLocks noGrp="1" noRot="1" noChangeAspect="1"/>
          </p:cNvSpPr>
          <p:nvPr>
            <p:ph type="sldImg" idx="2"/>
          </p:nvPr>
        </p:nvSpPr>
        <p:spPr>
          <a:xfrm>
            <a:off x="406400" y="698500"/>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5d736547be_0_78:notes"/>
          <p:cNvSpPr txBox="1">
            <a:spLocks noGrp="1"/>
          </p:cNvSpPr>
          <p:nvPr>
            <p:ph type="body" idx="1"/>
          </p:nvPr>
        </p:nvSpPr>
        <p:spPr>
          <a:xfrm>
            <a:off x="701040" y="4415790"/>
            <a:ext cx="5608320" cy="4183380"/>
          </a:xfrm>
          <a:prstGeom prst="rect">
            <a:avLst/>
          </a:prstGeom>
        </p:spPr>
        <p:txBody>
          <a:bodyPr spcFirstLastPara="1" wrap="square" lIns="93156" tIns="93156" rIns="93156" bIns="93156"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notes"/>
          <p:cNvSpPr>
            <a:spLocks noGrp="1" noRot="1" noChangeAspect="1"/>
          </p:cNvSpPr>
          <p:nvPr>
            <p:ph type="sldImg" idx="2"/>
          </p:nvPr>
        </p:nvSpPr>
        <p:spPr>
          <a:xfrm>
            <a:off x="406400" y="698500"/>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p:notes"/>
          <p:cNvSpPr txBox="1">
            <a:spLocks noGrp="1"/>
          </p:cNvSpPr>
          <p:nvPr>
            <p:ph type="body" idx="1"/>
          </p:nvPr>
        </p:nvSpPr>
        <p:spPr>
          <a:xfrm>
            <a:off x="701040" y="4415790"/>
            <a:ext cx="5608320" cy="4183380"/>
          </a:xfrm>
          <a:prstGeom prst="rect">
            <a:avLst/>
          </a:prstGeom>
        </p:spPr>
        <p:txBody>
          <a:bodyPr spcFirstLastPara="1" wrap="square" lIns="93156" tIns="93156" rIns="93156" bIns="93156"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d736547be_1_59:notes"/>
          <p:cNvSpPr>
            <a:spLocks noGrp="1" noRot="1" noChangeAspect="1"/>
          </p:cNvSpPr>
          <p:nvPr>
            <p:ph type="sldImg" idx="2"/>
          </p:nvPr>
        </p:nvSpPr>
        <p:spPr>
          <a:xfrm>
            <a:off x="406400" y="698500"/>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d736547be_1_59:notes"/>
          <p:cNvSpPr txBox="1">
            <a:spLocks noGrp="1"/>
          </p:cNvSpPr>
          <p:nvPr>
            <p:ph type="body" idx="1"/>
          </p:nvPr>
        </p:nvSpPr>
        <p:spPr>
          <a:xfrm>
            <a:off x="701040" y="4415790"/>
            <a:ext cx="5608320" cy="4183380"/>
          </a:xfrm>
          <a:prstGeom prst="rect">
            <a:avLst/>
          </a:prstGeom>
        </p:spPr>
        <p:txBody>
          <a:bodyPr spcFirstLastPara="1" wrap="square" lIns="93156" tIns="93156" rIns="93156" bIns="93156"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5d736547be_1_29:notes"/>
          <p:cNvSpPr>
            <a:spLocks noGrp="1" noRot="1" noChangeAspect="1"/>
          </p:cNvSpPr>
          <p:nvPr>
            <p:ph type="sldImg" idx="2"/>
          </p:nvPr>
        </p:nvSpPr>
        <p:spPr>
          <a:xfrm>
            <a:off x="406400" y="698500"/>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5d736547be_1_29:notes"/>
          <p:cNvSpPr txBox="1">
            <a:spLocks noGrp="1"/>
          </p:cNvSpPr>
          <p:nvPr>
            <p:ph type="body" idx="1"/>
          </p:nvPr>
        </p:nvSpPr>
        <p:spPr>
          <a:xfrm>
            <a:off x="701040" y="4415790"/>
            <a:ext cx="5608320" cy="4183380"/>
          </a:xfrm>
          <a:prstGeom prst="rect">
            <a:avLst/>
          </a:prstGeom>
        </p:spPr>
        <p:txBody>
          <a:bodyPr spcFirstLastPara="1" wrap="square" lIns="93156" tIns="93156" rIns="93156" bIns="93156"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d736547be_1_69:notes"/>
          <p:cNvSpPr>
            <a:spLocks noGrp="1" noRot="1" noChangeAspect="1"/>
          </p:cNvSpPr>
          <p:nvPr>
            <p:ph type="sldImg" idx="2"/>
          </p:nvPr>
        </p:nvSpPr>
        <p:spPr>
          <a:xfrm>
            <a:off x="406400" y="698500"/>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d736547be_1_69:notes"/>
          <p:cNvSpPr txBox="1">
            <a:spLocks noGrp="1"/>
          </p:cNvSpPr>
          <p:nvPr>
            <p:ph type="body" idx="1"/>
          </p:nvPr>
        </p:nvSpPr>
        <p:spPr>
          <a:xfrm>
            <a:off x="701040" y="4415790"/>
            <a:ext cx="5608320" cy="4183380"/>
          </a:xfrm>
          <a:prstGeom prst="rect">
            <a:avLst/>
          </a:prstGeom>
        </p:spPr>
        <p:txBody>
          <a:bodyPr spcFirstLastPara="1" wrap="square" lIns="93156" tIns="93156" rIns="93156" bIns="93156"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d736547be_1_69:notes"/>
          <p:cNvSpPr>
            <a:spLocks noGrp="1" noRot="1" noChangeAspect="1"/>
          </p:cNvSpPr>
          <p:nvPr>
            <p:ph type="sldImg" idx="2"/>
          </p:nvPr>
        </p:nvSpPr>
        <p:spPr>
          <a:xfrm>
            <a:off x="406400" y="698500"/>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d736547be_1_69:notes"/>
          <p:cNvSpPr txBox="1">
            <a:spLocks noGrp="1"/>
          </p:cNvSpPr>
          <p:nvPr>
            <p:ph type="body" idx="1"/>
          </p:nvPr>
        </p:nvSpPr>
        <p:spPr>
          <a:xfrm>
            <a:off x="701040" y="4415790"/>
            <a:ext cx="5608320" cy="4183380"/>
          </a:xfrm>
          <a:prstGeom prst="rect">
            <a:avLst/>
          </a:prstGeom>
        </p:spPr>
        <p:txBody>
          <a:bodyPr spcFirstLastPara="1" wrap="square" lIns="93156" tIns="93156" rIns="93156" bIns="93156" anchor="t" anchorCtr="0">
            <a:noAutofit/>
          </a:bodyPr>
          <a:lstStyle/>
          <a:p>
            <a:pPr marL="0" indent="0">
              <a:buNone/>
            </a:pPr>
            <a:endParaRPr/>
          </a:p>
        </p:txBody>
      </p:sp>
    </p:spTree>
    <p:extLst>
      <p:ext uri="{BB962C8B-B14F-4D97-AF65-F5344CB8AC3E}">
        <p14:creationId xmlns:p14="http://schemas.microsoft.com/office/powerpoint/2010/main" val="3270883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631028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microsoft.com/office/2007/relationships/hdphoto" Target="../media/hdphoto2.wdp"/></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3.wdp"/></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microsoft.com/office/2007/relationships/hdphoto" Target="../media/hdphoto1.wdp"/></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5181-3FA0-AD42-8E13-57C0B3C05F91}"/>
              </a:ext>
            </a:extLst>
          </p:cNvPr>
          <p:cNvSpPr>
            <a:spLocks noGrp="1"/>
          </p:cNvSpPr>
          <p:nvPr>
            <p:ph type="ctrTitle"/>
          </p:nvPr>
        </p:nvSpPr>
        <p:spPr>
          <a:xfrm>
            <a:off x="1524000" y="408361"/>
            <a:ext cx="9144000" cy="2387600"/>
          </a:xfrm>
          <a:prstGeom prst="rect">
            <a:avLst/>
          </a:prstGeom>
        </p:spPr>
        <p:txBody>
          <a:bodyPr anchor="b"/>
          <a:lstStyle>
            <a:lvl1pPr algn="ctr">
              <a:defRPr sz="6000" b="1" i="0">
                <a:solidFill>
                  <a:schemeClr val="bg1"/>
                </a:solidFill>
                <a:latin typeface="Arial Black" panose="020B0604020202020204" pitchFamily="34" charset="0"/>
                <a:cs typeface="Arial Black" panose="020B06040202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128D5C79-B6B2-EC41-B895-75479BC66990}"/>
              </a:ext>
            </a:extLst>
          </p:cNvPr>
          <p:cNvSpPr>
            <a:spLocks noGrp="1"/>
          </p:cNvSpPr>
          <p:nvPr>
            <p:ph type="subTitle" idx="1"/>
          </p:nvPr>
        </p:nvSpPr>
        <p:spPr>
          <a:xfrm>
            <a:off x="1524000" y="2977913"/>
            <a:ext cx="9144000" cy="729331"/>
          </a:xfrm>
        </p:spPr>
        <p:txBody>
          <a:bodyPr>
            <a:normAutofit/>
          </a:bodyPr>
          <a:lstStyle>
            <a:lvl1pPr marL="0" indent="0" algn="ctr">
              <a:buNone/>
              <a:defRPr sz="2400" i="0">
                <a:solidFill>
                  <a:schemeClr val="bg1"/>
                </a:solidFill>
                <a:latin typeface="Arial" panose="020B0604020202020204" pitchFamily="34" charset="0"/>
                <a:cs typeface="Arial" panose="020B0604020202020204" pitchFamily="34" charset="0"/>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8" name="Text Placeholder 7">
            <a:extLst>
              <a:ext uri="{FF2B5EF4-FFF2-40B4-BE49-F238E27FC236}">
                <a16:creationId xmlns:a16="http://schemas.microsoft.com/office/drawing/2014/main" id="{E6D60042-FB4E-E64B-9CD6-98FFAD1B45A7}"/>
              </a:ext>
            </a:extLst>
          </p:cNvPr>
          <p:cNvSpPr>
            <a:spLocks noGrp="1"/>
          </p:cNvSpPr>
          <p:nvPr>
            <p:ph type="body" sz="quarter" idx="10" hasCustomPrompt="1"/>
          </p:nvPr>
        </p:nvSpPr>
        <p:spPr>
          <a:xfrm>
            <a:off x="1524000" y="6306472"/>
            <a:ext cx="9144000" cy="551528"/>
          </a:xfrm>
        </p:spPr>
        <p:txBody>
          <a:bodyPr>
            <a:normAutofit/>
          </a:bodyPr>
          <a:lstStyle>
            <a:lvl1pPr marL="0" indent="0" algn="ctr">
              <a:buNone/>
              <a:defRPr sz="1200" b="1" i="0" spc="133" baseline="0">
                <a:solidFill>
                  <a:schemeClr val="bg1"/>
                </a:solidFill>
                <a:latin typeface="Arial Black" panose="020B0604020202020204" pitchFamily="34" charset="0"/>
                <a:cs typeface="Arial Black" panose="020B0604020202020204" pitchFamily="34" charset="0"/>
              </a:defRPr>
            </a:lvl1pPr>
            <a:lvl2pPr marL="457177" indent="0">
              <a:buNone/>
              <a:defRPr/>
            </a:lvl2pPr>
          </a:lstStyle>
          <a:p>
            <a:pPr lvl="0"/>
            <a:r>
              <a:rPr lang="en-US" dirty="0"/>
              <a:t>DATE OF PRESENTATION  |  LOCATION OF PRESENTATION</a:t>
            </a:r>
          </a:p>
        </p:txBody>
      </p:sp>
      <p:pic>
        <p:nvPicPr>
          <p:cNvPr id="17" name="Picture 16" descr="A close up of a logo&#10;&#10;Description automatically generated">
            <a:extLst>
              <a:ext uri="{FF2B5EF4-FFF2-40B4-BE49-F238E27FC236}">
                <a16:creationId xmlns:a16="http://schemas.microsoft.com/office/drawing/2014/main" id="{C5D27BB0-B507-9540-A667-B826A2D96766}"/>
              </a:ext>
            </a:extLst>
          </p:cNvPr>
          <p:cNvPicPr>
            <a:picLocks noChangeAspect="1"/>
          </p:cNvPicPr>
          <p:nvPr userDrawn="1"/>
        </p:nvPicPr>
        <p:blipFill>
          <a:blip r:embed="rId3"/>
          <a:stretch>
            <a:fillRect/>
          </a:stretch>
        </p:blipFill>
        <p:spPr>
          <a:xfrm>
            <a:off x="5024635" y="3877309"/>
            <a:ext cx="2142728" cy="2209799"/>
          </a:xfrm>
          <a:prstGeom prst="rect">
            <a:avLst/>
          </a:prstGeom>
        </p:spPr>
      </p:pic>
    </p:spTree>
    <p:extLst>
      <p:ext uri="{BB962C8B-B14F-4D97-AF65-F5344CB8AC3E}">
        <p14:creationId xmlns:p14="http://schemas.microsoft.com/office/powerpoint/2010/main" val="196027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List+Callout">
    <p:bg>
      <p:bgRef idx="1001">
        <a:schemeClr val="bg1"/>
      </p:bgRef>
    </p:bg>
    <p:spTree>
      <p:nvGrpSpPr>
        <p:cNvPr id="1" name=""/>
        <p:cNvGrpSpPr/>
        <p:nvPr/>
      </p:nvGrpSpPr>
      <p:grpSpPr>
        <a:xfrm>
          <a:off x="0" y="0"/>
          <a:ext cx="0" cy="0"/>
          <a:chOff x="0" y="0"/>
          <a:chExt cx="0" cy="0"/>
        </a:xfrm>
      </p:grpSpPr>
      <p:pic>
        <p:nvPicPr>
          <p:cNvPr id="14" name="Picture 13" descr="A close up of a logo&#10;&#10;Description automatically generated">
            <a:extLst>
              <a:ext uri="{FF2B5EF4-FFF2-40B4-BE49-F238E27FC236}">
                <a16:creationId xmlns:a16="http://schemas.microsoft.com/office/drawing/2014/main" id="{46EEBAEB-A8E1-4F43-9BB1-043C488B1D41}"/>
              </a:ext>
            </a:extLst>
          </p:cNvPr>
          <p:cNvPicPr>
            <a:picLocks noChangeAspect="1"/>
          </p:cNvPicPr>
          <p:nvPr userDrawn="1"/>
        </p:nvPicPr>
        <p:blipFill rotWithShape="1">
          <a:blip r:embed="rId2"/>
          <a:srcRect l="50000" t="69899" r="1"/>
          <a:stretch/>
        </p:blipFill>
        <p:spPr>
          <a:xfrm>
            <a:off x="6095999" y="4791116"/>
            <a:ext cx="6089651" cy="2060533"/>
          </a:xfrm>
          <a:prstGeom prst="rect">
            <a:avLst/>
          </a:prstGeom>
        </p:spPr>
      </p:pic>
      <p:pic>
        <p:nvPicPr>
          <p:cNvPr id="15" name="Picture 14" descr="A close up of a logo&#10;&#10;Description automatically generated">
            <a:extLst>
              <a:ext uri="{FF2B5EF4-FFF2-40B4-BE49-F238E27FC236}">
                <a16:creationId xmlns:a16="http://schemas.microsoft.com/office/drawing/2014/main" id="{1CDB78E4-D553-6F41-8C2B-2A39EF4498A2}"/>
              </a:ext>
            </a:extLst>
          </p:cNvPr>
          <p:cNvPicPr>
            <a:picLocks noChangeAspect="1"/>
          </p:cNvPicPr>
          <p:nvPr userDrawn="1"/>
        </p:nvPicPr>
        <p:blipFill rotWithShape="1">
          <a:blip r:embed="rId3">
            <a:extLst>
              <a:ext uri="{BEBA8EAE-BF5A-486C-A8C5-ECC9F3942E4B}">
                <a14:imgProps xmlns:a14="http://schemas.microsoft.com/office/drawing/2010/main">
                  <a14:imgLayer r:embed="rId4">
                    <a14:imgEffect>
                      <a14:saturation sat="0"/>
                    </a14:imgEffect>
                    <a14:imgEffect>
                      <a14:brightnessContrast bright="-15000" contrast="50000"/>
                    </a14:imgEffect>
                  </a14:imgLayer>
                </a14:imgProps>
              </a:ext>
            </a:extLst>
          </a:blip>
          <a:srcRect l="50000" t="-241" r="1" b="30344"/>
          <a:stretch/>
        </p:blipFill>
        <p:spPr>
          <a:xfrm>
            <a:off x="6095998" y="1"/>
            <a:ext cx="6089651" cy="4784762"/>
          </a:xfrm>
          <a:prstGeom prst="rect">
            <a:avLst/>
          </a:prstGeom>
        </p:spPr>
      </p:pic>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4906083" cy="827499"/>
          </a:xfrm>
          <a:prstGeom prst="rect">
            <a:avLst/>
          </a:prstGeom>
        </p:spPr>
        <p:txBody>
          <a:bodyPr>
            <a:noAutofit/>
          </a:bodyPr>
          <a:lstStyle>
            <a:lvl1pPr>
              <a:defRPr sz="3200"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8"/>
            <a:ext cx="5147923" cy="4572001"/>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a:extLst>
              <a:ext uri="{FF2B5EF4-FFF2-40B4-BE49-F238E27FC236}">
                <a16:creationId xmlns:a16="http://schemas.microsoft.com/office/drawing/2014/main" id="{12048058-35DC-4A43-AC61-E578A8A7FC47}"/>
              </a:ext>
            </a:extLst>
          </p:cNvPr>
          <p:cNvSpPr>
            <a:spLocks noGrp="1"/>
          </p:cNvSpPr>
          <p:nvPr>
            <p:ph type="body" sz="quarter" idx="10" hasCustomPrompt="1"/>
          </p:nvPr>
        </p:nvSpPr>
        <p:spPr>
          <a:xfrm>
            <a:off x="6565900" y="457200"/>
            <a:ext cx="1515783" cy="1070739"/>
          </a:xfrm>
        </p:spPr>
        <p:txBody>
          <a:bodyPr anchor="ctr">
            <a:noAutofit/>
          </a:bodyPr>
          <a:lstStyle>
            <a:lvl1pPr marL="0" indent="0" algn="ctr">
              <a:buNone/>
              <a:defRPr sz="7200" b="1" i="1">
                <a:solidFill>
                  <a:schemeClr val="accent3"/>
                </a:solidFill>
                <a:latin typeface="Georgia" panose="02040502050405020303" pitchFamily="18" charset="0"/>
                <a:cs typeface="Arial Black" panose="020B0604020202020204" pitchFamily="34" charset="0"/>
              </a:defRPr>
            </a:lvl1pPr>
            <a:lvl2pPr marL="457178" indent="0">
              <a:buNone/>
              <a:defRPr b="1" i="0">
                <a:solidFill>
                  <a:schemeClr val="bg1"/>
                </a:solidFill>
                <a:latin typeface="Arial Black" panose="020B0604020202020204" pitchFamily="34" charset="0"/>
                <a:cs typeface="Arial Black" panose="020B0604020202020204" pitchFamily="34" charset="0"/>
              </a:defRPr>
            </a:lvl2pPr>
            <a:lvl3pPr marL="914354" indent="0">
              <a:buNone/>
              <a:defRPr b="1" i="0">
                <a:solidFill>
                  <a:schemeClr val="bg1"/>
                </a:solidFill>
                <a:latin typeface="Arial Black" panose="020B0604020202020204" pitchFamily="34" charset="0"/>
                <a:cs typeface="Arial Black" panose="020B0604020202020204" pitchFamily="34" charset="0"/>
              </a:defRPr>
            </a:lvl3pPr>
            <a:lvl4pPr marL="1371532" indent="0">
              <a:buNone/>
              <a:defRPr b="1" i="0">
                <a:solidFill>
                  <a:schemeClr val="bg1"/>
                </a:solidFill>
                <a:latin typeface="Arial Black" panose="020B0604020202020204" pitchFamily="34" charset="0"/>
                <a:cs typeface="Arial Black" panose="020B0604020202020204" pitchFamily="34" charset="0"/>
              </a:defRPr>
            </a:lvl4pPr>
            <a:lvl5pPr marL="1828709" indent="0">
              <a:buNone/>
              <a:defRPr b="1" i="0">
                <a:solidFill>
                  <a:schemeClr val="bg1"/>
                </a:solidFill>
                <a:latin typeface="Arial Black" panose="020B0604020202020204" pitchFamily="34" charset="0"/>
                <a:cs typeface="Arial Black" panose="020B0604020202020204" pitchFamily="34" charset="0"/>
              </a:defRPr>
            </a:lvl5pPr>
          </a:lstStyle>
          <a:p>
            <a:pPr lvl="0"/>
            <a:r>
              <a:rPr lang="en-US" dirty="0"/>
              <a:t>12</a:t>
            </a:r>
          </a:p>
        </p:txBody>
      </p:sp>
      <p:sp>
        <p:nvSpPr>
          <p:cNvPr id="8" name="Text Placeholder 9">
            <a:extLst>
              <a:ext uri="{FF2B5EF4-FFF2-40B4-BE49-F238E27FC236}">
                <a16:creationId xmlns:a16="http://schemas.microsoft.com/office/drawing/2014/main" id="{C0376360-71FF-A144-930F-A825AC39BDDB}"/>
              </a:ext>
            </a:extLst>
          </p:cNvPr>
          <p:cNvSpPr>
            <a:spLocks noGrp="1"/>
          </p:cNvSpPr>
          <p:nvPr>
            <p:ph type="body" sz="quarter" idx="11" hasCustomPrompt="1"/>
          </p:nvPr>
        </p:nvSpPr>
        <p:spPr>
          <a:xfrm>
            <a:off x="6565900" y="1889597"/>
            <a:ext cx="1515783" cy="1070739"/>
          </a:xfrm>
        </p:spPr>
        <p:txBody>
          <a:bodyPr anchor="ctr">
            <a:noAutofit/>
          </a:bodyPr>
          <a:lstStyle>
            <a:lvl1pPr marL="0" indent="0" algn="ctr">
              <a:buNone/>
              <a:defRPr sz="7200" b="1" i="1">
                <a:solidFill>
                  <a:schemeClr val="accent3"/>
                </a:solidFill>
                <a:latin typeface="Georgia" panose="02040502050405020303" pitchFamily="18" charset="0"/>
                <a:cs typeface="Arial Black" panose="020B0604020202020204" pitchFamily="34" charset="0"/>
              </a:defRPr>
            </a:lvl1pPr>
            <a:lvl2pPr marL="457178" indent="0">
              <a:buNone/>
              <a:defRPr b="1" i="0">
                <a:solidFill>
                  <a:schemeClr val="bg1"/>
                </a:solidFill>
                <a:latin typeface="Arial Black" panose="020B0604020202020204" pitchFamily="34" charset="0"/>
                <a:cs typeface="Arial Black" panose="020B0604020202020204" pitchFamily="34" charset="0"/>
              </a:defRPr>
            </a:lvl2pPr>
            <a:lvl3pPr marL="914354" indent="0">
              <a:buNone/>
              <a:defRPr b="1" i="0">
                <a:solidFill>
                  <a:schemeClr val="bg1"/>
                </a:solidFill>
                <a:latin typeface="Arial Black" panose="020B0604020202020204" pitchFamily="34" charset="0"/>
                <a:cs typeface="Arial Black" panose="020B0604020202020204" pitchFamily="34" charset="0"/>
              </a:defRPr>
            </a:lvl3pPr>
            <a:lvl4pPr marL="1371532" indent="0">
              <a:buNone/>
              <a:defRPr b="1" i="0">
                <a:solidFill>
                  <a:schemeClr val="bg1"/>
                </a:solidFill>
                <a:latin typeface="Arial Black" panose="020B0604020202020204" pitchFamily="34" charset="0"/>
                <a:cs typeface="Arial Black" panose="020B0604020202020204" pitchFamily="34" charset="0"/>
              </a:defRPr>
            </a:lvl4pPr>
            <a:lvl5pPr marL="1828709" indent="0">
              <a:buNone/>
              <a:defRPr b="1" i="0">
                <a:solidFill>
                  <a:schemeClr val="bg1"/>
                </a:solidFill>
                <a:latin typeface="Arial Black" panose="020B0604020202020204" pitchFamily="34" charset="0"/>
                <a:cs typeface="Arial Black" panose="020B0604020202020204" pitchFamily="34" charset="0"/>
              </a:defRPr>
            </a:lvl5pPr>
          </a:lstStyle>
          <a:p>
            <a:pPr lvl="0"/>
            <a:r>
              <a:rPr lang="en-US" dirty="0"/>
              <a:t>34</a:t>
            </a:r>
          </a:p>
        </p:txBody>
      </p:sp>
      <p:sp>
        <p:nvSpPr>
          <p:cNvPr id="12" name="Text Placeholder 9">
            <a:extLst>
              <a:ext uri="{FF2B5EF4-FFF2-40B4-BE49-F238E27FC236}">
                <a16:creationId xmlns:a16="http://schemas.microsoft.com/office/drawing/2014/main" id="{8235CA03-F352-BA42-90A3-D4E973E43102}"/>
              </a:ext>
            </a:extLst>
          </p:cNvPr>
          <p:cNvSpPr>
            <a:spLocks noGrp="1"/>
          </p:cNvSpPr>
          <p:nvPr>
            <p:ph type="body" sz="quarter" idx="12" hasCustomPrompt="1"/>
          </p:nvPr>
        </p:nvSpPr>
        <p:spPr>
          <a:xfrm>
            <a:off x="6565900" y="3328345"/>
            <a:ext cx="1515783" cy="1070739"/>
          </a:xfrm>
        </p:spPr>
        <p:txBody>
          <a:bodyPr anchor="ctr">
            <a:noAutofit/>
          </a:bodyPr>
          <a:lstStyle>
            <a:lvl1pPr marL="0" indent="0" algn="ctr">
              <a:buNone/>
              <a:defRPr sz="7200" b="1" i="1">
                <a:solidFill>
                  <a:schemeClr val="accent3"/>
                </a:solidFill>
                <a:latin typeface="Georgia" panose="02040502050405020303" pitchFamily="18" charset="0"/>
                <a:cs typeface="Arial Black" panose="020B0604020202020204" pitchFamily="34" charset="0"/>
              </a:defRPr>
            </a:lvl1pPr>
            <a:lvl2pPr marL="457178" indent="0">
              <a:buNone/>
              <a:defRPr b="1" i="0">
                <a:solidFill>
                  <a:schemeClr val="bg1"/>
                </a:solidFill>
                <a:latin typeface="Arial Black" panose="020B0604020202020204" pitchFamily="34" charset="0"/>
                <a:cs typeface="Arial Black" panose="020B0604020202020204" pitchFamily="34" charset="0"/>
              </a:defRPr>
            </a:lvl2pPr>
            <a:lvl3pPr marL="914354" indent="0">
              <a:buNone/>
              <a:defRPr b="1" i="0">
                <a:solidFill>
                  <a:schemeClr val="bg1"/>
                </a:solidFill>
                <a:latin typeface="Arial Black" panose="020B0604020202020204" pitchFamily="34" charset="0"/>
                <a:cs typeface="Arial Black" panose="020B0604020202020204" pitchFamily="34" charset="0"/>
              </a:defRPr>
            </a:lvl3pPr>
            <a:lvl4pPr marL="1371532" indent="0">
              <a:buNone/>
              <a:defRPr b="1" i="0">
                <a:solidFill>
                  <a:schemeClr val="bg1"/>
                </a:solidFill>
                <a:latin typeface="Arial Black" panose="020B0604020202020204" pitchFamily="34" charset="0"/>
                <a:cs typeface="Arial Black" panose="020B0604020202020204" pitchFamily="34" charset="0"/>
              </a:defRPr>
            </a:lvl4pPr>
            <a:lvl5pPr marL="1828709" indent="0">
              <a:buNone/>
              <a:defRPr b="1" i="0">
                <a:solidFill>
                  <a:schemeClr val="bg1"/>
                </a:solidFill>
                <a:latin typeface="Arial Black" panose="020B0604020202020204" pitchFamily="34" charset="0"/>
                <a:cs typeface="Arial Black" panose="020B0604020202020204" pitchFamily="34" charset="0"/>
              </a:defRPr>
            </a:lvl5pPr>
          </a:lstStyle>
          <a:p>
            <a:pPr lvl="0"/>
            <a:r>
              <a:rPr lang="en-US" dirty="0"/>
              <a:t>56</a:t>
            </a:r>
          </a:p>
        </p:txBody>
      </p:sp>
      <p:sp>
        <p:nvSpPr>
          <p:cNvPr id="5" name="Text Placeholder 4">
            <a:extLst>
              <a:ext uri="{FF2B5EF4-FFF2-40B4-BE49-F238E27FC236}">
                <a16:creationId xmlns:a16="http://schemas.microsoft.com/office/drawing/2014/main" id="{D60ACB5C-C86C-644D-BA6A-BE0D86E9F1E1}"/>
              </a:ext>
            </a:extLst>
          </p:cNvPr>
          <p:cNvSpPr>
            <a:spLocks noGrp="1"/>
          </p:cNvSpPr>
          <p:nvPr>
            <p:ph type="body" sz="quarter" idx="13" hasCustomPrompt="1"/>
          </p:nvPr>
        </p:nvSpPr>
        <p:spPr>
          <a:xfrm>
            <a:off x="8242302" y="457202"/>
            <a:ext cx="3254375" cy="1069975"/>
          </a:xfrm>
        </p:spPr>
        <p:txBody>
          <a:bodyPr anchor="ctr">
            <a:normAutofit/>
          </a:bodyPr>
          <a:lstStyle>
            <a:lvl1pPr marL="0" indent="0">
              <a:buNone/>
              <a:defRPr sz="2000">
                <a:solidFill>
                  <a:schemeClr val="bg1"/>
                </a:solidFill>
              </a:defRPr>
            </a:lvl1pPr>
            <a:lvl2pPr marL="457178" indent="0">
              <a:buNone/>
              <a:defRPr>
                <a:solidFill>
                  <a:schemeClr val="bg1"/>
                </a:solidFill>
              </a:defRPr>
            </a:lvl2pPr>
            <a:lvl3pPr marL="914354" indent="0">
              <a:buNone/>
              <a:defRPr>
                <a:solidFill>
                  <a:schemeClr val="bg1"/>
                </a:solidFill>
              </a:defRPr>
            </a:lvl3pPr>
            <a:lvl4pPr marL="1371532" indent="0">
              <a:buNone/>
              <a:defRPr>
                <a:solidFill>
                  <a:schemeClr val="bg1"/>
                </a:solidFill>
              </a:defRPr>
            </a:lvl4pPr>
            <a:lvl5pPr marL="1828709" indent="0">
              <a:buNone/>
              <a:defRPr>
                <a:solidFill>
                  <a:schemeClr val="bg1"/>
                </a:solidFill>
              </a:defRPr>
            </a:lvl5pPr>
          </a:lstStyle>
          <a:p>
            <a:pPr lvl="0"/>
            <a:r>
              <a:rPr lang="en-US" dirty="0"/>
              <a:t>Unit, detail, or explanation of number</a:t>
            </a:r>
          </a:p>
        </p:txBody>
      </p:sp>
      <p:sp>
        <p:nvSpPr>
          <p:cNvPr id="17" name="Text Placeholder 4">
            <a:extLst>
              <a:ext uri="{FF2B5EF4-FFF2-40B4-BE49-F238E27FC236}">
                <a16:creationId xmlns:a16="http://schemas.microsoft.com/office/drawing/2014/main" id="{4242E3C7-488E-2044-BA91-10A81BED4D02}"/>
              </a:ext>
            </a:extLst>
          </p:cNvPr>
          <p:cNvSpPr>
            <a:spLocks noGrp="1"/>
          </p:cNvSpPr>
          <p:nvPr>
            <p:ph type="body" sz="quarter" idx="14" hasCustomPrompt="1"/>
          </p:nvPr>
        </p:nvSpPr>
        <p:spPr>
          <a:xfrm>
            <a:off x="8242302" y="1882590"/>
            <a:ext cx="3254375" cy="1069975"/>
          </a:xfrm>
        </p:spPr>
        <p:txBody>
          <a:bodyPr anchor="ctr">
            <a:normAutofit/>
          </a:bodyPr>
          <a:lstStyle>
            <a:lvl1pPr marL="0" indent="0">
              <a:buNone/>
              <a:defRPr sz="2000">
                <a:solidFill>
                  <a:schemeClr val="bg1"/>
                </a:solidFill>
              </a:defRPr>
            </a:lvl1pPr>
            <a:lvl2pPr marL="457178" indent="0">
              <a:buNone/>
              <a:defRPr>
                <a:solidFill>
                  <a:schemeClr val="bg1"/>
                </a:solidFill>
              </a:defRPr>
            </a:lvl2pPr>
            <a:lvl3pPr marL="914354" indent="0">
              <a:buNone/>
              <a:defRPr>
                <a:solidFill>
                  <a:schemeClr val="bg1"/>
                </a:solidFill>
              </a:defRPr>
            </a:lvl3pPr>
            <a:lvl4pPr marL="1371532" indent="0">
              <a:buNone/>
              <a:defRPr>
                <a:solidFill>
                  <a:schemeClr val="bg1"/>
                </a:solidFill>
              </a:defRPr>
            </a:lvl4pPr>
            <a:lvl5pPr marL="1828709" indent="0">
              <a:buNone/>
              <a:defRPr>
                <a:solidFill>
                  <a:schemeClr val="bg1"/>
                </a:solidFill>
              </a:defRPr>
            </a:lvl5pPr>
          </a:lstStyle>
          <a:p>
            <a:pPr lvl="0"/>
            <a:r>
              <a:rPr lang="en-US" dirty="0"/>
              <a:t>Unit, detail, or explanation of number</a:t>
            </a:r>
          </a:p>
        </p:txBody>
      </p:sp>
      <p:sp>
        <p:nvSpPr>
          <p:cNvPr id="18" name="Text Placeholder 4">
            <a:extLst>
              <a:ext uri="{FF2B5EF4-FFF2-40B4-BE49-F238E27FC236}">
                <a16:creationId xmlns:a16="http://schemas.microsoft.com/office/drawing/2014/main" id="{9F2608FF-D3A0-6741-8008-9C7E70BE07AF}"/>
              </a:ext>
            </a:extLst>
          </p:cNvPr>
          <p:cNvSpPr>
            <a:spLocks noGrp="1"/>
          </p:cNvSpPr>
          <p:nvPr>
            <p:ph type="body" sz="quarter" idx="15" hasCustomPrompt="1"/>
          </p:nvPr>
        </p:nvSpPr>
        <p:spPr>
          <a:xfrm>
            <a:off x="8242302" y="3334871"/>
            <a:ext cx="3254375" cy="1069975"/>
          </a:xfrm>
        </p:spPr>
        <p:txBody>
          <a:bodyPr anchor="ctr">
            <a:normAutofit/>
          </a:bodyPr>
          <a:lstStyle>
            <a:lvl1pPr marL="0" indent="0">
              <a:buNone/>
              <a:defRPr sz="2000">
                <a:solidFill>
                  <a:schemeClr val="bg1"/>
                </a:solidFill>
              </a:defRPr>
            </a:lvl1pPr>
            <a:lvl2pPr marL="457178" indent="0">
              <a:buNone/>
              <a:defRPr>
                <a:solidFill>
                  <a:schemeClr val="bg1"/>
                </a:solidFill>
              </a:defRPr>
            </a:lvl2pPr>
            <a:lvl3pPr marL="914354" indent="0">
              <a:buNone/>
              <a:defRPr>
                <a:solidFill>
                  <a:schemeClr val="bg1"/>
                </a:solidFill>
              </a:defRPr>
            </a:lvl3pPr>
            <a:lvl4pPr marL="1371532" indent="0">
              <a:buNone/>
              <a:defRPr>
                <a:solidFill>
                  <a:schemeClr val="bg1"/>
                </a:solidFill>
              </a:defRPr>
            </a:lvl4pPr>
            <a:lvl5pPr marL="1828709" indent="0">
              <a:buNone/>
              <a:defRPr>
                <a:solidFill>
                  <a:schemeClr val="bg1"/>
                </a:solidFill>
              </a:defRPr>
            </a:lvl5pPr>
          </a:lstStyle>
          <a:p>
            <a:pPr lvl="0"/>
            <a:r>
              <a:rPr lang="en-US" dirty="0"/>
              <a:t>Unit, detail, or explanation of number</a:t>
            </a:r>
          </a:p>
        </p:txBody>
      </p:sp>
      <p:pic>
        <p:nvPicPr>
          <p:cNvPr id="19" name="Picture 18" descr="A close up of a logo&#10;&#10;Description automatically generated">
            <a:extLst>
              <a:ext uri="{FF2B5EF4-FFF2-40B4-BE49-F238E27FC236}">
                <a16:creationId xmlns:a16="http://schemas.microsoft.com/office/drawing/2014/main" id="{CDA03A18-D5B9-E546-B78E-A86155EA9C65}"/>
              </a:ext>
            </a:extLst>
          </p:cNvPr>
          <p:cNvPicPr>
            <a:picLocks noChangeAspect="1"/>
          </p:cNvPicPr>
          <p:nvPr userDrawn="1"/>
        </p:nvPicPr>
        <p:blipFill>
          <a:blip r:embed="rId5"/>
          <a:stretch>
            <a:fillRect/>
          </a:stretch>
        </p:blipFill>
        <p:spPr>
          <a:xfrm>
            <a:off x="7959978" y="5519492"/>
            <a:ext cx="2361690" cy="1047981"/>
          </a:xfrm>
          <a:prstGeom prst="rect">
            <a:avLst/>
          </a:prstGeom>
        </p:spPr>
      </p:pic>
    </p:spTree>
    <p:extLst>
      <p:ext uri="{BB962C8B-B14F-4D97-AF65-F5344CB8AC3E}">
        <p14:creationId xmlns:p14="http://schemas.microsoft.com/office/powerpoint/2010/main" val="56715930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B23647AC-6B58-154F-A35F-899B9B14388F}"/>
              </a:ext>
            </a:extLst>
          </p:cNvPr>
          <p:cNvCxnSpPr/>
          <p:nvPr userDrawn="1"/>
        </p:nvCxnSpPr>
        <p:spPr>
          <a:xfrm>
            <a:off x="4065495" y="1116107"/>
            <a:ext cx="0" cy="4625788"/>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2414887-EDEC-EA46-AE17-11A700D93405}"/>
              </a:ext>
            </a:extLst>
          </p:cNvPr>
          <p:cNvCxnSpPr/>
          <p:nvPr userDrawn="1"/>
        </p:nvCxnSpPr>
        <p:spPr>
          <a:xfrm>
            <a:off x="8130988" y="1116107"/>
            <a:ext cx="0" cy="4625788"/>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 Placeholder 14">
            <a:extLst>
              <a:ext uri="{FF2B5EF4-FFF2-40B4-BE49-F238E27FC236}">
                <a16:creationId xmlns:a16="http://schemas.microsoft.com/office/drawing/2014/main" id="{095FDBDC-85D9-0A44-8530-78819EEC4315}"/>
              </a:ext>
            </a:extLst>
          </p:cNvPr>
          <p:cNvSpPr>
            <a:spLocks noGrp="1"/>
          </p:cNvSpPr>
          <p:nvPr>
            <p:ph type="body" sz="quarter" idx="10" hasCustomPrompt="1"/>
          </p:nvPr>
        </p:nvSpPr>
        <p:spPr>
          <a:xfrm>
            <a:off x="685800" y="1465265"/>
            <a:ext cx="2676525" cy="1398961"/>
          </a:xfrm>
        </p:spPr>
        <p:txBody>
          <a:bodyPr>
            <a:normAutofit/>
          </a:bodyPr>
          <a:lstStyle>
            <a:lvl1pPr marL="0" indent="0" algn="ctr">
              <a:buNone/>
              <a:defRPr sz="11500" b="1" i="1">
                <a:solidFill>
                  <a:schemeClr val="accent3"/>
                </a:solidFill>
                <a:latin typeface="Georgia" panose="02040502050405020303" pitchFamily="18" charset="0"/>
              </a:defRPr>
            </a:lvl1pPr>
          </a:lstStyle>
          <a:p>
            <a:pPr lvl="0"/>
            <a:r>
              <a:rPr lang="en-US" dirty="0"/>
              <a:t>12</a:t>
            </a:r>
          </a:p>
        </p:txBody>
      </p:sp>
      <p:sp>
        <p:nvSpPr>
          <p:cNvPr id="16" name="Text Placeholder 14">
            <a:extLst>
              <a:ext uri="{FF2B5EF4-FFF2-40B4-BE49-F238E27FC236}">
                <a16:creationId xmlns:a16="http://schemas.microsoft.com/office/drawing/2014/main" id="{96BB51E8-22C5-3A48-97D1-3EEDCADFD7CA}"/>
              </a:ext>
            </a:extLst>
          </p:cNvPr>
          <p:cNvSpPr>
            <a:spLocks noGrp="1"/>
          </p:cNvSpPr>
          <p:nvPr>
            <p:ph type="body" sz="quarter" idx="11" hasCustomPrompt="1"/>
          </p:nvPr>
        </p:nvSpPr>
        <p:spPr>
          <a:xfrm>
            <a:off x="4814048" y="1465265"/>
            <a:ext cx="2676525" cy="1398961"/>
          </a:xfrm>
        </p:spPr>
        <p:txBody>
          <a:bodyPr>
            <a:normAutofit/>
          </a:bodyPr>
          <a:lstStyle>
            <a:lvl1pPr marL="0" indent="0" algn="ctr">
              <a:buNone/>
              <a:defRPr sz="11500" b="1" i="1">
                <a:solidFill>
                  <a:schemeClr val="accent3"/>
                </a:solidFill>
                <a:latin typeface="Georgia" panose="02040502050405020303" pitchFamily="18" charset="0"/>
              </a:defRPr>
            </a:lvl1pPr>
          </a:lstStyle>
          <a:p>
            <a:pPr lvl="0"/>
            <a:r>
              <a:rPr lang="en-US" dirty="0"/>
              <a:t>34</a:t>
            </a:r>
          </a:p>
        </p:txBody>
      </p:sp>
      <p:sp>
        <p:nvSpPr>
          <p:cNvPr id="17" name="Text Placeholder 14">
            <a:extLst>
              <a:ext uri="{FF2B5EF4-FFF2-40B4-BE49-F238E27FC236}">
                <a16:creationId xmlns:a16="http://schemas.microsoft.com/office/drawing/2014/main" id="{1A3C4111-5524-C344-BEB6-9E79791D365B}"/>
              </a:ext>
            </a:extLst>
          </p:cNvPr>
          <p:cNvSpPr>
            <a:spLocks noGrp="1"/>
          </p:cNvSpPr>
          <p:nvPr>
            <p:ph type="body" sz="quarter" idx="12" hasCustomPrompt="1"/>
          </p:nvPr>
        </p:nvSpPr>
        <p:spPr>
          <a:xfrm>
            <a:off x="8713696" y="1465265"/>
            <a:ext cx="2676525" cy="1398961"/>
          </a:xfrm>
        </p:spPr>
        <p:txBody>
          <a:bodyPr>
            <a:normAutofit/>
          </a:bodyPr>
          <a:lstStyle>
            <a:lvl1pPr marL="0" indent="0" algn="ctr">
              <a:buNone/>
              <a:defRPr sz="11500" b="1" i="1">
                <a:solidFill>
                  <a:schemeClr val="accent3"/>
                </a:solidFill>
                <a:latin typeface="Georgia" panose="02040502050405020303" pitchFamily="18" charset="0"/>
              </a:defRPr>
            </a:lvl1pPr>
          </a:lstStyle>
          <a:p>
            <a:pPr lvl="0"/>
            <a:r>
              <a:rPr lang="en-US" dirty="0"/>
              <a:t>56</a:t>
            </a:r>
          </a:p>
        </p:txBody>
      </p:sp>
      <p:sp>
        <p:nvSpPr>
          <p:cNvPr id="20" name="Text Placeholder 19">
            <a:extLst>
              <a:ext uri="{FF2B5EF4-FFF2-40B4-BE49-F238E27FC236}">
                <a16:creationId xmlns:a16="http://schemas.microsoft.com/office/drawing/2014/main" id="{55BD5BF8-B107-E24C-A763-A1D63FD4BAD9}"/>
              </a:ext>
            </a:extLst>
          </p:cNvPr>
          <p:cNvSpPr>
            <a:spLocks noGrp="1"/>
          </p:cNvSpPr>
          <p:nvPr>
            <p:ph type="body" sz="quarter" idx="13"/>
          </p:nvPr>
        </p:nvSpPr>
        <p:spPr>
          <a:xfrm>
            <a:off x="685800" y="3294297"/>
            <a:ext cx="2676525" cy="1398961"/>
          </a:xfrm>
        </p:spPr>
        <p:txBody>
          <a:bodyPr>
            <a:normAutofit/>
          </a:bodyPr>
          <a:lstStyle>
            <a:lvl1pPr marL="0" indent="0" algn="ctr">
              <a:buNone/>
              <a:defRPr sz="2000" b="1">
                <a:solidFill>
                  <a:schemeClr val="bg1"/>
                </a:solidFill>
              </a:defRPr>
            </a:lvl1pPr>
            <a:lvl2pPr marL="457178" indent="0" algn="ctr">
              <a:buNone/>
              <a:defRPr>
                <a:solidFill>
                  <a:schemeClr val="bg1"/>
                </a:solidFill>
              </a:defRPr>
            </a:lvl2pPr>
            <a:lvl3pPr marL="914354" indent="0" algn="ctr">
              <a:buNone/>
              <a:defRPr>
                <a:solidFill>
                  <a:schemeClr val="bg1"/>
                </a:solidFill>
              </a:defRPr>
            </a:lvl3pPr>
            <a:lvl4pPr marL="1371532" indent="0" algn="ctr">
              <a:buNone/>
              <a:defRPr>
                <a:solidFill>
                  <a:schemeClr val="bg1"/>
                </a:solidFill>
              </a:defRPr>
            </a:lvl4pPr>
            <a:lvl5pPr marL="1828709" indent="0" algn="ctr">
              <a:buNone/>
              <a:defRPr>
                <a:solidFill>
                  <a:schemeClr val="bg1"/>
                </a:solidFill>
              </a:defRPr>
            </a:lvl5pPr>
          </a:lstStyle>
          <a:p>
            <a:pPr lvl="0"/>
            <a:r>
              <a:rPr lang="en-US"/>
              <a:t>Click to edit Master text styles</a:t>
            </a:r>
          </a:p>
        </p:txBody>
      </p:sp>
      <p:sp>
        <p:nvSpPr>
          <p:cNvPr id="21" name="Text Placeholder 19">
            <a:extLst>
              <a:ext uri="{FF2B5EF4-FFF2-40B4-BE49-F238E27FC236}">
                <a16:creationId xmlns:a16="http://schemas.microsoft.com/office/drawing/2014/main" id="{573D3580-B1DA-754B-BFC0-BBCCBF597C02}"/>
              </a:ext>
            </a:extLst>
          </p:cNvPr>
          <p:cNvSpPr>
            <a:spLocks noGrp="1"/>
          </p:cNvSpPr>
          <p:nvPr>
            <p:ph type="body" sz="quarter" idx="14"/>
          </p:nvPr>
        </p:nvSpPr>
        <p:spPr>
          <a:xfrm>
            <a:off x="4827495" y="3294297"/>
            <a:ext cx="2676525" cy="1398961"/>
          </a:xfrm>
        </p:spPr>
        <p:txBody>
          <a:bodyPr>
            <a:normAutofit/>
          </a:bodyPr>
          <a:lstStyle>
            <a:lvl1pPr marL="0" indent="0" algn="ctr">
              <a:buNone/>
              <a:defRPr sz="2000" b="1">
                <a:solidFill>
                  <a:schemeClr val="bg1"/>
                </a:solidFill>
              </a:defRPr>
            </a:lvl1pPr>
            <a:lvl2pPr marL="457178" indent="0" algn="ctr">
              <a:buNone/>
              <a:defRPr>
                <a:solidFill>
                  <a:schemeClr val="bg1"/>
                </a:solidFill>
              </a:defRPr>
            </a:lvl2pPr>
            <a:lvl3pPr marL="914354" indent="0" algn="ctr">
              <a:buNone/>
              <a:defRPr>
                <a:solidFill>
                  <a:schemeClr val="bg1"/>
                </a:solidFill>
              </a:defRPr>
            </a:lvl3pPr>
            <a:lvl4pPr marL="1371532" indent="0" algn="ctr">
              <a:buNone/>
              <a:defRPr>
                <a:solidFill>
                  <a:schemeClr val="bg1"/>
                </a:solidFill>
              </a:defRPr>
            </a:lvl4pPr>
            <a:lvl5pPr marL="1828709" indent="0" algn="ctr">
              <a:buNone/>
              <a:defRPr>
                <a:solidFill>
                  <a:schemeClr val="bg1"/>
                </a:solidFill>
              </a:defRPr>
            </a:lvl5pPr>
          </a:lstStyle>
          <a:p>
            <a:pPr lvl="0"/>
            <a:r>
              <a:rPr lang="en-US"/>
              <a:t>Click to edit Master text styles</a:t>
            </a:r>
          </a:p>
        </p:txBody>
      </p:sp>
      <p:sp>
        <p:nvSpPr>
          <p:cNvPr id="22" name="Text Placeholder 19">
            <a:extLst>
              <a:ext uri="{FF2B5EF4-FFF2-40B4-BE49-F238E27FC236}">
                <a16:creationId xmlns:a16="http://schemas.microsoft.com/office/drawing/2014/main" id="{688C5D99-3E9D-D047-84E2-FF313C37C4E6}"/>
              </a:ext>
            </a:extLst>
          </p:cNvPr>
          <p:cNvSpPr>
            <a:spLocks noGrp="1"/>
          </p:cNvSpPr>
          <p:nvPr>
            <p:ph type="body" sz="quarter" idx="15"/>
          </p:nvPr>
        </p:nvSpPr>
        <p:spPr>
          <a:xfrm>
            <a:off x="8713695" y="3294297"/>
            <a:ext cx="2676525" cy="1398961"/>
          </a:xfrm>
        </p:spPr>
        <p:txBody>
          <a:bodyPr>
            <a:normAutofit/>
          </a:bodyPr>
          <a:lstStyle>
            <a:lvl1pPr marL="0" indent="0" algn="ctr">
              <a:buNone/>
              <a:defRPr sz="2000" b="1">
                <a:solidFill>
                  <a:schemeClr val="bg1"/>
                </a:solidFill>
              </a:defRPr>
            </a:lvl1pPr>
            <a:lvl2pPr marL="457178" indent="0" algn="ctr">
              <a:buNone/>
              <a:defRPr>
                <a:solidFill>
                  <a:schemeClr val="bg1"/>
                </a:solidFill>
              </a:defRPr>
            </a:lvl2pPr>
            <a:lvl3pPr marL="914354" indent="0" algn="ctr">
              <a:buNone/>
              <a:defRPr>
                <a:solidFill>
                  <a:schemeClr val="bg1"/>
                </a:solidFill>
              </a:defRPr>
            </a:lvl3pPr>
            <a:lvl4pPr marL="1371532" indent="0" algn="ctr">
              <a:buNone/>
              <a:defRPr>
                <a:solidFill>
                  <a:schemeClr val="bg1"/>
                </a:solidFill>
              </a:defRPr>
            </a:lvl4pPr>
            <a:lvl5pPr marL="1828709" indent="0" algn="ctr">
              <a:buNone/>
              <a:defRPr>
                <a:solidFill>
                  <a:schemeClr val="bg1"/>
                </a:solidFill>
              </a:defRPr>
            </a:lvl5pPr>
          </a:lstStyle>
          <a:p>
            <a:pPr lvl="0"/>
            <a:r>
              <a:rPr lang="en-US"/>
              <a:t>Click to edit Master text styles</a:t>
            </a:r>
          </a:p>
        </p:txBody>
      </p:sp>
      <p:sp>
        <p:nvSpPr>
          <p:cNvPr id="13" name="Slide Number Placeholder 5">
            <a:extLst>
              <a:ext uri="{FF2B5EF4-FFF2-40B4-BE49-F238E27FC236}">
                <a16:creationId xmlns:a16="http://schemas.microsoft.com/office/drawing/2014/main" id="{A78DE312-E432-9640-A08F-F63428EDA961}"/>
              </a:ext>
            </a:extLst>
          </p:cNvPr>
          <p:cNvSpPr>
            <a:spLocks noGrp="1"/>
          </p:cNvSpPr>
          <p:nvPr>
            <p:ph type="sldNum" sz="quarter" idx="16"/>
          </p:nvPr>
        </p:nvSpPr>
        <p:spPr>
          <a:xfrm>
            <a:off x="8831981" y="6019468"/>
            <a:ext cx="2743200" cy="365125"/>
          </a:xfrm>
          <a:prstGeom prst="rect">
            <a:avLst/>
          </a:prstGeom>
        </p:spPr>
        <p:txBody>
          <a:bodyPr/>
          <a:lstStyle>
            <a:lvl1pPr algn="r">
              <a:defRPr>
                <a:solidFill>
                  <a:schemeClr val="bg1"/>
                </a:solidFill>
              </a:defRPr>
            </a:lvl1pPr>
          </a:lstStyle>
          <a:p>
            <a:fld id="{32330197-827F-9043-A7B4-E8AE6099241B}" type="slidenum">
              <a:rPr lang="en-US" smtClean="0"/>
              <a:pPr/>
              <a:t>‹#›</a:t>
            </a:fld>
            <a:endParaRPr lang="en-US"/>
          </a:p>
        </p:txBody>
      </p:sp>
      <p:pic>
        <p:nvPicPr>
          <p:cNvPr id="18" name="Picture 17" descr="A close up of a logo&#10;&#10;Description automatically generated">
            <a:extLst>
              <a:ext uri="{FF2B5EF4-FFF2-40B4-BE49-F238E27FC236}">
                <a16:creationId xmlns:a16="http://schemas.microsoft.com/office/drawing/2014/main" id="{AA96A66C-4453-F746-8D8F-AB1117B4AF5A}"/>
              </a:ext>
            </a:extLst>
          </p:cNvPr>
          <p:cNvPicPr>
            <a:picLocks noChangeAspect="1"/>
          </p:cNvPicPr>
          <p:nvPr userDrawn="1"/>
        </p:nvPicPr>
        <p:blipFill>
          <a:blip r:embed="rId3"/>
          <a:stretch>
            <a:fillRect/>
          </a:stretch>
        </p:blipFill>
        <p:spPr>
          <a:xfrm>
            <a:off x="355600" y="5519492"/>
            <a:ext cx="2361690" cy="1047981"/>
          </a:xfrm>
          <a:prstGeom prst="rect">
            <a:avLst/>
          </a:prstGeom>
        </p:spPr>
      </p:pic>
    </p:spTree>
    <p:extLst>
      <p:ext uri="{BB962C8B-B14F-4D97-AF65-F5344CB8AC3E}">
        <p14:creationId xmlns:p14="http://schemas.microsoft.com/office/powerpoint/2010/main" val="3276762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Header and 1List">
    <p:bg>
      <p:bgRef idx="1001">
        <a:schemeClr val="bg1"/>
      </p:bgRef>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4E1485D-3230-F44A-AD4D-B2585F309214}"/>
              </a:ext>
            </a:extLst>
          </p:cNvPr>
          <p:cNvPicPr>
            <a:picLocks noChangeAspect="1"/>
          </p:cNvPicPr>
          <p:nvPr userDrawn="1"/>
        </p:nvPicPr>
        <p:blipFill rotWithShape="1">
          <a:blip r:embed="rId2"/>
          <a:srcRect l="62478" t="-91" r="2" b="-1"/>
          <a:stretch/>
        </p:blipFill>
        <p:spPr>
          <a:xfrm>
            <a:off x="7615825" y="0"/>
            <a:ext cx="4569825" cy="6851649"/>
          </a:xfrm>
          <a:prstGeom prst="rect">
            <a:avLst/>
          </a:prstGeom>
        </p:spPr>
      </p:pic>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6489011" cy="827499"/>
          </a:xfrm>
          <a:prstGeom prst="rect">
            <a:avLst/>
          </a:prstGeom>
        </p:spPr>
        <p:txBody>
          <a:bodyPr/>
          <a:lstStyle>
            <a:lvl1pPr>
              <a:defRPr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8"/>
            <a:ext cx="6489011" cy="4572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7C4CF328-9FC5-DF42-A930-2C0CE17F7B65}"/>
              </a:ext>
            </a:extLst>
          </p:cNvPr>
          <p:cNvSpPr>
            <a:spLocks noGrp="1"/>
          </p:cNvSpPr>
          <p:nvPr>
            <p:ph type="pic" sz="quarter" idx="10"/>
          </p:nvPr>
        </p:nvSpPr>
        <p:spPr>
          <a:xfrm>
            <a:off x="9004127" y="700439"/>
            <a:ext cx="1828800" cy="1828800"/>
          </a:xfrm>
        </p:spPr>
        <p:txBody>
          <a:bodyPr/>
          <a:lstStyle/>
          <a:p>
            <a:r>
              <a:rPr lang="en-US"/>
              <a:t>Click icon to add picture</a:t>
            </a:r>
          </a:p>
        </p:txBody>
      </p:sp>
      <p:pic>
        <p:nvPicPr>
          <p:cNvPr id="11" name="Picture 10" descr="A close up of a logo&#10;&#10;Description automatically generated">
            <a:extLst>
              <a:ext uri="{FF2B5EF4-FFF2-40B4-BE49-F238E27FC236}">
                <a16:creationId xmlns:a16="http://schemas.microsoft.com/office/drawing/2014/main" id="{4CD118F1-5B98-0041-B282-FE4BCBC9CAFA}"/>
              </a:ext>
            </a:extLst>
          </p:cNvPr>
          <p:cNvPicPr>
            <a:picLocks noChangeAspect="1"/>
          </p:cNvPicPr>
          <p:nvPr userDrawn="1"/>
        </p:nvPicPr>
        <p:blipFill>
          <a:blip r:embed="rId3"/>
          <a:stretch>
            <a:fillRect/>
          </a:stretch>
        </p:blipFill>
        <p:spPr>
          <a:xfrm>
            <a:off x="8721980" y="5519492"/>
            <a:ext cx="2361690" cy="1047981"/>
          </a:xfrm>
          <a:prstGeom prst="rect">
            <a:avLst/>
          </a:prstGeom>
        </p:spPr>
      </p:pic>
    </p:spTree>
    <p:extLst>
      <p:ext uri="{BB962C8B-B14F-4D97-AF65-F5344CB8AC3E}">
        <p14:creationId xmlns:p14="http://schemas.microsoft.com/office/powerpoint/2010/main" val="4244212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Image+Caption">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57E0900D-B761-8442-955C-FA163B7C7CFA}"/>
              </a:ext>
            </a:extLst>
          </p:cNvPr>
          <p:cNvPicPr>
            <a:picLocks noChangeAspect="1"/>
          </p:cNvPicPr>
          <p:nvPr userDrawn="1"/>
        </p:nvPicPr>
        <p:blipFill rotWithShape="1">
          <a:blip r:embed="rId2"/>
          <a:srcRect l="-52" t="-91" r="70021" b="-1"/>
          <a:stretch/>
        </p:blipFill>
        <p:spPr>
          <a:xfrm>
            <a:off x="1" y="0"/>
            <a:ext cx="3657600" cy="6851649"/>
          </a:xfrm>
          <a:prstGeom prst="rect">
            <a:avLst/>
          </a:prstGeom>
        </p:spPr>
      </p:pic>
      <p:sp>
        <p:nvSpPr>
          <p:cNvPr id="2" name="Title 1">
            <a:extLst>
              <a:ext uri="{FF2B5EF4-FFF2-40B4-BE49-F238E27FC236}">
                <a16:creationId xmlns:a16="http://schemas.microsoft.com/office/drawing/2014/main" id="{B3E86AE2-C12B-2144-B784-06409477643E}"/>
              </a:ext>
            </a:extLst>
          </p:cNvPr>
          <p:cNvSpPr>
            <a:spLocks noGrp="1"/>
          </p:cNvSpPr>
          <p:nvPr>
            <p:ph type="title" hasCustomPrompt="1"/>
          </p:nvPr>
        </p:nvSpPr>
        <p:spPr>
          <a:xfrm>
            <a:off x="365763" y="548641"/>
            <a:ext cx="2842766" cy="2988993"/>
          </a:xfrm>
          <a:prstGeom prst="rect">
            <a:avLst/>
          </a:prstGeom>
        </p:spPr>
        <p:txBody>
          <a:bodyPr anchor="b">
            <a:normAutofit/>
          </a:bodyPr>
          <a:lstStyle>
            <a:lvl1pPr>
              <a:defRPr sz="2000" b="0" i="0">
                <a:solidFill>
                  <a:schemeClr val="bg1"/>
                </a:solidFill>
                <a:latin typeface="Arial" panose="020B0604020202020204" pitchFamily="34" charset="0"/>
                <a:cs typeface="Arial" panose="020B0604020202020204" pitchFamily="34" charset="0"/>
              </a:defRPr>
            </a:lvl1pPr>
          </a:lstStyle>
          <a:p>
            <a:r>
              <a:rPr lang="en-US" dirty="0"/>
              <a:t>Click to edit Master title style lorem ipsum lorem ipsum photo caption</a:t>
            </a:r>
          </a:p>
        </p:txBody>
      </p:sp>
      <p:sp>
        <p:nvSpPr>
          <p:cNvPr id="3" name="Picture Placeholder 2">
            <a:extLst>
              <a:ext uri="{FF2B5EF4-FFF2-40B4-BE49-F238E27FC236}">
                <a16:creationId xmlns:a16="http://schemas.microsoft.com/office/drawing/2014/main" id="{01AD4422-5025-3E4E-9E2C-0E812900E9B2}"/>
              </a:ext>
            </a:extLst>
          </p:cNvPr>
          <p:cNvSpPr>
            <a:spLocks noGrp="1"/>
          </p:cNvSpPr>
          <p:nvPr>
            <p:ph type="pic" idx="1"/>
          </p:nvPr>
        </p:nvSpPr>
        <p:spPr>
          <a:xfrm>
            <a:off x="3657601" y="1"/>
            <a:ext cx="8534400" cy="6858000"/>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a:t>Click icon to add picture</a:t>
            </a:r>
          </a:p>
        </p:txBody>
      </p:sp>
      <p:sp>
        <p:nvSpPr>
          <p:cNvPr id="5" name="Triangle 4">
            <a:extLst>
              <a:ext uri="{FF2B5EF4-FFF2-40B4-BE49-F238E27FC236}">
                <a16:creationId xmlns:a16="http://schemas.microsoft.com/office/drawing/2014/main" id="{12E805CD-2B62-1D49-9D46-8BDAF2BFA49B}"/>
              </a:ext>
            </a:extLst>
          </p:cNvPr>
          <p:cNvSpPr/>
          <p:nvPr userDrawn="1"/>
        </p:nvSpPr>
        <p:spPr>
          <a:xfrm rot="5400000">
            <a:off x="3117088" y="3720514"/>
            <a:ext cx="182880" cy="182880"/>
          </a:xfrm>
          <a:prstGeom prst="triangle">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solidFill>
                <a:schemeClr val="accent3"/>
              </a:solidFill>
            </a:endParaRPr>
          </a:p>
        </p:txBody>
      </p:sp>
      <p:pic>
        <p:nvPicPr>
          <p:cNvPr id="11" name="Picture 10" descr="A close up of a logo&#10;&#10;Description automatically generated">
            <a:extLst>
              <a:ext uri="{FF2B5EF4-FFF2-40B4-BE49-F238E27FC236}">
                <a16:creationId xmlns:a16="http://schemas.microsoft.com/office/drawing/2014/main" id="{1A847B0B-DA68-7C4F-BE1E-E42B92229A67}"/>
              </a:ext>
            </a:extLst>
          </p:cNvPr>
          <p:cNvPicPr>
            <a:picLocks noChangeAspect="1"/>
          </p:cNvPicPr>
          <p:nvPr userDrawn="1"/>
        </p:nvPicPr>
        <p:blipFill>
          <a:blip r:embed="rId3"/>
          <a:stretch>
            <a:fillRect/>
          </a:stretch>
        </p:blipFill>
        <p:spPr>
          <a:xfrm>
            <a:off x="606301" y="5519492"/>
            <a:ext cx="2361690" cy="1047981"/>
          </a:xfrm>
          <a:prstGeom prst="rect">
            <a:avLst/>
          </a:prstGeom>
        </p:spPr>
      </p:pic>
    </p:spTree>
    <p:extLst>
      <p:ext uri="{BB962C8B-B14F-4D97-AF65-F5344CB8AC3E}">
        <p14:creationId xmlns:p14="http://schemas.microsoft.com/office/powerpoint/2010/main" val="2311331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Image+Caption">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33FDCD33-87D8-EC46-8BFC-48ACFCD6F09F}"/>
              </a:ext>
            </a:extLst>
          </p:cNvPr>
          <p:cNvPicPr>
            <a:picLocks noChangeAspect="1"/>
          </p:cNvPicPr>
          <p:nvPr userDrawn="1"/>
        </p:nvPicPr>
        <p:blipFill rotWithShape="1">
          <a:blip r:embed="rId2"/>
          <a:srcRect l="-52" t="73285" r="50001" b="-1"/>
          <a:stretch/>
        </p:blipFill>
        <p:spPr>
          <a:xfrm>
            <a:off x="1" y="5022848"/>
            <a:ext cx="6095997" cy="1828801"/>
          </a:xfrm>
          <a:prstGeom prst="rect">
            <a:avLst/>
          </a:prstGeom>
        </p:spPr>
      </p:pic>
      <p:sp>
        <p:nvSpPr>
          <p:cNvPr id="2" name="Title 1">
            <a:extLst>
              <a:ext uri="{FF2B5EF4-FFF2-40B4-BE49-F238E27FC236}">
                <a16:creationId xmlns:a16="http://schemas.microsoft.com/office/drawing/2014/main" id="{B3E86AE2-C12B-2144-B784-06409477643E}"/>
              </a:ext>
            </a:extLst>
          </p:cNvPr>
          <p:cNvSpPr>
            <a:spLocks noGrp="1"/>
          </p:cNvSpPr>
          <p:nvPr>
            <p:ph type="title" hasCustomPrompt="1"/>
          </p:nvPr>
        </p:nvSpPr>
        <p:spPr>
          <a:xfrm>
            <a:off x="1878585" y="5486401"/>
            <a:ext cx="3272536" cy="910525"/>
          </a:xfrm>
          <a:prstGeom prst="rect">
            <a:avLst/>
          </a:prstGeom>
        </p:spPr>
        <p:txBody>
          <a:bodyPr anchor="t">
            <a:noAutofit/>
          </a:bodyPr>
          <a:lstStyle>
            <a:lvl1pPr>
              <a:defRPr sz="2000" b="0" i="0">
                <a:solidFill>
                  <a:schemeClr val="bg1"/>
                </a:solidFill>
                <a:latin typeface="Arial" panose="020B0604020202020204" pitchFamily="34" charset="0"/>
                <a:cs typeface="Arial" panose="020B0604020202020204" pitchFamily="34" charset="0"/>
              </a:defRPr>
            </a:lvl1pPr>
          </a:lstStyle>
          <a:p>
            <a:r>
              <a:rPr lang="en-US" dirty="0"/>
              <a:t>Click to edit Master title style lorem ipsum lorem ipsum photo caption</a:t>
            </a:r>
          </a:p>
        </p:txBody>
      </p:sp>
      <p:sp>
        <p:nvSpPr>
          <p:cNvPr id="3" name="Picture Placeholder 2">
            <a:extLst>
              <a:ext uri="{FF2B5EF4-FFF2-40B4-BE49-F238E27FC236}">
                <a16:creationId xmlns:a16="http://schemas.microsoft.com/office/drawing/2014/main" id="{01AD4422-5025-3E4E-9E2C-0E812900E9B2}"/>
              </a:ext>
            </a:extLst>
          </p:cNvPr>
          <p:cNvSpPr>
            <a:spLocks noGrp="1"/>
          </p:cNvSpPr>
          <p:nvPr>
            <p:ph type="pic" idx="1"/>
          </p:nvPr>
        </p:nvSpPr>
        <p:spPr>
          <a:xfrm>
            <a:off x="6095999" y="1"/>
            <a:ext cx="6096001" cy="6858000"/>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a:t>Click icon to add picture</a:t>
            </a:r>
          </a:p>
        </p:txBody>
      </p:sp>
      <p:pic>
        <p:nvPicPr>
          <p:cNvPr id="7" name="Picture 6" descr="A picture containing drawing&#10;&#10;Description automatically generated">
            <a:extLst>
              <a:ext uri="{FF2B5EF4-FFF2-40B4-BE49-F238E27FC236}">
                <a16:creationId xmlns:a16="http://schemas.microsoft.com/office/drawing/2014/main" id="{955E9647-C285-F549-B4CC-166DC3F7A5AD}"/>
              </a:ext>
            </a:extLst>
          </p:cNvPr>
          <p:cNvPicPr>
            <a:picLocks noChangeAspect="1"/>
          </p:cNvPicPr>
          <p:nvPr userDrawn="1"/>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457201" y="5504689"/>
            <a:ext cx="710339" cy="910525"/>
          </a:xfrm>
          <a:prstGeom prst="rect">
            <a:avLst/>
          </a:prstGeom>
        </p:spPr>
      </p:pic>
      <p:sp>
        <p:nvSpPr>
          <p:cNvPr id="5" name="Triangle 4">
            <a:extLst>
              <a:ext uri="{FF2B5EF4-FFF2-40B4-BE49-F238E27FC236}">
                <a16:creationId xmlns:a16="http://schemas.microsoft.com/office/drawing/2014/main" id="{12E805CD-2B62-1D49-9D46-8BDAF2BFA49B}"/>
              </a:ext>
            </a:extLst>
          </p:cNvPr>
          <p:cNvSpPr/>
          <p:nvPr userDrawn="1"/>
        </p:nvSpPr>
        <p:spPr>
          <a:xfrm rot="5400000">
            <a:off x="5532120" y="5894984"/>
            <a:ext cx="182880" cy="182880"/>
          </a:xfrm>
          <a:prstGeom prst="triangle">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8" name="Triangle 7">
            <a:extLst>
              <a:ext uri="{FF2B5EF4-FFF2-40B4-BE49-F238E27FC236}">
                <a16:creationId xmlns:a16="http://schemas.microsoft.com/office/drawing/2014/main" id="{069C2751-724B-084C-8FD0-F226A51728EB}"/>
              </a:ext>
            </a:extLst>
          </p:cNvPr>
          <p:cNvSpPr/>
          <p:nvPr userDrawn="1"/>
        </p:nvSpPr>
        <p:spPr>
          <a:xfrm>
            <a:off x="5532120" y="5519243"/>
            <a:ext cx="182880" cy="182880"/>
          </a:xfrm>
          <a:prstGeom prst="triangle">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9" name="Picture Placeholder 8">
            <a:extLst>
              <a:ext uri="{FF2B5EF4-FFF2-40B4-BE49-F238E27FC236}">
                <a16:creationId xmlns:a16="http://schemas.microsoft.com/office/drawing/2014/main" id="{638E14F5-3B34-3345-9CDD-E5A2CD563520}"/>
              </a:ext>
            </a:extLst>
          </p:cNvPr>
          <p:cNvSpPr>
            <a:spLocks noGrp="1"/>
          </p:cNvSpPr>
          <p:nvPr>
            <p:ph type="pic" sz="quarter" idx="10"/>
          </p:nvPr>
        </p:nvSpPr>
        <p:spPr>
          <a:xfrm>
            <a:off x="0" y="0"/>
            <a:ext cx="6096000" cy="5029200"/>
          </a:xfrm>
        </p:spPr>
        <p:txBody>
          <a:bodyPr/>
          <a:lstStyle/>
          <a:p>
            <a:r>
              <a:rPr lang="en-US"/>
              <a:t>Click icon to add picture</a:t>
            </a:r>
          </a:p>
        </p:txBody>
      </p:sp>
    </p:spTree>
    <p:extLst>
      <p:ext uri="{BB962C8B-B14F-4D97-AF65-F5344CB8AC3E}">
        <p14:creationId xmlns:p14="http://schemas.microsoft.com/office/powerpoint/2010/main" val="4055206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and 2List">
    <p:bg>
      <p:bgPr>
        <a:solidFill>
          <a:schemeClr val="bg1"/>
        </a:solidFill>
        <a:effectLst/>
      </p:bgPr>
    </p:bg>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52D34DB5-983F-0A42-86BF-DA9909289335}"/>
              </a:ext>
            </a:extLst>
          </p:cNvPr>
          <p:cNvPicPr>
            <a:picLocks noChangeAspect="1"/>
          </p:cNvPicPr>
          <p:nvPr userDrawn="1"/>
        </p:nvPicPr>
        <p:blipFill rotWithShape="1">
          <a:blip r:embed="rId2"/>
          <a:srcRect l="-309" t="-91" r="2" b="75532"/>
          <a:stretch/>
        </p:blipFill>
        <p:spPr>
          <a:xfrm>
            <a:off x="-31401" y="0"/>
            <a:ext cx="12217051" cy="1681163"/>
          </a:xfrm>
          <a:prstGeom prst="rect">
            <a:avLst/>
          </a:prstGeom>
        </p:spPr>
      </p:pic>
      <p:sp>
        <p:nvSpPr>
          <p:cNvPr id="3" name="Text Placeholder 2">
            <a:extLst>
              <a:ext uri="{FF2B5EF4-FFF2-40B4-BE49-F238E27FC236}">
                <a16:creationId xmlns:a16="http://schemas.microsoft.com/office/drawing/2014/main" id="{F4347D37-23DF-6143-BBBC-0060EF121515}"/>
              </a:ext>
            </a:extLst>
          </p:cNvPr>
          <p:cNvSpPr>
            <a:spLocks noGrp="1"/>
          </p:cNvSpPr>
          <p:nvPr>
            <p:ph type="body" idx="1"/>
          </p:nvPr>
        </p:nvSpPr>
        <p:spPr>
          <a:xfrm>
            <a:off x="457200" y="1681163"/>
            <a:ext cx="5540375"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496013-A816-5043-8E60-F1E883072C36}"/>
              </a:ext>
            </a:extLst>
          </p:cNvPr>
          <p:cNvSpPr>
            <a:spLocks noGrp="1"/>
          </p:cNvSpPr>
          <p:nvPr>
            <p:ph sz="half" idx="2"/>
          </p:nvPr>
        </p:nvSpPr>
        <p:spPr>
          <a:xfrm>
            <a:off x="457200" y="2505075"/>
            <a:ext cx="5540375" cy="24022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FE2BA5D-C5D2-0446-88CB-E603CC25A0CC}"/>
              </a:ext>
            </a:extLst>
          </p:cNvPr>
          <p:cNvSpPr>
            <a:spLocks noGrp="1"/>
          </p:cNvSpPr>
          <p:nvPr>
            <p:ph type="body" sz="quarter" idx="3"/>
          </p:nvPr>
        </p:nvSpPr>
        <p:spPr>
          <a:xfrm>
            <a:off x="6172202" y="1681163"/>
            <a:ext cx="5402980"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8FE2A-C0DD-8C42-B6B8-A915F090EB02}"/>
              </a:ext>
            </a:extLst>
          </p:cNvPr>
          <p:cNvSpPr>
            <a:spLocks noGrp="1"/>
          </p:cNvSpPr>
          <p:nvPr>
            <p:ph sz="quarter" idx="4"/>
          </p:nvPr>
        </p:nvSpPr>
        <p:spPr>
          <a:xfrm>
            <a:off x="6172200" y="2505075"/>
            <a:ext cx="5402981" cy="35143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a:extLst>
              <a:ext uri="{FF2B5EF4-FFF2-40B4-BE49-F238E27FC236}">
                <a16:creationId xmlns:a16="http://schemas.microsoft.com/office/drawing/2014/main" id="{87CAD69B-DECF-7A4B-9A93-399AE3AF81C6}"/>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
        <p:nvSpPr>
          <p:cNvPr id="12" name="Title 1">
            <a:extLst>
              <a:ext uri="{FF2B5EF4-FFF2-40B4-BE49-F238E27FC236}">
                <a16:creationId xmlns:a16="http://schemas.microsoft.com/office/drawing/2014/main" id="{95220166-CC05-3B44-9A19-1F510029F921}"/>
              </a:ext>
            </a:extLst>
          </p:cNvPr>
          <p:cNvSpPr>
            <a:spLocks noGrp="1"/>
          </p:cNvSpPr>
          <p:nvPr>
            <p:ph type="title"/>
          </p:nvPr>
        </p:nvSpPr>
        <p:spPr>
          <a:xfrm>
            <a:off x="470589" y="700440"/>
            <a:ext cx="11123843" cy="827499"/>
          </a:xfrm>
          <a:prstGeom prst="rect">
            <a:avLst/>
          </a:prstGeom>
        </p:spPr>
        <p:txBody>
          <a:bodyPr/>
          <a:lstStyle>
            <a:lvl1pPr>
              <a:defRPr b="1" i="0">
                <a:solidFill>
                  <a:schemeClr val="bg1"/>
                </a:solidFill>
                <a:latin typeface="Arial Black" panose="020B0604020202020204" pitchFamily="34" charset="0"/>
                <a:cs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2455700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6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Header and 2List">
    <p:bg>
      <p:bgPr>
        <a:solidFill>
          <a:schemeClr val="bg1"/>
        </a:solidFill>
        <a:effectLst/>
      </p:bgPr>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37F736E2-93B9-0A43-8C89-DBF115D31CE8}"/>
              </a:ext>
            </a:extLst>
          </p:cNvPr>
          <p:cNvPicPr>
            <a:picLocks noChangeAspect="1"/>
          </p:cNvPicPr>
          <p:nvPr userDrawn="1"/>
        </p:nvPicPr>
        <p:blipFill rotWithShape="1">
          <a:blip r:embed="rId2"/>
          <a:srcRect l="-309" t="-91" r="2" b="75532"/>
          <a:stretch/>
        </p:blipFill>
        <p:spPr>
          <a:xfrm>
            <a:off x="-31401" y="0"/>
            <a:ext cx="12217051" cy="1681163"/>
          </a:xfrm>
          <a:prstGeom prst="rect">
            <a:avLst/>
          </a:prstGeom>
        </p:spPr>
      </p:pic>
      <p:sp>
        <p:nvSpPr>
          <p:cNvPr id="3" name="Text Placeholder 2">
            <a:extLst>
              <a:ext uri="{FF2B5EF4-FFF2-40B4-BE49-F238E27FC236}">
                <a16:creationId xmlns:a16="http://schemas.microsoft.com/office/drawing/2014/main" id="{F4347D37-23DF-6143-BBBC-0060EF121515}"/>
              </a:ext>
            </a:extLst>
          </p:cNvPr>
          <p:cNvSpPr>
            <a:spLocks noGrp="1"/>
          </p:cNvSpPr>
          <p:nvPr>
            <p:ph type="body" idx="1"/>
          </p:nvPr>
        </p:nvSpPr>
        <p:spPr>
          <a:xfrm>
            <a:off x="457202" y="1950103"/>
            <a:ext cx="3563471" cy="823912"/>
          </a:xfrm>
        </p:spPr>
        <p:txBody>
          <a:bodyPr anchor="b">
            <a:normAutofit/>
          </a:bodyPr>
          <a:lstStyle>
            <a:lvl1pPr marL="0" indent="0">
              <a:buNone/>
              <a:defRPr sz="20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496013-A816-5043-8E60-F1E883072C36}"/>
              </a:ext>
            </a:extLst>
          </p:cNvPr>
          <p:cNvSpPr>
            <a:spLocks noGrp="1"/>
          </p:cNvSpPr>
          <p:nvPr>
            <p:ph sz="half" idx="2"/>
          </p:nvPr>
        </p:nvSpPr>
        <p:spPr>
          <a:xfrm>
            <a:off x="457202" y="2841251"/>
            <a:ext cx="3563471" cy="2289549"/>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
            <a:extLst>
              <a:ext uri="{FF2B5EF4-FFF2-40B4-BE49-F238E27FC236}">
                <a16:creationId xmlns:a16="http://schemas.microsoft.com/office/drawing/2014/main" id="{95220166-CC05-3B44-9A19-1F510029F921}"/>
              </a:ext>
            </a:extLst>
          </p:cNvPr>
          <p:cNvSpPr>
            <a:spLocks noGrp="1"/>
          </p:cNvSpPr>
          <p:nvPr>
            <p:ph type="title"/>
          </p:nvPr>
        </p:nvSpPr>
        <p:spPr>
          <a:xfrm>
            <a:off x="470589" y="700440"/>
            <a:ext cx="11123843" cy="827499"/>
          </a:xfrm>
          <a:prstGeom prst="rect">
            <a:avLst/>
          </a:prstGeom>
        </p:spPr>
        <p:txBody>
          <a:bodyPr/>
          <a:lstStyle>
            <a:lvl1pPr>
              <a:defRPr b="1" i="0">
                <a:solidFill>
                  <a:schemeClr val="bg1"/>
                </a:solidFill>
                <a:latin typeface="Arial Black" panose="020B0604020202020204" pitchFamily="34" charset="0"/>
                <a:cs typeface="Arial Black" panose="020B0604020202020204" pitchFamily="34" charset="0"/>
              </a:defRPr>
            </a:lvl1pPr>
          </a:lstStyle>
          <a:p>
            <a:r>
              <a:rPr lang="en-US"/>
              <a:t>Click to edit Master title style</a:t>
            </a:r>
          </a:p>
        </p:txBody>
      </p:sp>
      <p:sp>
        <p:nvSpPr>
          <p:cNvPr id="10" name="Text Placeholder 2">
            <a:extLst>
              <a:ext uri="{FF2B5EF4-FFF2-40B4-BE49-F238E27FC236}">
                <a16:creationId xmlns:a16="http://schemas.microsoft.com/office/drawing/2014/main" id="{C505B516-1988-174F-9581-3E03BC557C87}"/>
              </a:ext>
            </a:extLst>
          </p:cNvPr>
          <p:cNvSpPr>
            <a:spLocks noGrp="1"/>
          </p:cNvSpPr>
          <p:nvPr>
            <p:ph type="body" idx="13"/>
          </p:nvPr>
        </p:nvSpPr>
        <p:spPr>
          <a:xfrm>
            <a:off x="4314266" y="1950103"/>
            <a:ext cx="3563469" cy="823912"/>
          </a:xfrm>
        </p:spPr>
        <p:txBody>
          <a:bodyPr anchor="b">
            <a:normAutofit/>
          </a:bodyPr>
          <a:lstStyle>
            <a:lvl1pPr marL="0" indent="0">
              <a:buNone/>
              <a:defRPr sz="20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13" name="Content Placeholder 3">
            <a:extLst>
              <a:ext uri="{FF2B5EF4-FFF2-40B4-BE49-F238E27FC236}">
                <a16:creationId xmlns:a16="http://schemas.microsoft.com/office/drawing/2014/main" id="{C72B652D-A7DC-C448-85BB-0FC91D265F92}"/>
              </a:ext>
            </a:extLst>
          </p:cNvPr>
          <p:cNvSpPr>
            <a:spLocks noGrp="1"/>
          </p:cNvSpPr>
          <p:nvPr>
            <p:ph sz="half" idx="14"/>
          </p:nvPr>
        </p:nvSpPr>
        <p:spPr>
          <a:xfrm>
            <a:off x="4314267" y="2841251"/>
            <a:ext cx="3563468" cy="2868669"/>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2">
            <a:extLst>
              <a:ext uri="{FF2B5EF4-FFF2-40B4-BE49-F238E27FC236}">
                <a16:creationId xmlns:a16="http://schemas.microsoft.com/office/drawing/2014/main" id="{25A1A94E-DB32-0941-88D1-D796254C3DDD}"/>
              </a:ext>
            </a:extLst>
          </p:cNvPr>
          <p:cNvSpPr>
            <a:spLocks noGrp="1"/>
          </p:cNvSpPr>
          <p:nvPr>
            <p:ph type="body" idx="15"/>
          </p:nvPr>
        </p:nvSpPr>
        <p:spPr>
          <a:xfrm>
            <a:off x="8135474" y="1950103"/>
            <a:ext cx="3563469" cy="823912"/>
          </a:xfrm>
        </p:spPr>
        <p:txBody>
          <a:bodyPr anchor="b">
            <a:normAutofit/>
          </a:bodyPr>
          <a:lstStyle>
            <a:lvl1pPr marL="0" indent="0">
              <a:buNone/>
              <a:defRPr sz="20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15" name="Content Placeholder 3">
            <a:extLst>
              <a:ext uri="{FF2B5EF4-FFF2-40B4-BE49-F238E27FC236}">
                <a16:creationId xmlns:a16="http://schemas.microsoft.com/office/drawing/2014/main" id="{2BC90C62-D738-6F4E-82BE-E9618E63E093}"/>
              </a:ext>
            </a:extLst>
          </p:cNvPr>
          <p:cNvSpPr>
            <a:spLocks noGrp="1"/>
          </p:cNvSpPr>
          <p:nvPr>
            <p:ph sz="half" idx="16"/>
          </p:nvPr>
        </p:nvSpPr>
        <p:spPr>
          <a:xfrm>
            <a:off x="8135474" y="2841251"/>
            <a:ext cx="3563469" cy="2868669"/>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Slide Number Placeholder 5">
            <a:extLst>
              <a:ext uri="{FF2B5EF4-FFF2-40B4-BE49-F238E27FC236}">
                <a16:creationId xmlns:a16="http://schemas.microsoft.com/office/drawing/2014/main" id="{49DADDA1-6D10-194C-A8D0-793D6D66DC06}"/>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321175154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6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Header and 2List">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4347D37-23DF-6143-BBBC-0060EF121515}"/>
              </a:ext>
            </a:extLst>
          </p:cNvPr>
          <p:cNvSpPr>
            <a:spLocks noGrp="1"/>
          </p:cNvSpPr>
          <p:nvPr>
            <p:ph type="body" idx="1"/>
          </p:nvPr>
        </p:nvSpPr>
        <p:spPr>
          <a:xfrm>
            <a:off x="457200" y="1681163"/>
            <a:ext cx="5540375"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496013-A816-5043-8E60-F1E883072C36}"/>
              </a:ext>
            </a:extLst>
          </p:cNvPr>
          <p:cNvSpPr>
            <a:spLocks noGrp="1"/>
          </p:cNvSpPr>
          <p:nvPr>
            <p:ph sz="half" idx="2"/>
          </p:nvPr>
        </p:nvSpPr>
        <p:spPr>
          <a:xfrm>
            <a:off x="457200" y="2505076"/>
            <a:ext cx="5540375" cy="27791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E2BA5D-C5D2-0446-88CB-E603CC25A0CC}"/>
              </a:ext>
            </a:extLst>
          </p:cNvPr>
          <p:cNvSpPr>
            <a:spLocks noGrp="1"/>
          </p:cNvSpPr>
          <p:nvPr>
            <p:ph type="body" sz="quarter" idx="3"/>
          </p:nvPr>
        </p:nvSpPr>
        <p:spPr>
          <a:xfrm>
            <a:off x="6172202" y="1681163"/>
            <a:ext cx="5402980"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8FE2A-C0DD-8C42-B6B8-A915F090EB02}"/>
              </a:ext>
            </a:extLst>
          </p:cNvPr>
          <p:cNvSpPr>
            <a:spLocks noGrp="1"/>
          </p:cNvSpPr>
          <p:nvPr>
            <p:ph sz="quarter" idx="4"/>
          </p:nvPr>
        </p:nvSpPr>
        <p:spPr>
          <a:xfrm>
            <a:off x="6172200" y="2505076"/>
            <a:ext cx="5402981" cy="27791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a:extLst>
              <a:ext uri="{FF2B5EF4-FFF2-40B4-BE49-F238E27FC236}">
                <a16:creationId xmlns:a16="http://schemas.microsoft.com/office/drawing/2014/main" id="{95220166-CC05-3B44-9A19-1F510029F921}"/>
              </a:ext>
            </a:extLst>
          </p:cNvPr>
          <p:cNvSpPr>
            <a:spLocks noGrp="1"/>
          </p:cNvSpPr>
          <p:nvPr>
            <p:ph type="title"/>
          </p:nvPr>
        </p:nvSpPr>
        <p:spPr>
          <a:xfrm>
            <a:off x="470589" y="700440"/>
            <a:ext cx="11123843" cy="827499"/>
          </a:xfrm>
          <a:prstGeom prst="rect">
            <a:avLst/>
          </a:prstGeom>
        </p:spPr>
        <p:txBody>
          <a:bodyPr/>
          <a:lstStyle>
            <a:lvl1pPr>
              <a:defRPr b="1" i="0">
                <a:latin typeface="Arial Black" panose="020B0604020202020204" pitchFamily="34" charset="0"/>
                <a:cs typeface="Arial Black" panose="020B060402020202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33A3BD7C-A342-5145-98F2-75163BB7FEDA}"/>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2175118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MostlyBlank">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FA5F-C52E-364D-85CE-D10910100134}"/>
              </a:ext>
            </a:extLst>
          </p:cNvPr>
          <p:cNvSpPr>
            <a:spLocks noGrp="1"/>
          </p:cNvSpPr>
          <p:nvPr>
            <p:ph type="title"/>
          </p:nvPr>
        </p:nvSpPr>
        <p:spPr>
          <a:xfrm>
            <a:off x="457200" y="363540"/>
            <a:ext cx="10896600" cy="1325563"/>
          </a:xfrm>
          <a:prstGeom prst="rect">
            <a:avLst/>
          </a:prstGeom>
        </p:spPr>
        <p:txBody>
          <a:bodyPr/>
          <a:lstStyle/>
          <a:p>
            <a:r>
              <a:rPr lang="en-US"/>
              <a:t>Click to edit Master title style</a:t>
            </a:r>
          </a:p>
        </p:txBody>
      </p:sp>
      <p:sp>
        <p:nvSpPr>
          <p:cNvPr id="5" name="Slide Number Placeholder 5">
            <a:extLst>
              <a:ext uri="{FF2B5EF4-FFF2-40B4-BE49-F238E27FC236}">
                <a16:creationId xmlns:a16="http://schemas.microsoft.com/office/drawing/2014/main" id="{A6DCAFA0-CA95-0E4E-AF56-EC1121EDD21B}"/>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3165439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1_MostlyBlank">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FA5F-C52E-364D-85CE-D10910100134}"/>
              </a:ext>
            </a:extLst>
          </p:cNvPr>
          <p:cNvSpPr>
            <a:spLocks noGrp="1"/>
          </p:cNvSpPr>
          <p:nvPr>
            <p:ph type="title"/>
          </p:nvPr>
        </p:nvSpPr>
        <p:spPr>
          <a:xfrm>
            <a:off x="457200" y="363540"/>
            <a:ext cx="10896600" cy="1325563"/>
          </a:xfrm>
          <a:prstGeom prst="rect">
            <a:avLst/>
          </a:prstGeom>
        </p:spPr>
        <p:txBody>
          <a:bodyPr/>
          <a:lstStyle/>
          <a:p>
            <a:r>
              <a:rPr lang="en-US"/>
              <a:t>Click to edit Master title style</a:t>
            </a:r>
          </a:p>
        </p:txBody>
      </p:sp>
      <p:sp>
        <p:nvSpPr>
          <p:cNvPr id="5" name="Slide Number Placeholder 5">
            <a:extLst>
              <a:ext uri="{FF2B5EF4-FFF2-40B4-BE49-F238E27FC236}">
                <a16:creationId xmlns:a16="http://schemas.microsoft.com/office/drawing/2014/main" id="{C5C72E00-14D1-6341-AE89-DEB0633ADDC4}"/>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340478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Divi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5181-3FA0-AD42-8E13-57C0B3C05F91}"/>
              </a:ext>
            </a:extLst>
          </p:cNvPr>
          <p:cNvSpPr>
            <a:spLocks noGrp="1"/>
          </p:cNvSpPr>
          <p:nvPr>
            <p:ph type="ctrTitle" hasCustomPrompt="1"/>
          </p:nvPr>
        </p:nvSpPr>
        <p:spPr>
          <a:xfrm>
            <a:off x="457200" y="1924986"/>
            <a:ext cx="11499448" cy="1504017"/>
          </a:xfrm>
          <a:prstGeom prst="rect">
            <a:avLst/>
          </a:prstGeom>
        </p:spPr>
        <p:txBody>
          <a:bodyPr anchor="b">
            <a:noAutofit/>
          </a:bodyPr>
          <a:lstStyle>
            <a:lvl1pPr algn="l">
              <a:defRPr sz="5500" b="1" i="0">
                <a:solidFill>
                  <a:schemeClr val="bg1"/>
                </a:solidFill>
                <a:latin typeface="Arial Black" panose="020B0604020202020204" pitchFamily="34" charset="0"/>
                <a:cs typeface="Arial Black" panose="020B0604020202020204" pitchFamily="34" charset="0"/>
              </a:defRPr>
            </a:lvl1pPr>
          </a:lstStyle>
          <a:p>
            <a:r>
              <a:rPr lang="en-US"/>
              <a:t>Click to edit Master title style lorem ipsum</a:t>
            </a:r>
          </a:p>
        </p:txBody>
      </p:sp>
      <p:sp>
        <p:nvSpPr>
          <p:cNvPr id="5" name="Slide Number Placeholder 5">
            <a:extLst>
              <a:ext uri="{FF2B5EF4-FFF2-40B4-BE49-F238E27FC236}">
                <a16:creationId xmlns:a16="http://schemas.microsoft.com/office/drawing/2014/main" id="{C65DD749-C8D3-A449-A03E-1DD9F4AFF522}"/>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bg1"/>
                </a:solidFill>
              </a:defRPr>
            </a:lvl1pPr>
          </a:lstStyle>
          <a:p>
            <a:fld id="{32330197-827F-9043-A7B4-E8AE6099241B}" type="slidenum">
              <a:rPr lang="en-US" smtClean="0"/>
              <a:pPr/>
              <a:t>‹#›</a:t>
            </a:fld>
            <a:endParaRPr lang="en-US"/>
          </a:p>
        </p:txBody>
      </p:sp>
      <p:pic>
        <p:nvPicPr>
          <p:cNvPr id="9" name="Picture 8" descr="A close up of a logo&#10;&#10;Description automatically generated">
            <a:extLst>
              <a:ext uri="{FF2B5EF4-FFF2-40B4-BE49-F238E27FC236}">
                <a16:creationId xmlns:a16="http://schemas.microsoft.com/office/drawing/2014/main" id="{BE8D6E71-0672-234F-9250-4282D09627BC}"/>
              </a:ext>
            </a:extLst>
          </p:cNvPr>
          <p:cNvPicPr>
            <a:picLocks noChangeAspect="1"/>
          </p:cNvPicPr>
          <p:nvPr userDrawn="1"/>
        </p:nvPicPr>
        <p:blipFill>
          <a:blip r:embed="rId3"/>
          <a:stretch>
            <a:fillRect/>
          </a:stretch>
        </p:blipFill>
        <p:spPr>
          <a:xfrm>
            <a:off x="355600" y="5519492"/>
            <a:ext cx="2361690" cy="1047981"/>
          </a:xfrm>
          <a:prstGeom prst="rect">
            <a:avLst/>
          </a:prstGeom>
        </p:spPr>
      </p:pic>
    </p:spTree>
    <p:extLst>
      <p:ext uri="{BB962C8B-B14F-4D97-AF65-F5344CB8AC3E}">
        <p14:creationId xmlns:p14="http://schemas.microsoft.com/office/powerpoint/2010/main" val="1777813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6AE2-C12B-2144-B784-06409477643E}"/>
              </a:ext>
            </a:extLst>
          </p:cNvPr>
          <p:cNvSpPr>
            <a:spLocks noGrp="1"/>
          </p:cNvSpPr>
          <p:nvPr>
            <p:ph type="title"/>
          </p:nvPr>
        </p:nvSpPr>
        <p:spPr>
          <a:xfrm>
            <a:off x="457202" y="457200"/>
            <a:ext cx="4314825" cy="1429352"/>
          </a:xfrm>
          <a:prstGeom prst="rect">
            <a:avLst/>
          </a:prstGeom>
        </p:spPr>
        <p:txBody>
          <a:bodyPr anchor="b"/>
          <a:lstStyle>
            <a:lvl1pPr>
              <a:defRPr sz="3200" b="1" i="0">
                <a:latin typeface="Arial Black" panose="020B0604020202020204" pitchFamily="34" charset="0"/>
                <a:cs typeface="Arial Black" panose="020B0604020202020204" pitchFamily="34" charset="0"/>
              </a:defRPr>
            </a:lvl1pPr>
          </a:lstStyle>
          <a:p>
            <a:r>
              <a:rPr lang="en-US"/>
              <a:t>Click to edit Master title style</a:t>
            </a:r>
          </a:p>
        </p:txBody>
      </p:sp>
      <p:sp>
        <p:nvSpPr>
          <p:cNvPr id="3" name="Picture Placeholder 2">
            <a:extLst>
              <a:ext uri="{FF2B5EF4-FFF2-40B4-BE49-F238E27FC236}">
                <a16:creationId xmlns:a16="http://schemas.microsoft.com/office/drawing/2014/main" id="{01AD4422-5025-3E4E-9E2C-0E812900E9B2}"/>
              </a:ext>
            </a:extLst>
          </p:cNvPr>
          <p:cNvSpPr>
            <a:spLocks noGrp="1"/>
          </p:cNvSpPr>
          <p:nvPr>
            <p:ph type="pic" idx="1"/>
          </p:nvPr>
        </p:nvSpPr>
        <p:spPr>
          <a:xfrm>
            <a:off x="5183190" y="457201"/>
            <a:ext cx="6391993" cy="5403851"/>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D87FA85-E10D-D648-993E-7F4AB3E5A0A4}"/>
              </a:ext>
            </a:extLst>
          </p:cNvPr>
          <p:cNvSpPr>
            <a:spLocks noGrp="1"/>
          </p:cNvSpPr>
          <p:nvPr>
            <p:ph type="body" sz="half" idx="2"/>
          </p:nvPr>
        </p:nvSpPr>
        <p:spPr>
          <a:xfrm>
            <a:off x="457202" y="2057400"/>
            <a:ext cx="4314825" cy="2938112"/>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8" name="Slide Number Placeholder 5">
            <a:extLst>
              <a:ext uri="{FF2B5EF4-FFF2-40B4-BE49-F238E27FC236}">
                <a16:creationId xmlns:a16="http://schemas.microsoft.com/office/drawing/2014/main" id="{B473E400-F2F0-A74D-95F4-96B94CF8D706}"/>
              </a:ext>
            </a:extLst>
          </p:cNvPr>
          <p:cNvSpPr>
            <a:spLocks noGrp="1"/>
          </p:cNvSpPr>
          <p:nvPr>
            <p:ph type="sldNum" sz="quarter" idx="12"/>
          </p:nvPr>
        </p:nvSpPr>
        <p:spPr>
          <a:xfrm>
            <a:off x="8831981" y="6019468"/>
            <a:ext cx="2743200" cy="365125"/>
          </a:xfrm>
          <a:prstGeom prst="rect">
            <a:avLst/>
          </a:prstGeom>
        </p:spPr>
        <p:txBody>
          <a:bodyPr/>
          <a:lstStyle>
            <a:lvl1pP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10871031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ED852C0-0A7D-DD42-BD59-5A3F8657BE6E}"/>
              </a:ext>
            </a:extLst>
          </p:cNvPr>
          <p:cNvSpPr>
            <a:spLocks noGrp="1"/>
          </p:cNvSpPr>
          <p:nvPr>
            <p:ph type="pic" sz="quarter" idx="10"/>
          </p:nvPr>
        </p:nvSpPr>
        <p:spPr>
          <a:xfrm>
            <a:off x="0" y="1"/>
            <a:ext cx="12192000" cy="5062539"/>
          </a:xfrm>
        </p:spPr>
        <p:txBody>
          <a:bodyPr/>
          <a:lstStyle/>
          <a:p>
            <a:r>
              <a:rPr lang="en-US"/>
              <a:t>Click icon to add picture</a:t>
            </a:r>
          </a:p>
        </p:txBody>
      </p:sp>
      <p:sp>
        <p:nvSpPr>
          <p:cNvPr id="3" name="Slide Number Placeholder 5">
            <a:extLst>
              <a:ext uri="{FF2B5EF4-FFF2-40B4-BE49-F238E27FC236}">
                <a16:creationId xmlns:a16="http://schemas.microsoft.com/office/drawing/2014/main" id="{4C17D091-3D5D-6B4D-910A-1F9944A19284}"/>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2544062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FullScreenImage">
    <p:bg>
      <p:bgPr>
        <a:solidFill>
          <a:schemeClr val="bg1"/>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ED852C0-0A7D-DD42-BD59-5A3F8657BE6E}"/>
              </a:ext>
            </a:extLst>
          </p:cNvPr>
          <p:cNvSpPr>
            <a:spLocks noGrp="1"/>
          </p:cNvSpPr>
          <p:nvPr>
            <p:ph type="pic" sz="quarter" idx="10"/>
          </p:nvPr>
        </p:nvSpPr>
        <p:spPr>
          <a:xfrm>
            <a:off x="0" y="0"/>
            <a:ext cx="12192000" cy="6858000"/>
          </a:xfrm>
        </p:spPr>
        <p:txBody>
          <a:bodyPr/>
          <a:lstStyle/>
          <a:p>
            <a:r>
              <a:rPr lang="en-US"/>
              <a:t>Click icon to add picture</a:t>
            </a:r>
          </a:p>
        </p:txBody>
      </p:sp>
    </p:spTree>
    <p:extLst>
      <p:ext uri="{BB962C8B-B14F-4D97-AF65-F5344CB8AC3E}">
        <p14:creationId xmlns:p14="http://schemas.microsoft.com/office/powerpoint/2010/main" val="9453188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E372D1FB-910D-FA49-AFCA-959E34636EE9}"/>
              </a:ext>
            </a:extLst>
          </p:cNvPr>
          <p:cNvSpPr>
            <a:spLocks noGrp="1"/>
          </p:cNvSpPr>
          <p:nvPr>
            <p:ph type="title"/>
          </p:nvPr>
        </p:nvSpPr>
        <p:spPr>
          <a:xfrm>
            <a:off x="463296" y="274637"/>
            <a:ext cx="11176000" cy="1143000"/>
          </a:xfrm>
          <a:prstGeom prst="rect">
            <a:avLst/>
          </a:prstGeom>
        </p:spPr>
        <p:txBody>
          <a:bodyPr vert="horz" lIns="91440" tIns="45720" rIns="91440" bIns="45720" rtlCol="0" anchor="ctr">
            <a:normAutofit/>
          </a:bodyPr>
          <a:lstStyle/>
          <a:p>
            <a:r>
              <a:rPr lang="en-US"/>
              <a:t>Click to edit Master title style</a:t>
            </a:r>
          </a:p>
        </p:txBody>
      </p:sp>
      <p:sp>
        <p:nvSpPr>
          <p:cNvPr id="4" name="Slide Number Placeholder 3">
            <a:extLst>
              <a:ext uri="{FF2B5EF4-FFF2-40B4-BE49-F238E27FC236}">
                <a16:creationId xmlns:a16="http://schemas.microsoft.com/office/drawing/2014/main" id="{66669F2F-8902-B54B-BBC0-B0711CA7B2E4}"/>
              </a:ext>
            </a:extLst>
          </p:cNvPr>
          <p:cNvSpPr>
            <a:spLocks noGrp="1"/>
          </p:cNvSpPr>
          <p:nvPr>
            <p:ph type="sldNum" sz="quarter" idx="12"/>
          </p:nvPr>
        </p:nvSpPr>
        <p:spPr>
          <a:xfrm>
            <a:off x="8831981" y="6019468"/>
            <a:ext cx="2743200" cy="365125"/>
          </a:xfrm>
        </p:spPr>
        <p:txBody>
          <a:bodyPr/>
          <a:lstStyle/>
          <a:p>
            <a:fld id="{32330197-827F-9043-A7B4-E8AE6099241B}" type="slidenum">
              <a:rPr lang="en-US" smtClean="0"/>
              <a:t>‹#›</a:t>
            </a:fld>
            <a:endParaRPr lang="en-US"/>
          </a:p>
        </p:txBody>
      </p:sp>
    </p:spTree>
    <p:extLst>
      <p:ext uri="{BB962C8B-B14F-4D97-AF65-F5344CB8AC3E}">
        <p14:creationId xmlns:p14="http://schemas.microsoft.com/office/powerpoint/2010/main" val="499914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F0294C-8379-344C-BCA1-8CC8D30A1BF2}"/>
              </a:ext>
            </a:extLst>
          </p:cNvPr>
          <p:cNvSpPr>
            <a:spLocks noGrp="1"/>
          </p:cNvSpPr>
          <p:nvPr>
            <p:ph type="dt" sz="half" idx="10"/>
          </p:nvPr>
        </p:nvSpPr>
        <p:spPr/>
        <p:txBody>
          <a:bodyPr/>
          <a:lstStyle/>
          <a:p>
            <a:fld id="{6AB8991A-7C62-F44E-92F2-8CFD709CA216}" type="datetimeFigureOut">
              <a:rPr lang="en-US" smtClean="0"/>
              <a:t>9/2/2020</a:t>
            </a:fld>
            <a:endParaRPr lang="en-US"/>
          </a:p>
        </p:txBody>
      </p:sp>
      <p:sp>
        <p:nvSpPr>
          <p:cNvPr id="3" name="Footer Placeholder 2">
            <a:extLst>
              <a:ext uri="{FF2B5EF4-FFF2-40B4-BE49-F238E27FC236}">
                <a16:creationId xmlns:a16="http://schemas.microsoft.com/office/drawing/2014/main" id="{C78B1737-B936-6042-A59A-95AD4D1DE6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BDCAD3-AA8C-F64E-8F77-B775EC6117A2}"/>
              </a:ext>
            </a:extLst>
          </p:cNvPr>
          <p:cNvSpPr>
            <a:spLocks noGrp="1"/>
          </p:cNvSpPr>
          <p:nvPr>
            <p:ph type="sldNum" sz="quarter" idx="12"/>
          </p:nvPr>
        </p:nvSpPr>
        <p:spPr/>
        <p:txBody>
          <a:bodyPr/>
          <a:lstStyle/>
          <a:p>
            <a:fld id="{32330197-827F-9043-A7B4-E8AE6099241B}" type="slidenum">
              <a:rPr lang="en-US" smtClean="0"/>
              <a:t>‹#›</a:t>
            </a:fld>
            <a:endParaRPr lang="en-US"/>
          </a:p>
        </p:txBody>
      </p:sp>
    </p:spTree>
    <p:extLst>
      <p:ext uri="{BB962C8B-B14F-4D97-AF65-F5344CB8AC3E}">
        <p14:creationId xmlns:p14="http://schemas.microsoft.com/office/powerpoint/2010/main" val="10912594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Header and 1Lis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11123843" cy="827499"/>
          </a:xfrm>
          <a:prstGeom prst="rect">
            <a:avLst/>
          </a:prstGeom>
        </p:spPr>
        <p:txBody>
          <a:bodyPr/>
          <a:lstStyle>
            <a:lvl1pPr>
              <a:defRPr b="1" i="0">
                <a:latin typeface="Arial Black" panose="020B0604020202020204" pitchFamily="34" charset="0"/>
                <a:cs typeface="Arial Black"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7"/>
            <a:ext cx="11123843" cy="3169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15AA846-F652-E745-8A18-57BCCD010202}"/>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32834816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Large Image">
    <p:bg>
      <p:bgPr>
        <a:solidFill>
          <a:schemeClr val="bg1"/>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ED852C0-0A7D-DD42-BD59-5A3F8657BE6E}"/>
              </a:ext>
            </a:extLst>
          </p:cNvPr>
          <p:cNvSpPr>
            <a:spLocks noGrp="1"/>
          </p:cNvSpPr>
          <p:nvPr>
            <p:ph type="pic" sz="quarter" idx="10"/>
          </p:nvPr>
        </p:nvSpPr>
        <p:spPr>
          <a:xfrm>
            <a:off x="0" y="1"/>
            <a:ext cx="12192000" cy="5062539"/>
          </a:xfrm>
        </p:spPr>
        <p:txBody>
          <a:bodyPr/>
          <a:lstStyle/>
          <a:p>
            <a:r>
              <a:rPr lang="en-US"/>
              <a:t>Click icon to add picture</a:t>
            </a:r>
          </a:p>
        </p:txBody>
      </p:sp>
      <p:sp>
        <p:nvSpPr>
          <p:cNvPr id="4" name="Slide Number Placeholder 5">
            <a:extLst>
              <a:ext uri="{FF2B5EF4-FFF2-40B4-BE49-F238E27FC236}">
                <a16:creationId xmlns:a16="http://schemas.microsoft.com/office/drawing/2014/main" id="{4A3CA8DA-CB4A-0540-8F01-048B4AA97399}"/>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41798499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04112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E372D1FB-910D-FA49-AFCA-959E34636EE9}"/>
              </a:ext>
            </a:extLst>
          </p:cNvPr>
          <p:cNvSpPr>
            <a:spLocks noGrp="1"/>
          </p:cNvSpPr>
          <p:nvPr>
            <p:ph type="title"/>
          </p:nvPr>
        </p:nvSpPr>
        <p:spPr>
          <a:xfrm>
            <a:off x="463296" y="274637"/>
            <a:ext cx="11176000" cy="1143000"/>
          </a:xfrm>
          <a:prstGeom prst="rect">
            <a:avLst/>
          </a:prstGeom>
        </p:spPr>
        <p:txBody>
          <a:bodyPr vert="horz" lIns="91440" tIns="45720" rIns="91440" bIns="45720" rtlCol="0" anchor="ctr">
            <a:normAutofit/>
          </a:bodyPr>
          <a:lstStyle/>
          <a:p>
            <a:r>
              <a:rPr lang="en-US"/>
              <a:t>Click to edit Master title style</a:t>
            </a:r>
          </a:p>
        </p:txBody>
      </p:sp>
      <p:sp>
        <p:nvSpPr>
          <p:cNvPr id="4" name="Slide Number Placeholder 5">
            <a:extLst>
              <a:ext uri="{FF2B5EF4-FFF2-40B4-BE49-F238E27FC236}">
                <a16:creationId xmlns:a16="http://schemas.microsoft.com/office/drawing/2014/main" id="{FD672F44-48FF-014F-85D1-C19F67D67117}"/>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14010627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5181-3FA0-AD42-8E13-57C0B3C05F91}"/>
              </a:ext>
            </a:extLst>
          </p:cNvPr>
          <p:cNvSpPr>
            <a:spLocks noGrp="1"/>
          </p:cNvSpPr>
          <p:nvPr>
            <p:ph type="ctrTitle"/>
          </p:nvPr>
        </p:nvSpPr>
        <p:spPr>
          <a:xfrm>
            <a:off x="1524000" y="759006"/>
            <a:ext cx="9144000" cy="2387600"/>
          </a:xfrm>
          <a:prstGeom prst="rect">
            <a:avLst/>
          </a:prstGeom>
        </p:spPr>
        <p:txBody>
          <a:bodyPr anchor="b"/>
          <a:lstStyle>
            <a:lvl1pPr algn="ctr">
              <a:defRPr sz="6000" b="1" i="0">
                <a:solidFill>
                  <a:schemeClr val="bg1"/>
                </a:solidFill>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28D5C79-B6B2-EC41-B895-75479BC66990}"/>
              </a:ext>
            </a:extLst>
          </p:cNvPr>
          <p:cNvSpPr>
            <a:spLocks noGrp="1"/>
          </p:cNvSpPr>
          <p:nvPr>
            <p:ph type="subTitle" idx="1"/>
          </p:nvPr>
        </p:nvSpPr>
        <p:spPr>
          <a:xfrm>
            <a:off x="1524000" y="3328557"/>
            <a:ext cx="9144000" cy="72933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9" name="Picture 8" descr="A close up of a logo&#10;&#10;Description automatically generated">
            <a:extLst>
              <a:ext uri="{FF2B5EF4-FFF2-40B4-BE49-F238E27FC236}">
                <a16:creationId xmlns:a16="http://schemas.microsoft.com/office/drawing/2014/main" id="{9575FF59-2E38-4E41-BE0A-02C33E24CBB0}"/>
              </a:ext>
            </a:extLst>
          </p:cNvPr>
          <p:cNvPicPr>
            <a:picLocks noChangeAspect="1"/>
          </p:cNvPicPr>
          <p:nvPr userDrawn="1"/>
        </p:nvPicPr>
        <p:blipFill>
          <a:blip r:embed="rId3"/>
          <a:stretch>
            <a:fillRect/>
          </a:stretch>
        </p:blipFill>
        <p:spPr>
          <a:xfrm>
            <a:off x="5024635" y="4239838"/>
            <a:ext cx="2142728" cy="2209799"/>
          </a:xfrm>
          <a:prstGeom prst="rect">
            <a:avLst/>
          </a:prstGeom>
        </p:spPr>
      </p:pic>
    </p:spTree>
    <p:extLst>
      <p:ext uri="{BB962C8B-B14F-4D97-AF65-F5344CB8AC3E}">
        <p14:creationId xmlns:p14="http://schemas.microsoft.com/office/powerpoint/2010/main" val="269498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SectionDivi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EF73A77-DB90-944D-BA65-075F069D3A76}"/>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bg1"/>
                </a:solidFill>
              </a:defRPr>
            </a:lvl1pPr>
          </a:lstStyle>
          <a:p>
            <a:fld id="{32330197-827F-9043-A7B4-E8AE6099241B}" type="slidenum">
              <a:rPr lang="en-US" smtClean="0"/>
              <a:pPr/>
              <a:t>‹#›</a:t>
            </a:fld>
            <a:endParaRPr lang="en-US"/>
          </a:p>
        </p:txBody>
      </p:sp>
      <p:pic>
        <p:nvPicPr>
          <p:cNvPr id="7" name="Picture 6" descr="A close up of a logo&#10;&#10;Description automatically generated">
            <a:extLst>
              <a:ext uri="{FF2B5EF4-FFF2-40B4-BE49-F238E27FC236}">
                <a16:creationId xmlns:a16="http://schemas.microsoft.com/office/drawing/2014/main" id="{D01ADE1D-E6A9-D64C-94C7-FAFC039795C9}"/>
              </a:ext>
            </a:extLst>
          </p:cNvPr>
          <p:cNvPicPr>
            <a:picLocks noChangeAspect="1"/>
          </p:cNvPicPr>
          <p:nvPr userDrawn="1"/>
        </p:nvPicPr>
        <p:blipFill>
          <a:blip r:embed="rId3"/>
          <a:stretch>
            <a:fillRect/>
          </a:stretch>
        </p:blipFill>
        <p:spPr>
          <a:xfrm>
            <a:off x="355600" y="5519492"/>
            <a:ext cx="2361690" cy="1047981"/>
          </a:xfrm>
          <a:prstGeom prst="rect">
            <a:avLst/>
          </a:prstGeom>
        </p:spPr>
      </p:pic>
    </p:spTree>
    <p:extLst>
      <p:ext uri="{BB962C8B-B14F-4D97-AF65-F5344CB8AC3E}">
        <p14:creationId xmlns:p14="http://schemas.microsoft.com/office/powerpoint/2010/main" val="22993387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653667" y="651000"/>
            <a:ext cx="83028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11364721" y="6260831"/>
            <a:ext cx="731600" cy="5248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839720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614600" y="2753800"/>
            <a:ext cx="10962800" cy="13504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11364721" y="6260831"/>
            <a:ext cx="731600" cy="5248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699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C65DD749-C8D3-A449-A03E-1DD9F4AFF522}"/>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bg1"/>
                </a:solidFill>
              </a:defRPr>
            </a:lvl1pPr>
          </a:lstStyle>
          <a:p>
            <a:fld id="{32330197-827F-9043-A7B4-E8AE6099241B}" type="slidenum">
              <a:rPr lang="en-US" smtClean="0"/>
              <a:pPr/>
              <a:t>‹#›</a:t>
            </a:fld>
            <a:endParaRPr lang="en-US"/>
          </a:p>
        </p:txBody>
      </p:sp>
      <p:sp>
        <p:nvSpPr>
          <p:cNvPr id="3" name="TextBox 2">
            <a:extLst>
              <a:ext uri="{FF2B5EF4-FFF2-40B4-BE49-F238E27FC236}">
                <a16:creationId xmlns:a16="http://schemas.microsoft.com/office/drawing/2014/main" id="{763E24DA-1CB1-1247-9A4B-C5936F5034A4}"/>
              </a:ext>
            </a:extLst>
          </p:cNvPr>
          <p:cNvSpPr txBox="1"/>
          <p:nvPr userDrawn="1"/>
        </p:nvSpPr>
        <p:spPr>
          <a:xfrm>
            <a:off x="358816" y="457761"/>
            <a:ext cx="1088021" cy="1631216"/>
          </a:xfrm>
          <a:prstGeom prst="rect">
            <a:avLst/>
          </a:prstGeom>
          <a:noFill/>
        </p:spPr>
        <p:txBody>
          <a:bodyPr wrap="square" rtlCol="0">
            <a:spAutoFit/>
          </a:bodyPr>
          <a:lstStyle/>
          <a:p>
            <a:r>
              <a:rPr lang="en-US" sz="10000" b="1" i="0">
                <a:solidFill>
                  <a:schemeClr val="bg1"/>
                </a:solidFill>
                <a:latin typeface="Arial Black" panose="020B0604020202020204" pitchFamily="34" charset="0"/>
                <a:cs typeface="Arial Black" panose="020B0604020202020204" pitchFamily="34" charset="0"/>
              </a:rPr>
              <a:t>“</a:t>
            </a:r>
          </a:p>
        </p:txBody>
      </p:sp>
      <p:sp>
        <p:nvSpPr>
          <p:cNvPr id="7" name="Text Placeholder 6">
            <a:extLst>
              <a:ext uri="{FF2B5EF4-FFF2-40B4-BE49-F238E27FC236}">
                <a16:creationId xmlns:a16="http://schemas.microsoft.com/office/drawing/2014/main" id="{2460E450-63ED-FA4B-8CD9-7EF452BE7924}"/>
              </a:ext>
            </a:extLst>
          </p:cNvPr>
          <p:cNvSpPr>
            <a:spLocks noGrp="1"/>
          </p:cNvSpPr>
          <p:nvPr>
            <p:ph type="body" sz="quarter" idx="13" hasCustomPrompt="1"/>
          </p:nvPr>
        </p:nvSpPr>
        <p:spPr>
          <a:xfrm>
            <a:off x="1171576" y="4386266"/>
            <a:ext cx="8897939" cy="846137"/>
          </a:xfrm>
        </p:spPr>
        <p:txBody>
          <a:bodyPr>
            <a:normAutofit/>
          </a:bodyPr>
          <a:lstStyle>
            <a:lvl1pPr marL="0" indent="-457178">
              <a:buNone/>
              <a:tabLst>
                <a:tab pos="274306" algn="l"/>
              </a:tabLst>
              <a:defRPr sz="1800" b="1" i="0" spc="200" baseline="0">
                <a:solidFill>
                  <a:schemeClr val="bg1"/>
                </a:solidFill>
                <a:latin typeface="Arial Black" panose="020B0604020202020204" pitchFamily="34" charset="0"/>
                <a:cs typeface="Arial Black" panose="020B0604020202020204" pitchFamily="34" charset="0"/>
              </a:defRPr>
            </a:lvl1pPr>
          </a:lstStyle>
          <a:p>
            <a:pPr lvl="0"/>
            <a:r>
              <a:rPr lang="en-US"/>
              <a:t>—NAME O. PERSON</a:t>
            </a:r>
            <a:br>
              <a:rPr lang="en-US"/>
            </a:br>
            <a:r>
              <a:rPr lang="en-US"/>
              <a:t>	TITLE OF QUOTED</a:t>
            </a:r>
          </a:p>
        </p:txBody>
      </p:sp>
      <p:sp>
        <p:nvSpPr>
          <p:cNvPr id="8" name="Title 1">
            <a:extLst>
              <a:ext uri="{FF2B5EF4-FFF2-40B4-BE49-F238E27FC236}">
                <a16:creationId xmlns:a16="http://schemas.microsoft.com/office/drawing/2014/main" id="{E8CE4664-7C88-1A41-B534-F53D664DEB86}"/>
              </a:ext>
            </a:extLst>
          </p:cNvPr>
          <p:cNvSpPr>
            <a:spLocks noGrp="1"/>
          </p:cNvSpPr>
          <p:nvPr>
            <p:ph type="ctrTitle" hasCustomPrompt="1"/>
          </p:nvPr>
        </p:nvSpPr>
        <p:spPr>
          <a:xfrm>
            <a:off x="1172224" y="1273368"/>
            <a:ext cx="10402961" cy="2789499"/>
          </a:xfrm>
          <a:prstGeom prst="rect">
            <a:avLst/>
          </a:prstGeom>
        </p:spPr>
        <p:txBody>
          <a:bodyPr anchor="t">
            <a:noAutofit/>
          </a:bodyPr>
          <a:lstStyle>
            <a:lvl1pPr algn="l">
              <a:lnSpc>
                <a:spcPct val="100000"/>
              </a:lnSpc>
              <a:defRPr sz="4000" b="1" i="1">
                <a:solidFill>
                  <a:schemeClr val="bg1"/>
                </a:solidFill>
                <a:latin typeface="Georgia" panose="02040502050405020303" pitchFamily="18" charset="0"/>
                <a:cs typeface="Arial Black" panose="020B0604020202020204" pitchFamily="34" charset="0"/>
              </a:defRPr>
            </a:lvl1pPr>
          </a:lstStyle>
          <a:p>
            <a:r>
              <a:rPr lang="en-US" dirty="0"/>
              <a:t>Quote goes here click to edit master style lorem ipsum click to edit master style lorem ipsum here click to edit ipsum master style lorem ipsum”</a:t>
            </a:r>
          </a:p>
        </p:txBody>
      </p:sp>
      <p:pic>
        <p:nvPicPr>
          <p:cNvPr id="11" name="Picture 10" descr="A close up of a logo&#10;&#10;Description automatically generated">
            <a:extLst>
              <a:ext uri="{FF2B5EF4-FFF2-40B4-BE49-F238E27FC236}">
                <a16:creationId xmlns:a16="http://schemas.microsoft.com/office/drawing/2014/main" id="{3CF8520C-6E66-604A-B71C-7693114725C5}"/>
              </a:ext>
            </a:extLst>
          </p:cNvPr>
          <p:cNvPicPr>
            <a:picLocks noChangeAspect="1"/>
          </p:cNvPicPr>
          <p:nvPr userDrawn="1"/>
        </p:nvPicPr>
        <p:blipFill>
          <a:blip r:embed="rId3"/>
          <a:stretch>
            <a:fillRect/>
          </a:stretch>
        </p:blipFill>
        <p:spPr>
          <a:xfrm>
            <a:off x="355600" y="5519492"/>
            <a:ext cx="2361690" cy="1047981"/>
          </a:xfrm>
          <a:prstGeom prst="rect">
            <a:avLst/>
          </a:prstGeom>
        </p:spPr>
      </p:pic>
    </p:spTree>
    <p:extLst>
      <p:ext uri="{BB962C8B-B14F-4D97-AF65-F5344CB8AC3E}">
        <p14:creationId xmlns:p14="http://schemas.microsoft.com/office/powerpoint/2010/main" val="130906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QuoteGra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5181-3FA0-AD42-8E13-57C0B3C05F91}"/>
              </a:ext>
            </a:extLst>
          </p:cNvPr>
          <p:cNvSpPr>
            <a:spLocks noGrp="1"/>
          </p:cNvSpPr>
          <p:nvPr>
            <p:ph type="ctrTitle" hasCustomPrompt="1"/>
          </p:nvPr>
        </p:nvSpPr>
        <p:spPr>
          <a:xfrm>
            <a:off x="1172224" y="1273368"/>
            <a:ext cx="10402961" cy="2789499"/>
          </a:xfrm>
          <a:prstGeom prst="rect">
            <a:avLst/>
          </a:prstGeom>
        </p:spPr>
        <p:txBody>
          <a:bodyPr anchor="t">
            <a:noAutofit/>
          </a:bodyPr>
          <a:lstStyle>
            <a:lvl1pPr algn="l">
              <a:lnSpc>
                <a:spcPct val="100000"/>
              </a:lnSpc>
              <a:defRPr sz="4000" b="1" i="1">
                <a:solidFill>
                  <a:schemeClr val="bg1"/>
                </a:solidFill>
                <a:latin typeface="Georgia" panose="02040502050405020303" pitchFamily="18" charset="0"/>
                <a:cs typeface="Arial Black" panose="020B0604020202020204" pitchFamily="34" charset="0"/>
              </a:defRPr>
            </a:lvl1pPr>
          </a:lstStyle>
          <a:p>
            <a:r>
              <a:rPr lang="en-US" dirty="0"/>
              <a:t>Quote goes here click to edit master style lorem ipsum click to edit master style lorem ipsum here click to edit ipsum master style lorem ipsum”</a:t>
            </a:r>
          </a:p>
        </p:txBody>
      </p:sp>
      <p:sp>
        <p:nvSpPr>
          <p:cNvPr id="5" name="Slide Number Placeholder 5">
            <a:extLst>
              <a:ext uri="{FF2B5EF4-FFF2-40B4-BE49-F238E27FC236}">
                <a16:creationId xmlns:a16="http://schemas.microsoft.com/office/drawing/2014/main" id="{C65DD749-C8D3-A449-A03E-1DD9F4AFF522}"/>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bg1"/>
                </a:solidFill>
              </a:defRPr>
            </a:lvl1pPr>
          </a:lstStyle>
          <a:p>
            <a:fld id="{32330197-827F-9043-A7B4-E8AE6099241B}" type="slidenum">
              <a:rPr lang="en-US" smtClean="0"/>
              <a:pPr/>
              <a:t>‹#›</a:t>
            </a:fld>
            <a:endParaRPr lang="en-US"/>
          </a:p>
        </p:txBody>
      </p:sp>
      <p:sp>
        <p:nvSpPr>
          <p:cNvPr id="3" name="TextBox 2">
            <a:extLst>
              <a:ext uri="{FF2B5EF4-FFF2-40B4-BE49-F238E27FC236}">
                <a16:creationId xmlns:a16="http://schemas.microsoft.com/office/drawing/2014/main" id="{763E24DA-1CB1-1247-9A4B-C5936F5034A4}"/>
              </a:ext>
            </a:extLst>
          </p:cNvPr>
          <p:cNvSpPr txBox="1"/>
          <p:nvPr userDrawn="1"/>
        </p:nvSpPr>
        <p:spPr>
          <a:xfrm>
            <a:off x="358816" y="457761"/>
            <a:ext cx="1088021" cy="1631216"/>
          </a:xfrm>
          <a:prstGeom prst="rect">
            <a:avLst/>
          </a:prstGeom>
          <a:noFill/>
        </p:spPr>
        <p:txBody>
          <a:bodyPr wrap="square" rtlCol="0">
            <a:spAutoFit/>
          </a:bodyPr>
          <a:lstStyle/>
          <a:p>
            <a:r>
              <a:rPr lang="en-US" sz="10000" b="1" i="0">
                <a:solidFill>
                  <a:schemeClr val="bg1"/>
                </a:solidFill>
                <a:latin typeface="Arial Black" panose="020B0604020202020204" pitchFamily="34" charset="0"/>
                <a:cs typeface="Arial Black" panose="020B0604020202020204" pitchFamily="34" charset="0"/>
              </a:rPr>
              <a:t>“</a:t>
            </a:r>
          </a:p>
        </p:txBody>
      </p:sp>
      <p:sp>
        <p:nvSpPr>
          <p:cNvPr id="7" name="Text Placeholder 6">
            <a:extLst>
              <a:ext uri="{FF2B5EF4-FFF2-40B4-BE49-F238E27FC236}">
                <a16:creationId xmlns:a16="http://schemas.microsoft.com/office/drawing/2014/main" id="{2460E450-63ED-FA4B-8CD9-7EF452BE7924}"/>
              </a:ext>
            </a:extLst>
          </p:cNvPr>
          <p:cNvSpPr>
            <a:spLocks noGrp="1"/>
          </p:cNvSpPr>
          <p:nvPr>
            <p:ph type="body" sz="quarter" idx="13" hasCustomPrompt="1"/>
          </p:nvPr>
        </p:nvSpPr>
        <p:spPr>
          <a:xfrm>
            <a:off x="1171576" y="4386266"/>
            <a:ext cx="8897939" cy="846137"/>
          </a:xfrm>
        </p:spPr>
        <p:txBody>
          <a:bodyPr>
            <a:normAutofit/>
          </a:bodyPr>
          <a:lstStyle>
            <a:lvl1pPr marL="0" indent="-457178">
              <a:buNone/>
              <a:tabLst>
                <a:tab pos="274306" algn="l"/>
              </a:tabLst>
              <a:defRPr sz="1800" b="1" i="0" spc="200" baseline="0">
                <a:solidFill>
                  <a:schemeClr val="bg1"/>
                </a:solidFill>
                <a:latin typeface="Arial Black" panose="020B0604020202020204" pitchFamily="34" charset="0"/>
                <a:cs typeface="Arial Black" panose="020B0604020202020204" pitchFamily="34" charset="0"/>
              </a:defRPr>
            </a:lvl1pPr>
          </a:lstStyle>
          <a:p>
            <a:pPr lvl="0"/>
            <a:r>
              <a:rPr lang="en-US" dirty="0"/>
              <a:t>—NAME O. PERSON</a:t>
            </a:r>
            <a:br>
              <a:rPr lang="en-US" dirty="0"/>
            </a:br>
            <a:r>
              <a:rPr lang="en-US" dirty="0"/>
              <a:t>	TITLE OF QUOTED</a:t>
            </a:r>
          </a:p>
        </p:txBody>
      </p:sp>
      <p:pic>
        <p:nvPicPr>
          <p:cNvPr id="10" name="Picture 9" descr="A close up of a logo&#10;&#10;Description automatically generated">
            <a:extLst>
              <a:ext uri="{FF2B5EF4-FFF2-40B4-BE49-F238E27FC236}">
                <a16:creationId xmlns:a16="http://schemas.microsoft.com/office/drawing/2014/main" id="{02653859-30E2-A24E-9863-FA5A954183F2}"/>
              </a:ext>
            </a:extLst>
          </p:cNvPr>
          <p:cNvPicPr>
            <a:picLocks noChangeAspect="1"/>
          </p:cNvPicPr>
          <p:nvPr userDrawn="1"/>
        </p:nvPicPr>
        <p:blipFill>
          <a:blip r:embed="rId3"/>
          <a:stretch>
            <a:fillRect/>
          </a:stretch>
        </p:blipFill>
        <p:spPr>
          <a:xfrm>
            <a:off x="355600" y="5519492"/>
            <a:ext cx="2361690" cy="1047981"/>
          </a:xfrm>
          <a:prstGeom prst="rect">
            <a:avLst/>
          </a:prstGeom>
        </p:spPr>
      </p:pic>
    </p:spTree>
    <p:extLst>
      <p:ext uri="{BB962C8B-B14F-4D97-AF65-F5344CB8AC3E}">
        <p14:creationId xmlns:p14="http://schemas.microsoft.com/office/powerpoint/2010/main" val="416573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Lists+NarrowPhoto">
    <p:bg>
      <p:bgRef idx="1001">
        <a:schemeClr val="bg1"/>
      </p:bgRef>
    </p:bg>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0B5D44FD-EC2B-BA47-A5B7-8FBCA2CC7236}"/>
              </a:ext>
            </a:extLst>
          </p:cNvPr>
          <p:cNvPicPr>
            <a:picLocks noChangeAspect="1"/>
          </p:cNvPicPr>
          <p:nvPr userDrawn="1"/>
        </p:nvPicPr>
        <p:blipFill rotWithShape="1">
          <a:blip r:embed="rId2"/>
          <a:srcRect l="77529" t="69899"/>
          <a:stretch/>
        </p:blipFill>
        <p:spPr>
          <a:xfrm>
            <a:off x="9448800" y="4791116"/>
            <a:ext cx="2736850" cy="2060533"/>
          </a:xfrm>
          <a:prstGeom prst="rect">
            <a:avLst/>
          </a:prstGeom>
        </p:spPr>
      </p:pic>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6489011" cy="827499"/>
          </a:xfrm>
          <a:prstGeom prst="rect">
            <a:avLst/>
          </a:prstGeom>
        </p:spPr>
        <p:txBody>
          <a:bodyPr>
            <a:noAutofit/>
          </a:bodyPr>
          <a:lstStyle>
            <a:lvl1pPr>
              <a:defRPr sz="3200"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9"/>
            <a:ext cx="3936819" cy="3386452"/>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a:extLst>
              <a:ext uri="{FF2B5EF4-FFF2-40B4-BE49-F238E27FC236}">
                <a16:creationId xmlns:a16="http://schemas.microsoft.com/office/drawing/2014/main" id="{5F5E76A7-52CC-D748-B950-94707165ADE0}"/>
              </a:ext>
            </a:extLst>
          </p:cNvPr>
          <p:cNvSpPr>
            <a:spLocks noGrp="1"/>
          </p:cNvSpPr>
          <p:nvPr>
            <p:ph type="pic" sz="quarter" idx="13"/>
          </p:nvPr>
        </p:nvSpPr>
        <p:spPr>
          <a:xfrm>
            <a:off x="9448800" y="1"/>
            <a:ext cx="2743200" cy="4797468"/>
          </a:xfrm>
        </p:spPr>
        <p:txBody>
          <a:bodyPr/>
          <a:lstStyle/>
          <a:p>
            <a:r>
              <a:rPr lang="en-US"/>
              <a:t>Click icon to add picture</a:t>
            </a:r>
          </a:p>
        </p:txBody>
      </p:sp>
      <p:sp>
        <p:nvSpPr>
          <p:cNvPr id="12" name="Content Placeholder 2">
            <a:extLst>
              <a:ext uri="{FF2B5EF4-FFF2-40B4-BE49-F238E27FC236}">
                <a16:creationId xmlns:a16="http://schemas.microsoft.com/office/drawing/2014/main" id="{F331C0C7-7F08-FD45-A343-7AAFCD696634}"/>
              </a:ext>
            </a:extLst>
          </p:cNvPr>
          <p:cNvSpPr>
            <a:spLocks noGrp="1"/>
          </p:cNvSpPr>
          <p:nvPr>
            <p:ph idx="14"/>
          </p:nvPr>
        </p:nvSpPr>
        <p:spPr>
          <a:xfrm>
            <a:off x="4914573" y="1825628"/>
            <a:ext cx="3936819" cy="4572001"/>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3F398C50-6511-774C-818E-5B89F673D7A1}"/>
              </a:ext>
            </a:extLst>
          </p:cNvPr>
          <p:cNvSpPr>
            <a:spLocks noGrp="1"/>
          </p:cNvSpPr>
          <p:nvPr>
            <p:ph type="sldNum" sz="quarter" idx="12"/>
          </p:nvPr>
        </p:nvSpPr>
        <p:spPr>
          <a:xfrm>
            <a:off x="8831981" y="6019468"/>
            <a:ext cx="2743200" cy="365125"/>
          </a:xfrm>
          <a:prstGeom prst="rect">
            <a:avLst/>
          </a:prstGeom>
        </p:spPr>
        <p:txBody>
          <a:bodyPr/>
          <a:lstStyle>
            <a:lvl1pPr algn="r">
              <a:defRPr>
                <a:solidFill>
                  <a:schemeClr val="bg1"/>
                </a:solidFill>
              </a:defRPr>
            </a:lvl1pPr>
          </a:lstStyle>
          <a:p>
            <a:fld id="{32330197-827F-9043-A7B4-E8AE6099241B}" type="slidenum">
              <a:rPr lang="en-US" smtClean="0"/>
              <a:pPr/>
              <a:t>‹#›</a:t>
            </a:fld>
            <a:endParaRPr lang="en-US"/>
          </a:p>
        </p:txBody>
      </p:sp>
    </p:spTree>
    <p:extLst>
      <p:ext uri="{BB962C8B-B14F-4D97-AF65-F5344CB8AC3E}">
        <p14:creationId xmlns:p14="http://schemas.microsoft.com/office/powerpoint/2010/main" val="35533664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ist+Photo">
    <p:bg>
      <p:bgRef idx="1001">
        <a:schemeClr val="bg1"/>
      </p:bgRef>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A96284BF-B9BE-EE49-B8EC-A60012C19CA6}"/>
              </a:ext>
            </a:extLst>
          </p:cNvPr>
          <p:cNvPicPr>
            <a:picLocks noChangeAspect="1"/>
          </p:cNvPicPr>
          <p:nvPr userDrawn="1"/>
        </p:nvPicPr>
        <p:blipFill rotWithShape="1">
          <a:blip r:embed="rId2"/>
          <a:srcRect l="62513" t="69899"/>
          <a:stretch/>
        </p:blipFill>
        <p:spPr>
          <a:xfrm>
            <a:off x="7620001" y="4791116"/>
            <a:ext cx="4565649" cy="2060533"/>
          </a:xfrm>
          <a:prstGeom prst="rect">
            <a:avLst/>
          </a:prstGeom>
        </p:spPr>
      </p:pic>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6489011" cy="827499"/>
          </a:xfrm>
          <a:prstGeom prst="rect">
            <a:avLst/>
          </a:prstGeom>
        </p:spPr>
        <p:txBody>
          <a:bodyPr>
            <a:noAutofit/>
          </a:bodyPr>
          <a:lstStyle>
            <a:lvl1pPr>
              <a:defRPr sz="3200"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7"/>
            <a:ext cx="6489011" cy="3970056"/>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4">
            <a:extLst>
              <a:ext uri="{FF2B5EF4-FFF2-40B4-BE49-F238E27FC236}">
                <a16:creationId xmlns:a16="http://schemas.microsoft.com/office/drawing/2014/main" id="{5F5E76A7-52CC-D748-B950-94707165ADE0}"/>
              </a:ext>
            </a:extLst>
          </p:cNvPr>
          <p:cNvSpPr>
            <a:spLocks noGrp="1"/>
          </p:cNvSpPr>
          <p:nvPr>
            <p:ph type="pic" sz="quarter" idx="13"/>
          </p:nvPr>
        </p:nvSpPr>
        <p:spPr>
          <a:xfrm>
            <a:off x="7620001" y="-1"/>
            <a:ext cx="4572001" cy="4797469"/>
          </a:xfrm>
        </p:spPr>
        <p:txBody>
          <a:bodyPr/>
          <a:lstStyle/>
          <a:p>
            <a:r>
              <a:rPr lang="en-US"/>
              <a:t>Click icon to add picture</a:t>
            </a:r>
          </a:p>
        </p:txBody>
      </p:sp>
      <p:pic>
        <p:nvPicPr>
          <p:cNvPr id="11" name="Picture 10" descr="A close up of a logo&#10;&#10;Description automatically generated">
            <a:extLst>
              <a:ext uri="{FF2B5EF4-FFF2-40B4-BE49-F238E27FC236}">
                <a16:creationId xmlns:a16="http://schemas.microsoft.com/office/drawing/2014/main" id="{F26A1670-959A-1F4F-85F4-DAD27954B0AB}"/>
              </a:ext>
            </a:extLst>
          </p:cNvPr>
          <p:cNvPicPr>
            <a:picLocks noChangeAspect="1"/>
          </p:cNvPicPr>
          <p:nvPr userDrawn="1"/>
        </p:nvPicPr>
        <p:blipFill>
          <a:blip r:embed="rId3"/>
          <a:stretch>
            <a:fillRect/>
          </a:stretch>
        </p:blipFill>
        <p:spPr>
          <a:xfrm>
            <a:off x="8721980" y="5519492"/>
            <a:ext cx="2361690" cy="1047981"/>
          </a:xfrm>
          <a:prstGeom prst="rect">
            <a:avLst/>
          </a:prstGeom>
        </p:spPr>
      </p:pic>
    </p:spTree>
    <p:extLst>
      <p:ext uri="{BB962C8B-B14F-4D97-AF65-F5344CB8AC3E}">
        <p14:creationId xmlns:p14="http://schemas.microsoft.com/office/powerpoint/2010/main" val="304769712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ist+Photo+ShortCaption">
    <p:bg>
      <p:bgRef idx="1001">
        <a:schemeClr val="bg1"/>
      </p:bgRef>
    </p:bg>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69F8541C-9DA0-6245-B1DC-44B54882C94B}"/>
              </a:ext>
            </a:extLst>
          </p:cNvPr>
          <p:cNvPicPr>
            <a:picLocks noChangeAspect="1"/>
          </p:cNvPicPr>
          <p:nvPr userDrawn="1"/>
        </p:nvPicPr>
        <p:blipFill rotWithShape="1">
          <a:blip r:embed="rId2"/>
          <a:srcRect l="62513" t="60019"/>
          <a:stretch/>
        </p:blipFill>
        <p:spPr>
          <a:xfrm>
            <a:off x="7620001" y="4114800"/>
            <a:ext cx="4565649" cy="2736849"/>
          </a:xfrm>
          <a:prstGeom prst="rect">
            <a:avLst/>
          </a:prstGeom>
        </p:spPr>
      </p:pic>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6489011" cy="827499"/>
          </a:xfrm>
          <a:prstGeom prst="rect">
            <a:avLst/>
          </a:prstGeom>
        </p:spPr>
        <p:txBody>
          <a:bodyPr>
            <a:noAutofit/>
          </a:bodyPr>
          <a:lstStyle>
            <a:lvl1pPr>
              <a:defRPr sz="3200"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8"/>
            <a:ext cx="6489011" cy="4572001"/>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a:extLst>
              <a:ext uri="{FF2B5EF4-FFF2-40B4-BE49-F238E27FC236}">
                <a16:creationId xmlns:a16="http://schemas.microsoft.com/office/drawing/2014/main" id="{5F5E76A7-52CC-D748-B950-94707165ADE0}"/>
              </a:ext>
            </a:extLst>
          </p:cNvPr>
          <p:cNvSpPr>
            <a:spLocks noGrp="1"/>
          </p:cNvSpPr>
          <p:nvPr>
            <p:ph type="pic" sz="quarter" idx="13"/>
          </p:nvPr>
        </p:nvSpPr>
        <p:spPr>
          <a:xfrm>
            <a:off x="7620001" y="-1"/>
            <a:ext cx="4572001" cy="4114801"/>
          </a:xfrm>
        </p:spPr>
        <p:txBody>
          <a:bodyPr/>
          <a:lstStyle/>
          <a:p>
            <a:r>
              <a:rPr lang="en-US"/>
              <a:t>Click icon to add picture</a:t>
            </a:r>
          </a:p>
        </p:txBody>
      </p:sp>
      <p:sp>
        <p:nvSpPr>
          <p:cNvPr id="7" name="Content Placeholder 2">
            <a:extLst>
              <a:ext uri="{FF2B5EF4-FFF2-40B4-BE49-F238E27FC236}">
                <a16:creationId xmlns:a16="http://schemas.microsoft.com/office/drawing/2014/main" id="{72D4ADCB-18AE-4745-ACA2-7C3091EB1884}"/>
              </a:ext>
            </a:extLst>
          </p:cNvPr>
          <p:cNvSpPr>
            <a:spLocks noGrp="1"/>
          </p:cNvSpPr>
          <p:nvPr>
            <p:ph idx="14" hasCustomPrompt="1"/>
          </p:nvPr>
        </p:nvSpPr>
        <p:spPr>
          <a:xfrm>
            <a:off x="8485094" y="4347274"/>
            <a:ext cx="3254471" cy="910527"/>
          </a:xfrm>
        </p:spPr>
        <p:txBody>
          <a:bodyPr>
            <a:normAutofit/>
          </a:bodyPr>
          <a:lstStyle>
            <a:lvl1pPr marL="0" indent="0">
              <a:buNone/>
              <a:defRPr sz="1800">
                <a:solidFill>
                  <a:schemeClr val="bg1"/>
                </a:solidFill>
              </a:defRPr>
            </a:lvl1pPr>
          </a:lstStyle>
          <a:p>
            <a:pPr lvl="0"/>
            <a:r>
              <a:rPr lang="en-US" dirty="0"/>
              <a:t>Short caption for photo above goes here</a:t>
            </a:r>
          </a:p>
        </p:txBody>
      </p:sp>
      <p:sp>
        <p:nvSpPr>
          <p:cNvPr id="8" name="Triangle 7">
            <a:extLst>
              <a:ext uri="{FF2B5EF4-FFF2-40B4-BE49-F238E27FC236}">
                <a16:creationId xmlns:a16="http://schemas.microsoft.com/office/drawing/2014/main" id="{D3BB6B23-ED3A-8B4A-9ADD-9B20BF2AC871}"/>
              </a:ext>
            </a:extLst>
          </p:cNvPr>
          <p:cNvSpPr/>
          <p:nvPr userDrawn="1"/>
        </p:nvSpPr>
        <p:spPr>
          <a:xfrm>
            <a:off x="8019440" y="4414509"/>
            <a:ext cx="182880" cy="182880"/>
          </a:xfrm>
          <a:prstGeom prst="triangle">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pic>
        <p:nvPicPr>
          <p:cNvPr id="13" name="Picture 12" descr="A close up of a logo&#10;&#10;Description automatically generated">
            <a:extLst>
              <a:ext uri="{FF2B5EF4-FFF2-40B4-BE49-F238E27FC236}">
                <a16:creationId xmlns:a16="http://schemas.microsoft.com/office/drawing/2014/main" id="{790B573A-039B-AD4A-9510-58C521E89DFA}"/>
              </a:ext>
            </a:extLst>
          </p:cNvPr>
          <p:cNvPicPr>
            <a:picLocks noChangeAspect="1"/>
          </p:cNvPicPr>
          <p:nvPr userDrawn="1"/>
        </p:nvPicPr>
        <p:blipFill>
          <a:blip r:embed="rId3"/>
          <a:stretch>
            <a:fillRect/>
          </a:stretch>
        </p:blipFill>
        <p:spPr>
          <a:xfrm>
            <a:off x="8721980" y="5519492"/>
            <a:ext cx="2361690" cy="1047981"/>
          </a:xfrm>
          <a:prstGeom prst="rect">
            <a:avLst/>
          </a:prstGeom>
        </p:spPr>
      </p:pic>
    </p:spTree>
    <p:extLst>
      <p:ext uri="{BB962C8B-B14F-4D97-AF65-F5344CB8AC3E}">
        <p14:creationId xmlns:p14="http://schemas.microsoft.com/office/powerpoint/2010/main" val="9722999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ist+Callout">
    <p:bg>
      <p:bgRef idx="1001">
        <a:schemeClr val="bg1"/>
      </p:bgRef>
    </p:bg>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2F39A1D6-DBBB-A847-838A-96CE92F5E8FB}"/>
              </a:ext>
            </a:extLst>
          </p:cNvPr>
          <p:cNvPicPr>
            <a:picLocks noChangeAspect="1"/>
          </p:cNvPicPr>
          <p:nvPr userDrawn="1"/>
        </p:nvPicPr>
        <p:blipFill rotWithShape="1">
          <a:blip r:embed="rId2"/>
          <a:srcRect l="50000" t="69899" r="1"/>
          <a:stretch/>
        </p:blipFill>
        <p:spPr>
          <a:xfrm>
            <a:off x="6095999" y="4791116"/>
            <a:ext cx="6089651" cy="2060533"/>
          </a:xfrm>
          <a:prstGeom prst="rect">
            <a:avLst/>
          </a:prstGeom>
        </p:spPr>
      </p:pic>
      <p:pic>
        <p:nvPicPr>
          <p:cNvPr id="14" name="Picture 13" descr="A close up of a logo&#10;&#10;Description automatically generated">
            <a:extLst>
              <a:ext uri="{FF2B5EF4-FFF2-40B4-BE49-F238E27FC236}">
                <a16:creationId xmlns:a16="http://schemas.microsoft.com/office/drawing/2014/main" id="{C9B96961-9CB9-EE40-B746-84089B11EE2F}"/>
              </a:ext>
            </a:extLst>
          </p:cNvPr>
          <p:cNvPicPr>
            <a:picLocks noChangeAspect="1"/>
          </p:cNvPicPr>
          <p:nvPr userDrawn="1"/>
        </p:nvPicPr>
        <p:blipFill rotWithShape="1">
          <a:blip r:embed="rId3">
            <a:extLst>
              <a:ext uri="{BEBA8EAE-BF5A-486C-A8C5-ECC9F3942E4B}">
                <a14:imgProps xmlns:a14="http://schemas.microsoft.com/office/drawing/2010/main">
                  <a14:imgLayer r:embed="rId4">
                    <a14:imgEffect>
                      <a14:saturation sat="0"/>
                    </a14:imgEffect>
                    <a14:imgEffect>
                      <a14:brightnessContrast bright="-15000" contrast="50000"/>
                    </a14:imgEffect>
                  </a14:imgLayer>
                </a14:imgProps>
              </a:ext>
            </a:extLst>
          </a:blip>
          <a:srcRect l="50000" t="-241" r="1" b="30344"/>
          <a:stretch/>
        </p:blipFill>
        <p:spPr>
          <a:xfrm>
            <a:off x="6095998" y="1"/>
            <a:ext cx="6089651" cy="4784762"/>
          </a:xfrm>
          <a:prstGeom prst="rect">
            <a:avLst/>
          </a:prstGeom>
        </p:spPr>
      </p:pic>
      <p:sp>
        <p:nvSpPr>
          <p:cNvPr id="2" name="Title 1">
            <a:extLst>
              <a:ext uri="{FF2B5EF4-FFF2-40B4-BE49-F238E27FC236}">
                <a16:creationId xmlns:a16="http://schemas.microsoft.com/office/drawing/2014/main" id="{A6291B04-0D63-0946-8543-1091C7E500BD}"/>
              </a:ext>
            </a:extLst>
          </p:cNvPr>
          <p:cNvSpPr>
            <a:spLocks noGrp="1"/>
          </p:cNvSpPr>
          <p:nvPr>
            <p:ph type="title"/>
          </p:nvPr>
        </p:nvSpPr>
        <p:spPr>
          <a:xfrm>
            <a:off x="470589" y="700440"/>
            <a:ext cx="4906083" cy="827499"/>
          </a:xfrm>
          <a:prstGeom prst="rect">
            <a:avLst/>
          </a:prstGeom>
        </p:spPr>
        <p:txBody>
          <a:bodyPr/>
          <a:lstStyle>
            <a:lvl1pPr>
              <a:defRPr b="1" i="0">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F0AE959-C495-8046-91E2-A8D5C7B2B62F}"/>
              </a:ext>
            </a:extLst>
          </p:cNvPr>
          <p:cNvSpPr>
            <a:spLocks noGrp="1"/>
          </p:cNvSpPr>
          <p:nvPr>
            <p:ph idx="1"/>
          </p:nvPr>
        </p:nvSpPr>
        <p:spPr>
          <a:xfrm>
            <a:off x="470589" y="1825628"/>
            <a:ext cx="5147923" cy="4572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a16="http://schemas.microsoft.com/office/drawing/2014/main" id="{12048058-35DC-4A43-AC61-E578A8A7FC47}"/>
              </a:ext>
            </a:extLst>
          </p:cNvPr>
          <p:cNvSpPr>
            <a:spLocks noGrp="1"/>
          </p:cNvSpPr>
          <p:nvPr>
            <p:ph type="body" sz="quarter" idx="10" hasCustomPrompt="1"/>
          </p:nvPr>
        </p:nvSpPr>
        <p:spPr>
          <a:xfrm>
            <a:off x="6565902" y="457201"/>
            <a:ext cx="5173663" cy="3883068"/>
          </a:xfrm>
        </p:spPr>
        <p:txBody>
          <a:bodyPr anchor="ctr">
            <a:normAutofit/>
          </a:bodyPr>
          <a:lstStyle>
            <a:lvl1pPr marL="0" indent="0">
              <a:buNone/>
              <a:defRPr sz="4400" b="1" i="1">
                <a:solidFill>
                  <a:schemeClr val="bg1"/>
                </a:solidFill>
                <a:latin typeface="Georgia" panose="02040502050405020303" pitchFamily="18" charset="0"/>
                <a:cs typeface="Arial Black" panose="020B0604020202020204" pitchFamily="34" charset="0"/>
              </a:defRPr>
            </a:lvl1pPr>
            <a:lvl2pPr marL="457178" indent="0">
              <a:buNone/>
              <a:defRPr b="1" i="0">
                <a:solidFill>
                  <a:schemeClr val="bg1"/>
                </a:solidFill>
                <a:latin typeface="Arial Black" panose="020B0604020202020204" pitchFamily="34" charset="0"/>
                <a:cs typeface="Arial Black" panose="020B0604020202020204" pitchFamily="34" charset="0"/>
              </a:defRPr>
            </a:lvl2pPr>
            <a:lvl3pPr marL="914354" indent="0">
              <a:buNone/>
              <a:defRPr b="1" i="0">
                <a:solidFill>
                  <a:schemeClr val="bg1"/>
                </a:solidFill>
                <a:latin typeface="Arial Black" panose="020B0604020202020204" pitchFamily="34" charset="0"/>
                <a:cs typeface="Arial Black" panose="020B0604020202020204" pitchFamily="34" charset="0"/>
              </a:defRPr>
            </a:lvl3pPr>
            <a:lvl4pPr marL="1371532" indent="0">
              <a:buNone/>
              <a:defRPr b="1" i="0">
                <a:solidFill>
                  <a:schemeClr val="bg1"/>
                </a:solidFill>
                <a:latin typeface="Arial Black" panose="020B0604020202020204" pitchFamily="34" charset="0"/>
                <a:cs typeface="Arial Black" panose="020B0604020202020204" pitchFamily="34" charset="0"/>
              </a:defRPr>
            </a:lvl4pPr>
            <a:lvl5pPr marL="1828709" indent="0">
              <a:buNone/>
              <a:defRPr b="1" i="0">
                <a:solidFill>
                  <a:schemeClr val="bg1"/>
                </a:solidFill>
                <a:latin typeface="Arial Black" panose="020B0604020202020204" pitchFamily="34" charset="0"/>
                <a:cs typeface="Arial Black" panose="020B0604020202020204" pitchFamily="34" charset="0"/>
              </a:defRPr>
            </a:lvl5pPr>
          </a:lstStyle>
          <a:p>
            <a:pPr lvl="0"/>
            <a:r>
              <a:rPr lang="en-US" dirty="0"/>
              <a:t>Callout goes here click to edit text lorem ipsum</a:t>
            </a:r>
          </a:p>
        </p:txBody>
      </p:sp>
      <p:pic>
        <p:nvPicPr>
          <p:cNvPr id="13" name="Picture 12" descr="A close up of a logo&#10;&#10;Description automatically generated">
            <a:extLst>
              <a:ext uri="{FF2B5EF4-FFF2-40B4-BE49-F238E27FC236}">
                <a16:creationId xmlns:a16="http://schemas.microsoft.com/office/drawing/2014/main" id="{187C4663-AA17-4544-9749-889BADA7081E}"/>
              </a:ext>
            </a:extLst>
          </p:cNvPr>
          <p:cNvPicPr>
            <a:picLocks noChangeAspect="1"/>
          </p:cNvPicPr>
          <p:nvPr userDrawn="1"/>
        </p:nvPicPr>
        <p:blipFill>
          <a:blip r:embed="rId5"/>
          <a:stretch>
            <a:fillRect/>
          </a:stretch>
        </p:blipFill>
        <p:spPr>
          <a:xfrm>
            <a:off x="7971888" y="5519492"/>
            <a:ext cx="2361690" cy="1047981"/>
          </a:xfrm>
          <a:prstGeom prst="rect">
            <a:avLst/>
          </a:prstGeom>
        </p:spPr>
      </p:pic>
    </p:spTree>
    <p:extLst>
      <p:ext uri="{BB962C8B-B14F-4D97-AF65-F5344CB8AC3E}">
        <p14:creationId xmlns:p14="http://schemas.microsoft.com/office/powerpoint/2010/main" val="410689804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328F7F-E18C-694F-A7DF-1F320F61E5C4}"/>
              </a:ext>
            </a:extLst>
          </p:cNvPr>
          <p:cNvSpPr>
            <a:spLocks noGrp="1"/>
          </p:cNvSpPr>
          <p:nvPr>
            <p:ph type="title"/>
          </p:nvPr>
        </p:nvSpPr>
        <p:spPr>
          <a:xfrm>
            <a:off x="457200" y="363540"/>
            <a:ext cx="10896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30B7E5-2DB3-4347-B259-884695F55749}"/>
              </a:ext>
            </a:extLst>
          </p:cNvPr>
          <p:cNvSpPr>
            <a:spLocks noGrp="1"/>
          </p:cNvSpPr>
          <p:nvPr>
            <p:ph type="body" idx="1"/>
          </p:nvPr>
        </p:nvSpPr>
        <p:spPr>
          <a:xfrm>
            <a:off x="457200" y="1825627"/>
            <a:ext cx="10896600" cy="34628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DDCB5684-CBEC-AC4F-940A-44EC769A0806}"/>
              </a:ext>
            </a:extLst>
          </p:cNvPr>
          <p:cNvSpPr>
            <a:spLocks noGrp="1"/>
          </p:cNvSpPr>
          <p:nvPr>
            <p:ph type="sldNum" sz="quarter" idx="4"/>
          </p:nvPr>
        </p:nvSpPr>
        <p:spPr>
          <a:xfrm>
            <a:off x="8831981" y="6019468"/>
            <a:ext cx="2743200" cy="365125"/>
          </a:xfrm>
          <a:prstGeom prst="rect">
            <a:avLst/>
          </a:prstGeom>
        </p:spPr>
        <p:txBody>
          <a:bodyPr/>
          <a:lstStyle>
            <a:lvl1pPr algn="r">
              <a:defRPr>
                <a:solidFill>
                  <a:schemeClr val="tx1"/>
                </a:solidFill>
              </a:defRPr>
            </a:lvl1pPr>
          </a:lstStyle>
          <a:p>
            <a:fld id="{32330197-827F-9043-A7B4-E8AE6099241B}" type="slidenum">
              <a:rPr lang="en-US" smtClean="0"/>
              <a:pPr/>
              <a:t>‹#›</a:t>
            </a:fld>
            <a:endParaRPr lang="en-US"/>
          </a:p>
        </p:txBody>
      </p:sp>
      <p:pic>
        <p:nvPicPr>
          <p:cNvPr id="9" name="Picture 8" descr="A picture containing clock&#10;&#10;Description automatically generated">
            <a:extLst>
              <a:ext uri="{FF2B5EF4-FFF2-40B4-BE49-F238E27FC236}">
                <a16:creationId xmlns:a16="http://schemas.microsoft.com/office/drawing/2014/main" id="{E5E56903-0D07-2E4A-A83E-4C53494F8D30}"/>
              </a:ext>
            </a:extLst>
          </p:cNvPr>
          <p:cNvPicPr>
            <a:picLocks noChangeAspect="1"/>
          </p:cNvPicPr>
          <p:nvPr userDrawn="1"/>
        </p:nvPicPr>
        <p:blipFill>
          <a:blip r:embed="rId33"/>
          <a:stretch>
            <a:fillRect/>
          </a:stretch>
        </p:blipFill>
        <p:spPr>
          <a:xfrm>
            <a:off x="355599" y="5528641"/>
            <a:ext cx="2355850" cy="1045390"/>
          </a:xfrm>
          <a:prstGeom prst="rect">
            <a:avLst/>
          </a:prstGeom>
        </p:spPr>
      </p:pic>
    </p:spTree>
    <p:extLst>
      <p:ext uri="{BB962C8B-B14F-4D97-AF65-F5344CB8AC3E}">
        <p14:creationId xmlns:p14="http://schemas.microsoft.com/office/powerpoint/2010/main" val="2967287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1" r:id="rId29"/>
    <p:sldLayoutId id="2147483692" r:id="rId30"/>
    <p:sldLayoutId id="2147483693" r:id="rId31"/>
  </p:sldLayoutIdLst>
  <p:txStyles>
    <p:titleStyle>
      <a:lvl1pPr algn="l" defTabSz="914354"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228589" indent="-228589" algn="l" defTabSz="914354" rtl="0" eaLnBrk="1" latinLnBrk="0" hangingPunct="1">
        <a:lnSpc>
          <a:spcPct val="90000"/>
        </a:lnSpc>
        <a:spcBef>
          <a:spcPts val="1000"/>
        </a:spcBef>
        <a:buClr>
          <a:schemeClr val="tx2"/>
        </a:buClr>
        <a:buFont typeface="Arial" panose="020B0604020202020204" pitchFamily="34" charset="0"/>
        <a:buChar char="•"/>
        <a:defRPr sz="24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Clr>
          <a:schemeClr val="tx2"/>
        </a:buClr>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Clr>
          <a:schemeClr val="tx2"/>
        </a:buClr>
        <a:buFont typeface="Arial" panose="020B0604020202020204" pitchFamily="34" charset="0"/>
        <a:buChar char="•"/>
        <a:defRPr sz="24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Clr>
          <a:schemeClr val="tx2"/>
        </a:buClr>
        <a:buFont typeface="Arial" panose="020B0604020202020204" pitchFamily="34" charset="0"/>
        <a:buChar char="•"/>
        <a:defRPr sz="24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Clr>
          <a:schemeClr val="tx2"/>
        </a:buClr>
        <a:buFont typeface="Arial" panose="020B0604020202020204" pitchFamily="34" charset="0"/>
        <a:buChar char="•"/>
        <a:defRPr sz="2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1.svg"/><Relationship Id="rId2" Type="http://schemas.openxmlformats.org/officeDocument/2006/relationships/slideLayout" Target="../slideLayouts/slideLayout31.xml"/><Relationship Id="rId1" Type="http://schemas.openxmlformats.org/officeDocument/2006/relationships/tags" Target="../tags/tag3.xml"/><Relationship Id="rId6" Type="http://schemas.openxmlformats.org/officeDocument/2006/relationships/image" Target="../media/image10.png"/><Relationship Id="rId5" Type="http://schemas.openxmlformats.org/officeDocument/2006/relationships/hyperlink" Target="mailto:safety@snapchat.com" TargetMode="External"/><Relationship Id="rId4" Type="http://schemas.openxmlformats.org/officeDocument/2006/relationships/hyperlink" Target="https://support.twitter.com/forms/suicide"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1.xml"/><Relationship Id="rId1" Type="http://schemas.openxmlformats.org/officeDocument/2006/relationships/tags" Target="../tags/tag6.xml"/><Relationship Id="rId6" Type="http://schemas.openxmlformats.org/officeDocument/2006/relationships/image" Target="../media/image12.jpeg"/><Relationship Id="rId5" Type="http://schemas.openxmlformats.org/officeDocument/2006/relationships/hyperlink" Target="http://www.mass.gov/legis/laws/mgl/151B-3A.htm" TargetMode="External"/><Relationship Id="rId4" Type="http://schemas.openxmlformats.org/officeDocument/2006/relationships/hyperlink" Target="http://www.eeoc.gov/policy/vii.html"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1.xml"/><Relationship Id="rId1" Type="http://schemas.openxmlformats.org/officeDocument/2006/relationships/tags" Target="../tags/tag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99BF-6007-5442-B363-FA7019833305}"/>
              </a:ext>
            </a:extLst>
          </p:cNvPr>
          <p:cNvSpPr>
            <a:spLocks noGrp="1"/>
          </p:cNvSpPr>
          <p:nvPr>
            <p:ph type="ctrTitle"/>
          </p:nvPr>
        </p:nvSpPr>
        <p:spPr/>
        <p:txBody>
          <a:bodyPr/>
          <a:lstStyle/>
          <a:p>
            <a:r>
              <a:rPr lang="en-US" dirty="0"/>
              <a:t>Blue Folder</a:t>
            </a:r>
          </a:p>
        </p:txBody>
      </p:sp>
      <p:sp>
        <p:nvSpPr>
          <p:cNvPr id="3" name="Subtitle 2">
            <a:extLst>
              <a:ext uri="{FF2B5EF4-FFF2-40B4-BE49-F238E27FC236}">
                <a16:creationId xmlns:a16="http://schemas.microsoft.com/office/drawing/2014/main" id="{1C649F97-32A4-344E-9E01-0BC48726C83A}"/>
              </a:ext>
            </a:extLst>
          </p:cNvPr>
          <p:cNvSpPr>
            <a:spLocks noGrp="1"/>
          </p:cNvSpPr>
          <p:nvPr>
            <p:ph type="subTitle" idx="1"/>
          </p:nvPr>
        </p:nvSpPr>
        <p:spPr/>
        <p:txBody>
          <a:bodyPr/>
          <a:lstStyle/>
          <a:p>
            <a:r>
              <a:rPr lang="en-US" dirty="0"/>
              <a:t>09/02/2020</a:t>
            </a:r>
          </a:p>
        </p:txBody>
      </p:sp>
    </p:spTree>
    <p:extLst>
      <p:ext uri="{BB962C8B-B14F-4D97-AF65-F5344CB8AC3E}">
        <p14:creationId xmlns:p14="http://schemas.microsoft.com/office/powerpoint/2010/main" val="1357394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AF23A08-637C-9744-91B8-FC8C0D4A666B}"/>
              </a:ext>
            </a:extLst>
          </p:cNvPr>
          <p:cNvGraphicFramePr>
            <a:graphicFrameLocks noGrp="1"/>
          </p:cNvGraphicFramePr>
          <p:nvPr>
            <p:extLst>
              <p:ext uri="{D42A27DB-BD31-4B8C-83A1-F6EECF244321}">
                <p14:modId xmlns:p14="http://schemas.microsoft.com/office/powerpoint/2010/main" val="23516926"/>
              </p:ext>
            </p:extLst>
          </p:nvPr>
        </p:nvGraphicFramePr>
        <p:xfrm>
          <a:off x="0" y="1"/>
          <a:ext cx="12192000" cy="7438035"/>
        </p:xfrm>
        <a:graphic>
          <a:graphicData uri="http://schemas.openxmlformats.org/drawingml/2006/table">
            <a:tbl>
              <a:tblPr/>
              <a:tblGrid>
                <a:gridCol w="1423951">
                  <a:extLst>
                    <a:ext uri="{9D8B030D-6E8A-4147-A177-3AD203B41FA5}">
                      <a16:colId xmlns:a16="http://schemas.microsoft.com/office/drawing/2014/main" val="3793413834"/>
                    </a:ext>
                  </a:extLst>
                </a:gridCol>
                <a:gridCol w="3266713">
                  <a:extLst>
                    <a:ext uri="{9D8B030D-6E8A-4147-A177-3AD203B41FA5}">
                      <a16:colId xmlns:a16="http://schemas.microsoft.com/office/drawing/2014/main" val="1843273893"/>
                    </a:ext>
                  </a:extLst>
                </a:gridCol>
                <a:gridCol w="3744616">
                  <a:extLst>
                    <a:ext uri="{9D8B030D-6E8A-4147-A177-3AD203B41FA5}">
                      <a16:colId xmlns:a16="http://schemas.microsoft.com/office/drawing/2014/main" val="431566213"/>
                    </a:ext>
                  </a:extLst>
                </a:gridCol>
                <a:gridCol w="1765051">
                  <a:extLst>
                    <a:ext uri="{9D8B030D-6E8A-4147-A177-3AD203B41FA5}">
                      <a16:colId xmlns:a16="http://schemas.microsoft.com/office/drawing/2014/main" val="560579520"/>
                    </a:ext>
                  </a:extLst>
                </a:gridCol>
                <a:gridCol w="1991669">
                  <a:extLst>
                    <a:ext uri="{9D8B030D-6E8A-4147-A177-3AD203B41FA5}">
                      <a16:colId xmlns:a16="http://schemas.microsoft.com/office/drawing/2014/main" val="625194417"/>
                    </a:ext>
                  </a:extLst>
                </a:gridCol>
              </a:tblGrid>
              <a:tr h="199712">
                <a:tc>
                  <a:txBody>
                    <a:bodyPr/>
                    <a:lstStyle/>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1000" b="1" i="0" u="none" strike="noStrike" dirty="0">
                          <a:solidFill>
                            <a:srgbClr val="000000"/>
                          </a:solidFill>
                          <a:effectLst/>
                          <a:latin typeface="Calibri" panose="020F0502020204030204" pitchFamily="34" charset="0"/>
                        </a:rPr>
                        <a:t>PART 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dirty="0">
                          <a:solidFill>
                            <a:srgbClr val="000000"/>
                          </a:solidFill>
                          <a:effectLst/>
                          <a:latin typeface="Calibri" panose="020F0502020204030204" pitchFamily="34" charset="0"/>
                        </a:rPr>
                        <a:t>RECOGNIZE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a:solidFill>
                            <a:srgbClr val="000000"/>
                          </a:solidFill>
                          <a:effectLst/>
                          <a:latin typeface="Calibri" panose="020F0502020204030204" pitchFamily="34" charset="0"/>
                        </a:rPr>
                        <a:t>RESPOND</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a:solidFill>
                            <a:srgbClr val="000000"/>
                          </a:solidFill>
                          <a:effectLst/>
                          <a:latin typeface="Calibri" panose="020F0502020204030204" pitchFamily="34" charset="0"/>
                        </a:rPr>
                        <a:t>REFER</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dirty="0">
                          <a:solidFill>
                            <a:srgbClr val="000000"/>
                          </a:solidFill>
                          <a:effectLst/>
                          <a:latin typeface="Calibri" panose="020F0502020204030204" pitchFamily="34" charset="0"/>
                        </a:rPr>
                        <a:t>REPORT</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48789231"/>
                  </a:ext>
                </a:extLst>
              </a:tr>
              <a:tr h="1626732">
                <a:tc>
                  <a:txBody>
                    <a:bodyPr/>
                    <a:lstStyle/>
                    <a:p>
                      <a:pPr algn="l" fontAlgn="t"/>
                      <a:r>
                        <a:rPr lang="en-US" sz="900" b="1" i="0" u="none" strike="noStrike">
                          <a:solidFill>
                            <a:srgbClr val="000000"/>
                          </a:solidFill>
                          <a:effectLst/>
                          <a:latin typeface="Arial" panose="020B0604020202020204" pitchFamily="34" charset="0"/>
                        </a:rPr>
                        <a:t>International crisis (for student abroad)</a:t>
                      </a:r>
                      <a:br>
                        <a:rPr lang="en-US" sz="900" b="1" i="0" u="none" strike="noStrike">
                          <a:solidFill>
                            <a:srgbClr val="000000"/>
                          </a:solidFill>
                          <a:effectLst/>
                          <a:latin typeface="Arial" panose="020B0604020202020204" pitchFamily="34" charset="0"/>
                        </a:rPr>
                      </a:br>
                      <a:r>
                        <a:rPr lang="en-US" sz="900" b="1" i="0" u="none" strike="noStrike">
                          <a:solidFill>
                            <a:srgbClr val="000000"/>
                          </a:solidFill>
                          <a:effectLst/>
                          <a:latin typeface="Arial" panose="020B0604020202020204" pitchFamily="34" charset="0"/>
                        </a:rPr>
                        <a:t>or</a:t>
                      </a:r>
                      <a:br>
                        <a:rPr lang="en-US" sz="900" b="1" i="0" u="none" strike="noStrike">
                          <a:solidFill>
                            <a:srgbClr val="000000"/>
                          </a:solidFill>
                          <a:effectLst/>
                          <a:latin typeface="Arial" panose="020B0604020202020204" pitchFamily="34" charset="0"/>
                        </a:rPr>
                      </a:br>
                      <a:r>
                        <a:rPr lang="en-US" sz="900" b="1" i="0" u="none" strike="noStrike">
                          <a:solidFill>
                            <a:srgbClr val="000000"/>
                          </a:solidFill>
                          <a:effectLst/>
                          <a:latin typeface="Arial" panose="020B0604020202020204" pitchFamily="34" charset="0"/>
                        </a:rPr>
                        <a:t>Immigration status issue</a:t>
                      </a:r>
                      <a:br>
                        <a:rPr lang="en-US" sz="900" b="1" i="0" u="none" strike="noStrike">
                          <a:solidFill>
                            <a:srgbClr val="000000"/>
                          </a:solidFill>
                          <a:effectLst/>
                          <a:latin typeface="Arial" panose="020B0604020202020204" pitchFamily="34" charset="0"/>
                        </a:rPr>
                      </a:br>
                      <a:r>
                        <a:rPr lang="en-US" sz="900" b="1" i="0" u="none" strike="noStrike">
                          <a:solidFill>
                            <a:srgbClr val="000000"/>
                          </a:solidFill>
                          <a:effectLst/>
                          <a:latin typeface="Arial" panose="020B0604020202020204" pitchFamily="34" charset="0"/>
                        </a:rPr>
                        <a:t>(legal or visa issue, missing or stolen identity documents, etc.)</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Student in crisis while abroad:</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Mentions crisis or concern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Excessive worry, sleeping/eating problems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Uncommunicative and/or disengaged</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with status issue while studying in U.S.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Mentions concern about visa or immigration status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Difficulty concentrating and making decisions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Excessive worry, sleeping/eating problems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Uncommunicative and/or disengaged</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criticizing, blaming, sounding judgmental, or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Be supportive and encouraging if the student agrees to get help</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a:t>
                      </a:r>
                      <a:r>
                        <a:rPr lang="en-US" sz="900" b="0" i="0" u="none" strike="noStrike" dirty="0">
                          <a:solidFill>
                            <a:srgbClr val="000000"/>
                          </a:solidFill>
                          <a:effectLst/>
                          <a:latin typeface="Arial" panose="020B0604020202020204" pitchFamily="34" charset="0"/>
                        </a:rPr>
                        <a:t>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International Support Services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Emergency #: (508) 340-0565 (24/7)</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Health (mental or physical) and/or /security advice and consultation:</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UMass Travel Assistance Policy: ADDN10892508 1-855-327-1414 (US Toll Free) 1-630-694-9764 (Direct Dial)</a:t>
                      </a:r>
                      <a:br>
                        <a:rPr lang="en-US" sz="900" b="0" i="0" u="none" strike="noStrike" dirty="0">
                          <a:solidFill>
                            <a:srgbClr val="000000"/>
                          </a:solidFill>
                          <a:effectLst/>
                          <a:latin typeface="Arial" panose="020B0604020202020204" pitchFamily="34" charset="0"/>
                        </a:rPr>
                      </a:br>
                      <a:endParaRPr lang="en-US" sz="900" b="0" i="0" u="none" strike="noStrike" dirty="0">
                        <a:solidFill>
                          <a:srgbClr val="000000"/>
                        </a:solidFill>
                        <a:effectLst/>
                        <a:latin typeface="Arial" panose="020B0604020202020204" pitchFamily="34" charset="0"/>
                      </a:endParaRP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International Support Services (medical or security incident) Phone: </a:t>
                      </a:r>
                    </a:p>
                    <a:p>
                      <a:pPr algn="l" fontAlgn="t"/>
                      <a:r>
                        <a:rPr lang="en-US" sz="900" b="0" i="0" u="none" strike="noStrike" dirty="0">
                          <a:solidFill>
                            <a:srgbClr val="000000"/>
                          </a:solidFill>
                          <a:effectLst/>
                          <a:latin typeface="Arial" panose="020B0604020202020204" pitchFamily="34" charset="0"/>
                        </a:rPr>
                        <a:t>(508) 856-5746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Emergency Number: (508) 340-0565 (24/7)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SOM Associate Dean for Student Affairs: (508)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a:t>
                      </a:r>
                    </a:p>
                    <a:p>
                      <a:pPr algn="l" fontAlgn="t"/>
                      <a:r>
                        <a:rPr lang="en-US" sz="900" b="0" i="0" u="none" strike="noStrike" dirty="0">
                          <a:solidFill>
                            <a:srgbClr val="000000"/>
                          </a:solidFill>
                          <a:effectLst/>
                          <a:latin typeface="Arial" panose="020B0604020202020204" pitchFamily="34" charset="0"/>
                        </a:rPr>
                        <a:t>(508)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29371055"/>
                  </a:ext>
                </a:extLst>
              </a:tr>
              <a:tr h="1479195">
                <a:tc>
                  <a:txBody>
                    <a:bodyPr/>
                    <a:lstStyle/>
                    <a:p>
                      <a:pPr algn="l" fontAlgn="t"/>
                      <a:r>
                        <a:rPr lang="en-US" sz="900" b="1" i="0" u="none" strike="noStrike">
                          <a:solidFill>
                            <a:srgbClr val="000000"/>
                          </a:solidFill>
                          <a:effectLst/>
                          <a:latin typeface="Arial" panose="020B0604020202020204" pitchFamily="34" charset="0"/>
                        </a:rPr>
                        <a:t>Isolation, loneliness, difficulty transitioning into or out of the university community</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Lack of peer engagement</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Excessive worry, sleeping/eating problems, fatigue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Mentions lack of social relationships, homesickness, or other challenges including difficulties with social engagement, but may laugh it off</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References to loneliness or isolation in conversations, papers, projects, etc.</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Statements of isolation such as, “I don’t have any friends here,” “no one understands me,” or “I don’t go to events because I don’t want to go alone.”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Provide student with resources: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 Learning Communities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 Peer mentoring</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 Office of Student Affairs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Suggest a campus event or registered student organization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Be supportive and encourage student to connect to resources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 </a:t>
                      </a:r>
                    </a:p>
                    <a:p>
                      <a:pPr algn="l" fontAlgn="t"/>
                      <a:r>
                        <a:rPr lang="en-US" sz="900" b="0" i="0" u="none" strike="noStrike" dirty="0">
                          <a:solidFill>
                            <a:srgbClr val="000000"/>
                          </a:solidFill>
                          <a:effectLst/>
                          <a:latin typeface="Arial" panose="020B0604020202020204" pitchFamily="34" charset="0"/>
                        </a:rPr>
                        <a:t>(508)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affairs (per school)</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Employee Assistance Program (EAP): (800) 322-5327</a:t>
                      </a:r>
                    </a:p>
                    <a:p>
                      <a:pPr algn="l" fontAlgn="t"/>
                      <a:r>
                        <a:rPr lang="en-US" sz="900" b="0" i="0" u="none" strike="noStrike" dirty="0">
                          <a:solidFill>
                            <a:srgbClr val="000000"/>
                          </a:solidFill>
                          <a:effectLst/>
                          <a:latin typeface="Arial" panose="020B0604020202020204" pitchFamily="34" charset="0"/>
                        </a:rPr>
                        <a:t>Learning Communities administrative assistant: </a:t>
                      </a:r>
                    </a:p>
                    <a:p>
                      <a:pPr algn="l" fontAlgn="t"/>
                      <a:r>
                        <a:rPr lang="en-US" sz="900" b="0" i="0" u="none" strike="noStrike" dirty="0">
                          <a:solidFill>
                            <a:srgbClr val="000000"/>
                          </a:solidFill>
                          <a:effectLst/>
                          <a:latin typeface="Arial" panose="020B0604020202020204" pitchFamily="34" charset="0"/>
                        </a:rPr>
                        <a:t>(508) 856-2304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a:t>
                      </a:r>
                    </a:p>
                    <a:p>
                      <a:pPr algn="l" fontAlgn="t"/>
                      <a:r>
                        <a:rPr lang="en-US" sz="900" b="0" i="0" u="none" strike="noStrike" dirty="0">
                          <a:solidFill>
                            <a:srgbClr val="000000"/>
                          </a:solidFill>
                          <a:effectLst/>
                          <a:latin typeface="Arial" panose="020B0604020202020204" pitchFamily="34" charset="0"/>
                        </a:rPr>
                        <a:t>(508)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170294172"/>
                  </a:ext>
                </a:extLst>
              </a:tr>
              <a:tr h="1184120">
                <a:tc>
                  <a:txBody>
                    <a:bodyPr/>
                    <a:lstStyle/>
                    <a:p>
                      <a:pPr algn="l" fontAlgn="t"/>
                      <a:r>
                        <a:rPr lang="en-US" sz="900" b="1" i="0" u="none" strike="noStrike">
                          <a:solidFill>
                            <a:srgbClr val="000000"/>
                          </a:solidFill>
                          <a:effectLst/>
                          <a:latin typeface="Arial" panose="020B0604020202020204" pitchFamily="34" charset="0"/>
                        </a:rPr>
                        <a:t>Known or suspected health or medical issues</a:t>
                      </a:r>
                      <a:br>
                        <a:rPr lang="en-US" sz="900" b="1" i="0" u="none" strike="noStrike">
                          <a:solidFill>
                            <a:srgbClr val="000000"/>
                          </a:solidFill>
                          <a:effectLst/>
                          <a:latin typeface="Arial" panose="020B0604020202020204" pitchFamily="34" charset="0"/>
                        </a:rPr>
                      </a:br>
                      <a:r>
                        <a:rPr lang="en-US" sz="900" b="1" i="0" u="none" strike="noStrike">
                          <a:solidFill>
                            <a:srgbClr val="000000"/>
                          </a:solidFill>
                          <a:effectLst/>
                          <a:latin typeface="Arial" panose="020B0604020202020204" pitchFamily="34" charset="0"/>
                        </a:rPr>
                        <a:t>(chronic illness, depression, eating disorders, post-traumatic brain injury, etc.)</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Frequent or extended absences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Noticeable weight loss or gain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Hair loss; pale or gray skin tone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Difficulty with following directions, time management, or organization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Struggles with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Unusual or secretive eating habits; obsession with fat/ caloric content of food</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Call 911 if there is a potential threat to student’s safety or the safety of others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Recommend medical intervention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 </a:t>
                      </a:r>
                    </a:p>
                    <a:p>
                      <a:pPr algn="l" fontAlgn="t"/>
                      <a:r>
                        <a:rPr lang="en-US" sz="900" b="0" i="0" u="none" strike="noStrike" dirty="0">
                          <a:solidFill>
                            <a:srgbClr val="000000"/>
                          </a:solidFill>
                          <a:effectLst/>
                          <a:latin typeface="Arial" panose="020B0604020202020204" pitchFamily="34" charset="0"/>
                        </a:rPr>
                        <a:t>(508)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Health Services: </a:t>
                      </a:r>
                    </a:p>
                    <a:p>
                      <a:pPr algn="l" fontAlgn="t"/>
                      <a:r>
                        <a:rPr lang="en-US" sz="900" b="0" i="0" u="none" strike="noStrike" dirty="0">
                          <a:solidFill>
                            <a:srgbClr val="000000"/>
                          </a:solidFill>
                          <a:effectLst/>
                          <a:latin typeface="Arial" panose="020B0604020202020204" pitchFamily="34" charset="0"/>
                        </a:rPr>
                        <a:t>(508) 334-8464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a:t>
                      </a:r>
                    </a:p>
                    <a:p>
                      <a:pPr algn="l" fontAlgn="t"/>
                      <a:r>
                        <a:rPr lang="en-US" sz="900" b="0" i="0" u="none" strike="noStrike" dirty="0">
                          <a:solidFill>
                            <a:srgbClr val="000000"/>
                          </a:solidFill>
                          <a:effectLst/>
                          <a:latin typeface="Arial" panose="020B0604020202020204" pitchFamily="34" charset="0"/>
                        </a:rPr>
                        <a:t>(508)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557012268"/>
                  </a:ext>
                </a:extLst>
              </a:tr>
              <a:tr h="889046">
                <a:tc>
                  <a:txBody>
                    <a:bodyPr/>
                    <a:lstStyle/>
                    <a:p>
                      <a:pPr algn="l" fontAlgn="t"/>
                      <a:r>
                        <a:rPr lang="en-US" sz="900" b="1" i="0" u="none" strike="noStrike">
                          <a:solidFill>
                            <a:srgbClr val="000000"/>
                          </a:solidFill>
                          <a:effectLst/>
                          <a:latin typeface="Arial" panose="020B0604020202020204" pitchFamily="34" charset="0"/>
                        </a:rPr>
                        <a:t>Personal or family tragedy, loss, or crisis</a:t>
                      </a:r>
                      <a:br>
                        <a:rPr lang="en-US" sz="900" b="1" i="0" u="none" strike="noStrike">
                          <a:solidFill>
                            <a:srgbClr val="000000"/>
                          </a:solidFill>
                          <a:effectLst/>
                          <a:latin typeface="Arial" panose="020B0604020202020204" pitchFamily="34" charset="0"/>
                        </a:rPr>
                      </a:br>
                      <a:r>
                        <a:rPr lang="en-US" sz="900" b="1" i="0" u="none" strike="noStrike">
                          <a:solidFill>
                            <a:srgbClr val="000000"/>
                          </a:solidFill>
                          <a:effectLst/>
                          <a:latin typeface="Arial" panose="020B0604020202020204" pitchFamily="34" charset="0"/>
                        </a:rPr>
                        <a:t>(illness or death of family member, natural disaster, legal issues, divorce or break-up)</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a:solidFill>
                            <a:srgbClr val="000000"/>
                          </a:solidFill>
                          <a:effectLst/>
                          <a:latin typeface="Arial" panose="020B0604020202020204" pitchFamily="34" charset="0"/>
                        </a:rPr>
                        <a:t>Frequent or extended absences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Decline in academic performance</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Mentions relationship, financial, or other challenges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Difficulty concentrating and making decisions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Exhaustion/fatigue</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Excessive worry, sleeping/eating problems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a:solidFill>
                            <a:srgbClr val="000000"/>
                          </a:solidFill>
                          <a:effectLst/>
                          <a:latin typeface="Arial" panose="020B0604020202020204" pitchFamily="34" charset="0"/>
                        </a:rPr>
                        <a:t>Express concern and care</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Avoid criticizing, blaming, sounding judgmental, or minimizing the situation</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Listen to and believe student’s responses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Be supportive and encouraging if the student agrees to get help</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Advice and Consultation:</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 </a:t>
                      </a:r>
                    </a:p>
                    <a:p>
                      <a:pPr algn="l" fontAlgn="t"/>
                      <a:r>
                        <a:rPr lang="en-US" sz="900" b="0" i="0" u="none" strike="noStrike" dirty="0">
                          <a:solidFill>
                            <a:srgbClr val="000000"/>
                          </a:solidFill>
                          <a:effectLst/>
                          <a:latin typeface="Arial" panose="020B0604020202020204" pitchFamily="34" charset="0"/>
                        </a:rPr>
                        <a:t>(508)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affairs (per school)</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a:t>
                      </a:r>
                    </a:p>
                    <a:p>
                      <a:pPr algn="l" fontAlgn="t"/>
                      <a:r>
                        <a:rPr lang="en-US" sz="900" b="0" i="0" u="none" strike="noStrike" dirty="0">
                          <a:solidFill>
                            <a:srgbClr val="000000"/>
                          </a:solidFill>
                          <a:effectLst/>
                          <a:latin typeface="Arial" panose="020B0604020202020204" pitchFamily="34" charset="0"/>
                        </a:rPr>
                        <a:t>(508)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2348980571"/>
                  </a:ext>
                </a:extLst>
              </a:tr>
              <a:tr h="1479195">
                <a:tc>
                  <a:txBody>
                    <a:bodyPr/>
                    <a:lstStyle/>
                    <a:p>
                      <a:pPr algn="l" fontAlgn="t"/>
                      <a:r>
                        <a:rPr lang="en-US" sz="900" b="1" i="0" u="none" strike="noStrike">
                          <a:solidFill>
                            <a:srgbClr val="000000"/>
                          </a:solidFill>
                          <a:effectLst/>
                          <a:latin typeface="Arial" panose="020B0604020202020204" pitchFamily="34" charset="0"/>
                        </a:rPr>
                        <a:t>Relationship/ interpersonal violence, sexual assault, stalking</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a:solidFill>
                            <a:srgbClr val="000000"/>
                          </a:solidFill>
                          <a:effectLst/>
                          <a:latin typeface="Arial" panose="020B0604020202020204" pitchFamily="34" charset="0"/>
                        </a:rPr>
                        <a:t>References to sexual assault or relationship violence in conversations, papers, projects, etc.</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Visible injuries or bruises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Mishaps or injuries with illogical/no explanation</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Crying or leaving when sexual violence, domestic violence, stalking, or child abuse is the topic</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Fearful or anxious about pleasing partner or others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Mentions partner/other’s possessiveness, jealousy or violent behavior, but may apologize/excuse/laugh it off</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Call 911 if there is a potential threat to student’s safety or the safety of others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 Remain calm.</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Do not interpret student’s emotions as evidence of assault or violence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blaming, sounding judgmental, or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Identify resources for safety planning</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Recommend medical intervention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promising confidentiality; most employees are mandated reporters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Daybreak Domestic Violence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Hotline: (508) 755-9030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 </a:t>
                      </a:r>
                    </a:p>
                    <a:p>
                      <a:pPr algn="l" fontAlgn="t"/>
                      <a:r>
                        <a:rPr lang="en-US" sz="900" b="0" i="0" u="none" strike="noStrike" dirty="0">
                          <a:solidFill>
                            <a:srgbClr val="000000"/>
                          </a:solidFill>
                          <a:effectLst/>
                          <a:latin typeface="Arial" panose="020B0604020202020204" pitchFamily="34" charset="0"/>
                        </a:rPr>
                        <a:t>(508)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Health Services: </a:t>
                      </a:r>
                    </a:p>
                    <a:p>
                      <a:pPr algn="l" fontAlgn="t"/>
                      <a:r>
                        <a:rPr lang="en-US" sz="900" b="0" i="0" u="none" strike="noStrike" dirty="0">
                          <a:solidFill>
                            <a:srgbClr val="000000"/>
                          </a:solidFill>
                          <a:effectLst/>
                          <a:latin typeface="Arial" panose="020B0604020202020204" pitchFamily="34" charset="0"/>
                        </a:rPr>
                        <a:t>(508) 334-8464</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Affairs (per school)</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a:t>
                      </a:r>
                    </a:p>
                    <a:p>
                      <a:pPr algn="l" fontAlgn="t"/>
                      <a:r>
                        <a:rPr lang="en-US" sz="900" b="0" i="0" u="none" strike="noStrike" dirty="0">
                          <a:solidFill>
                            <a:srgbClr val="000000"/>
                          </a:solidFill>
                          <a:effectLst/>
                          <a:latin typeface="Arial" panose="020B0604020202020204" pitchFamily="34" charset="0"/>
                        </a:rPr>
                        <a:t>(508) 856-6074</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Title IX Administrator/DIO: </a:t>
                      </a:r>
                    </a:p>
                    <a:p>
                      <a:pPr algn="l" fontAlgn="t"/>
                      <a:r>
                        <a:rPr lang="en-US" sz="900" b="0" i="0" u="none" strike="noStrike" dirty="0">
                          <a:solidFill>
                            <a:srgbClr val="000000"/>
                          </a:solidFill>
                          <a:effectLst/>
                          <a:latin typeface="Arial" panose="020B0604020202020204" pitchFamily="34" charset="0"/>
                        </a:rPr>
                        <a:t>(508) 856-2179</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580877568"/>
                  </a:ext>
                </a:extLst>
              </a:tr>
            </a:tbl>
          </a:graphicData>
        </a:graphic>
      </p:graphicFrame>
    </p:spTree>
    <p:extLst>
      <p:ext uri="{BB962C8B-B14F-4D97-AF65-F5344CB8AC3E}">
        <p14:creationId xmlns:p14="http://schemas.microsoft.com/office/powerpoint/2010/main" val="291903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Google Shape;68;p13"/>
          <p:cNvSpPr txBox="1">
            <a:spLocks noGrp="1"/>
          </p:cNvSpPr>
          <p:nvPr>
            <p:ph type="title"/>
          </p:nvPr>
        </p:nvSpPr>
        <p:spPr>
          <a:xfrm>
            <a:off x="288388" y="245985"/>
            <a:ext cx="11479237" cy="733800"/>
          </a:xfrm>
          <a:prstGeom prst="rect">
            <a:avLst/>
          </a:prstGeom>
        </p:spPr>
        <p:txBody>
          <a:bodyPr spcFirstLastPara="1" vert="horz" wrap="square" lIns="91425" tIns="91425" rIns="91425" bIns="91425" rtlCol="0" anchor="ctr" anchorCtr="0">
            <a:noAutofit/>
          </a:bodyPr>
          <a:lstStyle/>
          <a:p>
            <a:pPr algn="ctr"/>
            <a:r>
              <a:rPr lang="en" sz="2800" dirty="0">
                <a:solidFill>
                  <a:srgbClr val="000F9F"/>
                </a:solidFill>
                <a:latin typeface="Arial Black" panose="020B0A04020102020204" pitchFamily="34" charset="0"/>
                <a:ea typeface="Roboto" panose="020B0604020202020204" charset="0"/>
                <a:cs typeface="Calibri"/>
                <a:sym typeface="Calibri"/>
              </a:rPr>
              <a:t>Recognizing and Helping Medical and Graduate Students Needing Support or Experiencing Crisis or Distress</a:t>
            </a:r>
            <a:endParaRPr sz="2800" dirty="0">
              <a:solidFill>
                <a:srgbClr val="000F9F"/>
              </a:solidFill>
              <a:latin typeface="Arial Black" panose="020B0A04020102020204" pitchFamily="34" charset="0"/>
              <a:ea typeface="Roboto" panose="020B0604020202020204" charset="0"/>
              <a:cs typeface="Calibri"/>
              <a:sym typeface="Calibri"/>
            </a:endParaRPr>
          </a:p>
        </p:txBody>
      </p:sp>
      <p:sp>
        <p:nvSpPr>
          <p:cNvPr id="69" name="Google Shape;69;p13"/>
          <p:cNvSpPr txBox="1"/>
          <p:nvPr/>
        </p:nvSpPr>
        <p:spPr>
          <a:xfrm>
            <a:off x="358726" y="1424256"/>
            <a:ext cx="11474548" cy="733800"/>
          </a:xfrm>
          <a:prstGeom prst="rect">
            <a:avLst/>
          </a:prstGeom>
          <a:noFill/>
          <a:ln>
            <a:noFill/>
          </a:ln>
        </p:spPr>
        <p:txBody>
          <a:bodyPr spcFirstLastPara="1" wrap="square" lIns="91425" tIns="91425" rIns="91425" bIns="91425" anchor="t" anchorCtr="0">
            <a:noAutofit/>
          </a:bodyPr>
          <a:lstStyle/>
          <a:p>
            <a:r>
              <a:rPr lang="en" sz="1250" b="1" dirty="0">
                <a:solidFill>
                  <a:srgbClr val="0071CE"/>
                </a:solidFill>
              </a:rPr>
              <a:t>Where do I start?</a:t>
            </a:r>
            <a:endParaRPr sz="1250" b="1" dirty="0">
              <a:solidFill>
                <a:srgbClr val="0071CE"/>
              </a:solidFill>
            </a:endParaRPr>
          </a:p>
          <a:p>
            <a:r>
              <a:rPr lang="en" sz="1000" dirty="0">
                <a:solidFill>
                  <a:srgbClr val="000000"/>
                </a:solidFill>
              </a:rPr>
              <a:t>If you are concerned about a student, don’t let uncertainty stop you from taking action to help. UMass Medical School is committed to supporting students and has created this guide, based off the “Maroon Folder” created by the UMatter team at UMass Amherst to help you Recognize, Respond to, Refer and Report concerns about your students. For additional information, talk to your supervisor or department chair and contact the Dean of Students Main Office at 508-856-2227.</a:t>
            </a:r>
            <a:endParaRPr sz="1000" dirty="0">
              <a:solidFill>
                <a:srgbClr val="000000"/>
              </a:solidFill>
            </a:endParaRPr>
          </a:p>
        </p:txBody>
      </p:sp>
      <p:sp>
        <p:nvSpPr>
          <p:cNvPr id="71" name="Google Shape;71;p13"/>
          <p:cNvSpPr txBox="1"/>
          <p:nvPr/>
        </p:nvSpPr>
        <p:spPr>
          <a:xfrm>
            <a:off x="358726" y="2271078"/>
            <a:ext cx="3657600" cy="3259225"/>
          </a:xfrm>
          <a:prstGeom prst="rect">
            <a:avLst/>
          </a:prstGeom>
          <a:noFill/>
          <a:ln>
            <a:noFill/>
          </a:ln>
        </p:spPr>
        <p:txBody>
          <a:bodyPr spcFirstLastPara="1" wrap="square" lIns="91425" tIns="91425" rIns="91425" bIns="91425" anchor="t" anchorCtr="0">
            <a:noAutofit/>
          </a:bodyPr>
          <a:lstStyle/>
          <a:p>
            <a:pPr>
              <a:lnSpc>
                <a:spcPct val="115000"/>
              </a:lnSpc>
            </a:pPr>
            <a:r>
              <a:rPr lang="en" sz="1250" b="1" dirty="0">
                <a:solidFill>
                  <a:srgbClr val="0071CE"/>
                </a:solidFill>
              </a:rPr>
              <a:t>Listen sensitively and carefully </a:t>
            </a:r>
            <a:endParaRPr sz="1250" b="1" dirty="0">
              <a:solidFill>
                <a:srgbClr val="0071CE"/>
              </a:solidFill>
            </a:endParaRPr>
          </a:p>
          <a:p>
            <a:pPr lvl="0">
              <a:lnSpc>
                <a:spcPct val="115000"/>
              </a:lnSpc>
            </a:pPr>
            <a:r>
              <a:rPr lang="en" sz="1000" dirty="0">
                <a:solidFill>
                  <a:srgbClr val="000000"/>
                </a:solidFill>
              </a:rPr>
              <a:t>Vulnerable students need to be heard and helped. They may find it difficult to articulate their distress or hardship. Ask directly if they need support, if they feel their functioning is impaired, or if they have thoughts of harming themselves or others. </a:t>
            </a:r>
            <a:r>
              <a:rPr lang="en" sz="1000" b="1" dirty="0">
                <a:solidFill>
                  <a:srgbClr val="000000"/>
                </a:solidFill>
              </a:rPr>
              <a:t>Threats to harm self or others should be immediately reported to University Police at 508-856-3296 or call 911 or 6-3311 </a:t>
            </a:r>
            <a:r>
              <a:rPr lang="en-US" sz="1000" b="1" dirty="0">
                <a:solidFill>
                  <a:srgbClr val="000000"/>
                </a:solidFill>
              </a:rPr>
              <a:t>and the respective office of student affairs</a:t>
            </a:r>
            <a:r>
              <a:rPr lang="en" sz="1000" b="1" dirty="0">
                <a:solidFill>
                  <a:srgbClr val="000000"/>
                </a:solidFill>
              </a:rPr>
              <a:t>.</a:t>
            </a:r>
            <a:r>
              <a:rPr lang="en" sz="1000" dirty="0">
                <a:solidFill>
                  <a:srgbClr val="000000"/>
                </a:solidFill>
              </a:rPr>
              <a:t> </a:t>
            </a:r>
            <a:endParaRPr sz="1000" dirty="0">
              <a:solidFill>
                <a:srgbClr val="000000"/>
              </a:solidFill>
            </a:endParaRPr>
          </a:p>
          <a:p>
            <a:pPr>
              <a:lnSpc>
                <a:spcPct val="115000"/>
              </a:lnSpc>
            </a:pPr>
            <a:endParaRPr sz="1000" dirty="0"/>
          </a:p>
          <a:p>
            <a:pPr>
              <a:lnSpc>
                <a:spcPct val="115000"/>
              </a:lnSpc>
            </a:pPr>
            <a:r>
              <a:rPr lang="en" sz="1250" b="1" dirty="0">
                <a:solidFill>
                  <a:srgbClr val="0071CE"/>
                </a:solidFill>
              </a:rPr>
              <a:t>Trust your instinct to take action – Ask “Is everything okay?” </a:t>
            </a:r>
            <a:endParaRPr sz="1250" b="1" dirty="0">
              <a:solidFill>
                <a:srgbClr val="0071CE"/>
              </a:solidFill>
            </a:endParaRPr>
          </a:p>
          <a:p>
            <a:pPr>
              <a:lnSpc>
                <a:spcPct val="115000"/>
              </a:lnSpc>
            </a:pPr>
            <a:r>
              <a:rPr lang="en" sz="1000" dirty="0">
                <a:solidFill>
                  <a:srgbClr val="000000"/>
                </a:solidFill>
              </a:rPr>
              <a:t>If you are concerned about a student, consult your department chair, supervisor and the Dean of Students Main Office. Promptly report safety concerns and Student Conduct Code violations. </a:t>
            </a:r>
            <a:endParaRPr sz="1000" dirty="0">
              <a:solidFill>
                <a:srgbClr val="000000"/>
              </a:solidFill>
            </a:endParaRPr>
          </a:p>
          <a:p>
            <a:pPr>
              <a:lnSpc>
                <a:spcPct val="115000"/>
              </a:lnSpc>
            </a:pPr>
            <a:endParaRPr sz="1000" dirty="0"/>
          </a:p>
          <a:p>
            <a:endParaRPr sz="1000" dirty="0">
              <a:ea typeface="Roboto"/>
              <a:cs typeface="Roboto"/>
              <a:sym typeface="Roboto"/>
            </a:endParaRPr>
          </a:p>
        </p:txBody>
      </p:sp>
      <p:cxnSp>
        <p:nvCxnSpPr>
          <p:cNvPr id="74" name="Google Shape;74;p13"/>
          <p:cNvCxnSpPr>
            <a:cxnSpLocks/>
          </p:cNvCxnSpPr>
          <p:nvPr/>
        </p:nvCxnSpPr>
        <p:spPr>
          <a:xfrm flipV="1">
            <a:off x="403274" y="1392767"/>
            <a:ext cx="11430000" cy="49631"/>
          </a:xfrm>
          <a:prstGeom prst="straightConnector1">
            <a:avLst/>
          </a:prstGeom>
          <a:noFill/>
          <a:ln w="9525" cap="flat" cmpd="sng">
            <a:solidFill>
              <a:schemeClr val="dk2"/>
            </a:solidFill>
            <a:prstDash val="dot"/>
            <a:round/>
            <a:headEnd type="none" w="med" len="med"/>
            <a:tailEnd type="none" w="med" len="med"/>
          </a:ln>
        </p:spPr>
      </p:cxnSp>
      <p:cxnSp>
        <p:nvCxnSpPr>
          <p:cNvPr id="75" name="Google Shape;75;p13"/>
          <p:cNvCxnSpPr>
            <a:cxnSpLocks/>
          </p:cNvCxnSpPr>
          <p:nvPr/>
        </p:nvCxnSpPr>
        <p:spPr>
          <a:xfrm flipV="1">
            <a:off x="381000" y="2219473"/>
            <a:ext cx="11430000" cy="37210"/>
          </a:xfrm>
          <a:prstGeom prst="straightConnector1">
            <a:avLst/>
          </a:prstGeom>
          <a:noFill/>
          <a:ln w="9525" cap="flat" cmpd="sng">
            <a:solidFill>
              <a:schemeClr val="dk2"/>
            </a:solidFill>
            <a:prstDash val="dot"/>
            <a:round/>
            <a:headEnd type="none" w="med" len="med"/>
            <a:tailEnd type="none" w="med" len="med"/>
          </a:ln>
        </p:spPr>
      </p:cxnSp>
      <p:sp>
        <p:nvSpPr>
          <p:cNvPr id="77" name="Google Shape;77;p13"/>
          <p:cNvSpPr/>
          <p:nvPr/>
        </p:nvSpPr>
        <p:spPr>
          <a:xfrm>
            <a:off x="2412997" y="5174948"/>
            <a:ext cx="1799691" cy="891900"/>
          </a:xfrm>
          <a:prstGeom prst="wedgeEllipseCallout">
            <a:avLst>
              <a:gd name="adj1" fmla="val -17312"/>
              <a:gd name="adj2" fmla="val 53422"/>
            </a:avLst>
          </a:prstGeom>
          <a:solidFill>
            <a:srgbClr val="0071CE"/>
          </a:solidFill>
          <a:ln w="28575" cap="flat" cmpd="sng">
            <a:solidFill>
              <a:schemeClr val="bg2">
                <a:lumMod val="50000"/>
              </a:schemeClr>
            </a:solidFill>
            <a:prstDash val="solid"/>
            <a:round/>
            <a:headEnd type="none" w="sm" len="sm"/>
            <a:tailEnd type="none" w="sm" len="sm"/>
          </a:ln>
        </p:spPr>
        <p:txBody>
          <a:bodyPr spcFirstLastPara="1" wrap="square" lIns="91425" tIns="91425" rIns="91425" bIns="91425" anchor="ctr" anchorCtr="0">
            <a:noAutofit/>
          </a:bodyPr>
          <a:lstStyle/>
          <a:p>
            <a:pPr>
              <a:lnSpc>
                <a:spcPct val="115000"/>
              </a:lnSpc>
            </a:pPr>
            <a:r>
              <a:rPr lang="en-US" sz="800" b="1" dirty="0">
                <a:solidFill>
                  <a:srgbClr val="FFFFFF"/>
                </a:solidFill>
              </a:rPr>
              <a:t>Threats to harm self or others should be reported to University Police (508)-856-3296 or via 911</a:t>
            </a:r>
            <a:endParaRPr lang="en-US" sz="800" dirty="0">
              <a:solidFill>
                <a:srgbClr val="FFFFFF"/>
              </a:solidFill>
              <a:latin typeface="Roboto"/>
              <a:ea typeface="Roboto"/>
              <a:cs typeface="Roboto"/>
              <a:sym typeface="Roboto"/>
            </a:endParaRPr>
          </a:p>
        </p:txBody>
      </p:sp>
      <p:sp>
        <p:nvSpPr>
          <p:cNvPr id="78" name="Google Shape;78;p13"/>
          <p:cNvSpPr txBox="1"/>
          <p:nvPr/>
        </p:nvSpPr>
        <p:spPr>
          <a:xfrm>
            <a:off x="3226569" y="1549719"/>
            <a:ext cx="3877800" cy="452400"/>
          </a:xfrm>
          <a:prstGeom prst="rect">
            <a:avLst/>
          </a:prstGeom>
          <a:noFill/>
          <a:ln>
            <a:noFill/>
          </a:ln>
        </p:spPr>
        <p:txBody>
          <a:bodyPr spcFirstLastPara="1" wrap="square" lIns="91425" tIns="91425" rIns="91425" bIns="91425" anchor="t" anchorCtr="0">
            <a:noAutofit/>
          </a:bodyPr>
          <a:lstStyle/>
          <a:p>
            <a:endParaRPr>
              <a:latin typeface="Roboto"/>
              <a:ea typeface="Roboto"/>
              <a:cs typeface="Roboto"/>
              <a:sym typeface="Roboto"/>
            </a:endParaRPr>
          </a:p>
        </p:txBody>
      </p:sp>
      <p:sp>
        <p:nvSpPr>
          <p:cNvPr id="2" name="TextBox 1">
            <a:extLst>
              <a:ext uri="{FF2B5EF4-FFF2-40B4-BE49-F238E27FC236}">
                <a16:creationId xmlns:a16="http://schemas.microsoft.com/office/drawing/2014/main" id="{0573D468-8055-404C-9874-34597EFA78C0}"/>
              </a:ext>
            </a:extLst>
          </p:cNvPr>
          <p:cNvSpPr txBox="1"/>
          <p:nvPr/>
        </p:nvSpPr>
        <p:spPr>
          <a:xfrm>
            <a:off x="358726" y="937167"/>
            <a:ext cx="11036105" cy="461665"/>
          </a:xfrm>
          <a:prstGeom prst="rect">
            <a:avLst/>
          </a:prstGeom>
          <a:noFill/>
        </p:spPr>
        <p:txBody>
          <a:bodyPr wrap="square" rtlCol="0">
            <a:spAutoFit/>
          </a:bodyPr>
          <a:lstStyle/>
          <a:p>
            <a:pPr algn="ctr"/>
            <a:r>
              <a:rPr lang="en-US" sz="2400" b="1" dirty="0">
                <a:solidFill>
                  <a:srgbClr val="0071CE"/>
                </a:solidFill>
              </a:rPr>
              <a:t>Faculty, Student and Staff - CRISIS RESOURCES</a:t>
            </a:r>
          </a:p>
        </p:txBody>
      </p:sp>
      <p:sp>
        <p:nvSpPr>
          <p:cNvPr id="21" name="TextBox 20">
            <a:extLst>
              <a:ext uri="{FF2B5EF4-FFF2-40B4-BE49-F238E27FC236}">
                <a16:creationId xmlns:a16="http://schemas.microsoft.com/office/drawing/2014/main" id="{32F0BF8C-540E-4759-B2CF-0249C8CBFAFE}"/>
              </a:ext>
            </a:extLst>
          </p:cNvPr>
          <p:cNvSpPr txBox="1"/>
          <p:nvPr/>
        </p:nvSpPr>
        <p:spPr>
          <a:xfrm>
            <a:off x="4169019" y="2293351"/>
            <a:ext cx="3657600" cy="4147610"/>
          </a:xfrm>
          <a:prstGeom prst="rect">
            <a:avLst/>
          </a:prstGeom>
          <a:noFill/>
        </p:spPr>
        <p:txBody>
          <a:bodyPr wrap="square">
            <a:spAutoFit/>
          </a:bodyPr>
          <a:lstStyle/>
          <a:p>
            <a:pPr>
              <a:lnSpc>
                <a:spcPct val="115000"/>
              </a:lnSpc>
            </a:pPr>
            <a:r>
              <a:rPr lang="en-US" sz="1250" b="1" dirty="0">
                <a:solidFill>
                  <a:srgbClr val="0071CE"/>
                </a:solidFill>
              </a:rPr>
              <a:t>Clarify your expectations </a:t>
            </a:r>
          </a:p>
          <a:p>
            <a:pPr>
              <a:lnSpc>
                <a:spcPct val="115000"/>
              </a:lnSpc>
            </a:pPr>
            <a:r>
              <a:rPr lang="en-US" sz="1000" dirty="0">
                <a:solidFill>
                  <a:srgbClr val="000000"/>
                </a:solidFill>
              </a:rPr>
              <a:t>Your syllabus can send a positive signal of support for students’ learning and well-being and set early limits on disruptive or self-destructive behaviors. Consider including a section with support resources and encourage students to seek help when they need it. Remind students of support resources and standards/ expectations for conduct. Familiarize yourself with the guiding language for student behavior in the Code of Student Conduct. </a:t>
            </a:r>
          </a:p>
          <a:p>
            <a:pPr>
              <a:lnSpc>
                <a:spcPct val="115000"/>
              </a:lnSpc>
            </a:pPr>
            <a:endParaRPr lang="en-US" sz="1000" dirty="0"/>
          </a:p>
          <a:p>
            <a:pPr>
              <a:lnSpc>
                <a:spcPct val="115000"/>
              </a:lnSpc>
            </a:pPr>
            <a:r>
              <a:rPr lang="en-US" sz="1250" b="1" dirty="0">
                <a:solidFill>
                  <a:srgbClr val="0071CE"/>
                </a:solidFill>
              </a:rPr>
              <a:t>Stay safe </a:t>
            </a:r>
          </a:p>
          <a:p>
            <a:pPr>
              <a:lnSpc>
                <a:spcPct val="115000"/>
              </a:lnSpc>
            </a:pPr>
            <a:r>
              <a:rPr lang="en-US" sz="1000" dirty="0">
                <a:solidFill>
                  <a:srgbClr val="000000"/>
                </a:solidFill>
              </a:rPr>
              <a:t>If a student displays threatening or potentially violent behavior, you and the student’s safety and the welfare of the campus community are the top priorities. Coordinated professional help and follow-up care are effective ways to prevent suicide and violence. </a:t>
            </a:r>
          </a:p>
          <a:p>
            <a:pPr>
              <a:lnSpc>
                <a:spcPct val="115000"/>
              </a:lnSpc>
            </a:pPr>
            <a:endParaRPr lang="en-US" sz="1000" dirty="0">
              <a:solidFill>
                <a:srgbClr val="1155CC"/>
              </a:solidFill>
            </a:endParaRPr>
          </a:p>
          <a:p>
            <a:pPr>
              <a:lnSpc>
                <a:spcPct val="115000"/>
              </a:lnSpc>
            </a:pPr>
            <a:r>
              <a:rPr lang="en-US" sz="1250" b="1" dirty="0">
                <a:solidFill>
                  <a:srgbClr val="0071CE"/>
                </a:solidFill>
              </a:rPr>
              <a:t>De-escalate and support </a:t>
            </a:r>
          </a:p>
          <a:p>
            <a:pPr>
              <a:lnSpc>
                <a:spcPct val="115000"/>
              </a:lnSpc>
            </a:pPr>
            <a:r>
              <a:rPr lang="en-US" sz="1000" dirty="0">
                <a:solidFill>
                  <a:srgbClr val="000000"/>
                </a:solidFill>
              </a:rPr>
              <a:t>Distressed students can be sensitive. Avoid threatening, potentially embarrassing, or intimidating statements. Help students connect with the resources they need. </a:t>
            </a:r>
          </a:p>
          <a:p>
            <a:pPr>
              <a:lnSpc>
                <a:spcPct val="115000"/>
              </a:lnSpc>
            </a:pPr>
            <a:endParaRPr lang="en-US" sz="1000" dirty="0"/>
          </a:p>
        </p:txBody>
      </p:sp>
      <p:sp>
        <p:nvSpPr>
          <p:cNvPr id="23" name="TextBox 22">
            <a:extLst>
              <a:ext uri="{FF2B5EF4-FFF2-40B4-BE49-F238E27FC236}">
                <a16:creationId xmlns:a16="http://schemas.microsoft.com/office/drawing/2014/main" id="{40941E72-2C58-4DED-8B0D-DCCAD760E2D5}"/>
              </a:ext>
            </a:extLst>
          </p:cNvPr>
          <p:cNvSpPr txBox="1"/>
          <p:nvPr/>
        </p:nvSpPr>
        <p:spPr>
          <a:xfrm>
            <a:off x="8175674" y="2271078"/>
            <a:ext cx="3657600" cy="4457310"/>
          </a:xfrm>
          <a:prstGeom prst="rect">
            <a:avLst/>
          </a:prstGeom>
          <a:noFill/>
        </p:spPr>
        <p:txBody>
          <a:bodyPr wrap="square">
            <a:spAutoFit/>
          </a:bodyPr>
          <a:lstStyle/>
          <a:p>
            <a:pPr>
              <a:lnSpc>
                <a:spcPct val="115000"/>
              </a:lnSpc>
            </a:pPr>
            <a:r>
              <a:rPr lang="en-US" sz="1250" b="1" dirty="0">
                <a:solidFill>
                  <a:srgbClr val="0071CE"/>
                </a:solidFill>
              </a:rPr>
              <a:t>Share what you know </a:t>
            </a:r>
          </a:p>
          <a:p>
            <a:pPr>
              <a:lnSpc>
                <a:spcPct val="115000"/>
              </a:lnSpc>
            </a:pPr>
            <a:r>
              <a:rPr lang="en-US" sz="1000" dirty="0">
                <a:solidFill>
                  <a:srgbClr val="000000"/>
                </a:solidFill>
              </a:rPr>
              <a:t>Students in hardship are sometimes reluctant to share their status. Sharing what you know allows the appropriate university staff to proactively reach out with support and resources. State and federal laws and University policies mandate reporting in many crisis situations</a:t>
            </a:r>
          </a:p>
          <a:p>
            <a:pPr>
              <a:lnSpc>
                <a:spcPct val="115000"/>
              </a:lnSpc>
            </a:pPr>
            <a:endParaRPr lang="en-US" sz="1000" dirty="0"/>
          </a:p>
          <a:p>
            <a:pPr>
              <a:lnSpc>
                <a:spcPct val="115000"/>
              </a:lnSpc>
            </a:pPr>
            <a:r>
              <a:rPr lang="en-US" sz="1250" b="1" dirty="0">
                <a:solidFill>
                  <a:srgbClr val="0071CE"/>
                </a:solidFill>
              </a:rPr>
              <a:t>Always report serious or persistent behavior </a:t>
            </a:r>
          </a:p>
          <a:p>
            <a:pPr>
              <a:lnSpc>
                <a:spcPct val="115000"/>
              </a:lnSpc>
            </a:pPr>
            <a:r>
              <a:rPr lang="en-US" sz="1000" dirty="0">
                <a:solidFill>
                  <a:srgbClr val="000000"/>
                </a:solidFill>
              </a:rPr>
              <a:t>Your firsthand knowledge and personal connection to your student is valuable in understanding and appropriately responding to their situation. To coordinate a timely response, report serious or persistent behavior to the Dean of Students Main Office as soon as possible. Misconduct may be formally addressed through the Student Conduct process and additional campus resources may be necessary to help reduce or eliminate disruptive behaviors. </a:t>
            </a:r>
          </a:p>
          <a:p>
            <a:pPr>
              <a:lnSpc>
                <a:spcPct val="115000"/>
              </a:lnSpc>
            </a:pPr>
            <a:endParaRPr lang="en-US" sz="1000" dirty="0"/>
          </a:p>
          <a:p>
            <a:pPr>
              <a:lnSpc>
                <a:spcPct val="115000"/>
              </a:lnSpc>
            </a:pPr>
            <a:r>
              <a:rPr lang="en-US" sz="1250" b="1" dirty="0">
                <a:solidFill>
                  <a:srgbClr val="0071CE"/>
                </a:solidFill>
              </a:rPr>
              <a:t>Practice self care </a:t>
            </a:r>
          </a:p>
          <a:p>
            <a:pPr>
              <a:lnSpc>
                <a:spcPct val="115000"/>
              </a:lnSpc>
            </a:pPr>
            <a:r>
              <a:rPr lang="en-US" sz="1000" dirty="0">
                <a:solidFill>
                  <a:srgbClr val="000000"/>
                </a:solidFill>
              </a:rPr>
              <a:t>Helping a troubled student can take a toll on your personal well-being. Make sure to acknowledge what you’ve been through and take care of yourself. Support resources can be found through the Employee Assistance Program at           </a:t>
            </a:r>
            <a:r>
              <a:rPr lang="en-US" sz="1000" b="1" dirty="0">
                <a:solidFill>
                  <a:srgbClr val="000000"/>
                </a:solidFill>
                <a:highlight>
                  <a:srgbClr val="FFFFFF"/>
                </a:highlight>
                <a:ea typeface="Verdana"/>
                <a:cs typeface="Verdana"/>
                <a:sym typeface="Verdana"/>
              </a:rPr>
              <a:t>800-322-5327</a:t>
            </a:r>
            <a:r>
              <a:rPr lang="en-US" sz="1000" dirty="0">
                <a:solidFill>
                  <a:srgbClr val="000000"/>
                </a:solidFill>
              </a:rPr>
              <a:t>. </a:t>
            </a:r>
          </a:p>
          <a:p>
            <a:pPr>
              <a:lnSpc>
                <a:spcPct val="115000"/>
              </a:lnSpc>
            </a:pPr>
            <a:endParaRPr lang="en-US" sz="1000"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4" name="Google Shape;84;p14"/>
          <p:cNvSpPr txBox="1"/>
          <p:nvPr/>
        </p:nvSpPr>
        <p:spPr>
          <a:xfrm>
            <a:off x="226921" y="868696"/>
            <a:ext cx="5924165" cy="733800"/>
          </a:xfrm>
          <a:prstGeom prst="rect">
            <a:avLst/>
          </a:prstGeom>
          <a:solidFill>
            <a:srgbClr val="0071CE"/>
          </a:solidFill>
          <a:ln w="28575">
            <a:noFill/>
          </a:ln>
        </p:spPr>
        <p:txBody>
          <a:bodyPr spcFirstLastPara="1" wrap="square" lIns="91425" tIns="91425" rIns="91425" bIns="91425" anchor="ctr" anchorCtr="0">
            <a:noAutofit/>
          </a:bodyPr>
          <a:lstStyle/>
          <a:p>
            <a:pPr>
              <a:lnSpc>
                <a:spcPct val="115000"/>
              </a:lnSpc>
            </a:pPr>
            <a:r>
              <a:rPr lang="en" sz="1000" b="1" dirty="0">
                <a:solidFill>
                  <a:srgbClr val="FFFFFF"/>
                </a:solidFill>
                <a:latin typeface="+mj-lt"/>
              </a:rPr>
              <a:t>Emotional distress</a:t>
            </a:r>
            <a:r>
              <a:rPr lang="en" sz="1000" dirty="0">
                <a:solidFill>
                  <a:srgbClr val="FFFFFF"/>
                </a:solidFill>
                <a:latin typeface="+mj-lt"/>
                <a:ea typeface="Times New Roman"/>
                <a:cs typeface="Times New Roman"/>
                <a:sym typeface="Times New Roman"/>
              </a:rPr>
              <a:t> </a:t>
            </a:r>
            <a:r>
              <a:rPr lang="en" sz="1000" dirty="0">
                <a:solidFill>
                  <a:srgbClr val="FFFFFF"/>
                </a:solidFill>
                <a:latin typeface="+mj-lt"/>
              </a:rPr>
              <a:t>is an expression of pain and suffering. A person in distress may be upset, unhappy, or anxious. They may be experiencing depression or having suicidal thoughts. Difficult situations or life changes such as leaving home, starting school, or preparing to graduate can bring about emotional distress</a:t>
            </a:r>
            <a:endParaRPr sz="1000" dirty="0">
              <a:latin typeface="+mj-lt"/>
              <a:ea typeface="Roboto"/>
              <a:cs typeface="Roboto"/>
              <a:sym typeface="Roboto"/>
            </a:endParaRPr>
          </a:p>
        </p:txBody>
      </p:sp>
      <p:sp>
        <p:nvSpPr>
          <p:cNvPr id="85" name="Google Shape;85;p14"/>
          <p:cNvSpPr txBox="1"/>
          <p:nvPr/>
        </p:nvSpPr>
        <p:spPr>
          <a:xfrm>
            <a:off x="6223861" y="868696"/>
            <a:ext cx="5741218" cy="718787"/>
          </a:xfrm>
          <a:prstGeom prst="rect">
            <a:avLst/>
          </a:prstGeom>
          <a:solidFill>
            <a:srgbClr val="0071CE"/>
          </a:solidFill>
          <a:ln w="28575" cap="flat" cmpd="sng">
            <a:noFill/>
            <a:prstDash val="solid"/>
            <a:round/>
            <a:headEnd type="none" w="sm" len="sm"/>
            <a:tailEnd type="none" w="sm" len="sm"/>
          </a:ln>
        </p:spPr>
        <p:txBody>
          <a:bodyPr spcFirstLastPara="1" wrap="square" lIns="91425" tIns="91425" rIns="91425" bIns="91425" anchor="t" anchorCtr="0">
            <a:noAutofit/>
          </a:bodyPr>
          <a:lstStyle/>
          <a:p>
            <a:pPr>
              <a:lnSpc>
                <a:spcPct val="115000"/>
              </a:lnSpc>
            </a:pPr>
            <a:r>
              <a:rPr lang="en" sz="1000" dirty="0">
                <a:solidFill>
                  <a:srgbClr val="FFFFFF"/>
                </a:solidFill>
                <a:ea typeface="Times New Roman"/>
                <a:cs typeface="Times New Roman"/>
                <a:sym typeface="Times New Roman"/>
              </a:rPr>
              <a:t>Someone behaving differently than usual, </a:t>
            </a:r>
            <a:r>
              <a:rPr lang="en" sz="1000" dirty="0">
                <a:solidFill>
                  <a:srgbClr val="FFFFFF"/>
                </a:solidFill>
              </a:rPr>
              <a:t>or saying upsetting things in person, online, or on the phone,may need your help. </a:t>
            </a:r>
            <a:r>
              <a:rPr lang="en" sz="1000" b="1" dirty="0">
                <a:solidFill>
                  <a:srgbClr val="FFFFFF"/>
                </a:solidFill>
              </a:rPr>
              <a:t>Reporting your concerns about a student’s safety and well-being does not violate their privacy rights.</a:t>
            </a:r>
            <a:endParaRPr sz="1000" b="1" dirty="0">
              <a:solidFill>
                <a:srgbClr val="FFFFFF"/>
              </a:solidFill>
            </a:endParaRPr>
          </a:p>
          <a:p>
            <a:endParaRPr dirty="0">
              <a:ea typeface="Roboto"/>
              <a:cs typeface="Roboto"/>
              <a:sym typeface="Roboto"/>
            </a:endParaRPr>
          </a:p>
        </p:txBody>
      </p:sp>
      <p:sp>
        <p:nvSpPr>
          <p:cNvPr id="86" name="Google Shape;86;p14"/>
          <p:cNvSpPr txBox="1"/>
          <p:nvPr/>
        </p:nvSpPr>
        <p:spPr>
          <a:xfrm>
            <a:off x="226921" y="363796"/>
            <a:ext cx="11738158" cy="504900"/>
          </a:xfrm>
          <a:prstGeom prst="rect">
            <a:avLst/>
          </a:prstGeom>
          <a:noFill/>
          <a:ln>
            <a:solidFill>
              <a:srgbClr val="CCCCCC"/>
            </a:solidFill>
          </a:ln>
        </p:spPr>
        <p:txBody>
          <a:bodyPr spcFirstLastPara="1" wrap="square" lIns="91425" tIns="91425" rIns="91425" bIns="91425" anchor="ctr" anchorCtr="0">
            <a:noAutofit/>
          </a:bodyPr>
          <a:lstStyle/>
          <a:p>
            <a:pPr algn="ctr"/>
            <a:r>
              <a:rPr lang="en" sz="2800" b="1" dirty="0">
                <a:solidFill>
                  <a:srgbClr val="000F9F"/>
                </a:solidFill>
                <a:latin typeface="Arial Black" panose="020B0A04020102020204" pitchFamily="34" charset="0"/>
                <a:ea typeface="Roboto"/>
                <a:cs typeface="Roboto"/>
                <a:sym typeface="Roboto"/>
              </a:rPr>
              <a:t>Recognize and Respond to Distress</a:t>
            </a:r>
            <a:endParaRPr sz="2800" b="1" dirty="0">
              <a:solidFill>
                <a:srgbClr val="000F9F"/>
              </a:solidFill>
              <a:latin typeface="Arial Black" panose="020B0A04020102020204" pitchFamily="34" charset="0"/>
              <a:ea typeface="Roboto"/>
              <a:cs typeface="Roboto"/>
              <a:sym typeface="Roboto"/>
            </a:endParaRPr>
          </a:p>
        </p:txBody>
      </p:sp>
      <p:sp>
        <p:nvSpPr>
          <p:cNvPr id="88" name="Google Shape;88;p14"/>
          <p:cNvSpPr txBox="1"/>
          <p:nvPr/>
        </p:nvSpPr>
        <p:spPr>
          <a:xfrm>
            <a:off x="226921" y="2213216"/>
            <a:ext cx="3794760" cy="2978048"/>
          </a:xfrm>
          <a:prstGeom prst="rect">
            <a:avLst/>
          </a:prstGeom>
          <a:solidFill>
            <a:srgbClr val="0071CE"/>
          </a:solidFill>
          <a:ln w="28575">
            <a:noFill/>
          </a:ln>
        </p:spPr>
        <p:txBody>
          <a:bodyPr spcFirstLastPara="1" wrap="square" lIns="91425" tIns="91425" rIns="91425" bIns="91425" anchor="t" anchorCtr="0">
            <a:noAutofit/>
          </a:bodyPr>
          <a:lstStyle/>
          <a:p>
            <a:pPr>
              <a:lnSpc>
                <a:spcPct val="115000"/>
              </a:lnSpc>
            </a:pPr>
            <a:r>
              <a:rPr lang="en" sz="1000" b="1" dirty="0">
                <a:solidFill>
                  <a:schemeClr val="bg1"/>
                </a:solidFill>
              </a:rPr>
              <a:t>S</a:t>
            </a:r>
            <a:r>
              <a:rPr lang="en-US" sz="1000" b="1" dirty="0">
                <a:solidFill>
                  <a:schemeClr val="bg1"/>
                </a:solidFill>
              </a:rPr>
              <a:t>TART:</a:t>
            </a:r>
            <a:endParaRPr sz="1000" b="1" dirty="0">
              <a:solidFill>
                <a:schemeClr val="bg1"/>
              </a:solidFill>
            </a:endParaRPr>
          </a:p>
          <a:p>
            <a:pPr>
              <a:lnSpc>
                <a:spcPct val="115000"/>
              </a:lnSpc>
              <a:spcAft>
                <a:spcPts val="600"/>
              </a:spcAft>
            </a:pPr>
            <a:r>
              <a:rPr lang="en" sz="1000" dirty="0">
                <a:solidFill>
                  <a:schemeClr val="bg1"/>
                </a:solidFill>
              </a:rPr>
              <a:t>Find a quiet, comfortable place to talk. Don’t promise to keep you</a:t>
            </a:r>
            <a:r>
              <a:rPr lang="en-US" sz="1000" dirty="0">
                <a:solidFill>
                  <a:schemeClr val="bg1"/>
                </a:solidFill>
              </a:rPr>
              <a:t>r</a:t>
            </a:r>
            <a:r>
              <a:rPr lang="en" sz="1000" dirty="0">
                <a:solidFill>
                  <a:schemeClr val="bg1"/>
                </a:solidFill>
              </a:rPr>
              <a:t> discussions secret.</a:t>
            </a:r>
            <a:endParaRPr sz="1000" dirty="0">
              <a:solidFill>
                <a:schemeClr val="bg1"/>
              </a:solidFill>
            </a:endParaRPr>
          </a:p>
          <a:p>
            <a:pPr>
              <a:lnSpc>
                <a:spcPct val="115000"/>
              </a:lnSpc>
            </a:pPr>
            <a:r>
              <a:rPr lang="en-US" sz="1000" b="1" dirty="0">
                <a:solidFill>
                  <a:schemeClr val="bg1"/>
                </a:solidFill>
              </a:rPr>
              <a:t>CONNECT:</a:t>
            </a:r>
            <a:endParaRPr sz="1000" b="1" dirty="0">
              <a:solidFill>
                <a:schemeClr val="bg1"/>
              </a:solidFill>
            </a:endParaRPr>
          </a:p>
          <a:p>
            <a:pPr>
              <a:lnSpc>
                <a:spcPct val="115000"/>
              </a:lnSpc>
              <a:spcAft>
                <a:spcPts val="600"/>
              </a:spcAft>
            </a:pPr>
            <a:r>
              <a:rPr lang="en" sz="1000" dirty="0">
                <a:solidFill>
                  <a:schemeClr val="bg1"/>
                </a:solidFill>
              </a:rPr>
              <a:t>Pay attention and avoid distractions.</a:t>
            </a:r>
            <a:endParaRPr sz="1000" dirty="0">
              <a:solidFill>
                <a:schemeClr val="bg1"/>
              </a:solidFill>
            </a:endParaRPr>
          </a:p>
          <a:p>
            <a:pPr>
              <a:lnSpc>
                <a:spcPct val="115000"/>
              </a:lnSpc>
            </a:pPr>
            <a:r>
              <a:rPr lang="en" sz="1000" b="1" dirty="0">
                <a:solidFill>
                  <a:schemeClr val="bg1"/>
                </a:solidFill>
              </a:rPr>
              <a:t>ASK:</a:t>
            </a:r>
          </a:p>
          <a:p>
            <a:pPr>
              <a:lnSpc>
                <a:spcPct val="115000"/>
              </a:lnSpc>
            </a:pPr>
            <a:r>
              <a:rPr lang="en" sz="1000" dirty="0">
                <a:solidFill>
                  <a:schemeClr val="bg1"/>
                </a:solidFill>
              </a:rPr>
              <a:t>Use phrases that show you want to help.</a:t>
            </a:r>
            <a:endParaRPr sz="1000" dirty="0">
              <a:solidFill>
                <a:schemeClr val="bg1"/>
              </a:solidFill>
            </a:endParaRPr>
          </a:p>
          <a:p>
            <a:pPr>
              <a:lnSpc>
                <a:spcPct val="115000"/>
              </a:lnSpc>
            </a:pPr>
            <a:r>
              <a:rPr lang="en" sz="1000" dirty="0">
                <a:solidFill>
                  <a:schemeClr val="bg1"/>
                </a:solidFill>
              </a:rPr>
              <a:t>“It seems like you’re having a hard time. I’d like to hear about it.”</a:t>
            </a:r>
            <a:endParaRPr sz="1000" dirty="0">
              <a:solidFill>
                <a:schemeClr val="bg1"/>
              </a:solidFill>
            </a:endParaRPr>
          </a:p>
          <a:p>
            <a:pPr>
              <a:lnSpc>
                <a:spcPct val="115000"/>
              </a:lnSpc>
              <a:spcAft>
                <a:spcPts val="600"/>
              </a:spcAft>
            </a:pPr>
            <a:r>
              <a:rPr lang="en" sz="1000" dirty="0">
                <a:solidFill>
                  <a:schemeClr val="bg1"/>
                </a:solidFill>
              </a:rPr>
              <a:t>“I wanted to check in, because you haven’t seemed yourself lately.”</a:t>
            </a:r>
            <a:endParaRPr sz="1000" dirty="0">
              <a:solidFill>
                <a:schemeClr val="bg1"/>
              </a:solidFill>
            </a:endParaRPr>
          </a:p>
          <a:p>
            <a:pPr>
              <a:lnSpc>
                <a:spcPct val="115000"/>
              </a:lnSpc>
            </a:pPr>
            <a:r>
              <a:rPr lang="en" sz="1000" b="1" dirty="0">
                <a:solidFill>
                  <a:schemeClr val="bg1"/>
                </a:solidFill>
              </a:rPr>
              <a:t>L</a:t>
            </a:r>
            <a:r>
              <a:rPr lang="en-US" sz="1000" b="1" dirty="0">
                <a:solidFill>
                  <a:schemeClr val="bg1"/>
                </a:solidFill>
              </a:rPr>
              <a:t>ISTEN:</a:t>
            </a:r>
            <a:endParaRPr sz="1000" b="1" dirty="0">
              <a:solidFill>
                <a:schemeClr val="bg1"/>
              </a:solidFill>
            </a:endParaRPr>
          </a:p>
          <a:p>
            <a:pPr>
              <a:lnSpc>
                <a:spcPct val="115000"/>
              </a:lnSpc>
            </a:pPr>
            <a:r>
              <a:rPr lang="en" sz="1000" dirty="0">
                <a:solidFill>
                  <a:schemeClr val="bg1"/>
                </a:solidFill>
              </a:rPr>
              <a:t>Take in what the person is saying without judgment, assumptions,or interruptions. Let them know you believe them and take them seriously. Paraphrase and repeat back their words to make sure you fully understand.</a:t>
            </a:r>
            <a:endParaRPr sz="1000" dirty="0">
              <a:solidFill>
                <a:schemeClr val="bg1"/>
              </a:solidFill>
            </a:endParaRPr>
          </a:p>
        </p:txBody>
      </p:sp>
      <p:sp>
        <p:nvSpPr>
          <p:cNvPr id="90" name="Google Shape;90;p14"/>
          <p:cNvSpPr txBox="1"/>
          <p:nvPr/>
        </p:nvSpPr>
        <p:spPr>
          <a:xfrm>
            <a:off x="4198620" y="2213214"/>
            <a:ext cx="3794760" cy="3417023"/>
          </a:xfrm>
          <a:prstGeom prst="rect">
            <a:avLst/>
          </a:prstGeom>
          <a:solidFill>
            <a:srgbClr val="0071CE"/>
          </a:solidFill>
          <a:ln w="28575">
            <a:noFill/>
          </a:ln>
        </p:spPr>
        <p:txBody>
          <a:bodyPr spcFirstLastPara="1" wrap="square" lIns="91425" tIns="91425" rIns="91425" bIns="91425" anchor="t" anchorCtr="0">
            <a:noAutofit/>
          </a:bodyPr>
          <a:lstStyle/>
          <a:p>
            <a:pPr>
              <a:lnSpc>
                <a:spcPct val="115000"/>
              </a:lnSpc>
            </a:pPr>
            <a:r>
              <a:rPr lang="en-US" sz="1000" b="1" dirty="0">
                <a:solidFill>
                  <a:schemeClr val="bg1"/>
                </a:solidFill>
              </a:rPr>
              <a:t>ASK QUESTIONS:</a:t>
            </a:r>
          </a:p>
          <a:p>
            <a:pPr>
              <a:lnSpc>
                <a:spcPct val="115000"/>
              </a:lnSpc>
              <a:spcAft>
                <a:spcPts val="600"/>
              </a:spcAft>
            </a:pPr>
            <a:r>
              <a:rPr lang="en-US" sz="1000" dirty="0">
                <a:solidFill>
                  <a:schemeClr val="bg1"/>
                </a:solidFill>
              </a:rPr>
              <a:t>“When did you begin feeling like this?” “How can I best support you?” Avoid saying, “I know how you feel.”</a:t>
            </a:r>
            <a:endParaRPr lang="en-US" sz="1000" b="1" dirty="0">
              <a:solidFill>
                <a:schemeClr val="bg1"/>
              </a:solidFill>
            </a:endParaRPr>
          </a:p>
          <a:p>
            <a:pPr lvl="0">
              <a:lnSpc>
                <a:spcPct val="115000"/>
              </a:lnSpc>
            </a:pPr>
            <a:r>
              <a:rPr lang="en-US" sz="1000" b="1" dirty="0">
                <a:solidFill>
                  <a:schemeClr val="bg1"/>
                </a:solidFill>
              </a:rPr>
              <a:t>OFFER HOPE:</a:t>
            </a:r>
          </a:p>
          <a:p>
            <a:pPr lvl="0">
              <a:lnSpc>
                <a:spcPct val="115000"/>
              </a:lnSpc>
            </a:pPr>
            <a:r>
              <a:rPr lang="en-US" sz="1000" dirty="0">
                <a:solidFill>
                  <a:schemeClr val="bg1"/>
                </a:solidFill>
              </a:rPr>
              <a:t>Let the person know you care and that help is available.</a:t>
            </a:r>
          </a:p>
          <a:p>
            <a:pPr lvl="0">
              <a:lnSpc>
                <a:spcPct val="115000"/>
              </a:lnSpc>
              <a:spcAft>
                <a:spcPts val="600"/>
              </a:spcAft>
            </a:pPr>
            <a:r>
              <a:rPr lang="en-US" sz="1000" dirty="0">
                <a:solidFill>
                  <a:schemeClr val="bg1"/>
                </a:solidFill>
              </a:rPr>
              <a:t>Before ending the conversation, agree together on a next step, like planning a follow-up conversation or connecting with professional help.</a:t>
            </a:r>
          </a:p>
          <a:p>
            <a:pPr lvl="0">
              <a:lnSpc>
                <a:spcPct val="115000"/>
              </a:lnSpc>
            </a:pPr>
            <a:r>
              <a:rPr lang="en-US" sz="1000" b="1" dirty="0">
                <a:solidFill>
                  <a:schemeClr val="bg1"/>
                </a:solidFill>
              </a:rPr>
              <a:t>KNOW YOUR LIMITS:</a:t>
            </a:r>
            <a:endParaRPr lang="en-US" sz="1000" dirty="0">
              <a:solidFill>
                <a:schemeClr val="bg1"/>
              </a:solidFill>
            </a:endParaRPr>
          </a:p>
          <a:p>
            <a:pPr lvl="0">
              <a:lnSpc>
                <a:spcPct val="115000"/>
              </a:lnSpc>
            </a:pPr>
            <a:r>
              <a:rPr lang="en-US" sz="1000" dirty="0">
                <a:solidFill>
                  <a:schemeClr val="bg1"/>
                </a:solidFill>
              </a:rPr>
              <a:t>A situation may be more than you can handle.</a:t>
            </a:r>
          </a:p>
          <a:p>
            <a:pPr lvl="0">
              <a:lnSpc>
                <a:spcPct val="115000"/>
              </a:lnSpc>
              <a:spcAft>
                <a:spcPts val="600"/>
              </a:spcAft>
            </a:pPr>
            <a:r>
              <a:rPr lang="en-US" sz="1000" dirty="0">
                <a:solidFill>
                  <a:schemeClr val="bg1"/>
                </a:solidFill>
              </a:rPr>
              <a:t>Get help from a crisis line, mental health professional, or a medical provider. If the person is reluctant to call, offer to sit with them while they do, or call for them.</a:t>
            </a:r>
            <a:endParaRPr lang="en-US" sz="1000" b="1" dirty="0">
              <a:solidFill>
                <a:schemeClr val="bg1"/>
              </a:solidFill>
            </a:endParaRPr>
          </a:p>
          <a:p>
            <a:pPr algn="ctr">
              <a:lnSpc>
                <a:spcPct val="115000"/>
              </a:lnSpc>
            </a:pPr>
            <a:r>
              <a:rPr lang="en-US" sz="1000" b="1" dirty="0">
                <a:solidFill>
                  <a:schemeClr val="bg1"/>
                </a:solidFill>
              </a:rPr>
              <a:t>ACT IN AN EMERGENCY:</a:t>
            </a:r>
            <a:endParaRPr sz="1000" b="1" dirty="0">
              <a:solidFill>
                <a:schemeClr val="bg1"/>
              </a:solidFill>
            </a:endParaRPr>
          </a:p>
          <a:p>
            <a:pPr algn="ctr">
              <a:lnSpc>
                <a:spcPct val="115000"/>
              </a:lnSpc>
            </a:pPr>
            <a:r>
              <a:rPr lang="en" sz="1000" dirty="0">
                <a:solidFill>
                  <a:schemeClr val="bg1"/>
                </a:solidFill>
              </a:rPr>
              <a:t>If someone is in danger, call UMass Police Department (UMPD) on campus, (413) 545-3111, or 911 off campus. If it is safe to do so, stay with the person in distress until help arrives.</a:t>
            </a:r>
            <a:endParaRPr sz="1000" dirty="0">
              <a:solidFill>
                <a:schemeClr val="bg1"/>
              </a:solidFill>
            </a:endParaRPr>
          </a:p>
          <a:p>
            <a:endParaRPr sz="1000" dirty="0">
              <a:solidFill>
                <a:schemeClr val="bg1"/>
              </a:solidFill>
            </a:endParaRPr>
          </a:p>
          <a:p>
            <a:endParaRPr sz="1000" dirty="0">
              <a:solidFill>
                <a:schemeClr val="bg1"/>
              </a:solidFill>
            </a:endParaRPr>
          </a:p>
        </p:txBody>
      </p:sp>
      <p:sp>
        <p:nvSpPr>
          <p:cNvPr id="8" name="TextBox 7">
            <a:extLst>
              <a:ext uri="{FF2B5EF4-FFF2-40B4-BE49-F238E27FC236}">
                <a16:creationId xmlns:a16="http://schemas.microsoft.com/office/drawing/2014/main" id="{DABA5E12-8EE9-4D16-A61C-13598CF83F3D}"/>
              </a:ext>
            </a:extLst>
          </p:cNvPr>
          <p:cNvSpPr txBox="1"/>
          <p:nvPr/>
        </p:nvSpPr>
        <p:spPr>
          <a:xfrm>
            <a:off x="8170319" y="2209908"/>
            <a:ext cx="3794760" cy="4632037"/>
          </a:xfrm>
          <a:prstGeom prst="rect">
            <a:avLst/>
          </a:prstGeom>
          <a:solidFill>
            <a:srgbClr val="0071CE"/>
          </a:solidFill>
        </p:spPr>
        <p:txBody>
          <a:bodyPr wrap="square" rtlCol="0">
            <a:spAutoFit/>
          </a:bodyPr>
          <a:lstStyle/>
          <a:p>
            <a:r>
              <a:rPr lang="en-US" sz="1000" b="1" dirty="0">
                <a:solidFill>
                  <a:srgbClr val="FFFFFF"/>
                </a:solidFill>
              </a:rPr>
              <a:t>What to Do if a Social Media Post Threatens Harm to </a:t>
            </a:r>
          </a:p>
          <a:p>
            <a:r>
              <a:rPr lang="en-US" sz="1000" b="1" dirty="0">
                <a:solidFill>
                  <a:srgbClr val="FFFFFF"/>
                </a:solidFill>
              </a:rPr>
              <a:t>Self or Others</a:t>
            </a:r>
          </a:p>
          <a:p>
            <a:pPr marL="171450" indent="-171450">
              <a:buFont typeface="Arial" panose="020B0604020202020204" pitchFamily="34" charset="0"/>
              <a:buChar char="•"/>
            </a:pPr>
            <a:r>
              <a:rPr lang="en-US" sz="1000" dirty="0">
                <a:solidFill>
                  <a:srgbClr val="FFFFFF"/>
                </a:solidFill>
              </a:rPr>
              <a:t>If someone may be in immediate danger, call 911</a:t>
            </a:r>
          </a:p>
          <a:p>
            <a:pPr marL="171450" indent="-171450">
              <a:buFont typeface="Arial" panose="020B0604020202020204" pitchFamily="34" charset="0"/>
              <a:buChar char="•"/>
            </a:pPr>
            <a:r>
              <a:rPr lang="en-US" sz="1000" dirty="0">
                <a:solidFill>
                  <a:srgbClr val="FFFFFF"/>
                </a:solidFill>
              </a:rPr>
              <a:t>If the poster is a UMass student, contact Dean of Students Main Office</a:t>
            </a:r>
          </a:p>
          <a:p>
            <a:pPr marL="171450" indent="-171450">
              <a:buFont typeface="Arial" panose="020B0604020202020204" pitchFamily="34" charset="0"/>
              <a:buChar char="•"/>
            </a:pPr>
            <a:r>
              <a:rPr lang="en-US" sz="1000" dirty="0">
                <a:solidFill>
                  <a:srgbClr val="FFFFFF"/>
                </a:solidFill>
              </a:rPr>
              <a:t>Respond with compassion</a:t>
            </a:r>
          </a:p>
          <a:p>
            <a:pPr marL="171450" indent="-171450">
              <a:buFont typeface="Arial" panose="020B0604020202020204" pitchFamily="34" charset="0"/>
              <a:buChar char="•"/>
            </a:pPr>
            <a:r>
              <a:rPr lang="en-US" sz="1000" dirty="0">
                <a:solidFill>
                  <a:srgbClr val="FFFFFF"/>
                </a:solidFill>
              </a:rPr>
              <a:t>If person is expressing suicidal thoughts, encourage them to call the National Suicide Prevention Lifeline at 1-800-273-TALK (8255)</a:t>
            </a:r>
          </a:p>
          <a:p>
            <a:pPr marL="171450" indent="-171450">
              <a:spcAft>
                <a:spcPts val="600"/>
              </a:spcAft>
              <a:buFont typeface="Arial" panose="020B0604020202020204" pitchFamily="34" charset="0"/>
              <a:buChar char="•"/>
            </a:pPr>
            <a:r>
              <a:rPr lang="en-US" sz="1000" dirty="0">
                <a:solidFill>
                  <a:srgbClr val="FFFFFF"/>
                </a:solidFill>
              </a:rPr>
              <a:t>Take screenshots of otherwise save content of post(s) in case they ae needed later for reference</a:t>
            </a:r>
          </a:p>
          <a:p>
            <a:pPr>
              <a:spcAft>
                <a:spcPts val="600"/>
              </a:spcAft>
            </a:pPr>
            <a:r>
              <a:rPr lang="en-US" sz="1000" dirty="0">
                <a:solidFill>
                  <a:srgbClr val="FFFFFF"/>
                </a:solidFill>
              </a:rPr>
              <a:t>To report  threats of harm made on social media: Facebook – Flag the post by clicking or tapping the arrow in the top-right corner of the post.  Select  “I think it shouldn’t be on Facebook.” Select “It’s hurtful, threatening or suicidal.” Select “I think they might hurt themselves”</a:t>
            </a:r>
          </a:p>
          <a:p>
            <a:pPr>
              <a:spcAft>
                <a:spcPts val="600"/>
              </a:spcAft>
            </a:pPr>
            <a:r>
              <a:rPr lang="en-US" sz="1000" b="1" dirty="0">
                <a:solidFill>
                  <a:srgbClr val="FFFFFF"/>
                </a:solidFill>
              </a:rPr>
              <a:t>Twitter</a:t>
            </a:r>
            <a:r>
              <a:rPr lang="en-US" sz="1000" dirty="0">
                <a:solidFill>
                  <a:srgbClr val="FFFFFF"/>
                </a:solidFill>
              </a:rPr>
              <a:t> -  Click dropdown menu to right of Tweet’s like icon and select “Report Tweet” Choose either “It displays a sensitive image” or “Its abusive or harmful.” Alternatively use this link: </a:t>
            </a:r>
            <a:r>
              <a:rPr lang="en-US" sz="1000" dirty="0">
                <a:solidFill>
                  <a:srgbClr val="FFFFFF"/>
                </a:solidFill>
                <a:hlinkClick r:id="rId4">
                  <a:extLst>
                    <a:ext uri="{A12FA001-AC4F-418D-AE19-62706E023703}">
                      <ahyp:hlinkClr xmlns:ahyp="http://schemas.microsoft.com/office/drawing/2018/hyperlinkcolor" val="tx"/>
                    </a:ext>
                  </a:extLst>
                </a:hlinkClick>
              </a:rPr>
              <a:t>https://support.twitter.com/forms/suicide</a:t>
            </a:r>
            <a:endParaRPr lang="en-US" sz="1000" b="1" dirty="0">
              <a:solidFill>
                <a:srgbClr val="FFFFFF"/>
              </a:solidFill>
            </a:endParaRPr>
          </a:p>
          <a:p>
            <a:pPr>
              <a:spcAft>
                <a:spcPts val="600"/>
              </a:spcAft>
            </a:pPr>
            <a:r>
              <a:rPr lang="en-US" sz="1000" b="1" dirty="0">
                <a:solidFill>
                  <a:srgbClr val="FFFFFF"/>
                </a:solidFill>
              </a:rPr>
              <a:t>Instagram</a:t>
            </a:r>
            <a:r>
              <a:rPr lang="en-US" sz="1000" dirty="0">
                <a:solidFill>
                  <a:srgbClr val="FFFFFF"/>
                </a:solidFill>
              </a:rPr>
              <a:t> – Tap the three dots on the right of the person’s username. Tap Report. After hitting report you have two options. Choose option “It’s inappropriate &gt; self injury” </a:t>
            </a:r>
          </a:p>
          <a:p>
            <a:pPr>
              <a:spcAft>
                <a:spcPts val="600"/>
              </a:spcAft>
            </a:pPr>
            <a:r>
              <a:rPr lang="en-US" sz="1000" b="1" dirty="0">
                <a:solidFill>
                  <a:srgbClr val="FFFFFF"/>
                </a:solidFill>
              </a:rPr>
              <a:t>Snapchat</a:t>
            </a:r>
            <a:r>
              <a:rPr lang="en-US" sz="1000" dirty="0">
                <a:solidFill>
                  <a:srgbClr val="FFFFFF"/>
                </a:solidFill>
              </a:rPr>
              <a:t> – Email your concerns to </a:t>
            </a:r>
            <a:r>
              <a:rPr lang="en-US" sz="1000" dirty="0">
                <a:solidFill>
                  <a:srgbClr val="FFFFFF"/>
                </a:solidFill>
                <a:hlinkClick r:id="rId5">
                  <a:extLst>
                    <a:ext uri="{A12FA001-AC4F-418D-AE19-62706E023703}">
                      <ahyp:hlinkClr xmlns:ahyp="http://schemas.microsoft.com/office/drawing/2018/hyperlinkcolor" val="tx"/>
                    </a:ext>
                  </a:extLst>
                </a:hlinkClick>
              </a:rPr>
              <a:t>safety@snapchat.com</a:t>
            </a:r>
            <a:endParaRPr lang="en-US" sz="1000" b="1" dirty="0">
              <a:solidFill>
                <a:srgbClr val="FFFFFF"/>
              </a:solidFill>
            </a:endParaRPr>
          </a:p>
          <a:p>
            <a:pPr>
              <a:spcAft>
                <a:spcPts val="600"/>
              </a:spcAft>
            </a:pPr>
            <a:r>
              <a:rPr lang="en-US" sz="1000" b="1" dirty="0">
                <a:solidFill>
                  <a:srgbClr val="FFFFFF"/>
                </a:solidFill>
              </a:rPr>
              <a:t>YouTube</a:t>
            </a:r>
            <a:r>
              <a:rPr lang="en-US" sz="1000" dirty="0">
                <a:solidFill>
                  <a:srgbClr val="FFFFFF"/>
                </a:solidFill>
              </a:rPr>
              <a:t> – Go to the video you want to report. Tap “More” (three dots) at the top of the video. Tap “Report” Select the appropriate reporting option </a:t>
            </a:r>
          </a:p>
        </p:txBody>
      </p:sp>
      <p:sp>
        <p:nvSpPr>
          <p:cNvPr id="33" name="Google Shape;90;p14">
            <a:extLst>
              <a:ext uri="{FF2B5EF4-FFF2-40B4-BE49-F238E27FC236}">
                <a16:creationId xmlns:a16="http://schemas.microsoft.com/office/drawing/2014/main" id="{7160B5CF-D34E-4C7B-978E-5EFCDA02D211}"/>
              </a:ext>
            </a:extLst>
          </p:cNvPr>
          <p:cNvSpPr txBox="1"/>
          <p:nvPr/>
        </p:nvSpPr>
        <p:spPr>
          <a:xfrm>
            <a:off x="226921" y="1666737"/>
            <a:ext cx="5951477" cy="473549"/>
          </a:xfrm>
          <a:prstGeom prst="rect">
            <a:avLst/>
          </a:prstGeom>
          <a:solidFill>
            <a:srgbClr val="000F9F"/>
          </a:solidFill>
          <a:ln w="28575">
            <a:noFill/>
          </a:ln>
        </p:spPr>
        <p:txBody>
          <a:bodyPr spcFirstLastPara="1" wrap="square" lIns="91425" tIns="91425" rIns="91425" bIns="91425" anchor="ctr" anchorCtr="0">
            <a:noAutofit/>
          </a:bodyPr>
          <a:lstStyle/>
          <a:p>
            <a:r>
              <a:rPr lang="en-US" sz="2800" dirty="0">
                <a:ln w="0"/>
                <a:solidFill>
                  <a:srgbClr val="FFFFFF"/>
                </a:solidFill>
                <a:effectLst>
                  <a:outerShdw blurRad="38100" dist="19050" dir="2700000" algn="tl" rotWithShape="0">
                    <a:schemeClr val="dk1">
                      <a:alpha val="40000"/>
                    </a:schemeClr>
                  </a:outerShdw>
                </a:effectLst>
              </a:rPr>
              <a:t>How to Help</a:t>
            </a:r>
          </a:p>
        </p:txBody>
      </p:sp>
      <p:sp>
        <p:nvSpPr>
          <p:cNvPr id="19" name="Rectangle 18">
            <a:extLst>
              <a:ext uri="{FF2B5EF4-FFF2-40B4-BE49-F238E27FC236}">
                <a16:creationId xmlns:a16="http://schemas.microsoft.com/office/drawing/2014/main" id="{1F4A1C18-262D-4180-8249-11BF6D5A75F7}"/>
              </a:ext>
            </a:extLst>
          </p:cNvPr>
          <p:cNvSpPr/>
          <p:nvPr/>
        </p:nvSpPr>
        <p:spPr>
          <a:xfrm>
            <a:off x="6223860" y="1657498"/>
            <a:ext cx="5741219" cy="475488"/>
          </a:xfrm>
          <a:prstGeom prst="rect">
            <a:avLst/>
          </a:prstGeom>
          <a:solidFill>
            <a:srgbClr val="FFFFFF"/>
          </a:solidFill>
          <a:ln>
            <a:solidFill>
              <a:srgbClr val="C9DA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6AED5910-2171-4A4D-AA7B-BD8082AB8116}"/>
              </a:ext>
            </a:extLst>
          </p:cNvPr>
          <p:cNvSpPr/>
          <p:nvPr/>
        </p:nvSpPr>
        <p:spPr>
          <a:xfrm rot="5400000">
            <a:off x="6125893" y="1760509"/>
            <a:ext cx="470445" cy="274510"/>
          </a:xfrm>
          <a:prstGeom prst="triangle">
            <a:avLst/>
          </a:prstGeom>
          <a:solidFill>
            <a:srgbClr val="000F9F"/>
          </a:solidFill>
          <a:ln>
            <a:solidFill>
              <a:srgbClr val="4E7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peech Bubble: Oval 10">
            <a:extLst>
              <a:ext uri="{FF2B5EF4-FFF2-40B4-BE49-F238E27FC236}">
                <a16:creationId xmlns:a16="http://schemas.microsoft.com/office/drawing/2014/main" id="{EF630EDE-C7A3-4224-A947-EF43A3F83268}"/>
              </a:ext>
            </a:extLst>
          </p:cNvPr>
          <p:cNvSpPr/>
          <p:nvPr/>
        </p:nvSpPr>
        <p:spPr>
          <a:xfrm>
            <a:off x="11230261" y="1641885"/>
            <a:ext cx="664144" cy="472645"/>
          </a:xfrm>
          <a:prstGeom prst="wedgeEllipseCallout">
            <a:avLst/>
          </a:prstGeom>
          <a:solidFill>
            <a:srgbClr val="000F9F"/>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5"/>
                </a:solidFill>
              </a:ln>
            </a:endParaRPr>
          </a:p>
        </p:txBody>
      </p:sp>
      <p:pic>
        <p:nvPicPr>
          <p:cNvPr id="13" name="Graphic 12" descr="Heartbeat">
            <a:extLst>
              <a:ext uri="{FF2B5EF4-FFF2-40B4-BE49-F238E27FC236}">
                <a16:creationId xmlns:a16="http://schemas.microsoft.com/office/drawing/2014/main" id="{66B109C0-AB9F-4E6F-B8E4-BC577EBA0C6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230261" y="1602054"/>
            <a:ext cx="597561" cy="542331"/>
          </a:xfrm>
          <a:prstGeom prst="rect">
            <a:avLst/>
          </a:prstGeom>
        </p:spPr>
      </p:pic>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17"/>
          <p:cNvSpPr txBox="1">
            <a:spLocks noGrp="1"/>
          </p:cNvSpPr>
          <p:nvPr>
            <p:ph type="title"/>
          </p:nvPr>
        </p:nvSpPr>
        <p:spPr>
          <a:xfrm>
            <a:off x="168813" y="0"/>
            <a:ext cx="11809827" cy="1004988"/>
          </a:xfrm>
          <a:prstGeom prst="rect">
            <a:avLst/>
          </a:prstGeom>
        </p:spPr>
        <p:txBody>
          <a:bodyPr spcFirstLastPara="1" vert="horz" wrap="square" lIns="91425" tIns="91425" rIns="91425" bIns="91425" rtlCol="0" anchor="ctr" anchorCtr="0">
            <a:noAutofit/>
          </a:bodyPr>
          <a:lstStyle/>
          <a:p>
            <a:pPr algn="ctr"/>
            <a:r>
              <a:rPr lang="en" sz="2800" dirty="0">
                <a:solidFill>
                  <a:schemeClr val="tx1">
                    <a:lumMod val="50000"/>
                  </a:schemeClr>
                </a:solidFill>
                <a:latin typeface="Arial Black" panose="020B0A04020102020204" pitchFamily="34" charset="0"/>
                <a:ea typeface="Calibri"/>
                <a:cs typeface="Calibri"/>
                <a:sym typeface="Calibri"/>
              </a:rPr>
              <a:t>Maintaining Compliance with State and Federal Laws and University Policies</a:t>
            </a:r>
            <a:endParaRPr sz="2000" dirty="0">
              <a:solidFill>
                <a:srgbClr val="1155CC"/>
              </a:solidFill>
              <a:latin typeface="Calibri"/>
              <a:ea typeface="Calibri"/>
              <a:cs typeface="Calibri"/>
              <a:sym typeface="Calibri"/>
            </a:endParaRPr>
          </a:p>
        </p:txBody>
      </p:sp>
      <p:sp>
        <p:nvSpPr>
          <p:cNvPr id="110" name="Google Shape;110;p17"/>
          <p:cNvSpPr txBox="1"/>
          <p:nvPr/>
        </p:nvSpPr>
        <p:spPr>
          <a:xfrm>
            <a:off x="381000" y="908281"/>
            <a:ext cx="3657600" cy="4742422"/>
          </a:xfrm>
          <a:prstGeom prst="rect">
            <a:avLst/>
          </a:prstGeom>
          <a:noFill/>
          <a:ln>
            <a:noFill/>
          </a:ln>
        </p:spPr>
        <p:txBody>
          <a:bodyPr spcFirstLastPara="1" wrap="square" lIns="91440" tIns="91425" rIns="91440" bIns="91425" spcCol="9144000" anchor="t" anchorCtr="0">
            <a:spAutoFit/>
          </a:bodyPr>
          <a:lstStyle/>
          <a:p>
            <a:pPr>
              <a:lnSpc>
                <a:spcPct val="115000"/>
              </a:lnSpc>
              <a:spcAft>
                <a:spcPts val="600"/>
              </a:spcAft>
            </a:pPr>
            <a:r>
              <a:rPr lang="en" sz="1050" b="1" dirty="0">
                <a:solidFill>
                  <a:srgbClr val="0B5394"/>
                </a:solidFill>
              </a:rPr>
              <a:t>UMMS Appropriate Treatment of Learners Policy</a:t>
            </a:r>
            <a:endParaRPr sz="1050" b="1" dirty="0">
              <a:solidFill>
                <a:srgbClr val="0B5394"/>
              </a:solidFill>
            </a:endParaRPr>
          </a:p>
          <a:p>
            <a:pPr>
              <a:lnSpc>
                <a:spcPct val="115000"/>
              </a:lnSpc>
              <a:spcAft>
                <a:spcPts val="600"/>
              </a:spcAft>
            </a:pPr>
            <a:r>
              <a:rPr lang="en" sz="900" dirty="0">
                <a:solidFill>
                  <a:srgbClr val="000000"/>
                </a:solidFill>
              </a:rPr>
              <a:t>The University of Massachusetts Medical School (“UMMS”) is committed to providing a supportive and respectful learning environment that fosters mutual trust and understanding between learners and members of the educational community.  Accordingly, UMMS has developed this Appropriate Treatment of Learners (“ATL”) policy to address concerns regarding the inappropriate treatment of learners by any member of the educational community.  </a:t>
            </a:r>
            <a:endParaRPr sz="900" dirty="0">
              <a:solidFill>
                <a:srgbClr val="000000"/>
              </a:solidFill>
            </a:endParaRPr>
          </a:p>
          <a:p>
            <a:pPr>
              <a:lnSpc>
                <a:spcPct val="115000"/>
              </a:lnSpc>
              <a:spcAft>
                <a:spcPts val="600"/>
              </a:spcAft>
            </a:pPr>
            <a:r>
              <a:rPr lang="en" sz="900" dirty="0">
                <a:solidFill>
                  <a:srgbClr val="000000"/>
                </a:solidFill>
              </a:rPr>
              <a:t>To the extent possible, it is the policy of UMMS to provide a learning environment that fosters mutual trust and understanding between teachers and students. When all participants in the educational process at UMMS understand and uphold the standards of appropriate treatment of students, the environment enhances teaching, learning and professional development, to the benefit of all. The purpose of this complaint policy is to provide an avenue for prompt follow-up on allegations of inappropriate treatment, and to do so in a non-adversarial and respectful manner that satisfies all parties involved. Should investigation of a complaint be warranted, UMMS is committed to conducting it thoroughly, promptly, and impartially.</a:t>
            </a:r>
            <a:endParaRPr sz="900" dirty="0">
              <a:solidFill>
                <a:srgbClr val="000000"/>
              </a:solidFill>
            </a:endParaRPr>
          </a:p>
          <a:p>
            <a:pPr>
              <a:lnSpc>
                <a:spcPct val="115000"/>
              </a:lnSpc>
            </a:pPr>
            <a:r>
              <a:rPr lang="en" sz="900" dirty="0">
                <a:solidFill>
                  <a:srgbClr val="000000"/>
                </a:solidFill>
              </a:rPr>
              <a:t>This policy is designed for any student who believes s/he has been subjected to inappropriate treatment under the standards defined for this campus. These standards, which adhere to AAMC guidelines and LCME accreditation requirements, apply to the School of Medicine, Graduate School of Biomedical Sciences, Graduate School of Nursing, Graduate Medical Education, and to any UMMS school hereinafter established</a:t>
            </a:r>
            <a:endParaRPr sz="900" dirty="0">
              <a:latin typeface="Roboto"/>
              <a:ea typeface="Roboto"/>
              <a:cs typeface="Roboto"/>
              <a:sym typeface="Roboto"/>
            </a:endParaRPr>
          </a:p>
        </p:txBody>
      </p:sp>
      <p:sp>
        <p:nvSpPr>
          <p:cNvPr id="111" name="Google Shape;111;p17"/>
          <p:cNvSpPr txBox="1"/>
          <p:nvPr/>
        </p:nvSpPr>
        <p:spPr>
          <a:xfrm>
            <a:off x="4267200" y="908281"/>
            <a:ext cx="3657600" cy="4187655"/>
          </a:xfrm>
          <a:prstGeom prst="rect">
            <a:avLst/>
          </a:prstGeom>
          <a:noFill/>
          <a:ln>
            <a:noFill/>
          </a:ln>
        </p:spPr>
        <p:txBody>
          <a:bodyPr spcFirstLastPara="1" wrap="square" lIns="91440" tIns="91425" rIns="91440" bIns="91425" spcCol="9144000" anchor="t" anchorCtr="0">
            <a:spAutoFit/>
          </a:bodyPr>
          <a:lstStyle/>
          <a:p>
            <a:pPr>
              <a:lnSpc>
                <a:spcPct val="115000"/>
              </a:lnSpc>
            </a:pPr>
            <a:r>
              <a:rPr lang="en" sz="1050" b="1" dirty="0">
                <a:solidFill>
                  <a:srgbClr val="0B5394"/>
                </a:solidFill>
              </a:rPr>
              <a:t>Title IX - Investigative Policy and Procedure</a:t>
            </a:r>
            <a:endParaRPr sz="1050" b="1" dirty="0">
              <a:solidFill>
                <a:srgbClr val="0B5394"/>
              </a:solidFill>
            </a:endParaRPr>
          </a:p>
          <a:p>
            <a:pPr>
              <a:lnSpc>
                <a:spcPct val="115000"/>
              </a:lnSpc>
              <a:spcBef>
                <a:spcPts val="600"/>
              </a:spcBef>
              <a:spcAft>
                <a:spcPts val="600"/>
              </a:spcAft>
            </a:pPr>
            <a:r>
              <a:rPr lang="en" sz="900" dirty="0">
                <a:solidFill>
                  <a:srgbClr val="000000"/>
                </a:solidFill>
              </a:rPr>
              <a:t>It is the policy of the University of Massachusetts Medical School (“UMMS”) [the University of Massachusetts Worcester (“UMW”)] to comply with Title IX of the Education Amendments of 1972 (“Title IX”), 20 U.S.C. §§ 1681 et seq., and its implementing regulations, 34 C.F.R. Part 106, which prohibit discrimination on the basis of sex in education programs or activities operated by recipients of Federal financial assistance.  Sexual harassment of students, which includes acts of sexual violence, is a form of sex discrimination prohibited by Title IX.  Sexual violence refers to physical sexual acts perpetrated against a person’s will or where a person is incapable of giving consent due to the victim’s use of drugs or alcohol or due to an intellectual or other disability.  A number of acts may fall into the category of sexual violence, including rape, sexual assault, sexual battery, non-consensual video or audio taping of sexual activity, domestic violence, dating violence, stalking incidents and sexual coercion.  All such acts of sexual violence are forms of sexual harassment covered under Title IX. </a:t>
            </a:r>
            <a:endParaRPr sz="900" dirty="0">
              <a:solidFill>
                <a:srgbClr val="000000"/>
              </a:solidFill>
            </a:endParaRPr>
          </a:p>
          <a:p>
            <a:pPr>
              <a:lnSpc>
                <a:spcPct val="115000"/>
              </a:lnSpc>
            </a:pPr>
            <a:r>
              <a:rPr lang="en" sz="900" dirty="0">
                <a:solidFill>
                  <a:srgbClr val="000000"/>
                </a:solidFill>
              </a:rPr>
              <a:t>The language, terms and requirements of this Policy supersede and supplant any inconsistent or conflicting language in any other UMMS policy.  The UMMS employee to whom claims shall be reported under this Policy and who shall be responsible for administering this Policy is UMMS’ Title IX Coordinator – as designated by UMMS’ Provost.</a:t>
            </a:r>
            <a:endParaRPr sz="900" dirty="0">
              <a:latin typeface="Roboto"/>
              <a:ea typeface="Roboto"/>
              <a:cs typeface="Roboto"/>
              <a:sym typeface="Roboto"/>
            </a:endParaRPr>
          </a:p>
        </p:txBody>
      </p:sp>
      <p:cxnSp>
        <p:nvCxnSpPr>
          <p:cNvPr id="112" name="Google Shape;112;p17"/>
          <p:cNvCxnSpPr>
            <a:cxnSpLocks/>
          </p:cNvCxnSpPr>
          <p:nvPr/>
        </p:nvCxnSpPr>
        <p:spPr>
          <a:xfrm flipV="1">
            <a:off x="381000" y="908281"/>
            <a:ext cx="11430000" cy="1"/>
          </a:xfrm>
          <a:prstGeom prst="straightConnector1">
            <a:avLst/>
          </a:prstGeom>
          <a:noFill/>
          <a:ln w="9525" cap="flat" cmpd="sng">
            <a:solidFill>
              <a:schemeClr val="dk2"/>
            </a:solidFill>
            <a:prstDash val="dot"/>
            <a:round/>
            <a:headEnd type="none" w="med" len="med"/>
            <a:tailEnd type="none" w="med" len="med"/>
          </a:ln>
        </p:spPr>
      </p:cxnSp>
      <p:sp>
        <p:nvSpPr>
          <p:cNvPr id="113" name="Google Shape;113;p17"/>
          <p:cNvSpPr txBox="1"/>
          <p:nvPr/>
        </p:nvSpPr>
        <p:spPr>
          <a:xfrm>
            <a:off x="8122920" y="908281"/>
            <a:ext cx="3657600" cy="4449521"/>
          </a:xfrm>
          <a:prstGeom prst="rect">
            <a:avLst/>
          </a:prstGeom>
          <a:noFill/>
          <a:ln>
            <a:noFill/>
          </a:ln>
        </p:spPr>
        <p:txBody>
          <a:bodyPr spcFirstLastPara="1" wrap="square" lIns="91440" tIns="91425" rIns="91440" bIns="91425" spcCol="9144000" anchor="t" anchorCtr="0">
            <a:spAutoFit/>
          </a:bodyPr>
          <a:lstStyle/>
          <a:p>
            <a:pPr>
              <a:lnSpc>
                <a:spcPct val="115000"/>
              </a:lnSpc>
            </a:pPr>
            <a:r>
              <a:rPr lang="en" sz="1050" b="1" dirty="0">
                <a:solidFill>
                  <a:srgbClr val="0B5394"/>
                </a:solidFill>
              </a:rPr>
              <a:t>Hazing</a:t>
            </a:r>
            <a:endParaRPr sz="1050" b="1" dirty="0">
              <a:solidFill>
                <a:srgbClr val="0B5394"/>
              </a:solidFill>
            </a:endParaRPr>
          </a:p>
          <a:p>
            <a:pPr>
              <a:lnSpc>
                <a:spcPct val="115000"/>
              </a:lnSpc>
              <a:spcBef>
                <a:spcPts val="600"/>
              </a:spcBef>
              <a:spcAft>
                <a:spcPts val="600"/>
              </a:spcAft>
            </a:pPr>
            <a:r>
              <a:rPr lang="en" sz="900" dirty="0">
                <a:solidFill>
                  <a:srgbClr val="000000"/>
                </a:solidFill>
              </a:rPr>
              <a:t>University of Massachusetts Medical School in accordance with Massachusetts General Laws, Chapter 269, Sections 17, 18 and 19 (Jan. 5, 1988) does not tolerate any form of hazing. Massachusetts General Laws, Chapter 269, Sections 17, 18 and 19 contain the following:</a:t>
            </a:r>
            <a:endParaRPr sz="900" b="1" dirty="0">
              <a:solidFill>
                <a:srgbClr val="000000"/>
              </a:solidFill>
            </a:endParaRPr>
          </a:p>
          <a:p>
            <a:pPr>
              <a:lnSpc>
                <a:spcPct val="115000"/>
              </a:lnSpc>
              <a:spcAft>
                <a:spcPts val="600"/>
              </a:spcAft>
            </a:pPr>
            <a:r>
              <a:rPr lang="en" sz="900" b="1" dirty="0">
                <a:solidFill>
                  <a:srgbClr val="000000"/>
                </a:solidFill>
              </a:rPr>
              <a:t>Section 17:</a:t>
            </a:r>
            <a:r>
              <a:rPr lang="en" sz="900" dirty="0">
                <a:solidFill>
                  <a:srgbClr val="000000"/>
                </a:solidFill>
              </a:rPr>
              <a:t> Whoever is a principal organizer or participant in the crime of hazing, as defined herein, shall be punished by a fine of not more than three thousand dollars or by imprisonment in a house of correction for not more than one year or both such fine and imprisonment.The term ‘hazing’ as used in this section and in Sections 18 and 19, shall mean any conduct or method of initiation into any student organization, whether on public or private property, which willfully or recklessly endangers the physical or mental health of any student or other person. Such conduct shall include whipping, beating, branding, forced calisthenics, exposure to weather, forced consumption of any food, liquor, beverage, drug or other substance, or any other brutal treatment or forced physical activity which is likely to adversely affect the physical health or safety of any student or other person, or which subjects such student or other person to extreme mental stress, including extended deprivation of sleep or rest or extended isolation.Notwithstanding any other provisions of this section to the contrary, consent shall not be available as a defense to any prosecution under this action.</a:t>
            </a:r>
            <a:endParaRPr sz="900" dirty="0">
              <a:solidFill>
                <a:srgbClr val="000000"/>
              </a:solidFill>
            </a:endParaRPr>
          </a:p>
          <a:p>
            <a:pPr>
              <a:lnSpc>
                <a:spcPct val="115000"/>
              </a:lnSpc>
            </a:pPr>
            <a:r>
              <a:rPr lang="en" sz="900" dirty="0">
                <a:solidFill>
                  <a:srgbClr val="000000"/>
                </a:solidFill>
              </a:rPr>
              <a:t>Refer to the student handbook for the full hazing policy. </a:t>
            </a:r>
            <a:endParaRPr sz="900" dirty="0">
              <a:latin typeface="Roboto"/>
              <a:ea typeface="Roboto"/>
              <a:cs typeface="Roboto"/>
              <a:sym typeface="Roboto"/>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Google Shape;120;p18"/>
          <p:cNvSpPr txBox="1">
            <a:spLocks noGrp="1"/>
          </p:cNvSpPr>
          <p:nvPr>
            <p:ph type="title"/>
          </p:nvPr>
        </p:nvSpPr>
        <p:spPr>
          <a:xfrm>
            <a:off x="267287" y="228600"/>
            <a:ext cx="11563642" cy="447310"/>
          </a:xfrm>
          <a:prstGeom prst="rect">
            <a:avLst/>
          </a:prstGeom>
        </p:spPr>
        <p:txBody>
          <a:bodyPr spcFirstLastPara="1" vert="horz" wrap="square" lIns="91425" tIns="91425" rIns="91425" bIns="91425" rtlCol="0" anchor="ctr" anchorCtr="0">
            <a:noAutofit/>
          </a:bodyPr>
          <a:lstStyle/>
          <a:p>
            <a:pPr algn="ctr"/>
            <a:r>
              <a:rPr lang="en" sz="2800" dirty="0">
                <a:solidFill>
                  <a:srgbClr val="000000"/>
                </a:solidFill>
                <a:latin typeface="Arial Black" panose="020B0A04020102020204" pitchFamily="34" charset="0"/>
                <a:ea typeface="Calibri"/>
                <a:cs typeface="Arial" panose="020B0604020202020204" pitchFamily="34" charset="0"/>
                <a:sym typeface="Calibri"/>
              </a:rPr>
              <a:t>Maintaining Compliance with State and Federal Laws and University Policies</a:t>
            </a:r>
            <a:endParaRPr sz="2800" dirty="0">
              <a:solidFill>
                <a:srgbClr val="000000"/>
              </a:solidFill>
              <a:latin typeface="Arial Black" panose="020B0A04020102020204" pitchFamily="34" charset="0"/>
              <a:ea typeface="Calibri"/>
              <a:cs typeface="Arial" panose="020B0604020202020204" pitchFamily="34" charset="0"/>
              <a:sym typeface="Calibri"/>
            </a:endParaRPr>
          </a:p>
        </p:txBody>
      </p:sp>
      <p:sp>
        <p:nvSpPr>
          <p:cNvPr id="121" name="Google Shape;121;p18"/>
          <p:cNvSpPr txBox="1"/>
          <p:nvPr/>
        </p:nvSpPr>
        <p:spPr>
          <a:xfrm>
            <a:off x="381000" y="888536"/>
            <a:ext cx="3657600" cy="4835657"/>
          </a:xfrm>
          <a:prstGeom prst="rect">
            <a:avLst/>
          </a:prstGeom>
          <a:noFill/>
          <a:ln>
            <a:noFill/>
          </a:ln>
        </p:spPr>
        <p:txBody>
          <a:bodyPr spcFirstLastPara="1" wrap="square" lIns="91425" tIns="91425" rIns="91425" bIns="91425" anchor="t" anchorCtr="0">
            <a:noAutofit/>
          </a:bodyPr>
          <a:lstStyle/>
          <a:p>
            <a:pPr>
              <a:lnSpc>
                <a:spcPct val="115000"/>
              </a:lnSpc>
            </a:pPr>
            <a:r>
              <a:rPr lang="en" sz="1050" b="1" dirty="0">
                <a:solidFill>
                  <a:srgbClr val="0071CE"/>
                </a:solidFill>
              </a:rPr>
              <a:t>Student Clinical Education Hours Policy</a:t>
            </a:r>
            <a:endParaRPr sz="1050" b="1" dirty="0">
              <a:solidFill>
                <a:srgbClr val="0071CE"/>
              </a:solidFill>
            </a:endParaRPr>
          </a:p>
          <a:p>
            <a:pPr>
              <a:lnSpc>
                <a:spcPct val="115000"/>
              </a:lnSpc>
              <a:spcBef>
                <a:spcPts val="800"/>
              </a:spcBef>
            </a:pPr>
            <a:r>
              <a:rPr lang="en" sz="1000" dirty="0">
                <a:solidFill>
                  <a:srgbClr val="000000"/>
                </a:solidFill>
              </a:rPr>
              <a:t>As working significant numbers of hours continuously has been shown to contribute to reduction in performance and increased incidence of significant errors in work, the clinical faculty of the University of Massachusetts Medical School require the following: In order to allow medical students to perform maximally, to effectively assist in the clinical care of patients and to learn from their patients clinical medical students will be expected to follow ACGME PGY-2 clinical work hour restrictions.</a:t>
            </a:r>
            <a:endParaRPr sz="1000" dirty="0">
              <a:solidFill>
                <a:srgbClr val="000000"/>
              </a:solidFill>
            </a:endParaRPr>
          </a:p>
          <a:p>
            <a:pPr>
              <a:lnSpc>
                <a:spcPct val="115000"/>
              </a:lnSpc>
              <a:spcBef>
                <a:spcPts val="1800"/>
              </a:spcBef>
            </a:pPr>
            <a:r>
              <a:rPr lang="en" sz="1050" b="1" dirty="0">
                <a:solidFill>
                  <a:srgbClr val="0071CE"/>
                </a:solidFill>
              </a:rPr>
              <a:t>Religious/Ethical Matters: </a:t>
            </a:r>
            <a:r>
              <a:rPr lang="en" sz="1050" b="1" i="1" dirty="0">
                <a:solidFill>
                  <a:srgbClr val="0071CE"/>
                </a:solidFill>
              </a:rPr>
              <a:t>Requesting accommodation for religious holidays and activities</a:t>
            </a:r>
            <a:endParaRPr sz="1050" b="1" i="1" dirty="0">
              <a:solidFill>
                <a:srgbClr val="0071CE"/>
              </a:solidFill>
            </a:endParaRPr>
          </a:p>
          <a:p>
            <a:pPr>
              <a:lnSpc>
                <a:spcPct val="115000"/>
              </a:lnSpc>
              <a:spcBef>
                <a:spcPts val="800"/>
              </a:spcBef>
            </a:pPr>
            <a:r>
              <a:rPr lang="en" sz="1000" b="1" dirty="0">
                <a:solidFill>
                  <a:srgbClr val="000F9F"/>
                </a:solidFill>
              </a:rPr>
              <a:t>Principle: </a:t>
            </a:r>
            <a:r>
              <a:rPr lang="en" sz="1000" dirty="0">
                <a:solidFill>
                  <a:srgbClr val="000000"/>
                </a:solidFill>
              </a:rPr>
              <a:t>The purpose of this policy is to acknowledge respect for the religious diversity of UMMS students by providing opportunities, where possible, for accommodation in cases where genuine conflicts exist between students’ religious beliefs/practices and educational activities. Such accommodations must honor the primacy of our commitment to patient care and not unduly burden faculty or disproportionately affect the general student population involved in the affected educational activity.</a:t>
            </a:r>
            <a:endParaRPr sz="1000" dirty="0">
              <a:solidFill>
                <a:srgbClr val="000000"/>
              </a:solidFill>
            </a:endParaRPr>
          </a:p>
          <a:p>
            <a:pPr>
              <a:lnSpc>
                <a:spcPct val="115000"/>
              </a:lnSpc>
              <a:spcBef>
                <a:spcPts val="1800"/>
              </a:spcBef>
            </a:pPr>
            <a:endParaRPr sz="1000" b="1" dirty="0">
              <a:solidFill>
                <a:srgbClr val="0B5394"/>
              </a:solidFill>
            </a:endParaRPr>
          </a:p>
          <a:p>
            <a:endParaRPr sz="800" dirty="0">
              <a:latin typeface="Roboto"/>
              <a:ea typeface="Roboto"/>
              <a:cs typeface="Roboto"/>
              <a:sym typeface="Roboto"/>
            </a:endParaRPr>
          </a:p>
        </p:txBody>
      </p:sp>
      <p:sp>
        <p:nvSpPr>
          <p:cNvPr id="122" name="Google Shape;122;p18"/>
          <p:cNvSpPr txBox="1"/>
          <p:nvPr/>
        </p:nvSpPr>
        <p:spPr>
          <a:xfrm>
            <a:off x="4267200" y="888536"/>
            <a:ext cx="3657600" cy="5182630"/>
          </a:xfrm>
          <a:prstGeom prst="rect">
            <a:avLst/>
          </a:prstGeom>
          <a:noFill/>
          <a:ln>
            <a:noFill/>
          </a:ln>
        </p:spPr>
        <p:txBody>
          <a:bodyPr spcFirstLastPara="1" wrap="square" lIns="91425" tIns="91425" rIns="91425" bIns="91425" anchor="t" anchorCtr="0">
            <a:noAutofit/>
          </a:bodyPr>
          <a:lstStyle/>
          <a:p>
            <a:pPr>
              <a:lnSpc>
                <a:spcPct val="115000"/>
              </a:lnSpc>
            </a:pPr>
            <a:r>
              <a:rPr lang="en-US" sz="1050" b="1" dirty="0">
                <a:solidFill>
                  <a:srgbClr val="0071CE"/>
                </a:solidFill>
              </a:rPr>
              <a:t>Religious/Ethical Matters: </a:t>
            </a:r>
            <a:r>
              <a:rPr lang="en-US" sz="1050" b="1" i="1" dirty="0">
                <a:solidFill>
                  <a:srgbClr val="0071CE"/>
                </a:solidFill>
              </a:rPr>
              <a:t>Requesting accommodation for religious holidays and activities-continued</a:t>
            </a:r>
          </a:p>
          <a:p>
            <a:pPr>
              <a:lnSpc>
                <a:spcPct val="115000"/>
              </a:lnSpc>
            </a:pPr>
            <a:endParaRPr lang="en" sz="1000" b="1" dirty="0">
              <a:solidFill>
                <a:srgbClr val="000F9F"/>
              </a:solidFill>
            </a:endParaRPr>
          </a:p>
          <a:p>
            <a:pPr>
              <a:lnSpc>
                <a:spcPct val="115000"/>
              </a:lnSpc>
            </a:pPr>
            <a:r>
              <a:rPr lang="en" sz="1000" b="1" dirty="0">
                <a:solidFill>
                  <a:srgbClr val="000F9F"/>
                </a:solidFill>
              </a:rPr>
              <a:t>Applicability: </a:t>
            </a:r>
            <a:r>
              <a:rPr lang="en" sz="1000" dirty="0">
                <a:solidFill>
                  <a:srgbClr val="000000"/>
                </a:solidFill>
              </a:rPr>
              <a:t>This policy applies to any UMMS student who, because of religious beliefs or practice, believes that s/he is unable to attend a class, participate in any examination, or in other ways fulfill an educational requirement of any course, clerkship or other required activity.</a:t>
            </a:r>
            <a:endParaRPr sz="1000" dirty="0">
              <a:solidFill>
                <a:srgbClr val="000000"/>
              </a:solidFill>
            </a:endParaRPr>
          </a:p>
          <a:p>
            <a:pPr>
              <a:lnSpc>
                <a:spcPct val="115000"/>
              </a:lnSpc>
              <a:spcBef>
                <a:spcPts val="1800"/>
              </a:spcBef>
            </a:pPr>
            <a:r>
              <a:rPr lang="en" sz="1000" b="1" dirty="0">
                <a:solidFill>
                  <a:srgbClr val="000F9F"/>
                </a:solidFill>
              </a:rPr>
              <a:t>Policy: </a:t>
            </a:r>
            <a:r>
              <a:rPr lang="en" sz="1000" dirty="0">
                <a:solidFill>
                  <a:srgbClr val="000000"/>
                </a:solidFill>
              </a:rPr>
              <a:t>Recognizing that the religious diversity of its students may result in conflicts between students’ religious beliefs/practices and certain educational activities, UMMS will attempt to make accommodations that honor the primacy of its commitment to patient care and do not unduly burden faculty or disproportionately affect the general student population involved in the affected educational activity. Students who believe they have a need for religious accommodation during any course, clerkship or other required educational activity shall notify the relevant instructor/preceptor as soon as possible after an impending conflict becomes apparent — preferably prior to or at the beginning of the course, clerkship or other activity.</a:t>
            </a:r>
            <a:endParaRPr sz="1000" dirty="0">
              <a:solidFill>
                <a:srgbClr val="000000"/>
              </a:solidFill>
            </a:endParaRPr>
          </a:p>
          <a:p>
            <a:pPr>
              <a:lnSpc>
                <a:spcPct val="115000"/>
              </a:lnSpc>
              <a:spcBef>
                <a:spcPts val="1800"/>
              </a:spcBef>
            </a:pPr>
            <a:r>
              <a:rPr lang="en" sz="1000" dirty="0">
                <a:solidFill>
                  <a:srgbClr val="000000"/>
                </a:solidFill>
              </a:rPr>
              <a:t>If it is established that there is a legitimate need for the affected student(s) where possible, shall be provided reasonable accommodation, including the opportunity to make up the activity in conflict if this is indicated.</a:t>
            </a:r>
            <a:endParaRPr sz="1000" dirty="0">
              <a:solidFill>
                <a:srgbClr val="000000"/>
              </a:solidFill>
            </a:endParaRPr>
          </a:p>
        </p:txBody>
      </p:sp>
      <p:cxnSp>
        <p:nvCxnSpPr>
          <p:cNvPr id="123" name="Google Shape;123;p18"/>
          <p:cNvCxnSpPr>
            <a:cxnSpLocks/>
          </p:cNvCxnSpPr>
          <p:nvPr/>
        </p:nvCxnSpPr>
        <p:spPr>
          <a:xfrm>
            <a:off x="381000" y="818046"/>
            <a:ext cx="11430000" cy="0"/>
          </a:xfrm>
          <a:prstGeom prst="straightConnector1">
            <a:avLst/>
          </a:prstGeom>
          <a:noFill/>
          <a:ln w="9525" cap="flat" cmpd="sng">
            <a:solidFill>
              <a:schemeClr val="dk2"/>
            </a:solidFill>
            <a:prstDash val="dot"/>
            <a:round/>
            <a:headEnd type="none" w="med" len="med"/>
            <a:tailEnd type="none" w="med" len="med"/>
          </a:ln>
        </p:spPr>
      </p:cxnSp>
      <p:sp>
        <p:nvSpPr>
          <p:cNvPr id="125" name="Google Shape;125;p18"/>
          <p:cNvSpPr txBox="1"/>
          <p:nvPr/>
        </p:nvSpPr>
        <p:spPr>
          <a:xfrm>
            <a:off x="8173329" y="888536"/>
            <a:ext cx="3657600" cy="2473642"/>
          </a:xfrm>
          <a:prstGeom prst="rect">
            <a:avLst/>
          </a:prstGeom>
          <a:noFill/>
          <a:ln>
            <a:noFill/>
          </a:ln>
        </p:spPr>
        <p:txBody>
          <a:bodyPr spcFirstLastPara="1" wrap="square" lIns="91425" tIns="91425" rIns="91425" bIns="91425" anchor="t" anchorCtr="0">
            <a:noAutofit/>
          </a:bodyPr>
          <a:lstStyle/>
          <a:p>
            <a:pPr>
              <a:lnSpc>
                <a:spcPct val="115000"/>
              </a:lnSpc>
            </a:pPr>
            <a:r>
              <a:rPr lang="en" sz="1050" b="1" dirty="0">
                <a:solidFill>
                  <a:srgbClr val="0071CE"/>
                </a:solidFill>
              </a:rPr>
              <a:t>Civility Statement</a:t>
            </a:r>
            <a:endParaRPr sz="1050" b="1" dirty="0">
              <a:solidFill>
                <a:srgbClr val="0071CE"/>
              </a:solidFill>
            </a:endParaRPr>
          </a:p>
          <a:p>
            <a:pPr>
              <a:lnSpc>
                <a:spcPct val="115000"/>
              </a:lnSpc>
              <a:spcBef>
                <a:spcPts val="800"/>
              </a:spcBef>
            </a:pPr>
            <a:r>
              <a:rPr lang="en" sz="1000" dirty="0">
                <a:solidFill>
                  <a:srgbClr val="000000"/>
                </a:solidFill>
              </a:rPr>
              <a:t>The University of Massachusetts Medical School is a large diverse community committed to a civil, respectful and humane workplace. Our commitment to civility contributes to the recruitment and retention of top talent: as a result, we uphold the dignity of the individual in the following ways:</a:t>
            </a:r>
            <a:endParaRPr sz="1000" dirty="0">
              <a:solidFill>
                <a:srgbClr val="000000"/>
              </a:solidFill>
            </a:endParaRPr>
          </a:p>
          <a:p>
            <a:pPr marL="457200" indent="-273050">
              <a:lnSpc>
                <a:spcPct val="115000"/>
              </a:lnSpc>
              <a:spcBef>
                <a:spcPts val="600"/>
              </a:spcBef>
              <a:buSzPts val="700"/>
              <a:buAutoNum type="arabicPeriod"/>
            </a:pPr>
            <a:r>
              <a:rPr lang="en" sz="1000" dirty="0">
                <a:solidFill>
                  <a:srgbClr val="000000"/>
                </a:solidFill>
              </a:rPr>
              <a:t>Conducting ourselves with integrity, courtesy and respect toward fellow members of our UMMS community;</a:t>
            </a:r>
            <a:endParaRPr sz="1000" dirty="0">
              <a:solidFill>
                <a:srgbClr val="000000"/>
              </a:solidFill>
            </a:endParaRPr>
          </a:p>
          <a:p>
            <a:pPr marL="457200" indent="-273050">
              <a:lnSpc>
                <a:spcPct val="115000"/>
              </a:lnSpc>
              <a:buSzPts val="700"/>
              <a:buAutoNum type="arabicPeriod"/>
            </a:pPr>
            <a:r>
              <a:rPr lang="en" sz="1000" dirty="0">
                <a:solidFill>
                  <a:srgbClr val="000000"/>
                </a:solidFill>
              </a:rPr>
              <a:t>Holding individuals accountable for their actions and;</a:t>
            </a:r>
            <a:endParaRPr sz="1000" dirty="0">
              <a:solidFill>
                <a:srgbClr val="000000"/>
              </a:solidFill>
            </a:endParaRPr>
          </a:p>
          <a:p>
            <a:pPr marL="457200" indent="-273050">
              <a:lnSpc>
                <a:spcPct val="115000"/>
              </a:lnSpc>
              <a:buSzPts val="700"/>
              <a:buAutoNum type="arabicPeriod"/>
            </a:pPr>
            <a:r>
              <a:rPr lang="en" sz="1000" dirty="0">
                <a:solidFill>
                  <a:srgbClr val="000000"/>
                </a:solidFill>
              </a:rPr>
              <a:t>Promoting an environment where individuals feel safe </a:t>
            </a:r>
            <a:endParaRPr sz="800" dirty="0">
              <a:highlight>
                <a:srgbClr val="FFFFFF"/>
              </a:highlight>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p19"/>
          <p:cNvSpPr txBox="1">
            <a:spLocks noGrp="1"/>
          </p:cNvSpPr>
          <p:nvPr>
            <p:ph type="title"/>
          </p:nvPr>
        </p:nvSpPr>
        <p:spPr>
          <a:xfrm>
            <a:off x="119575" y="113155"/>
            <a:ext cx="11964573" cy="605347"/>
          </a:xfrm>
          <a:prstGeom prst="rect">
            <a:avLst/>
          </a:prstGeom>
        </p:spPr>
        <p:txBody>
          <a:bodyPr spcFirstLastPara="1" vert="horz" wrap="square" lIns="91425" tIns="91425" rIns="91425" bIns="91425" rtlCol="0" anchor="ctr" anchorCtr="0">
            <a:noAutofit/>
          </a:bodyPr>
          <a:lstStyle/>
          <a:p>
            <a:pPr algn="ctr"/>
            <a:r>
              <a:rPr lang="en" sz="2800" dirty="0">
                <a:solidFill>
                  <a:srgbClr val="000000"/>
                </a:solidFill>
                <a:latin typeface="Arial Black" panose="020B0A04020102020204" pitchFamily="34" charset="0"/>
                <a:ea typeface="Calibri"/>
                <a:cs typeface="Calibri"/>
                <a:sym typeface="Calibri"/>
              </a:rPr>
              <a:t>Maintaining Compliance with State and Federal Laws and University Policies</a:t>
            </a:r>
            <a:endParaRPr sz="2800" dirty="0">
              <a:solidFill>
                <a:srgbClr val="000000"/>
              </a:solidFill>
              <a:latin typeface="Calibri"/>
              <a:ea typeface="Calibri"/>
              <a:cs typeface="Calibri"/>
              <a:sym typeface="Calibri"/>
            </a:endParaRPr>
          </a:p>
        </p:txBody>
      </p:sp>
      <p:sp>
        <p:nvSpPr>
          <p:cNvPr id="134" name="Google Shape;134;p19"/>
          <p:cNvSpPr txBox="1"/>
          <p:nvPr/>
        </p:nvSpPr>
        <p:spPr>
          <a:xfrm>
            <a:off x="381001" y="925030"/>
            <a:ext cx="3657600" cy="5409280"/>
          </a:xfrm>
          <a:prstGeom prst="rect">
            <a:avLst/>
          </a:prstGeom>
          <a:noFill/>
          <a:ln>
            <a:noFill/>
          </a:ln>
        </p:spPr>
        <p:txBody>
          <a:bodyPr spcFirstLastPara="1" wrap="square" lIns="91425" tIns="91425" rIns="91425" bIns="91425" anchor="t" anchorCtr="0">
            <a:noAutofit/>
          </a:bodyPr>
          <a:lstStyle/>
          <a:p>
            <a:r>
              <a:rPr lang="en-US" sz="1100" b="1" dirty="0">
                <a:solidFill>
                  <a:srgbClr val="0071CE"/>
                </a:solidFill>
              </a:rPr>
              <a:t>Sexual Harassment Policy</a:t>
            </a:r>
            <a:endParaRPr lang="en" sz="1100" b="1" dirty="0">
              <a:solidFill>
                <a:srgbClr val="000F9F"/>
              </a:solidFill>
            </a:endParaRPr>
          </a:p>
          <a:p>
            <a:pPr>
              <a:lnSpc>
                <a:spcPct val="124000"/>
              </a:lnSpc>
              <a:spcBef>
                <a:spcPts val="600"/>
              </a:spcBef>
            </a:pPr>
            <a:r>
              <a:rPr lang="en" sz="1000" b="1" dirty="0">
                <a:solidFill>
                  <a:srgbClr val="000F9F"/>
                </a:solidFill>
              </a:rPr>
              <a:t>Policy Statement</a:t>
            </a:r>
            <a:endParaRPr sz="1000" b="1" dirty="0">
              <a:solidFill>
                <a:srgbClr val="000F9F"/>
              </a:solidFill>
            </a:endParaRPr>
          </a:p>
          <a:p>
            <a:pPr>
              <a:spcBef>
                <a:spcPts val="300"/>
              </a:spcBef>
            </a:pPr>
            <a:r>
              <a:rPr lang="en" sz="900" dirty="0">
                <a:solidFill>
                  <a:srgbClr val="000000"/>
                </a:solidFill>
              </a:rPr>
              <a:t>The MedicalSchool is firmly committed to working to ensure that all employees, students and individuals who are authorized to conduct business with and/or perform other services on behalf of the MedicalSchool are not subject to sexual harassment. To that end, it is the policy of the MedicalSchool to comply with all federal and state laws and regulations:  </a:t>
            </a:r>
            <a:r>
              <a:rPr lang="en" sz="900" u="sng" dirty="0">
                <a:solidFill>
                  <a:srgbClr val="000000"/>
                </a:solidFill>
                <a:hlinkClick r:id="rId4">
                  <a:extLst>
                    <a:ext uri="{A12FA001-AC4F-418D-AE19-62706E023703}">
                      <ahyp:hlinkClr xmlns:ahyp="http://schemas.microsoft.com/office/drawing/2018/hyperlinkcolor" val="tx"/>
                    </a:ext>
                  </a:extLst>
                </a:hlinkClick>
              </a:rPr>
              <a:t>Title VII of the Civil Rights Act of 1964</a:t>
            </a:r>
            <a:r>
              <a:rPr lang="en" sz="900" dirty="0">
                <a:solidFill>
                  <a:srgbClr val="000000"/>
                </a:solidFill>
              </a:rPr>
              <a:t>, Chapter 151B, </a:t>
            </a:r>
            <a:r>
              <a:rPr lang="en" sz="900" u="sng" dirty="0">
                <a:solidFill>
                  <a:srgbClr val="000000"/>
                </a:solidFill>
                <a:hlinkClick r:id="rId5">
                  <a:extLst>
                    <a:ext uri="{A12FA001-AC4F-418D-AE19-62706E023703}">
                      <ahyp:hlinkClr xmlns:ahyp="http://schemas.microsoft.com/office/drawing/2018/hyperlinkcolor" val="tx"/>
                    </a:ext>
                  </a:extLst>
                </a:hlinkClick>
              </a:rPr>
              <a:t>and M.G.L. 151B Sec. 3A</a:t>
            </a:r>
            <a:r>
              <a:rPr lang="en" sz="900" dirty="0">
                <a:solidFill>
                  <a:srgbClr val="000000"/>
                </a:solidFill>
              </a:rPr>
              <a:t>. Retaliation against an individual for filing a complaint of sexual harassment or against any individual for cooperating in an investigation of a complaint, is against the MedicalSchool policy and </a:t>
            </a:r>
            <a:r>
              <a:rPr lang="en" sz="900" b="1" dirty="0">
                <a:solidFill>
                  <a:srgbClr val="000000"/>
                </a:solidFill>
              </a:rPr>
              <a:t>it is against the law</a:t>
            </a:r>
            <a:r>
              <a:rPr lang="en" sz="900" dirty="0">
                <a:solidFill>
                  <a:srgbClr val="000000"/>
                </a:solidFill>
              </a:rPr>
              <a:t>.  If retaliation is found to have occurred, appropriate action(s) will be taken.</a:t>
            </a:r>
            <a:endParaRPr sz="900" dirty="0">
              <a:solidFill>
                <a:srgbClr val="000000"/>
              </a:solidFill>
            </a:endParaRPr>
          </a:p>
          <a:p>
            <a:pPr>
              <a:lnSpc>
                <a:spcPct val="124000"/>
              </a:lnSpc>
              <a:spcBef>
                <a:spcPts val="600"/>
              </a:spcBef>
            </a:pPr>
            <a:r>
              <a:rPr lang="en" sz="1000" b="1" dirty="0">
                <a:solidFill>
                  <a:srgbClr val="000F9F"/>
                </a:solidFill>
              </a:rPr>
              <a:t>Reason for Policy</a:t>
            </a:r>
            <a:endParaRPr sz="1000" b="1" dirty="0">
              <a:solidFill>
                <a:srgbClr val="000F9F"/>
              </a:solidFill>
            </a:endParaRPr>
          </a:p>
          <a:p>
            <a:pPr>
              <a:spcBef>
                <a:spcPts val="300"/>
              </a:spcBef>
            </a:pPr>
            <a:r>
              <a:rPr lang="en" sz="900" dirty="0">
                <a:solidFill>
                  <a:srgbClr val="000000"/>
                </a:solidFill>
              </a:rPr>
              <a:t>To provide a learning and working environment that is free of sexual harassment in the form of unwelcome physical advances, requests for sexual favors, and verbal or written communications of a sexual nature.</a:t>
            </a:r>
            <a:endParaRPr sz="900" dirty="0">
              <a:solidFill>
                <a:srgbClr val="000000"/>
              </a:solidFill>
            </a:endParaRPr>
          </a:p>
          <a:p>
            <a:pPr>
              <a:lnSpc>
                <a:spcPct val="124000"/>
              </a:lnSpc>
              <a:spcBef>
                <a:spcPts val="600"/>
              </a:spcBef>
            </a:pPr>
            <a:r>
              <a:rPr lang="en" sz="1000" b="1" dirty="0">
                <a:solidFill>
                  <a:srgbClr val="000F9F"/>
                </a:solidFill>
              </a:rPr>
              <a:t>Entities Affected By This Policy</a:t>
            </a:r>
            <a:endParaRPr sz="1000" b="1" dirty="0">
              <a:solidFill>
                <a:srgbClr val="000F9F"/>
              </a:solidFill>
            </a:endParaRPr>
          </a:p>
          <a:p>
            <a:pPr>
              <a:spcBef>
                <a:spcPts val="300"/>
              </a:spcBef>
            </a:pPr>
            <a:r>
              <a:rPr lang="en" sz="900" dirty="0">
                <a:solidFill>
                  <a:srgbClr val="000000"/>
                </a:solidFill>
              </a:rPr>
              <a:t>The policy and procedures for resolution apply to all employees, students and individuals who are authorized to conduct business with and/or perform other services on behalf of the University of Massachusetts Medical School who believe that they have been sexually harassed.  The policy and procedures also address the concerns of any person who has a sexual harassment complaint brought against them.</a:t>
            </a:r>
            <a:endParaRPr sz="900" dirty="0">
              <a:solidFill>
                <a:srgbClr val="000000"/>
              </a:solidFill>
            </a:endParaRPr>
          </a:p>
          <a:p>
            <a:pPr>
              <a:lnSpc>
                <a:spcPct val="115000"/>
              </a:lnSpc>
              <a:spcBef>
                <a:spcPts val="1500"/>
              </a:spcBef>
            </a:pPr>
            <a:endParaRPr sz="900" b="1" dirty="0">
              <a:solidFill>
                <a:srgbClr val="0B5394"/>
              </a:solidFill>
            </a:endParaRPr>
          </a:p>
          <a:p>
            <a:endParaRPr sz="700" dirty="0">
              <a:latin typeface="Roboto"/>
              <a:ea typeface="Roboto"/>
              <a:cs typeface="Roboto"/>
              <a:sym typeface="Roboto"/>
            </a:endParaRPr>
          </a:p>
        </p:txBody>
      </p:sp>
      <p:sp>
        <p:nvSpPr>
          <p:cNvPr id="135" name="Google Shape;135;p19"/>
          <p:cNvSpPr txBox="1"/>
          <p:nvPr/>
        </p:nvSpPr>
        <p:spPr>
          <a:xfrm>
            <a:off x="4267201" y="2545312"/>
            <a:ext cx="3657600" cy="4324099"/>
          </a:xfrm>
          <a:prstGeom prst="rect">
            <a:avLst/>
          </a:prstGeom>
          <a:noFill/>
          <a:ln>
            <a:noFill/>
          </a:ln>
        </p:spPr>
        <p:txBody>
          <a:bodyPr spcFirstLastPara="1" wrap="square" lIns="91425" tIns="91425" rIns="91425" bIns="91425" anchor="t" anchorCtr="0">
            <a:noAutofit/>
          </a:bodyPr>
          <a:lstStyle/>
          <a:p>
            <a:r>
              <a:rPr lang="en-US" sz="1100" b="1" dirty="0">
                <a:solidFill>
                  <a:srgbClr val="0071CE"/>
                </a:solidFill>
                <a:highlight>
                  <a:srgbClr val="FFFFFF"/>
                </a:highlight>
              </a:rPr>
              <a:t>The Family Education Rights and Privacy Act (FERPA)</a:t>
            </a:r>
          </a:p>
          <a:p>
            <a:endParaRPr lang="en-US" sz="900" b="1" dirty="0">
              <a:solidFill>
                <a:schemeClr val="tx1">
                  <a:lumMod val="50000"/>
                </a:schemeClr>
              </a:solidFill>
              <a:highlight>
                <a:srgbClr val="FFFFFF"/>
              </a:highlight>
            </a:endParaRPr>
          </a:p>
          <a:p>
            <a:pPr fontAlgn="t"/>
            <a:r>
              <a:rPr lang="en-US" sz="900" dirty="0">
                <a:solidFill>
                  <a:srgbClr val="000000"/>
                </a:solidFill>
                <a:highlight>
                  <a:srgbClr val="FFFFFF"/>
                </a:highlight>
              </a:rPr>
              <a:t>The Family Educational Rights and Privacy Act (FERPA) is a federal law that allows present and former students access to their educational records and provides basic privacy protection. Educational records are defined as those directly related to a student and maintained by an educational agency or institution.</a:t>
            </a:r>
          </a:p>
          <a:p>
            <a:pPr fontAlgn="t"/>
            <a:endParaRPr lang="en-US" sz="900" dirty="0">
              <a:solidFill>
                <a:srgbClr val="000000"/>
              </a:solidFill>
              <a:highlight>
                <a:srgbClr val="FFFFFF"/>
              </a:highlight>
            </a:endParaRPr>
          </a:p>
          <a:p>
            <a:pPr fontAlgn="t"/>
            <a:r>
              <a:rPr lang="en-US" sz="900" dirty="0">
                <a:solidFill>
                  <a:srgbClr val="000000"/>
                </a:solidFill>
                <a:highlight>
                  <a:srgbClr val="FFFFFF"/>
                </a:highlight>
              </a:rPr>
              <a:t>FERPA permits disclosure of personal identifiable information from a student’s educational record to parents, police or others to protect the health and safety of the student or other individuals. Information can be shared with university personnel when there is a specific need to know.</a:t>
            </a:r>
          </a:p>
          <a:p>
            <a:pPr fontAlgn="t"/>
            <a:endParaRPr lang="en-US" sz="900" dirty="0">
              <a:solidFill>
                <a:srgbClr val="000000"/>
              </a:solidFill>
              <a:highlight>
                <a:srgbClr val="FFFFFF"/>
              </a:highlight>
            </a:endParaRPr>
          </a:p>
          <a:p>
            <a:pPr fontAlgn="t"/>
            <a:r>
              <a:rPr lang="en-US" sz="900" dirty="0">
                <a:solidFill>
                  <a:srgbClr val="000000"/>
                </a:solidFill>
                <a:highlight>
                  <a:srgbClr val="FFFFFF"/>
                </a:highlight>
              </a:rPr>
              <a:t>Observations of a student’s conduct or statements made by a student are not part of a student’s  educational record and should be appropriately shared. </a:t>
            </a:r>
          </a:p>
          <a:p>
            <a:pPr fontAlgn="t"/>
            <a:endParaRPr lang="en-US" sz="900" dirty="0">
              <a:solidFill>
                <a:srgbClr val="000000"/>
              </a:solidFill>
              <a:highlight>
                <a:srgbClr val="FFFFFF"/>
              </a:highlight>
            </a:endParaRPr>
          </a:p>
          <a:p>
            <a:pPr fontAlgn="t"/>
            <a:r>
              <a:rPr lang="en-US" sz="900" dirty="0">
                <a:solidFill>
                  <a:srgbClr val="000000"/>
                </a:solidFill>
                <a:highlight>
                  <a:srgbClr val="FFFFFF"/>
                </a:highlight>
              </a:rPr>
              <a:t>This allows faculty and staff to discuss student health and safety concerns with relevant campus offices trained to handle situations with sensitivity and care.  Taking appropriate action does not violate a student’s privacy. </a:t>
            </a:r>
          </a:p>
          <a:p>
            <a:pPr fontAlgn="t"/>
            <a:endParaRPr lang="en-US" sz="700" dirty="0">
              <a:solidFill>
                <a:srgbClr val="0070C0"/>
              </a:solidFill>
              <a:highlight>
                <a:srgbClr val="FFFFFF"/>
              </a:highlight>
            </a:endParaRPr>
          </a:p>
          <a:p>
            <a:pPr fontAlgn="t"/>
            <a:endParaRPr lang="en-US" sz="700" dirty="0">
              <a:solidFill>
                <a:srgbClr val="0070C0"/>
              </a:solidFill>
              <a:highlight>
                <a:srgbClr val="FFFFFF"/>
              </a:highlight>
            </a:endParaRPr>
          </a:p>
        </p:txBody>
      </p:sp>
      <p:cxnSp>
        <p:nvCxnSpPr>
          <p:cNvPr id="136" name="Google Shape;136;p19"/>
          <p:cNvCxnSpPr>
            <a:cxnSpLocks/>
          </p:cNvCxnSpPr>
          <p:nvPr/>
        </p:nvCxnSpPr>
        <p:spPr>
          <a:xfrm>
            <a:off x="381001" y="829593"/>
            <a:ext cx="11430000" cy="0"/>
          </a:xfrm>
          <a:prstGeom prst="straightConnector1">
            <a:avLst/>
          </a:prstGeom>
          <a:noFill/>
          <a:ln w="9525" cap="flat" cmpd="sng">
            <a:solidFill>
              <a:schemeClr val="dk2"/>
            </a:solidFill>
            <a:prstDash val="dot"/>
            <a:round/>
            <a:headEnd type="none" w="med" len="med"/>
            <a:tailEnd type="none" w="med" len="med"/>
          </a:ln>
        </p:spPr>
      </p:cxnSp>
      <p:sp>
        <p:nvSpPr>
          <p:cNvPr id="2" name="TextBox 1">
            <a:extLst>
              <a:ext uri="{FF2B5EF4-FFF2-40B4-BE49-F238E27FC236}">
                <a16:creationId xmlns:a16="http://schemas.microsoft.com/office/drawing/2014/main" id="{9BD5E6F8-BFE4-4864-BC05-7655CE638A94}"/>
              </a:ext>
            </a:extLst>
          </p:cNvPr>
          <p:cNvSpPr txBox="1"/>
          <p:nvPr/>
        </p:nvSpPr>
        <p:spPr>
          <a:xfrm>
            <a:off x="8153401" y="925030"/>
            <a:ext cx="3657600" cy="5345566"/>
          </a:xfrm>
          <a:prstGeom prst="rect">
            <a:avLst/>
          </a:prstGeom>
          <a:noFill/>
        </p:spPr>
        <p:txBody>
          <a:bodyPr wrap="square" rtlCol="0" anchor="t">
            <a:spAutoFit/>
          </a:bodyPr>
          <a:lstStyle/>
          <a:p>
            <a:pPr>
              <a:spcBef>
                <a:spcPts val="300"/>
              </a:spcBef>
            </a:pPr>
            <a:r>
              <a:rPr lang="en" sz="1100" b="1" dirty="0">
                <a:solidFill>
                  <a:srgbClr val="0071CE"/>
                </a:solidFill>
              </a:rPr>
              <a:t>D</a:t>
            </a:r>
            <a:r>
              <a:rPr lang="en-US" sz="1100" b="1" dirty="0" err="1">
                <a:solidFill>
                  <a:srgbClr val="0071CE"/>
                </a:solidFill>
              </a:rPr>
              <a:t>iscrimination</a:t>
            </a:r>
            <a:r>
              <a:rPr lang="en-US" sz="1100" b="1" dirty="0">
                <a:solidFill>
                  <a:srgbClr val="0071CE"/>
                </a:solidFill>
              </a:rPr>
              <a:t> Complaint and Procedures </a:t>
            </a:r>
          </a:p>
          <a:p>
            <a:pPr>
              <a:lnSpc>
                <a:spcPct val="124000"/>
              </a:lnSpc>
              <a:spcBef>
                <a:spcPts val="800"/>
              </a:spcBef>
            </a:pPr>
            <a:r>
              <a:rPr lang="en-US" sz="1000" b="1" dirty="0">
                <a:solidFill>
                  <a:srgbClr val="000F9F"/>
                </a:solidFill>
              </a:rPr>
              <a:t>Policy Statement</a:t>
            </a:r>
          </a:p>
          <a:p>
            <a:r>
              <a:rPr lang="en-US" sz="900" dirty="0">
                <a:solidFill>
                  <a:srgbClr val="000000"/>
                </a:solidFill>
              </a:rPr>
              <a:t>The Medical School is firmly committed to working to ensure that all employees, students and individuals who are authorized to conduct business with and/or on behalf of the Medical School are not harassed or discriminated against in any form.  To that end, it is the policy of the Medical School to comply with all federal and state anti-discrimination laws and regulations, including those covering affirmative action:  Executive Order 11246 Titles VI and VII of the Civil Rights Act of 1964, The Civil Rights Act of 1991, Sections 503 and 504 of the Rehabilitation Act of 1973, Americans with Disabilities Act of 1990, Age Discrimination Act of 1967, Equal Pay Act of 1963, </a:t>
            </a:r>
            <a:r>
              <a:rPr lang="en-US" sz="900" i="1" dirty="0">
                <a:solidFill>
                  <a:srgbClr val="000000"/>
                </a:solidFill>
              </a:rPr>
              <a:t>the Genetic Information Nondiscrimination Act of 2008 (GINA), </a:t>
            </a:r>
            <a:r>
              <a:rPr lang="en-US" sz="900" dirty="0">
                <a:solidFill>
                  <a:srgbClr val="000000"/>
                </a:solidFill>
              </a:rPr>
              <a:t>Veterans Assistance Act of 1972 and Commonwealth of Massachusetts Executive Orders 74 and 143 and Massachusetts Chapter 151B, as well as other applicable state and federal laws.</a:t>
            </a:r>
            <a:endParaRPr lang="en-US" sz="900" b="1" dirty="0">
              <a:solidFill>
                <a:srgbClr val="000000"/>
              </a:solidFill>
            </a:endParaRPr>
          </a:p>
          <a:p>
            <a:pPr>
              <a:lnSpc>
                <a:spcPct val="124000"/>
              </a:lnSpc>
              <a:spcBef>
                <a:spcPts val="1500"/>
              </a:spcBef>
            </a:pPr>
            <a:r>
              <a:rPr lang="en-US" sz="1000" b="1" dirty="0">
                <a:solidFill>
                  <a:srgbClr val="000F9F"/>
                </a:solidFill>
              </a:rPr>
              <a:t>Reason for Policy</a:t>
            </a:r>
          </a:p>
          <a:p>
            <a:endParaRPr lang="en-US" sz="900" b="1" dirty="0"/>
          </a:p>
          <a:p>
            <a:r>
              <a:rPr lang="en-US" sz="900" dirty="0">
                <a:solidFill>
                  <a:srgbClr val="000000"/>
                </a:solidFill>
              </a:rPr>
              <a:t>To provide a learning and working environment that is free of all forms of harassment and discrimination and is supportive of the right of all individuals to be treated with respect and dignity.</a:t>
            </a:r>
          </a:p>
          <a:p>
            <a:pPr>
              <a:lnSpc>
                <a:spcPct val="124000"/>
              </a:lnSpc>
              <a:spcBef>
                <a:spcPts val="1500"/>
              </a:spcBef>
            </a:pPr>
            <a:r>
              <a:rPr lang="en-US" sz="1000" b="1" dirty="0">
                <a:solidFill>
                  <a:srgbClr val="000F9F"/>
                </a:solidFill>
              </a:rPr>
              <a:t>Entities Affected By This Policy</a:t>
            </a:r>
          </a:p>
          <a:p>
            <a:r>
              <a:rPr lang="en-US" sz="900" dirty="0">
                <a:solidFill>
                  <a:srgbClr val="000000"/>
                </a:solidFill>
              </a:rPr>
              <a:t>The policy and procedures for resolution apply to all employees, students and individuals who are authorized to conduct business with and/or perform other services on behalf of the University of Massachusetts Medical School who believe they may have been harassed or discriminated against on the basis of race, color, creed, religion, gender (including pregnancy, childbirth, or related medical conditions) age, sexual orientation, gender identity and expression, genetic information, national origin, covered veteran status, disability, ancestry or any other characteristic protected by law.</a:t>
            </a:r>
          </a:p>
          <a:p>
            <a:endParaRPr lang="en-US" sz="700" dirty="0"/>
          </a:p>
        </p:txBody>
      </p:sp>
      <p:sp>
        <p:nvSpPr>
          <p:cNvPr id="4" name="TextBox 3">
            <a:extLst>
              <a:ext uri="{FF2B5EF4-FFF2-40B4-BE49-F238E27FC236}">
                <a16:creationId xmlns:a16="http://schemas.microsoft.com/office/drawing/2014/main" id="{8ACB36C4-3DCC-4F69-BC4C-FB2E425EDFBE}"/>
              </a:ext>
            </a:extLst>
          </p:cNvPr>
          <p:cNvSpPr txBox="1"/>
          <p:nvPr/>
        </p:nvSpPr>
        <p:spPr>
          <a:xfrm>
            <a:off x="4355127" y="-616613"/>
            <a:ext cx="2077375" cy="369332"/>
          </a:xfrm>
          <a:prstGeom prst="rect">
            <a:avLst/>
          </a:prstGeom>
          <a:noFill/>
        </p:spPr>
        <p:txBody>
          <a:bodyPr wrap="square" rtlCol="0">
            <a:spAutoFit/>
          </a:bodyPr>
          <a:lstStyle/>
          <a:p>
            <a:endParaRPr lang="en-US" dirty="0"/>
          </a:p>
        </p:txBody>
      </p:sp>
      <p:pic>
        <p:nvPicPr>
          <p:cNvPr id="1028" name="Picture 4" descr="https://inside.umassmed.edu/contentassets/9d5075e3b1ab43c78c1cdf6fbeb2077b/umasscolorseal_withwatermark.jpg">
            <a:extLst>
              <a:ext uri="{FF2B5EF4-FFF2-40B4-BE49-F238E27FC236}">
                <a16:creationId xmlns:a16="http://schemas.microsoft.com/office/drawing/2014/main" id="{D352CB1D-034F-4E3D-839E-E33F7260B1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0580" y="940685"/>
            <a:ext cx="1638300" cy="16383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p19"/>
          <p:cNvSpPr txBox="1">
            <a:spLocks noGrp="1"/>
          </p:cNvSpPr>
          <p:nvPr>
            <p:ph type="title"/>
          </p:nvPr>
        </p:nvSpPr>
        <p:spPr>
          <a:xfrm>
            <a:off x="0" y="112929"/>
            <a:ext cx="12062460" cy="608652"/>
          </a:xfrm>
          <a:prstGeom prst="rect">
            <a:avLst/>
          </a:prstGeom>
        </p:spPr>
        <p:txBody>
          <a:bodyPr spcFirstLastPara="1" vert="horz" wrap="square" lIns="91425" tIns="91425" rIns="91425" bIns="91425" rtlCol="0" anchor="ctr" anchorCtr="0">
            <a:noAutofit/>
          </a:bodyPr>
          <a:lstStyle/>
          <a:p>
            <a:pPr algn="ctr"/>
            <a:br>
              <a:rPr lang="en-US" sz="2800" dirty="0">
                <a:solidFill>
                  <a:srgbClr val="0071CE"/>
                </a:solidFill>
                <a:latin typeface="Calibri"/>
                <a:ea typeface="Calibri"/>
                <a:cs typeface="Calibri"/>
                <a:sym typeface="Calibri"/>
              </a:rPr>
            </a:br>
            <a:r>
              <a:rPr lang="en-US" sz="2800" dirty="0">
                <a:solidFill>
                  <a:srgbClr val="0071CE"/>
                </a:solidFill>
                <a:latin typeface="Arial Black" panose="020B0A04020102020204" pitchFamily="34" charset="0"/>
                <a:ea typeface="Calibri"/>
                <a:cs typeface="Calibri"/>
                <a:sym typeface="Calibri"/>
              </a:rPr>
              <a:t>A STEP-BY-STEP GUIDE FOR FACULTY, STUDENT AND STAFF</a:t>
            </a:r>
            <a:endParaRPr sz="2800" dirty="0">
              <a:solidFill>
                <a:srgbClr val="0071CE"/>
              </a:solidFill>
              <a:latin typeface="Calibri"/>
              <a:ea typeface="Calibri"/>
              <a:cs typeface="Calibri"/>
              <a:sym typeface="Calibri"/>
            </a:endParaRPr>
          </a:p>
          <a:p>
            <a:endParaRPr sz="1400" dirty="0">
              <a:solidFill>
                <a:srgbClr val="1155CC"/>
              </a:solidFill>
              <a:latin typeface="Calibri"/>
              <a:ea typeface="Calibri"/>
              <a:cs typeface="Calibri"/>
              <a:sym typeface="Calibri"/>
            </a:endParaRPr>
          </a:p>
        </p:txBody>
      </p:sp>
      <p:cxnSp>
        <p:nvCxnSpPr>
          <p:cNvPr id="136" name="Google Shape;136;p19"/>
          <p:cNvCxnSpPr>
            <a:cxnSpLocks/>
          </p:cNvCxnSpPr>
          <p:nvPr/>
        </p:nvCxnSpPr>
        <p:spPr>
          <a:xfrm flipV="1">
            <a:off x="68580" y="721581"/>
            <a:ext cx="11993880" cy="33563"/>
          </a:xfrm>
          <a:prstGeom prst="straightConnector1">
            <a:avLst/>
          </a:prstGeom>
          <a:noFill/>
          <a:ln w="9525" cap="flat" cmpd="sng">
            <a:solidFill>
              <a:schemeClr val="dk2"/>
            </a:solidFill>
            <a:prstDash val="dot"/>
            <a:round/>
            <a:headEnd type="none" w="med" len="med"/>
            <a:tailEnd type="none" w="med" len="med"/>
          </a:ln>
        </p:spPr>
      </p:cxnSp>
      <p:pic>
        <p:nvPicPr>
          <p:cNvPr id="20" name="Picture 4" descr="https://inside.umassmed.edu/contentassets/9d5075e3b1ab43c78c1cdf6fbeb2077b/umasscolorseal_withwatermark.jpg">
            <a:extLst>
              <a:ext uri="{FF2B5EF4-FFF2-40B4-BE49-F238E27FC236}">
                <a16:creationId xmlns:a16="http://schemas.microsoft.com/office/drawing/2014/main" id="{9A7D0537-FF1E-427B-9BED-543861E26636}"/>
              </a:ext>
            </a:extLst>
          </p:cNvPr>
          <p:cNvPicPr>
            <a:picLocks noChangeAspect="1" noChangeArrowheads="1"/>
          </p:cNvPicPr>
          <p:nvPr/>
        </p:nvPicPr>
        <p:blipFill>
          <a:blip r:embed="rId4">
            <a:alphaModFix amt="5000"/>
            <a:extLst>
              <a:ext uri="{28A0092B-C50C-407E-A947-70E740481C1C}">
                <a14:useLocalDpi xmlns:a14="http://schemas.microsoft.com/office/drawing/2010/main" val="0"/>
              </a:ext>
            </a:extLst>
          </a:blip>
          <a:srcRect/>
          <a:stretch>
            <a:fillRect/>
          </a:stretch>
        </p:blipFill>
        <p:spPr bwMode="auto">
          <a:xfrm>
            <a:off x="3401761" y="826625"/>
            <a:ext cx="4934281" cy="477154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9B338ADE-F711-4841-A846-FD769B684C17}"/>
              </a:ext>
            </a:extLst>
          </p:cNvPr>
          <p:cNvSpPr txBox="1"/>
          <p:nvPr/>
        </p:nvSpPr>
        <p:spPr>
          <a:xfrm>
            <a:off x="1073088" y="773435"/>
            <a:ext cx="2422784" cy="338554"/>
          </a:xfrm>
          <a:prstGeom prst="rect">
            <a:avLst/>
          </a:prstGeom>
          <a:noFill/>
        </p:spPr>
        <p:txBody>
          <a:bodyPr wrap="square" rtlCol="0">
            <a:spAutoFit/>
          </a:bodyPr>
          <a:lstStyle/>
          <a:p>
            <a:r>
              <a:rPr lang="en-US" sz="1600" b="1" dirty="0">
                <a:solidFill>
                  <a:srgbClr val="000000"/>
                </a:solidFill>
              </a:rPr>
              <a:t>Step 1: RECOGNIZE</a:t>
            </a:r>
          </a:p>
        </p:txBody>
      </p:sp>
      <p:sp>
        <p:nvSpPr>
          <p:cNvPr id="3" name="TextBox 2">
            <a:extLst>
              <a:ext uri="{FF2B5EF4-FFF2-40B4-BE49-F238E27FC236}">
                <a16:creationId xmlns:a16="http://schemas.microsoft.com/office/drawing/2014/main" id="{A7C04827-5F56-4FD7-8780-F685A63C7066}"/>
              </a:ext>
            </a:extLst>
          </p:cNvPr>
          <p:cNvSpPr txBox="1"/>
          <p:nvPr/>
        </p:nvSpPr>
        <p:spPr>
          <a:xfrm>
            <a:off x="1078647" y="1111805"/>
            <a:ext cx="2514600" cy="1938992"/>
          </a:xfrm>
          <a:prstGeom prst="rect">
            <a:avLst/>
          </a:prstGeom>
          <a:noFill/>
          <a:ln>
            <a:solidFill>
              <a:schemeClr val="bg2"/>
            </a:solidFill>
          </a:ln>
        </p:spPr>
        <p:txBody>
          <a:bodyPr wrap="square" rtlCol="0">
            <a:spAutoFit/>
          </a:bodyPr>
          <a:lstStyle/>
          <a:p>
            <a:r>
              <a:rPr lang="en-US" sz="1200" dirty="0">
                <a:solidFill>
                  <a:srgbClr val="000000"/>
                </a:solidFill>
              </a:rPr>
              <a:t>Recognizing the behavior or change in behavior of a someone in need or distress is the first step in helping.  Changes can include: </a:t>
            </a:r>
          </a:p>
          <a:p>
            <a:pPr marL="285750" indent="-285750">
              <a:buFont typeface="Arial" panose="020B0604020202020204" pitchFamily="34" charset="0"/>
              <a:buChar char="•"/>
            </a:pPr>
            <a:r>
              <a:rPr lang="en-US" sz="1200" dirty="0">
                <a:solidFill>
                  <a:srgbClr val="000000"/>
                </a:solidFill>
              </a:rPr>
              <a:t>Abrupt changes in mood</a:t>
            </a:r>
          </a:p>
          <a:p>
            <a:pPr marL="285750" indent="-285750">
              <a:buFont typeface="Arial" panose="020B0604020202020204" pitchFamily="34" charset="0"/>
              <a:buChar char="•"/>
            </a:pPr>
            <a:r>
              <a:rPr lang="en-US" sz="1200" dirty="0">
                <a:solidFill>
                  <a:srgbClr val="000000"/>
                </a:solidFill>
              </a:rPr>
              <a:t>Abrupt changes in appearance (grooming habits or looking disheveled)</a:t>
            </a:r>
          </a:p>
          <a:p>
            <a:pPr marL="285750" indent="-285750">
              <a:buFont typeface="Arial" panose="020B0604020202020204" pitchFamily="34" charset="0"/>
              <a:buChar char="•"/>
            </a:pPr>
            <a:r>
              <a:rPr lang="en-US" sz="1200" dirty="0">
                <a:solidFill>
                  <a:srgbClr val="000000"/>
                </a:solidFill>
              </a:rPr>
              <a:t>Change in the quality of work</a:t>
            </a:r>
          </a:p>
          <a:p>
            <a:pPr marL="285750" indent="-285750">
              <a:buFont typeface="Arial" panose="020B0604020202020204" pitchFamily="34" charset="0"/>
              <a:buChar char="•"/>
            </a:pPr>
            <a:r>
              <a:rPr lang="en-US" sz="1200" dirty="0">
                <a:solidFill>
                  <a:srgbClr val="000000"/>
                </a:solidFill>
              </a:rPr>
              <a:t>Change in attitude </a:t>
            </a:r>
          </a:p>
        </p:txBody>
      </p:sp>
      <p:sp>
        <p:nvSpPr>
          <p:cNvPr id="12" name="TextBox 11">
            <a:extLst>
              <a:ext uri="{FF2B5EF4-FFF2-40B4-BE49-F238E27FC236}">
                <a16:creationId xmlns:a16="http://schemas.microsoft.com/office/drawing/2014/main" id="{57061934-3F1D-4AE1-85C2-72BBA8587638}"/>
              </a:ext>
            </a:extLst>
          </p:cNvPr>
          <p:cNvSpPr txBox="1"/>
          <p:nvPr/>
        </p:nvSpPr>
        <p:spPr>
          <a:xfrm>
            <a:off x="4507937" y="723777"/>
            <a:ext cx="2422784" cy="338554"/>
          </a:xfrm>
          <a:prstGeom prst="rect">
            <a:avLst/>
          </a:prstGeom>
          <a:noFill/>
        </p:spPr>
        <p:txBody>
          <a:bodyPr wrap="square" rtlCol="0">
            <a:spAutoFit/>
          </a:bodyPr>
          <a:lstStyle/>
          <a:p>
            <a:r>
              <a:rPr lang="en-US" sz="1600" b="1" dirty="0">
                <a:solidFill>
                  <a:srgbClr val="000000"/>
                </a:solidFill>
              </a:rPr>
              <a:t>Step 2: RESPOND</a:t>
            </a:r>
          </a:p>
        </p:txBody>
      </p:sp>
      <p:sp>
        <p:nvSpPr>
          <p:cNvPr id="15" name="TextBox 14">
            <a:extLst>
              <a:ext uri="{FF2B5EF4-FFF2-40B4-BE49-F238E27FC236}">
                <a16:creationId xmlns:a16="http://schemas.microsoft.com/office/drawing/2014/main" id="{46DFAF2D-B03A-4FE4-8AAB-5FAB690E5A71}"/>
              </a:ext>
            </a:extLst>
          </p:cNvPr>
          <p:cNvSpPr txBox="1"/>
          <p:nvPr/>
        </p:nvSpPr>
        <p:spPr>
          <a:xfrm>
            <a:off x="4507937" y="1048420"/>
            <a:ext cx="2514600" cy="2492990"/>
          </a:xfrm>
          <a:prstGeom prst="rect">
            <a:avLst/>
          </a:prstGeom>
          <a:noFill/>
          <a:ln>
            <a:solidFill>
              <a:schemeClr val="bg2"/>
            </a:solidFill>
          </a:ln>
        </p:spPr>
        <p:txBody>
          <a:bodyPr wrap="square" rtlCol="0">
            <a:spAutoFit/>
          </a:bodyPr>
          <a:lstStyle/>
          <a:p>
            <a:r>
              <a:rPr lang="en-US" sz="1200" dirty="0">
                <a:solidFill>
                  <a:srgbClr val="000000"/>
                </a:solidFill>
              </a:rPr>
              <a:t>Responding to a person in need can be difficult.  Conversations about emotions and feelings may seem awkward.  Think about these things when responding:</a:t>
            </a:r>
          </a:p>
          <a:p>
            <a:pPr marL="285750" indent="-285750">
              <a:buFont typeface="Arial" panose="020B0604020202020204" pitchFamily="34" charset="0"/>
              <a:buChar char="•"/>
            </a:pPr>
            <a:r>
              <a:rPr lang="en-US" sz="1200" dirty="0">
                <a:solidFill>
                  <a:srgbClr val="000000"/>
                </a:solidFill>
              </a:rPr>
              <a:t>Express concern and care</a:t>
            </a:r>
          </a:p>
          <a:p>
            <a:pPr marL="285750" indent="-285750">
              <a:buFont typeface="Arial" panose="020B0604020202020204" pitchFamily="34" charset="0"/>
              <a:buChar char="•"/>
            </a:pPr>
            <a:r>
              <a:rPr lang="en-US" sz="1200" dirty="0">
                <a:solidFill>
                  <a:srgbClr val="000000"/>
                </a:solidFill>
              </a:rPr>
              <a:t>Find a comfortable private place for the conversation</a:t>
            </a:r>
          </a:p>
          <a:p>
            <a:pPr marL="285750" indent="-285750">
              <a:buFont typeface="Arial" panose="020B0604020202020204" pitchFamily="34" charset="0"/>
              <a:buChar char="•"/>
            </a:pPr>
            <a:r>
              <a:rPr lang="en-US" sz="1200" dirty="0">
                <a:solidFill>
                  <a:srgbClr val="000000"/>
                </a:solidFill>
              </a:rPr>
              <a:t>Avoid criticizing, judgements, and blame</a:t>
            </a:r>
          </a:p>
          <a:p>
            <a:pPr marL="285750" indent="-285750">
              <a:buFont typeface="Arial" panose="020B0604020202020204" pitchFamily="34" charset="0"/>
              <a:buChar char="•"/>
            </a:pPr>
            <a:r>
              <a:rPr lang="en-US" sz="1200" dirty="0">
                <a:solidFill>
                  <a:srgbClr val="000000"/>
                </a:solidFill>
              </a:rPr>
              <a:t>Listen for understanding not responses</a:t>
            </a:r>
          </a:p>
          <a:p>
            <a:pPr marL="285750" indent="-285750">
              <a:buFont typeface="Arial" panose="020B0604020202020204" pitchFamily="34" charset="0"/>
              <a:buChar char="•"/>
            </a:pPr>
            <a:r>
              <a:rPr lang="en-US" sz="1200" dirty="0">
                <a:solidFill>
                  <a:srgbClr val="000000"/>
                </a:solidFill>
              </a:rPr>
              <a:t>Be supportive</a:t>
            </a:r>
          </a:p>
        </p:txBody>
      </p:sp>
      <p:sp>
        <p:nvSpPr>
          <p:cNvPr id="16" name="TextBox 15">
            <a:extLst>
              <a:ext uri="{FF2B5EF4-FFF2-40B4-BE49-F238E27FC236}">
                <a16:creationId xmlns:a16="http://schemas.microsoft.com/office/drawing/2014/main" id="{39F6ABF7-4CC8-4817-A5FA-7AA08F926FE3}"/>
              </a:ext>
            </a:extLst>
          </p:cNvPr>
          <p:cNvSpPr txBox="1"/>
          <p:nvPr/>
        </p:nvSpPr>
        <p:spPr>
          <a:xfrm>
            <a:off x="8131978" y="1077044"/>
            <a:ext cx="2514600" cy="2492990"/>
          </a:xfrm>
          <a:prstGeom prst="rect">
            <a:avLst/>
          </a:prstGeom>
          <a:noFill/>
          <a:ln>
            <a:solidFill>
              <a:schemeClr val="bg2"/>
            </a:solidFill>
          </a:ln>
        </p:spPr>
        <p:txBody>
          <a:bodyPr wrap="square" rtlCol="0">
            <a:spAutoFit/>
          </a:bodyPr>
          <a:lstStyle/>
          <a:p>
            <a:r>
              <a:rPr lang="en-US" sz="1200" dirty="0">
                <a:solidFill>
                  <a:srgbClr val="000000"/>
                </a:solidFill>
              </a:rPr>
              <a:t>Knowing available resources and offering those as options to the person is important.</a:t>
            </a:r>
          </a:p>
          <a:p>
            <a:pPr marL="285750" indent="-285750">
              <a:buFont typeface="Arial" panose="020B0604020202020204" pitchFamily="34" charset="0"/>
              <a:buChar char="•"/>
            </a:pPr>
            <a:r>
              <a:rPr lang="en-US" sz="1200" dirty="0">
                <a:solidFill>
                  <a:srgbClr val="000000"/>
                </a:solidFill>
              </a:rPr>
              <a:t>UMMS Police</a:t>
            </a:r>
          </a:p>
          <a:p>
            <a:pPr marL="285750" indent="-285750">
              <a:buFont typeface="Arial" panose="020B0604020202020204" pitchFamily="34" charset="0"/>
              <a:buChar char="•"/>
            </a:pPr>
            <a:r>
              <a:rPr lang="en-US" sz="1200" dirty="0">
                <a:solidFill>
                  <a:srgbClr val="000000"/>
                </a:solidFill>
              </a:rPr>
              <a:t>Student Counseling Services</a:t>
            </a:r>
          </a:p>
          <a:p>
            <a:pPr marL="285750" indent="-285750">
              <a:buFont typeface="Arial" panose="020B0604020202020204" pitchFamily="34" charset="0"/>
              <a:buChar char="•"/>
            </a:pPr>
            <a:r>
              <a:rPr lang="en-US" sz="1200" dirty="0">
                <a:solidFill>
                  <a:srgbClr val="000000"/>
                </a:solidFill>
              </a:rPr>
              <a:t>UMMS Emergency Mental Health</a:t>
            </a:r>
          </a:p>
          <a:p>
            <a:pPr marL="285750" indent="-285750">
              <a:buFont typeface="Arial" panose="020B0604020202020204" pitchFamily="34" charset="0"/>
              <a:buChar char="•"/>
            </a:pPr>
            <a:r>
              <a:rPr lang="en-US" sz="1200" dirty="0">
                <a:solidFill>
                  <a:srgbClr val="000000"/>
                </a:solidFill>
              </a:rPr>
              <a:t>School Specific Associate/Assistant Deans for Student Affairs</a:t>
            </a:r>
          </a:p>
          <a:p>
            <a:pPr marL="285750" indent="-285750">
              <a:buFont typeface="Arial" panose="020B0604020202020204" pitchFamily="34" charset="0"/>
              <a:buChar char="•"/>
            </a:pPr>
            <a:r>
              <a:rPr lang="en-US" sz="1200" dirty="0">
                <a:solidFill>
                  <a:srgbClr val="000000"/>
                </a:solidFill>
              </a:rPr>
              <a:t>Director for Positive Learning Environment</a:t>
            </a:r>
          </a:p>
          <a:p>
            <a:pPr marL="285750" indent="-285750">
              <a:buFont typeface="Arial" panose="020B0604020202020204" pitchFamily="34" charset="0"/>
              <a:buChar char="•"/>
            </a:pPr>
            <a:r>
              <a:rPr lang="en-US" sz="1200" dirty="0">
                <a:solidFill>
                  <a:srgbClr val="000000"/>
                </a:solidFill>
              </a:rPr>
              <a:t>Diversity and Inclusion Office</a:t>
            </a:r>
          </a:p>
        </p:txBody>
      </p:sp>
      <p:sp>
        <p:nvSpPr>
          <p:cNvPr id="17" name="TextBox 16">
            <a:extLst>
              <a:ext uri="{FF2B5EF4-FFF2-40B4-BE49-F238E27FC236}">
                <a16:creationId xmlns:a16="http://schemas.microsoft.com/office/drawing/2014/main" id="{7324E559-FEDB-4FE5-87BA-5A3C050C8F53}"/>
              </a:ext>
            </a:extLst>
          </p:cNvPr>
          <p:cNvSpPr txBox="1"/>
          <p:nvPr/>
        </p:nvSpPr>
        <p:spPr>
          <a:xfrm>
            <a:off x="8136715" y="725973"/>
            <a:ext cx="2422784" cy="338554"/>
          </a:xfrm>
          <a:prstGeom prst="rect">
            <a:avLst/>
          </a:prstGeom>
          <a:noFill/>
        </p:spPr>
        <p:txBody>
          <a:bodyPr wrap="square" rtlCol="0">
            <a:spAutoFit/>
          </a:bodyPr>
          <a:lstStyle/>
          <a:p>
            <a:r>
              <a:rPr lang="en-US" sz="1600" b="1" dirty="0">
                <a:solidFill>
                  <a:srgbClr val="000000"/>
                </a:solidFill>
              </a:rPr>
              <a:t>Step 3: REFER</a:t>
            </a:r>
          </a:p>
        </p:txBody>
      </p:sp>
      <p:sp>
        <p:nvSpPr>
          <p:cNvPr id="18" name="TextBox 17">
            <a:extLst>
              <a:ext uri="{FF2B5EF4-FFF2-40B4-BE49-F238E27FC236}">
                <a16:creationId xmlns:a16="http://schemas.microsoft.com/office/drawing/2014/main" id="{F3E0A1F1-FFCC-42FC-B946-4EF297FED8F9}"/>
              </a:ext>
            </a:extLst>
          </p:cNvPr>
          <p:cNvSpPr txBox="1"/>
          <p:nvPr/>
        </p:nvSpPr>
        <p:spPr>
          <a:xfrm>
            <a:off x="3102778" y="4119251"/>
            <a:ext cx="7543800" cy="2492990"/>
          </a:xfrm>
          <a:prstGeom prst="rect">
            <a:avLst/>
          </a:prstGeom>
          <a:noFill/>
          <a:ln>
            <a:solidFill>
              <a:schemeClr val="bg2"/>
            </a:solidFill>
          </a:ln>
        </p:spPr>
        <p:txBody>
          <a:bodyPr wrap="square" rtlCol="0">
            <a:spAutoFit/>
          </a:bodyPr>
          <a:lstStyle/>
          <a:p>
            <a:r>
              <a:rPr lang="en-US" sz="1200" dirty="0">
                <a:solidFill>
                  <a:srgbClr val="000000"/>
                </a:solidFill>
              </a:rPr>
              <a:t>When in doubt, report!  If you have any question as to the need to report something, simple report it.  </a:t>
            </a:r>
            <a:br>
              <a:rPr lang="en-US" sz="1200" dirty="0">
                <a:solidFill>
                  <a:srgbClr val="000000"/>
                </a:solidFill>
              </a:rPr>
            </a:br>
            <a:endParaRPr lang="en-US" sz="1200" dirty="0">
              <a:solidFill>
                <a:srgbClr val="000000"/>
              </a:solidFill>
            </a:endParaRPr>
          </a:p>
          <a:p>
            <a:pPr marL="171450" indent="-171450">
              <a:buFont typeface="Arial" panose="020B0604020202020204" pitchFamily="34" charset="0"/>
              <a:buChar char="•"/>
            </a:pPr>
            <a:r>
              <a:rPr lang="en-US" sz="1200" dirty="0">
                <a:solidFill>
                  <a:srgbClr val="000000"/>
                </a:solidFill>
              </a:rPr>
              <a:t>For urgent on campus issues 24/7 call the UMMS Police at 508.856.3296 or call 911</a:t>
            </a:r>
          </a:p>
          <a:p>
            <a:pPr marL="171450" indent="-171450">
              <a:buFont typeface="Arial" panose="020B0604020202020204" pitchFamily="34" charset="0"/>
              <a:buChar char="•"/>
            </a:pPr>
            <a:r>
              <a:rPr lang="en-US" sz="1200" dirty="0">
                <a:solidFill>
                  <a:srgbClr val="000000"/>
                </a:solidFill>
              </a:rPr>
              <a:t>For urgent off campus issues call 911</a:t>
            </a:r>
          </a:p>
          <a:p>
            <a:pPr marL="171450" indent="-171450">
              <a:buFont typeface="Arial" panose="020B0604020202020204" pitchFamily="34" charset="0"/>
              <a:buChar char="•"/>
            </a:pPr>
            <a:r>
              <a:rPr lang="en-US" sz="1200" dirty="0">
                <a:solidFill>
                  <a:srgbClr val="000000"/>
                </a:solidFill>
              </a:rPr>
              <a:t>Student Counseling Services offers advise and consultation during normal business hours at 508.856.3220</a:t>
            </a:r>
          </a:p>
          <a:p>
            <a:pPr marL="171450" indent="-171450">
              <a:buFont typeface="Arial" panose="020B0604020202020204" pitchFamily="34" charset="0"/>
              <a:buChar char="•"/>
            </a:pPr>
            <a:r>
              <a:rPr lang="en-US" sz="1200" dirty="0">
                <a:solidFill>
                  <a:srgbClr val="000000"/>
                </a:solidFill>
              </a:rPr>
              <a:t>Each School has a student affairs contact that can be reached during normal business hours:</a:t>
            </a:r>
          </a:p>
          <a:p>
            <a:pPr marL="171450" indent="-171450">
              <a:buFont typeface="Arial" panose="020B0604020202020204" pitchFamily="34" charset="0"/>
              <a:buChar char="•"/>
            </a:pPr>
            <a:r>
              <a:rPr lang="en-US" sz="1200" dirty="0">
                <a:solidFill>
                  <a:srgbClr val="000000"/>
                </a:solidFill>
              </a:rPr>
              <a:t>School of Medicine, Associate Dean of Student Affairs, 508.856.2227</a:t>
            </a:r>
          </a:p>
          <a:p>
            <a:pPr marL="171450" indent="-171450">
              <a:buFont typeface="Arial" panose="020B0604020202020204" pitchFamily="34" charset="0"/>
              <a:buChar char="•"/>
            </a:pPr>
            <a:r>
              <a:rPr lang="en-US" sz="1200" dirty="0">
                <a:solidFill>
                  <a:srgbClr val="000000"/>
                </a:solidFill>
              </a:rPr>
              <a:t>Graduate School of Nursing, Student Affairs Specialist, 508.856.5756</a:t>
            </a:r>
          </a:p>
          <a:p>
            <a:pPr marL="171450" indent="-171450">
              <a:buFont typeface="Arial" panose="020B0604020202020204" pitchFamily="34" charset="0"/>
              <a:buChar char="•"/>
            </a:pPr>
            <a:r>
              <a:rPr lang="en-US" sz="1200" dirty="0">
                <a:solidFill>
                  <a:srgbClr val="000000"/>
                </a:solidFill>
              </a:rPr>
              <a:t>Graduate School of Biomedical Sciences, Assistant Dean for Student Affairs, 508.856.6074</a:t>
            </a:r>
          </a:p>
          <a:p>
            <a:pPr marL="171450" indent="-171450">
              <a:buFont typeface="Arial" panose="020B0604020202020204" pitchFamily="34" charset="0"/>
              <a:buChar char="•"/>
            </a:pPr>
            <a:r>
              <a:rPr lang="en-US" sz="1200" dirty="0">
                <a:solidFill>
                  <a:srgbClr val="000000"/>
                </a:solidFill>
              </a:rPr>
              <a:t>Director of Positive Learning, 508.856.1830</a:t>
            </a:r>
          </a:p>
          <a:p>
            <a:pPr marL="171450" indent="-171450">
              <a:buFont typeface="Arial" panose="020B0604020202020204" pitchFamily="34" charset="0"/>
              <a:buChar char="•"/>
            </a:pPr>
            <a:r>
              <a:rPr lang="en-US" sz="1200" dirty="0">
                <a:solidFill>
                  <a:srgbClr val="000000"/>
                </a:solidFill>
              </a:rPr>
              <a:t>Title XI Coordinator, 508.856.2179</a:t>
            </a:r>
          </a:p>
          <a:p>
            <a:pPr marL="171450" indent="-171450">
              <a:buFont typeface="Arial" panose="020B0604020202020204" pitchFamily="34" charset="0"/>
              <a:buChar char="•"/>
            </a:pPr>
            <a:r>
              <a:rPr lang="en-US" sz="1200" dirty="0">
                <a:solidFill>
                  <a:srgbClr val="000000"/>
                </a:solidFill>
              </a:rPr>
              <a:t>Disability Services, 774.455.4804</a:t>
            </a:r>
          </a:p>
          <a:p>
            <a:pPr marL="171450" indent="-171450">
              <a:buFont typeface="Arial" panose="020B0604020202020204" pitchFamily="34" charset="0"/>
              <a:buChar char="•"/>
            </a:pPr>
            <a:r>
              <a:rPr lang="en-US" sz="1200" dirty="0">
                <a:solidFill>
                  <a:srgbClr val="000000"/>
                </a:solidFill>
              </a:rPr>
              <a:t>Diversity and Inclusion Office, 508.856.2179</a:t>
            </a:r>
          </a:p>
        </p:txBody>
      </p:sp>
      <p:sp>
        <p:nvSpPr>
          <p:cNvPr id="19" name="TextBox 18">
            <a:extLst>
              <a:ext uri="{FF2B5EF4-FFF2-40B4-BE49-F238E27FC236}">
                <a16:creationId xmlns:a16="http://schemas.microsoft.com/office/drawing/2014/main" id="{8BDDE965-F4F4-4FA2-A932-94F6F009F0A6}"/>
              </a:ext>
            </a:extLst>
          </p:cNvPr>
          <p:cNvSpPr txBox="1"/>
          <p:nvPr/>
        </p:nvSpPr>
        <p:spPr>
          <a:xfrm>
            <a:off x="3102778" y="3763205"/>
            <a:ext cx="2318733" cy="338554"/>
          </a:xfrm>
          <a:prstGeom prst="rect">
            <a:avLst/>
          </a:prstGeom>
          <a:noFill/>
        </p:spPr>
        <p:txBody>
          <a:bodyPr wrap="square" rtlCol="0">
            <a:spAutoFit/>
          </a:bodyPr>
          <a:lstStyle/>
          <a:p>
            <a:r>
              <a:rPr lang="en-US" sz="1600" b="1" dirty="0">
                <a:solidFill>
                  <a:schemeClr val="tx1">
                    <a:lumMod val="50000"/>
                  </a:schemeClr>
                </a:solidFill>
              </a:rPr>
              <a:t>Ste</a:t>
            </a:r>
            <a:r>
              <a:rPr lang="en-US" sz="1600" b="1" dirty="0">
                <a:solidFill>
                  <a:srgbClr val="000000"/>
                </a:solidFill>
              </a:rPr>
              <a:t>p 4: REPORT</a:t>
            </a:r>
          </a:p>
        </p:txBody>
      </p:sp>
    </p:spTree>
    <p:custDataLst>
      <p:tags r:id="rId1"/>
    </p:custDataLst>
    <p:extLst>
      <p:ext uri="{BB962C8B-B14F-4D97-AF65-F5344CB8AC3E}">
        <p14:creationId xmlns:p14="http://schemas.microsoft.com/office/powerpoint/2010/main" val="3718396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8BABBAA-0888-5040-81C6-340984540FA7}"/>
              </a:ext>
            </a:extLst>
          </p:cNvPr>
          <p:cNvGraphicFramePr>
            <a:graphicFrameLocks noGrp="1"/>
          </p:cNvGraphicFramePr>
          <p:nvPr>
            <p:extLst>
              <p:ext uri="{D42A27DB-BD31-4B8C-83A1-F6EECF244321}">
                <p14:modId xmlns:p14="http://schemas.microsoft.com/office/powerpoint/2010/main" val="865589788"/>
              </p:ext>
            </p:extLst>
          </p:nvPr>
        </p:nvGraphicFramePr>
        <p:xfrm>
          <a:off x="0" y="-4250"/>
          <a:ext cx="12191999" cy="6862249"/>
        </p:xfrm>
        <a:graphic>
          <a:graphicData uri="http://schemas.openxmlformats.org/drawingml/2006/table">
            <a:tbl>
              <a:tblPr/>
              <a:tblGrid>
                <a:gridCol w="1544143">
                  <a:extLst>
                    <a:ext uri="{9D8B030D-6E8A-4147-A177-3AD203B41FA5}">
                      <a16:colId xmlns:a16="http://schemas.microsoft.com/office/drawing/2014/main" val="2641698135"/>
                    </a:ext>
                  </a:extLst>
                </a:gridCol>
                <a:gridCol w="3316548">
                  <a:extLst>
                    <a:ext uri="{9D8B030D-6E8A-4147-A177-3AD203B41FA5}">
                      <a16:colId xmlns:a16="http://schemas.microsoft.com/office/drawing/2014/main" val="1127194588"/>
                    </a:ext>
                  </a:extLst>
                </a:gridCol>
                <a:gridCol w="3276261">
                  <a:extLst>
                    <a:ext uri="{9D8B030D-6E8A-4147-A177-3AD203B41FA5}">
                      <a16:colId xmlns:a16="http://schemas.microsoft.com/office/drawing/2014/main" val="2906646878"/>
                    </a:ext>
                  </a:extLst>
                </a:gridCol>
                <a:gridCol w="1987241">
                  <a:extLst>
                    <a:ext uri="{9D8B030D-6E8A-4147-A177-3AD203B41FA5}">
                      <a16:colId xmlns:a16="http://schemas.microsoft.com/office/drawing/2014/main" val="2157344186"/>
                    </a:ext>
                  </a:extLst>
                </a:gridCol>
                <a:gridCol w="2067806">
                  <a:extLst>
                    <a:ext uri="{9D8B030D-6E8A-4147-A177-3AD203B41FA5}">
                      <a16:colId xmlns:a16="http://schemas.microsoft.com/office/drawing/2014/main" val="3806585719"/>
                    </a:ext>
                  </a:extLst>
                </a:gridCol>
              </a:tblGrid>
              <a:tr h="277135">
                <a:tc>
                  <a:txBody>
                    <a:bodyPr/>
                    <a:lstStyle/>
                    <a:p>
                      <a:pPr algn="l" fontAlgn="t"/>
                      <a:r>
                        <a:rPr lang="en-US" sz="1000" b="1" i="0" u="none" strike="noStrike" dirty="0">
                          <a:solidFill>
                            <a:srgbClr val="000000"/>
                          </a:solidFill>
                          <a:effectLst/>
                          <a:latin typeface="Calibri" panose="020F0502020204030204" pitchFamily="34" charset="0"/>
                          <a:cs typeface="Calibri" panose="020F0502020204030204" pitchFamily="34" charset="0"/>
                        </a:rPr>
                        <a:t>PART 2 </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dirty="0">
                          <a:solidFill>
                            <a:srgbClr val="000000"/>
                          </a:solidFill>
                          <a:effectLst/>
                          <a:latin typeface="Calibri" panose="020F0502020204030204" pitchFamily="34" charset="0"/>
                        </a:rPr>
                        <a:t>RECOGNIZE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dirty="0">
                          <a:solidFill>
                            <a:srgbClr val="000000"/>
                          </a:solidFill>
                          <a:effectLst/>
                          <a:latin typeface="Calibri" panose="020F0502020204030204" pitchFamily="34" charset="0"/>
                        </a:rPr>
                        <a:t>RESPOND</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a:solidFill>
                            <a:srgbClr val="000000"/>
                          </a:solidFill>
                          <a:effectLst/>
                          <a:latin typeface="Calibri" panose="020F0502020204030204" pitchFamily="34" charset="0"/>
                        </a:rPr>
                        <a:t>REFER</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1000" b="1" i="0" u="none" strike="noStrike" dirty="0">
                          <a:solidFill>
                            <a:srgbClr val="000000"/>
                          </a:solidFill>
                          <a:effectLst/>
                          <a:latin typeface="Calibri" panose="020F0502020204030204" pitchFamily="34" charset="0"/>
                        </a:rPr>
                        <a:t>REPORT</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188399857"/>
                  </a:ext>
                </a:extLst>
              </a:tr>
              <a:tr h="1075481">
                <a:tc>
                  <a:txBody>
                    <a:bodyPr/>
                    <a:lstStyle/>
                    <a:p>
                      <a:pPr algn="l" fontAlgn="t"/>
                      <a:r>
                        <a:rPr lang="en-US" sz="900" b="1" i="0" u="none" strike="noStrike" dirty="0">
                          <a:solidFill>
                            <a:srgbClr val="000000"/>
                          </a:solidFill>
                          <a:effectLst/>
                          <a:latin typeface="Arial" panose="020B0604020202020204" pitchFamily="34" charset="0"/>
                        </a:rPr>
                        <a:t>“Not sure what, but something’s wrong”</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Disturbing content in paper/emails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Excessive absenteeism, irrational or bizarre behavior</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Sudden change in demeanor (from extroverted to withdrawn, organized to forgetful, etc.)</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Significant changes in appearance, behavior, or personal hygiene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Give an example of a time that the student’s behavior has worried you</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Be supportive and encouraging if student agrees to get help</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Call 911 if there is a potential threat to student’s safety or the safety of others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 </a:t>
                      </a:r>
                    </a:p>
                    <a:p>
                      <a:pPr algn="l" fontAlgn="t"/>
                      <a:r>
                        <a:rPr lang="en-US" sz="900" b="0" i="0" u="none" strike="noStrike" dirty="0">
                          <a:solidFill>
                            <a:srgbClr val="000000"/>
                          </a:solidFill>
                          <a:effectLst/>
                          <a:latin typeface="Arial" panose="020B0604020202020204" pitchFamily="34" charset="0"/>
                        </a:rPr>
                        <a:t>(508) 856-3220</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a:t>
                      </a:r>
                    </a:p>
                    <a:p>
                      <a:pPr algn="l" fontAlgn="t"/>
                      <a:r>
                        <a:rPr lang="en-US" sz="900" b="0" i="0" u="none" strike="noStrike" dirty="0">
                          <a:solidFill>
                            <a:srgbClr val="000000"/>
                          </a:solidFill>
                          <a:effectLst/>
                          <a:latin typeface="Arial" panose="020B0604020202020204" pitchFamily="34" charset="0"/>
                        </a:rPr>
                        <a:t>(508) 856-2227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51130223"/>
                  </a:ext>
                </a:extLst>
              </a:tr>
              <a:tr h="1073896">
                <a:tc>
                  <a:txBody>
                    <a:bodyPr/>
                    <a:lstStyle/>
                    <a:p>
                      <a:pPr algn="l" fontAlgn="t"/>
                      <a:r>
                        <a:rPr lang="en-US" sz="900" b="1" i="0" u="none" strike="noStrike">
                          <a:solidFill>
                            <a:srgbClr val="000000"/>
                          </a:solidFill>
                          <a:effectLst/>
                          <a:latin typeface="Arial" panose="020B0604020202020204" pitchFamily="34" charset="0"/>
                        </a:rPr>
                        <a:t>Self harm, suicide ideation, suicidal risk</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Written or verbal statements preoccupied with theme of death or that convey intent to harm self or others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Fresh cuts, scratches or other wounds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Withdrawal from classes, activities, and friends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Statements of hopelessness such as, “I hate this life” or “Everyone is better off without me”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Call 911 if there is a potential threat to student’s safety or the safety of others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Always take suicidal statements, thoughts or behaviors very seriously</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If you suspect a student may be suicidal, seek immediate consultation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Emergency Mental Health: </a:t>
                      </a:r>
                    </a:p>
                    <a:p>
                      <a:pPr algn="l" fontAlgn="t"/>
                      <a:r>
                        <a:rPr lang="en-US" sz="900" b="0" i="0" u="none" strike="noStrike" dirty="0">
                          <a:solidFill>
                            <a:srgbClr val="000000"/>
                          </a:solidFill>
                          <a:effectLst/>
                          <a:latin typeface="Arial" panose="020B0604020202020204" pitchFamily="34" charset="0"/>
                        </a:rPr>
                        <a:t>(508) 334-3562</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a:t>
                      </a:r>
                    </a:p>
                    <a:p>
                      <a:pPr algn="l" fontAlgn="t"/>
                      <a:r>
                        <a:rPr lang="en-US" sz="900" b="0" i="0" u="none" strike="noStrike" dirty="0">
                          <a:solidFill>
                            <a:srgbClr val="000000"/>
                          </a:solidFill>
                          <a:effectLst/>
                          <a:latin typeface="Arial" panose="020B0604020202020204" pitchFamily="34" charset="0"/>
                        </a:rPr>
                        <a:t>(508) 856-3220</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a:t>
                      </a:r>
                    </a:p>
                    <a:p>
                      <a:pPr algn="l" fontAlgn="t"/>
                      <a:r>
                        <a:rPr lang="en-US" sz="900" b="0" i="0" u="none" strike="noStrike" dirty="0">
                          <a:solidFill>
                            <a:srgbClr val="000000"/>
                          </a:solidFill>
                          <a:effectLst/>
                          <a:latin typeface="Arial" panose="020B0604020202020204" pitchFamily="34" charset="0"/>
                        </a:rPr>
                        <a:t>(508)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4060998402"/>
                  </a:ext>
                </a:extLst>
              </a:tr>
              <a:tr h="1073896">
                <a:tc>
                  <a:txBody>
                    <a:bodyPr/>
                    <a:lstStyle/>
                    <a:p>
                      <a:pPr algn="l" fontAlgn="t"/>
                      <a:r>
                        <a:rPr lang="en-US" sz="900" b="1" i="0" u="none" strike="noStrike">
                          <a:solidFill>
                            <a:srgbClr val="000000"/>
                          </a:solidFill>
                          <a:effectLst/>
                          <a:latin typeface="Arial" panose="020B0604020202020204" pitchFamily="34" charset="0"/>
                        </a:rPr>
                        <a:t>Alcohol, marijuana, or other drug abuse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Intoxicated/high in class or at meetings/events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Excessive sleepiness or hyper energy</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References to alcohol or drug use in conversations, papers, projects, etc.</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Deterioration in physical appearance (bloodshot eyes, dilated pupils, trembling hands, etc.)</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Give an example of a time that the student’s behavior has worried you</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Be supportive and encouraging if the student agrees to get help; refer student to appropriate resources</a:t>
                      </a:r>
                      <a:br>
                        <a:rPr lang="en-US" sz="900" b="0" i="0" u="none" strike="noStrike" dirty="0">
                          <a:solidFill>
                            <a:srgbClr val="000000"/>
                          </a:solidFill>
                          <a:effectLst/>
                          <a:latin typeface="Arial" panose="020B0604020202020204" pitchFamily="34" charset="0"/>
                        </a:rPr>
                      </a:br>
                      <a:endParaRPr lang="en-US" sz="900" b="0" i="0" u="none" strike="noStrike" dirty="0">
                        <a:solidFill>
                          <a:srgbClr val="000000"/>
                        </a:solidFill>
                        <a:effectLst/>
                        <a:latin typeface="Arial" panose="020B0604020202020204" pitchFamily="34" charset="0"/>
                      </a:endParaRP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a:t>
                      </a:r>
                    </a:p>
                    <a:p>
                      <a:pPr algn="l" fontAlgn="t"/>
                      <a:r>
                        <a:rPr lang="en-US" sz="900" b="0" i="0" u="none" strike="noStrike" dirty="0">
                          <a:solidFill>
                            <a:srgbClr val="000000"/>
                          </a:solidFill>
                          <a:effectLst/>
                          <a:latin typeface="Arial" panose="020B0604020202020204" pitchFamily="34" charset="0"/>
                        </a:rPr>
                        <a:t>(508) 856-3220</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a:t>
                      </a:r>
                    </a:p>
                    <a:p>
                      <a:pPr algn="l" fontAlgn="t"/>
                      <a:r>
                        <a:rPr lang="en-US" sz="900" b="0" i="0" u="none" strike="noStrike" dirty="0">
                          <a:solidFill>
                            <a:srgbClr val="000000"/>
                          </a:solidFill>
                          <a:effectLst/>
                          <a:latin typeface="Arial" panose="020B0604020202020204" pitchFamily="34" charset="0"/>
                        </a:rPr>
                        <a:t>(508)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184014619"/>
                  </a:ext>
                </a:extLst>
              </a:tr>
              <a:tr h="1073896">
                <a:tc>
                  <a:txBody>
                    <a:bodyPr/>
                    <a:lstStyle/>
                    <a:p>
                      <a:pPr algn="l" fontAlgn="t"/>
                      <a:r>
                        <a:rPr lang="en-US" sz="900" b="1" i="0" u="none" strike="noStrike">
                          <a:solidFill>
                            <a:srgbClr val="000000"/>
                          </a:solidFill>
                          <a:effectLst/>
                          <a:latin typeface="Arial" panose="020B0604020202020204" pitchFamily="34" charset="0"/>
                        </a:rPr>
                        <a:t>Anxiety, stress, panic</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Excessive worry, guilt or nervousness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 inability to stay focused in class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Physical symptoms such as difficulty breathing; pounding or racing heart; numbness, tingling, sweating or chills; weakness or dizziness; jaw pain and teeth grinding; chest or stomach pain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criticizing, blaming, sounding judgmental, or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Recommend (or, if necessary, insist upon) intervention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Emergency Mental Health:</a:t>
                      </a:r>
                    </a:p>
                    <a:p>
                      <a:pPr algn="l" fontAlgn="t"/>
                      <a:r>
                        <a:rPr lang="en-US" sz="900" b="0" i="0" u="none" strike="noStrike" dirty="0">
                          <a:solidFill>
                            <a:srgbClr val="000000"/>
                          </a:solidFill>
                          <a:effectLst/>
                          <a:latin typeface="Arial" panose="020B0604020202020204" pitchFamily="34" charset="0"/>
                        </a:rPr>
                        <a:t>(508) 334-3562</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a:t>
                      </a:r>
                    </a:p>
                    <a:p>
                      <a:pPr algn="l" fontAlgn="t"/>
                      <a:r>
                        <a:rPr lang="en-US" sz="900" b="0" i="0" u="none" strike="noStrike" dirty="0">
                          <a:solidFill>
                            <a:srgbClr val="000000"/>
                          </a:solidFill>
                          <a:effectLst/>
                          <a:latin typeface="Arial" panose="020B0604020202020204" pitchFamily="34" charset="0"/>
                        </a:rPr>
                        <a:t>(508) 856-3220</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a:t>
                      </a:r>
                    </a:p>
                    <a:p>
                      <a:pPr algn="l" fontAlgn="t"/>
                      <a:r>
                        <a:rPr lang="en-US" sz="900" b="0" i="0" u="none" strike="noStrike" dirty="0">
                          <a:solidFill>
                            <a:srgbClr val="000000"/>
                          </a:solidFill>
                          <a:effectLst/>
                          <a:latin typeface="Arial" panose="020B0604020202020204" pitchFamily="34" charset="0"/>
                        </a:rPr>
                        <a:t>(508)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1120273128"/>
                  </a:ext>
                </a:extLst>
              </a:tr>
              <a:tr h="1212464">
                <a:tc>
                  <a:txBody>
                    <a:bodyPr/>
                    <a:lstStyle/>
                    <a:p>
                      <a:pPr algn="l" fontAlgn="t"/>
                      <a:r>
                        <a:rPr lang="en-US" sz="900" b="1" i="0" u="none" strike="noStrike">
                          <a:solidFill>
                            <a:srgbClr val="000000"/>
                          </a:solidFill>
                          <a:effectLst/>
                          <a:latin typeface="Arial" panose="020B0604020202020204" pitchFamily="34" charset="0"/>
                        </a:rPr>
                        <a:t>Bias incident</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a:solidFill>
                            <a:srgbClr val="000000"/>
                          </a:solidFill>
                          <a:effectLst/>
                          <a:latin typeface="Arial" panose="020B0604020202020204" pitchFamily="34" charset="0"/>
                        </a:rPr>
                        <a:t>Act(s) directed against a person or property on the basis of race, color, religion, creed, sex, age, marital status, national origin, mental or physical disability, political belief or affiliation, veteran status, sexual orientation, gender identity and expression, genetic information or any other class protected from discrimination under state or federal law</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criticizing, blaming, sounding judgmental, or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Encourage student to save photos, communications, or other evidence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Do not remove any evidence prior to reporting (e.g. clean graffiti, erase whiteboard, etc.)</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Diversity and Inclusion Office:</a:t>
                      </a:r>
                    </a:p>
                    <a:p>
                      <a:pPr algn="l" fontAlgn="t"/>
                      <a:r>
                        <a:rPr lang="en-US" sz="900" b="0" i="0" u="none" strike="noStrike" dirty="0">
                          <a:solidFill>
                            <a:srgbClr val="000000"/>
                          </a:solidFill>
                          <a:effectLst/>
                          <a:latin typeface="Arial" panose="020B0604020202020204" pitchFamily="34" charset="0"/>
                        </a:rPr>
                        <a:t>(508) 856-2179</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Report graffiti for removal: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EBS: (508) 856-3825</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a:t>
                      </a:r>
                    </a:p>
                    <a:p>
                      <a:pPr algn="l" fontAlgn="t"/>
                      <a:r>
                        <a:rPr lang="en-US" sz="900" b="0" i="0" u="none" strike="noStrike" dirty="0">
                          <a:solidFill>
                            <a:srgbClr val="000000"/>
                          </a:solidFill>
                          <a:effectLst/>
                          <a:latin typeface="Arial" panose="020B0604020202020204" pitchFamily="34" charset="0"/>
                        </a:rPr>
                        <a:t>(508) 856-2227</a:t>
                      </a:r>
                    </a:p>
                    <a:p>
                      <a:pPr algn="l" fontAlgn="t"/>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Diversity and Inclusion Office: </a:t>
                      </a:r>
                    </a:p>
                    <a:p>
                      <a:pPr algn="l" fontAlgn="t"/>
                      <a:r>
                        <a:rPr lang="en-US" sz="900" b="0" i="0" u="none" strike="noStrike" dirty="0">
                          <a:solidFill>
                            <a:srgbClr val="000000"/>
                          </a:solidFill>
                          <a:effectLst/>
                          <a:latin typeface="Arial" panose="020B0604020202020204" pitchFamily="34" charset="0"/>
                        </a:rPr>
                        <a:t>(508) 856-2179</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866529686"/>
                  </a:ext>
                </a:extLst>
              </a:tr>
              <a:tr h="1075481">
                <a:tc>
                  <a:txBody>
                    <a:bodyPr/>
                    <a:lstStyle/>
                    <a:p>
                      <a:pPr algn="l" fontAlgn="t"/>
                      <a:r>
                        <a:rPr lang="en-US" sz="900" b="1" i="0" u="none" strike="noStrike">
                          <a:solidFill>
                            <a:srgbClr val="000000"/>
                          </a:solidFill>
                          <a:effectLst/>
                          <a:latin typeface="Arial" panose="020B0604020202020204" pitchFamily="34" charset="0"/>
                        </a:rPr>
                        <a:t>Cyber misbehavior (identity or password theft, cyberbullying, online harassment)</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a:solidFill>
                            <a:srgbClr val="000000"/>
                          </a:solidFill>
                          <a:effectLst/>
                          <a:latin typeface="Arial" panose="020B0604020202020204" pitchFamily="34" charset="0"/>
                        </a:rPr>
                        <a:t>Internet flaming, trolling, name-calling, or harassment</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Threats to release private information/photos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Identity theft</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Account hacking</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Encourage student to update all account passwords and privacy settings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Encourage student to keep a log of bullying/harassing behavior; take and save screenshots of online harassment (Snapchat, Instagram, Facebook, etc.); save copies of all communications including texts, voicemails, and pictures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a:t>
                      </a:r>
                    </a:p>
                    <a:p>
                      <a:pPr algn="l" fontAlgn="t"/>
                      <a:r>
                        <a:rPr lang="en-US" sz="900" b="0" i="0" u="none" strike="noStrike" dirty="0">
                          <a:solidFill>
                            <a:srgbClr val="000000"/>
                          </a:solidFill>
                          <a:effectLst/>
                          <a:latin typeface="Arial" panose="020B0604020202020204" pitchFamily="34" charset="0"/>
                        </a:rPr>
                        <a:t>(508) 856-3220</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a:t>
                      </a:r>
                    </a:p>
                    <a:p>
                      <a:pPr algn="l" fontAlgn="t"/>
                      <a:r>
                        <a:rPr lang="en-US" sz="900" b="0" i="0" u="none" strike="noStrike" dirty="0">
                          <a:solidFill>
                            <a:srgbClr val="000000"/>
                          </a:solidFill>
                          <a:effectLst/>
                          <a:latin typeface="Arial" panose="020B0604020202020204" pitchFamily="34" charset="0"/>
                        </a:rPr>
                        <a:t>(508) 856-2227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758164962"/>
                  </a:ext>
                </a:extLst>
              </a:tr>
            </a:tbl>
          </a:graphicData>
        </a:graphic>
      </p:graphicFrame>
    </p:spTree>
    <p:custDataLst>
      <p:tags r:id="rId1"/>
    </p:custDataLst>
    <p:extLst>
      <p:ext uri="{BB962C8B-B14F-4D97-AF65-F5344CB8AC3E}">
        <p14:creationId xmlns:p14="http://schemas.microsoft.com/office/powerpoint/2010/main" val="2760023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4B85C148-B135-AA43-AAB9-2EC89199A28E}"/>
              </a:ext>
            </a:extLst>
          </p:cNvPr>
          <p:cNvGraphicFramePr>
            <a:graphicFrameLocks noGrp="1"/>
          </p:cNvGraphicFramePr>
          <p:nvPr>
            <p:extLst>
              <p:ext uri="{D42A27DB-BD31-4B8C-83A1-F6EECF244321}">
                <p14:modId xmlns:p14="http://schemas.microsoft.com/office/powerpoint/2010/main" val="2502711800"/>
              </p:ext>
            </p:extLst>
          </p:nvPr>
        </p:nvGraphicFramePr>
        <p:xfrm>
          <a:off x="0" y="1"/>
          <a:ext cx="12191999" cy="6888415"/>
        </p:xfrm>
        <a:graphic>
          <a:graphicData uri="http://schemas.openxmlformats.org/drawingml/2006/table">
            <a:tbl>
              <a:tblPr/>
              <a:tblGrid>
                <a:gridCol w="1544142">
                  <a:extLst>
                    <a:ext uri="{9D8B030D-6E8A-4147-A177-3AD203B41FA5}">
                      <a16:colId xmlns:a16="http://schemas.microsoft.com/office/drawing/2014/main" val="36200066"/>
                    </a:ext>
                  </a:extLst>
                </a:gridCol>
                <a:gridCol w="3316546">
                  <a:extLst>
                    <a:ext uri="{9D8B030D-6E8A-4147-A177-3AD203B41FA5}">
                      <a16:colId xmlns:a16="http://schemas.microsoft.com/office/drawing/2014/main" val="3219899694"/>
                    </a:ext>
                  </a:extLst>
                </a:gridCol>
                <a:gridCol w="3276263">
                  <a:extLst>
                    <a:ext uri="{9D8B030D-6E8A-4147-A177-3AD203B41FA5}">
                      <a16:colId xmlns:a16="http://schemas.microsoft.com/office/drawing/2014/main" val="3955287300"/>
                    </a:ext>
                  </a:extLst>
                </a:gridCol>
                <a:gridCol w="1987241">
                  <a:extLst>
                    <a:ext uri="{9D8B030D-6E8A-4147-A177-3AD203B41FA5}">
                      <a16:colId xmlns:a16="http://schemas.microsoft.com/office/drawing/2014/main" val="3080288848"/>
                    </a:ext>
                  </a:extLst>
                </a:gridCol>
                <a:gridCol w="2067807">
                  <a:extLst>
                    <a:ext uri="{9D8B030D-6E8A-4147-A177-3AD203B41FA5}">
                      <a16:colId xmlns:a16="http://schemas.microsoft.com/office/drawing/2014/main" val="3793987919"/>
                    </a:ext>
                  </a:extLst>
                </a:gridCol>
              </a:tblGrid>
              <a:tr h="213424">
                <a:tc>
                  <a:txBody>
                    <a:bodyPr/>
                    <a:lstStyle/>
                    <a:p>
                      <a:pPr algn="l" fontAlgn="t"/>
                      <a:r>
                        <a:rPr lang="en-US" sz="1000" b="1" i="0" u="none" strike="noStrike" dirty="0">
                          <a:solidFill>
                            <a:srgbClr val="000000"/>
                          </a:solidFill>
                          <a:effectLst/>
                          <a:latin typeface="Calibri" panose="020F0502020204030204" pitchFamily="34" charset="0"/>
                          <a:cs typeface="Calibri" panose="020F0502020204030204" pitchFamily="34" charset="0"/>
                        </a:rPr>
                        <a:t>PART 3</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1000" b="1" i="0" u="none" strike="noStrike" dirty="0">
                          <a:solidFill>
                            <a:srgbClr val="000000"/>
                          </a:solidFill>
                          <a:effectLst/>
                          <a:latin typeface="Calibri" panose="020F0502020204030204" pitchFamily="34" charset="0"/>
                        </a:rPr>
                        <a:t>RECOGNIZE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1000" b="1" i="0" u="none" strike="noStrike" dirty="0">
                          <a:solidFill>
                            <a:srgbClr val="000000"/>
                          </a:solidFill>
                          <a:effectLst/>
                          <a:latin typeface="Calibri" panose="020F0502020204030204" pitchFamily="34" charset="0"/>
                        </a:rPr>
                        <a:t>RESPOND</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1000" b="1" i="0" u="none" strike="noStrike" dirty="0">
                          <a:solidFill>
                            <a:srgbClr val="000000"/>
                          </a:solidFill>
                          <a:effectLst/>
                          <a:latin typeface="Calibri" panose="020F0502020204030204" pitchFamily="34" charset="0"/>
                        </a:rPr>
                        <a:t>REFER</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1000" b="1" i="0" u="none" strike="noStrike" dirty="0">
                          <a:solidFill>
                            <a:srgbClr val="000000"/>
                          </a:solidFill>
                          <a:effectLst/>
                          <a:latin typeface="Calibri" panose="020F0502020204030204" pitchFamily="34" charset="0"/>
                        </a:rPr>
                        <a:t>REPORT</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977075937"/>
                  </a:ext>
                </a:extLst>
              </a:tr>
              <a:tr h="1365829">
                <a:tc>
                  <a:txBody>
                    <a:bodyPr/>
                    <a:lstStyle/>
                    <a:p>
                      <a:pPr algn="l" fontAlgn="t"/>
                      <a:r>
                        <a:rPr lang="en-US" sz="900" b="1" i="0" u="none" strike="noStrike" dirty="0">
                          <a:solidFill>
                            <a:srgbClr val="000000"/>
                          </a:solidFill>
                          <a:effectLst/>
                          <a:latin typeface="Arial" panose="020B0604020202020204" pitchFamily="34" charset="0"/>
                        </a:rPr>
                        <a:t>Economic hardship (loss of housing, food insecurity, financial emergency)</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Frequent or extended absences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Decline in academic performance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Mentions relationship, financial, or other challenges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Difficulty concentrating and making decisions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Exhaustion/fatigue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Excessive worry, sleeping/eating problems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criticizing, blaming, sounding judgmental, or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Provide student with resources: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 Single Stop Resources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 Dean of Students Main Office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Be supportive and encouraging if the student agrees to get help</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Affairs (per school)</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IT: 508-856-8643</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4291048600"/>
                  </a:ext>
                </a:extLst>
              </a:tr>
              <a:tr h="1119736">
                <a:tc>
                  <a:txBody>
                    <a:bodyPr/>
                    <a:lstStyle/>
                    <a:p>
                      <a:pPr algn="l" fontAlgn="t"/>
                      <a:r>
                        <a:rPr lang="en-US" sz="900" b="1" i="0" u="none" strike="noStrike">
                          <a:solidFill>
                            <a:srgbClr val="000000"/>
                          </a:solidFill>
                          <a:effectLst/>
                          <a:latin typeface="Arial" panose="020B0604020202020204" pitchFamily="34" charset="0"/>
                        </a:rPr>
                        <a:t>Disability related challenge</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Student mentions struggling due to disability</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expresses concerns such as difficulty reading, concentrating, or memorizing; challenges with organizing tasks, homework, or deadlines; or other issues potentially related to a potential undiagnosed disability</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Listen to and believe student’s responses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stigmatizing behaviors such as criticizing, blaming, sounding judgmental, overly emphasizing or minimizing the situation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Provide student with a referral to Disability Services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Be supportive and encouraging</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Diversity and Inclusion Office: </a:t>
                      </a:r>
                    </a:p>
                    <a:p>
                      <a:pPr algn="l" fontAlgn="t"/>
                      <a:r>
                        <a:rPr lang="en-US" sz="900" b="0" i="0" u="none" strike="noStrike" dirty="0">
                          <a:solidFill>
                            <a:srgbClr val="000000"/>
                          </a:solidFill>
                          <a:effectLst/>
                          <a:latin typeface="Arial" panose="020B0604020202020204" pitchFamily="34" charset="0"/>
                        </a:rPr>
                        <a:t>(508) 856-2179 (for discrimination purposes)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ADA Director (774) 455-4804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a:t>
                      </a:r>
                    </a:p>
                    <a:p>
                      <a:pPr algn="l" fontAlgn="t"/>
                      <a:r>
                        <a:rPr lang="en-US" sz="900" b="0" i="0" u="none" strike="noStrike" dirty="0">
                          <a:solidFill>
                            <a:srgbClr val="000000"/>
                          </a:solidFill>
                          <a:effectLst/>
                          <a:latin typeface="Arial" panose="020B0604020202020204" pitchFamily="34" charset="0"/>
                        </a:rPr>
                        <a:t>Diversity and Inclusion Office: </a:t>
                      </a:r>
                    </a:p>
                    <a:p>
                      <a:pPr algn="l" fontAlgn="t"/>
                      <a:r>
                        <a:rPr lang="en-US" sz="900" b="0" i="0" u="none" strike="noStrike" dirty="0">
                          <a:solidFill>
                            <a:srgbClr val="000000"/>
                          </a:solidFill>
                          <a:effectLst/>
                          <a:latin typeface="Arial" panose="020B0604020202020204" pitchFamily="34" charset="0"/>
                        </a:rPr>
                        <a:t>(508) 856-2179 (for discrimination purposes)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ADA Director: (774) 455-4804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009425606"/>
                  </a:ext>
                </a:extLst>
              </a:tr>
              <a:tr h="1279695">
                <a:tc>
                  <a:txBody>
                    <a:bodyPr/>
                    <a:lstStyle/>
                    <a:p>
                      <a:pPr algn="l" fontAlgn="t"/>
                      <a:r>
                        <a:rPr lang="en-US" sz="900" b="1" i="0" u="none" strike="noStrike">
                          <a:solidFill>
                            <a:srgbClr val="000000"/>
                          </a:solidFill>
                          <a:effectLst/>
                          <a:latin typeface="Arial" panose="020B0604020202020204" pitchFamily="34" charset="0"/>
                        </a:rPr>
                        <a:t>Disruptive classroom behaviors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a:solidFill>
                            <a:srgbClr val="000000"/>
                          </a:solidFill>
                          <a:effectLst/>
                          <a:latin typeface="Arial" panose="020B0604020202020204" pitchFamily="34" charset="0"/>
                        </a:rPr>
                        <a:t>Unwarranted interruptions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Slurs or other forms of intimidation</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Rude or abusive behavior</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Failure to adhere to instructor’s directions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When to call UMPD for immediate assistance: Throwing items, refusing to leave, threat of harm to self or others, preventing others from leaving, physically abusive behavior, showing or stating the presence of a weapon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Call 911 if there is a potential threat to student’s safety or the safety of others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Explain the impact of student’s behavior on the group or class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Outline your expectations verbally and in your syllabus and help student explore options and alternatives such as Ombud's office, academic dean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0"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a:t>
                      </a:r>
                    </a:p>
                    <a:p>
                      <a:pPr algn="l" fontAlgn="t"/>
                      <a:r>
                        <a:rPr lang="en-US" sz="900" b="0" i="0" u="none" strike="noStrike" dirty="0">
                          <a:solidFill>
                            <a:srgbClr val="000000"/>
                          </a:solidFill>
                          <a:effectLst/>
                          <a:latin typeface="Arial" panose="020B0604020202020204" pitchFamily="34" charset="0"/>
                        </a:rPr>
                        <a:t>(508)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Affairs (per school)</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1857539875"/>
                  </a:ext>
                </a:extLst>
              </a:tr>
              <a:tr h="1599620">
                <a:tc>
                  <a:txBody>
                    <a:bodyPr/>
                    <a:lstStyle/>
                    <a:p>
                      <a:pPr algn="l" fontAlgn="t"/>
                      <a:r>
                        <a:rPr lang="en-US" sz="900" b="1" i="0" u="none" strike="noStrike">
                          <a:solidFill>
                            <a:srgbClr val="000000"/>
                          </a:solidFill>
                          <a:effectLst/>
                          <a:latin typeface="Arial" panose="020B0604020202020204" pitchFamily="34" charset="0"/>
                        </a:rPr>
                        <a:t>Hazing</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Withdrawal from activities and friends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Exhaustion/fatigue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Significant change in appearance or personal hygiene (e.g. wearing embarrassing or humiliating attire)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Visible injuries or bruises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Cuts, brands, or scars with a distinct pattern (e.g. symbols, initials, or Greek letters)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a:solidFill>
                            <a:srgbClr val="000000"/>
                          </a:solidFill>
                          <a:effectLst/>
                          <a:latin typeface="Arial" panose="020B0604020202020204" pitchFamily="34" charset="0"/>
                        </a:rPr>
                        <a:t>Call 911 if there is a potential threat to student’s safety or the safety of others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Express concern and care</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Remain calm. Showing outrage may cause a student to shut down</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Do not interpret student’s emotion (or lack of emotion) as evidence of a crime</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Listen to and believe student’s responses</a:t>
                      </a:r>
                      <a:br>
                        <a:rPr lang="en-US" sz="900" b="0" i="0" u="none" strike="noStrike">
                          <a:solidFill>
                            <a:srgbClr val="000000"/>
                          </a:solidFill>
                          <a:effectLst/>
                          <a:latin typeface="Arial" panose="020B0604020202020204" pitchFamily="34" charset="0"/>
                        </a:rPr>
                      </a:br>
                      <a:r>
                        <a:rPr lang="en-US" sz="900" b="0" i="0" u="none" strike="noStrike">
                          <a:solidFill>
                            <a:srgbClr val="000000"/>
                          </a:solidFill>
                          <a:effectLst/>
                          <a:latin typeface="Arial" panose="020B0604020202020204" pitchFamily="34" charset="0"/>
                        </a:rPr>
                        <a:t>Avoid criticizing, blaming, sounding judgmental, or minimizing the situation</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1"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 </a:t>
                      </a:r>
                    </a:p>
                    <a:p>
                      <a:pPr algn="l" fontAlgn="t"/>
                      <a:r>
                        <a:rPr lang="en-US" sz="900" b="0" i="0" u="none" strike="noStrike" dirty="0">
                          <a:solidFill>
                            <a:srgbClr val="000000"/>
                          </a:solidFill>
                          <a:effectLst/>
                          <a:latin typeface="Arial" panose="020B0604020202020204" pitchFamily="34" charset="0"/>
                        </a:rPr>
                        <a:t>(508)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Health Services: </a:t>
                      </a:r>
                    </a:p>
                    <a:p>
                      <a:pPr algn="l" fontAlgn="t"/>
                      <a:r>
                        <a:rPr lang="en-US" sz="900" b="0" i="0" u="none" strike="noStrike" dirty="0">
                          <a:solidFill>
                            <a:srgbClr val="000000"/>
                          </a:solidFill>
                          <a:effectLst/>
                          <a:latin typeface="Arial" panose="020B0604020202020204" pitchFamily="34" charset="0"/>
                        </a:rPr>
                        <a:t>(508) 334-8464</a:t>
                      </a:r>
                      <a:br>
                        <a:rPr lang="en-US" sz="900" b="1" i="0" u="none" strike="noStrike" dirty="0">
                          <a:solidFill>
                            <a:srgbClr val="000000"/>
                          </a:solidFill>
                          <a:effectLst/>
                          <a:latin typeface="Arial" panose="020B0604020202020204" pitchFamily="34" charset="0"/>
                        </a:rPr>
                      </a:br>
                      <a:endParaRPr lang="en-US" sz="900" b="1" i="0" u="none" strike="noStrike" dirty="0">
                        <a:solidFill>
                          <a:srgbClr val="000000"/>
                        </a:solidFill>
                        <a:effectLst/>
                        <a:latin typeface="Arial" panose="020B0604020202020204" pitchFamily="34" charset="0"/>
                      </a:endParaRP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 (508) 856-6074</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Diversity and Inclusion Office: </a:t>
                      </a:r>
                    </a:p>
                    <a:p>
                      <a:pPr algn="l" fontAlgn="t"/>
                      <a:r>
                        <a:rPr lang="en-US" sz="900" b="0" i="0" u="none" strike="noStrike" dirty="0">
                          <a:solidFill>
                            <a:srgbClr val="000000"/>
                          </a:solidFill>
                          <a:effectLst/>
                          <a:latin typeface="Arial" panose="020B0604020202020204" pitchFamily="34" charset="0"/>
                        </a:rPr>
                        <a:t>(508) 856-2179</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00211616"/>
                  </a:ext>
                </a:extLst>
              </a:tr>
              <a:tr h="1279695">
                <a:tc>
                  <a:txBody>
                    <a:bodyPr/>
                    <a:lstStyle/>
                    <a:p>
                      <a:pPr algn="l" fontAlgn="t"/>
                      <a:r>
                        <a:rPr lang="en-US" sz="900" b="1" i="0" u="none" strike="noStrike">
                          <a:solidFill>
                            <a:srgbClr val="000000"/>
                          </a:solidFill>
                          <a:effectLst/>
                          <a:latin typeface="Arial" panose="020B0604020202020204" pitchFamily="34" charset="0"/>
                        </a:rPr>
                        <a:t>Harassment, sexual harassment, stalking</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Communications that continue after being told to stop</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Threats to release private information/photos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Display of sexually suggestive pictures or cartoons in workspace, residence halls, or online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Verbal abuse, unwanted sexual flirtations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Demand for sexual favors by peer or supervisor accompanied by implied or overt threat concerning an individual’s academic status or employment</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Call 911 if there is a potential threat to student’s safety or the safety of others Express concern and care</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Identify resources like CWC, DoS, and UMPD for safety planning</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Encourage student to save copies of all communications including texts, voicemails, and pictures</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Avoid promising confidentiality – most university employees are Title IX responsible employees</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1" i="0" u="none" strike="noStrike" dirty="0">
                          <a:solidFill>
                            <a:srgbClr val="000000"/>
                          </a:solidFill>
                          <a:effectLst/>
                          <a:latin typeface="Arial" panose="020B0604020202020204" pitchFamily="34" charset="0"/>
                        </a:rPr>
                        <a:t>Urgent: “Call 911”</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UMMS Police: (508) 856-3296</a:t>
                      </a:r>
                      <a:br>
                        <a:rPr lang="en-US" sz="900" b="1" i="0" u="none" strike="noStrike" dirty="0">
                          <a:solidFill>
                            <a:srgbClr val="000000"/>
                          </a:solidFill>
                          <a:effectLst/>
                          <a:latin typeface="Arial" panose="020B0604020202020204" pitchFamily="34" charset="0"/>
                        </a:rPr>
                      </a:br>
                      <a:r>
                        <a:rPr lang="en-US" sz="900" b="1" i="0" u="none" strike="noStrike" dirty="0">
                          <a:solidFill>
                            <a:srgbClr val="000000"/>
                          </a:solidFill>
                          <a:effectLst/>
                          <a:latin typeface="Arial" panose="020B0604020202020204" pitchFamily="34" charset="0"/>
                        </a:rPr>
                        <a:t>Advice and consultation:</a:t>
                      </a:r>
                      <a:br>
                        <a:rPr lang="en-US" sz="900" b="1"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Student Counseling Services:</a:t>
                      </a:r>
                    </a:p>
                    <a:p>
                      <a:pPr algn="l" fontAlgn="t"/>
                      <a:r>
                        <a:rPr lang="en-US" sz="900" b="0" i="0" u="none" strike="noStrike" dirty="0">
                          <a:solidFill>
                            <a:srgbClr val="000000"/>
                          </a:solidFill>
                          <a:effectLst/>
                          <a:latin typeface="Arial" panose="020B0604020202020204" pitchFamily="34" charset="0"/>
                        </a:rPr>
                        <a:t> (508) 856-3220</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Diversity and Inclusion Office: </a:t>
                      </a:r>
                    </a:p>
                    <a:p>
                      <a:pPr algn="l" fontAlgn="t"/>
                      <a:r>
                        <a:rPr lang="en-US" sz="900" b="0" i="0" u="none" strike="noStrike" dirty="0">
                          <a:solidFill>
                            <a:srgbClr val="000000"/>
                          </a:solidFill>
                          <a:effectLst/>
                          <a:latin typeface="Arial" panose="020B0604020202020204" pitchFamily="34" charset="0"/>
                        </a:rPr>
                        <a:t>(508) 856-2179</a:t>
                      </a:r>
                      <a:br>
                        <a:rPr lang="en-US" sz="900" b="1" i="0" u="none" strike="noStrike" dirty="0">
                          <a:solidFill>
                            <a:srgbClr val="000000"/>
                          </a:solidFill>
                          <a:effectLst/>
                          <a:latin typeface="Arial" panose="020B0604020202020204" pitchFamily="34" charset="0"/>
                        </a:rPr>
                      </a:br>
                      <a:endParaRPr lang="en-US" sz="900" b="1" i="0" u="none" strike="noStrike" dirty="0">
                        <a:solidFill>
                          <a:srgbClr val="000000"/>
                        </a:solidFill>
                        <a:effectLst/>
                        <a:latin typeface="Arial" panose="020B0604020202020204" pitchFamily="34" charset="0"/>
                      </a:endParaRP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tc>
                  <a:txBody>
                    <a:bodyPr/>
                    <a:lstStyle/>
                    <a:p>
                      <a:pPr algn="l" fontAlgn="t"/>
                      <a:r>
                        <a:rPr lang="en-US" sz="900" b="0" i="0" u="none" strike="noStrike" dirty="0">
                          <a:solidFill>
                            <a:srgbClr val="000000"/>
                          </a:solidFill>
                          <a:effectLst/>
                          <a:latin typeface="Arial" panose="020B0604020202020204" pitchFamily="34" charset="0"/>
                        </a:rPr>
                        <a:t>SOM Associate Dean for Student Affairs: (508) 856-2227</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GSN Director of Student Affairs: </a:t>
                      </a:r>
                    </a:p>
                    <a:p>
                      <a:pPr algn="l" fontAlgn="t"/>
                      <a:r>
                        <a:rPr lang="en-US" sz="900" b="0" i="0" u="none" strike="noStrike" dirty="0">
                          <a:solidFill>
                            <a:srgbClr val="000000"/>
                          </a:solidFill>
                          <a:effectLst/>
                          <a:latin typeface="Arial" panose="020B0604020202020204" pitchFamily="34" charset="0"/>
                        </a:rPr>
                        <a:t>(508) 856-5756 </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GSBS Assistant Dean of Student Affairs and Enrollment:</a:t>
                      </a:r>
                      <a:br>
                        <a:rPr lang="en-US" sz="900" b="0" i="0" u="none" strike="noStrike" dirty="0">
                          <a:solidFill>
                            <a:srgbClr val="000000"/>
                          </a:solidFill>
                          <a:effectLst/>
                          <a:latin typeface="Arial" panose="020B0604020202020204" pitchFamily="34" charset="0"/>
                        </a:rPr>
                      </a:br>
                      <a:r>
                        <a:rPr lang="en-US" sz="900" b="0" i="0" u="none" strike="noStrike" dirty="0">
                          <a:solidFill>
                            <a:srgbClr val="000000"/>
                          </a:solidFill>
                          <a:effectLst/>
                          <a:latin typeface="Arial" panose="020B0604020202020204" pitchFamily="34" charset="0"/>
                        </a:rPr>
                        <a:t>Title IX Administrator/DIO:</a:t>
                      </a:r>
                    </a:p>
                    <a:p>
                      <a:pPr algn="l" fontAlgn="t"/>
                      <a:r>
                        <a:rPr lang="en-US" sz="900" b="0" i="0" u="none" strike="noStrike" dirty="0">
                          <a:solidFill>
                            <a:srgbClr val="000000"/>
                          </a:solidFill>
                          <a:effectLst/>
                          <a:latin typeface="Arial" panose="020B0604020202020204" pitchFamily="34" charset="0"/>
                        </a:rPr>
                        <a:t>(508) 856-2179</a:t>
                      </a:r>
                    </a:p>
                  </a:txBody>
                  <a:tcPr marL="45720" marR="45720">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B4C6E7"/>
                    </a:solidFill>
                  </a:tcPr>
                </a:tc>
                <a:extLst>
                  <a:ext uri="{0D108BD9-81ED-4DB2-BD59-A6C34878D82A}">
                    <a16:rowId xmlns:a16="http://schemas.microsoft.com/office/drawing/2014/main" val="2055074802"/>
                  </a:ext>
                </a:extLst>
              </a:tr>
            </a:tbl>
          </a:graphicData>
        </a:graphic>
      </p:graphicFrame>
    </p:spTree>
    <p:extLst>
      <p:ext uri="{BB962C8B-B14F-4D97-AF65-F5344CB8AC3E}">
        <p14:creationId xmlns:p14="http://schemas.microsoft.com/office/powerpoint/2010/main" val="25216999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_Standard">
  <a:themeElements>
    <a:clrScheme name="UMMS">
      <a:dk1>
        <a:srgbClr val="515151"/>
      </a:dk1>
      <a:lt1>
        <a:srgbClr val="FFFFFF"/>
      </a:lt1>
      <a:dk2>
        <a:srgbClr val="000F9F"/>
      </a:dk2>
      <a:lt2>
        <a:srgbClr val="E7E6E6"/>
      </a:lt2>
      <a:accent1>
        <a:srgbClr val="0A5B45"/>
      </a:accent1>
      <a:accent2>
        <a:srgbClr val="3B822B"/>
      </a:accent2>
      <a:accent3>
        <a:srgbClr val="FFC628"/>
      </a:accent3>
      <a:accent4>
        <a:srgbClr val="F36E15"/>
      </a:accent4>
      <a:accent5>
        <a:srgbClr val="622F91"/>
      </a:accent5>
      <a:accent6>
        <a:srgbClr val="83DADE"/>
      </a:accent6>
      <a:hlink>
        <a:srgbClr val="0071CE"/>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M_General" id="{74935C00-BCFD-1344-8FBB-1D970B487AEE}" vid="{2072F70A-637D-2641-80CA-46E76A7F7D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A3760E62A7A2448A2B1F137C65AEB1" ma:contentTypeVersion="2" ma:contentTypeDescription="Create a new document." ma:contentTypeScope="" ma:versionID="05215837e01d5ddc71757b166b3ad276">
  <xsd:schema xmlns:xsd="http://www.w3.org/2001/XMLSchema" xmlns:xs="http://www.w3.org/2001/XMLSchema" xmlns:p="http://schemas.microsoft.com/office/2006/metadata/properties" xmlns:ns2="b33e930e-ea10-457e-b523-b36be2ec0306" targetNamespace="http://schemas.microsoft.com/office/2006/metadata/properties" ma:root="true" ma:fieldsID="c3aa0a143c915394fff66daed569f222" ns2:_="">
    <xsd:import namespace="b33e930e-ea10-457e-b523-b36be2ec030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3e930e-ea10-457e-b523-b36be2ec03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CE7A83-D1B2-4E07-AD10-923F896FAFD4}"/>
</file>

<file path=customXml/itemProps2.xml><?xml version="1.0" encoding="utf-8"?>
<ds:datastoreItem xmlns:ds="http://schemas.openxmlformats.org/officeDocument/2006/customXml" ds:itemID="{EBD5B6C0-B735-4D83-B6B7-315D1345EDFE}"/>
</file>

<file path=customXml/itemProps3.xml><?xml version="1.0" encoding="utf-8"?>
<ds:datastoreItem xmlns:ds="http://schemas.openxmlformats.org/officeDocument/2006/customXml" ds:itemID="{0110960E-745E-439D-A56C-4E4FE700C917}"/>
</file>

<file path=docProps/app.xml><?xml version="1.0" encoding="utf-8"?>
<Properties xmlns="http://schemas.openxmlformats.org/officeDocument/2006/extended-properties" xmlns:vt="http://schemas.openxmlformats.org/officeDocument/2006/docPropsVTypes">
  <Template>SOM_General</Template>
  <TotalTime>11496</TotalTime>
  <Words>3918</Words>
  <Application>Microsoft Office PowerPoint</Application>
  <PresentationFormat>Widescreen</PresentationFormat>
  <Paragraphs>301</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Calibri</vt:lpstr>
      <vt:lpstr>Georgia</vt:lpstr>
      <vt:lpstr>Roboto</vt:lpstr>
      <vt:lpstr>2_Standard</vt:lpstr>
      <vt:lpstr>Blue Folder</vt:lpstr>
      <vt:lpstr>Recognizing and Helping Medical and Graduate Students Needing Support or Experiencing Crisis or Distress</vt:lpstr>
      <vt:lpstr>PowerPoint Presentation</vt:lpstr>
      <vt:lpstr>Maintaining Compliance with State and Federal Laws and University Policies</vt:lpstr>
      <vt:lpstr>Maintaining Compliance with State and Federal Laws and University Policies</vt:lpstr>
      <vt:lpstr>Maintaining Compliance with State and Federal Laws and University Policies</vt:lpstr>
      <vt:lpstr> A STEP-BY-STEP GUIDE FOR FACULTY, STUDENT AND STAFF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Folder</dc:title>
  <dc:creator>cdiaz0211@outlook.com</dc:creator>
  <cp:lastModifiedBy>Miceli, Mark</cp:lastModifiedBy>
  <cp:revision>58</cp:revision>
  <dcterms:created xsi:type="dcterms:W3CDTF">2020-08-24T19:47:53Z</dcterms:created>
  <dcterms:modified xsi:type="dcterms:W3CDTF">2020-09-02T14:45:38Z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AE166FA9-2FC6-46B1-8BD7-57076A21C5A7</vt:lpwstr>
  </property>
  <property fmtid="{D5CDD505-2E9C-101B-9397-08002B2CF9AE}" pid="3" name="ArticulatePath">
    <vt:lpwstr>Blue Folder NEW 09-02-20</vt:lpwstr>
  </property>
  <property fmtid="{D5CDD505-2E9C-101B-9397-08002B2CF9AE}" pid="4" name="ContentTypeId">
    <vt:lpwstr>0x0101006FA3760E62A7A2448A2B1F137C65AEB1</vt:lpwstr>
  </property>
</Properties>
</file>