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1442" r:id="rId2"/>
    <p:sldId id="1438" r:id="rId3"/>
    <p:sldId id="1434" r:id="rId4"/>
    <p:sldId id="1443" r:id="rId5"/>
    <p:sldId id="1436" r:id="rId6"/>
    <p:sldId id="1440" r:id="rId7"/>
    <p:sldId id="143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DA"/>
    <a:srgbClr val="FF561A"/>
    <a:srgbClr val="EF6737"/>
    <a:srgbClr val="ED6839"/>
    <a:srgbClr val="59B7D6"/>
    <a:srgbClr val="FFE06F"/>
    <a:srgbClr val="C54F4E"/>
    <a:srgbClr val="9C2EA0"/>
    <a:srgbClr val="E7FF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952DDE-B62B-4E08-B12C-887EBEC0E405}" v="14" dt="2021-09-15T22:18:30.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80" autoAdjust="0"/>
    <p:restoredTop sz="86456" autoAdjust="0"/>
  </p:normalViewPr>
  <p:slideViewPr>
    <p:cSldViewPr snapToGrid="0" snapToObjects="1">
      <p:cViewPr varScale="1">
        <p:scale>
          <a:sx n="96" d="100"/>
          <a:sy n="96" d="100"/>
        </p:scale>
        <p:origin x="474" y="84"/>
      </p:cViewPr>
      <p:guideLst/>
    </p:cSldViewPr>
  </p:slideViewPr>
  <p:outlineViewPr>
    <p:cViewPr>
      <p:scale>
        <a:sx n="33" d="100"/>
        <a:sy n="33" d="100"/>
      </p:scale>
      <p:origin x="0" y="-86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561CC-897F-5841-BFFA-F9F7B0E03AB7}" type="datetimeFigureOut">
              <a:rPr lang="en-US" smtClean="0"/>
              <a:t>9/15/2021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237A7-845D-664D-8F2C-60FC3041AEC5}" type="slidenum">
              <a:rPr lang="en-US" smtClean="0"/>
              <a:t>‹#›</a:t>
            </a:fld>
            <a:endParaRPr lang="en-US"/>
          </a:p>
        </p:txBody>
      </p:sp>
    </p:spTree>
    <p:extLst>
      <p:ext uri="{BB962C8B-B14F-4D97-AF65-F5344CB8AC3E}">
        <p14:creationId xmlns:p14="http://schemas.microsoft.com/office/powerpoint/2010/main" val="63728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237A7-845D-664D-8F2C-60FC3041AEC5}" type="slidenum">
              <a:rPr lang="en-US" smtClean="0"/>
              <a:t>3</a:t>
            </a:fld>
            <a:endParaRPr lang="en-US"/>
          </a:p>
        </p:txBody>
      </p:sp>
    </p:spTree>
    <p:extLst>
      <p:ext uri="{BB962C8B-B14F-4D97-AF65-F5344CB8AC3E}">
        <p14:creationId xmlns:p14="http://schemas.microsoft.com/office/powerpoint/2010/main" val="3016233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237A7-845D-664D-8F2C-60FC3041AEC5}" type="slidenum">
              <a:rPr lang="en-US" smtClean="0"/>
              <a:t>6</a:t>
            </a:fld>
            <a:endParaRPr lang="en-US"/>
          </a:p>
        </p:txBody>
      </p:sp>
    </p:spTree>
    <p:extLst>
      <p:ext uri="{BB962C8B-B14F-4D97-AF65-F5344CB8AC3E}">
        <p14:creationId xmlns:p14="http://schemas.microsoft.com/office/powerpoint/2010/main" val="67127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237A7-845D-664D-8F2C-60FC3041AEC5}" type="slidenum">
              <a:rPr lang="en-US" smtClean="0"/>
              <a:t>7</a:t>
            </a:fld>
            <a:endParaRPr lang="en-US"/>
          </a:p>
        </p:txBody>
      </p:sp>
    </p:spTree>
    <p:extLst>
      <p:ext uri="{BB962C8B-B14F-4D97-AF65-F5344CB8AC3E}">
        <p14:creationId xmlns:p14="http://schemas.microsoft.com/office/powerpoint/2010/main" val="2603211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EDC08-060F-4149-BFBF-BBF8B0ABFB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C39A03-9582-D249-B00F-F0A47E40E5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ED458-C2F7-5142-927A-C2594BB9DA33}"/>
              </a:ext>
            </a:extLst>
          </p:cNvPr>
          <p:cNvSpPr>
            <a:spLocks noGrp="1"/>
          </p:cNvSpPr>
          <p:nvPr>
            <p:ph type="dt" sz="half" idx="10"/>
          </p:nvPr>
        </p:nvSpPr>
        <p:spPr/>
        <p:txBody>
          <a:bodyPr/>
          <a:lstStyle/>
          <a:p>
            <a:fld id="{A4E42814-83E3-A049-9BF7-457B576968AB}" type="datetimeFigureOut">
              <a:rPr lang="en-US" smtClean="0"/>
              <a:t>9/15/2021</a:t>
            </a:fld>
            <a:endParaRPr lang="en-US"/>
          </a:p>
        </p:txBody>
      </p:sp>
      <p:sp>
        <p:nvSpPr>
          <p:cNvPr id="5" name="Footer Placeholder 4">
            <a:extLst>
              <a:ext uri="{FF2B5EF4-FFF2-40B4-BE49-F238E27FC236}">
                <a16:creationId xmlns:a16="http://schemas.microsoft.com/office/drawing/2014/main" id="{1AF7DF1F-E69D-4243-BB6A-17250ED70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EB7C0-11E9-1146-821A-9CEFA8780307}"/>
              </a:ext>
            </a:extLst>
          </p:cNvPr>
          <p:cNvSpPr>
            <a:spLocks noGrp="1"/>
          </p:cNvSpPr>
          <p:nvPr>
            <p:ph type="sldNum" sz="quarter" idx="12"/>
          </p:nvPr>
        </p:nvSpPr>
        <p:spPr/>
        <p:txBody>
          <a:bodyPr/>
          <a:lstStyle/>
          <a:p>
            <a:fld id="{A6D8DE4C-AE8A-444A-99F2-15FBA0AD08D1}" type="slidenum">
              <a:rPr lang="en-US" smtClean="0"/>
              <a:t>‹#›</a:t>
            </a:fld>
            <a:endParaRPr lang="en-US"/>
          </a:p>
        </p:txBody>
      </p:sp>
    </p:spTree>
    <p:extLst>
      <p:ext uri="{BB962C8B-B14F-4D97-AF65-F5344CB8AC3E}">
        <p14:creationId xmlns:p14="http://schemas.microsoft.com/office/powerpoint/2010/main" val="1412396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A984-C411-9142-911A-6E90400D9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8DBE0-96ED-9240-AF64-2B6E2143F5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E50C2-E459-EE4A-8780-65052F05CA1E}"/>
              </a:ext>
            </a:extLst>
          </p:cNvPr>
          <p:cNvSpPr>
            <a:spLocks noGrp="1"/>
          </p:cNvSpPr>
          <p:nvPr>
            <p:ph type="dt" sz="half" idx="10"/>
          </p:nvPr>
        </p:nvSpPr>
        <p:spPr/>
        <p:txBody>
          <a:bodyPr/>
          <a:lstStyle/>
          <a:p>
            <a:fld id="{A4E42814-83E3-A049-9BF7-457B576968AB}" type="datetimeFigureOut">
              <a:rPr lang="en-US" smtClean="0"/>
              <a:t>9/15/2021</a:t>
            </a:fld>
            <a:endParaRPr lang="en-US"/>
          </a:p>
        </p:txBody>
      </p:sp>
      <p:sp>
        <p:nvSpPr>
          <p:cNvPr id="5" name="Footer Placeholder 4">
            <a:extLst>
              <a:ext uri="{FF2B5EF4-FFF2-40B4-BE49-F238E27FC236}">
                <a16:creationId xmlns:a16="http://schemas.microsoft.com/office/drawing/2014/main" id="{D9A3FD26-5DE2-3447-9047-AE21439FB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45DA0-E772-0F46-AFF3-23BBEF79CC96}"/>
              </a:ext>
            </a:extLst>
          </p:cNvPr>
          <p:cNvSpPr>
            <a:spLocks noGrp="1"/>
          </p:cNvSpPr>
          <p:nvPr>
            <p:ph type="sldNum" sz="quarter" idx="12"/>
          </p:nvPr>
        </p:nvSpPr>
        <p:spPr/>
        <p:txBody>
          <a:bodyPr/>
          <a:lstStyle/>
          <a:p>
            <a:fld id="{A6D8DE4C-AE8A-444A-99F2-15FBA0AD08D1}" type="slidenum">
              <a:rPr lang="en-US" smtClean="0"/>
              <a:t>‹#›</a:t>
            </a:fld>
            <a:endParaRPr lang="en-US"/>
          </a:p>
        </p:txBody>
      </p:sp>
    </p:spTree>
    <p:extLst>
      <p:ext uri="{BB962C8B-B14F-4D97-AF65-F5344CB8AC3E}">
        <p14:creationId xmlns:p14="http://schemas.microsoft.com/office/powerpoint/2010/main" val="1664316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47AB65-1A3E-0049-9E3B-B285B9EF0E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FCA2AD-2300-C041-BE0E-C9EC80987AC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1B92B-C73D-1743-A360-04592059B899}"/>
              </a:ext>
            </a:extLst>
          </p:cNvPr>
          <p:cNvSpPr>
            <a:spLocks noGrp="1"/>
          </p:cNvSpPr>
          <p:nvPr>
            <p:ph type="dt" sz="half" idx="10"/>
          </p:nvPr>
        </p:nvSpPr>
        <p:spPr/>
        <p:txBody>
          <a:bodyPr/>
          <a:lstStyle/>
          <a:p>
            <a:fld id="{A4E42814-83E3-A049-9BF7-457B576968AB}" type="datetimeFigureOut">
              <a:rPr lang="en-US" smtClean="0"/>
              <a:t>9/15/2021</a:t>
            </a:fld>
            <a:endParaRPr lang="en-US"/>
          </a:p>
        </p:txBody>
      </p:sp>
      <p:sp>
        <p:nvSpPr>
          <p:cNvPr id="5" name="Footer Placeholder 4">
            <a:extLst>
              <a:ext uri="{FF2B5EF4-FFF2-40B4-BE49-F238E27FC236}">
                <a16:creationId xmlns:a16="http://schemas.microsoft.com/office/drawing/2014/main" id="{34523AB0-B017-414D-9B51-4D2BA9EE7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25B54-60A8-2D4B-8BF9-699F23689A49}"/>
              </a:ext>
            </a:extLst>
          </p:cNvPr>
          <p:cNvSpPr>
            <a:spLocks noGrp="1"/>
          </p:cNvSpPr>
          <p:nvPr>
            <p:ph type="sldNum" sz="quarter" idx="12"/>
          </p:nvPr>
        </p:nvSpPr>
        <p:spPr/>
        <p:txBody>
          <a:bodyPr/>
          <a:lstStyle/>
          <a:p>
            <a:fld id="{A6D8DE4C-AE8A-444A-99F2-15FBA0AD08D1}" type="slidenum">
              <a:rPr lang="en-US" smtClean="0"/>
              <a:t>‹#›</a:t>
            </a:fld>
            <a:endParaRPr lang="en-US"/>
          </a:p>
        </p:txBody>
      </p:sp>
    </p:spTree>
    <p:extLst>
      <p:ext uri="{BB962C8B-B14F-4D97-AF65-F5344CB8AC3E}">
        <p14:creationId xmlns:p14="http://schemas.microsoft.com/office/powerpoint/2010/main" val="278222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1D1D-FF7D-FB44-B998-C576BB78CB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8C7877-8EB3-594A-A0A2-FABD7E3E6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46FEE-ECBF-4644-9F06-E542C0CAD8BA}"/>
              </a:ext>
            </a:extLst>
          </p:cNvPr>
          <p:cNvSpPr>
            <a:spLocks noGrp="1"/>
          </p:cNvSpPr>
          <p:nvPr>
            <p:ph type="dt" sz="half" idx="10"/>
          </p:nvPr>
        </p:nvSpPr>
        <p:spPr/>
        <p:txBody>
          <a:bodyPr/>
          <a:lstStyle/>
          <a:p>
            <a:fld id="{A4E42814-83E3-A049-9BF7-457B576968AB}" type="datetimeFigureOut">
              <a:rPr lang="en-US" smtClean="0"/>
              <a:t>9/15/2021</a:t>
            </a:fld>
            <a:endParaRPr lang="en-US"/>
          </a:p>
        </p:txBody>
      </p:sp>
      <p:sp>
        <p:nvSpPr>
          <p:cNvPr id="5" name="Footer Placeholder 4">
            <a:extLst>
              <a:ext uri="{FF2B5EF4-FFF2-40B4-BE49-F238E27FC236}">
                <a16:creationId xmlns:a16="http://schemas.microsoft.com/office/drawing/2014/main" id="{219A1E68-A774-7949-979A-6587395DB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AD44D-6967-DA46-B8BE-EEBB3FBC5FD9}"/>
              </a:ext>
            </a:extLst>
          </p:cNvPr>
          <p:cNvSpPr>
            <a:spLocks noGrp="1"/>
          </p:cNvSpPr>
          <p:nvPr>
            <p:ph type="sldNum" sz="quarter" idx="12"/>
          </p:nvPr>
        </p:nvSpPr>
        <p:spPr/>
        <p:txBody>
          <a:bodyPr/>
          <a:lstStyle/>
          <a:p>
            <a:fld id="{A6D8DE4C-AE8A-444A-99F2-15FBA0AD08D1}" type="slidenum">
              <a:rPr lang="en-US" smtClean="0"/>
              <a:t>‹#›</a:t>
            </a:fld>
            <a:endParaRPr lang="en-US"/>
          </a:p>
        </p:txBody>
      </p:sp>
    </p:spTree>
    <p:extLst>
      <p:ext uri="{BB962C8B-B14F-4D97-AF65-F5344CB8AC3E}">
        <p14:creationId xmlns:p14="http://schemas.microsoft.com/office/powerpoint/2010/main" val="3912108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302-3930-F643-BFB8-119A3D02ED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6F8AEC-5BE9-0F41-8E08-0DCC4D7059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80043C-7A62-EC42-9B66-85C1DFBF74F8}"/>
              </a:ext>
            </a:extLst>
          </p:cNvPr>
          <p:cNvSpPr>
            <a:spLocks noGrp="1"/>
          </p:cNvSpPr>
          <p:nvPr>
            <p:ph type="dt" sz="half" idx="10"/>
          </p:nvPr>
        </p:nvSpPr>
        <p:spPr/>
        <p:txBody>
          <a:bodyPr/>
          <a:lstStyle/>
          <a:p>
            <a:fld id="{A4E42814-83E3-A049-9BF7-457B576968AB}" type="datetimeFigureOut">
              <a:rPr lang="en-US" smtClean="0"/>
              <a:t>9/15/2021</a:t>
            </a:fld>
            <a:endParaRPr lang="en-US"/>
          </a:p>
        </p:txBody>
      </p:sp>
      <p:sp>
        <p:nvSpPr>
          <p:cNvPr id="5" name="Footer Placeholder 4">
            <a:extLst>
              <a:ext uri="{FF2B5EF4-FFF2-40B4-BE49-F238E27FC236}">
                <a16:creationId xmlns:a16="http://schemas.microsoft.com/office/drawing/2014/main" id="{14894DE8-49E1-BC4C-A5F0-35CAA345E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3111F-5998-7948-8078-9AA3A561329A}"/>
              </a:ext>
            </a:extLst>
          </p:cNvPr>
          <p:cNvSpPr>
            <a:spLocks noGrp="1"/>
          </p:cNvSpPr>
          <p:nvPr>
            <p:ph type="sldNum" sz="quarter" idx="12"/>
          </p:nvPr>
        </p:nvSpPr>
        <p:spPr/>
        <p:txBody>
          <a:bodyPr/>
          <a:lstStyle/>
          <a:p>
            <a:fld id="{A6D8DE4C-AE8A-444A-99F2-15FBA0AD08D1}" type="slidenum">
              <a:rPr lang="en-US" smtClean="0"/>
              <a:t>‹#›</a:t>
            </a:fld>
            <a:endParaRPr lang="en-US"/>
          </a:p>
        </p:txBody>
      </p:sp>
    </p:spTree>
    <p:extLst>
      <p:ext uri="{BB962C8B-B14F-4D97-AF65-F5344CB8AC3E}">
        <p14:creationId xmlns:p14="http://schemas.microsoft.com/office/powerpoint/2010/main" val="793408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ABCE-FA99-6D42-B64E-AF5712CBE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BD9933-52D2-CF4F-AA54-FBEC8E4E14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DF0982-BAE9-A541-81FD-0603BC265B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DA6CBD-A13F-544B-A0C9-523956C7D992}"/>
              </a:ext>
            </a:extLst>
          </p:cNvPr>
          <p:cNvSpPr>
            <a:spLocks noGrp="1"/>
          </p:cNvSpPr>
          <p:nvPr>
            <p:ph type="dt" sz="half" idx="10"/>
          </p:nvPr>
        </p:nvSpPr>
        <p:spPr/>
        <p:txBody>
          <a:bodyPr/>
          <a:lstStyle/>
          <a:p>
            <a:fld id="{A4E42814-83E3-A049-9BF7-457B576968AB}" type="datetimeFigureOut">
              <a:rPr lang="en-US" smtClean="0"/>
              <a:t>9/15/2021</a:t>
            </a:fld>
            <a:endParaRPr lang="en-US"/>
          </a:p>
        </p:txBody>
      </p:sp>
      <p:sp>
        <p:nvSpPr>
          <p:cNvPr id="6" name="Footer Placeholder 5">
            <a:extLst>
              <a:ext uri="{FF2B5EF4-FFF2-40B4-BE49-F238E27FC236}">
                <a16:creationId xmlns:a16="http://schemas.microsoft.com/office/drawing/2014/main" id="{39865D47-75FC-C441-B29B-C6601FA95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C9684-74A2-8649-90D4-CBEF53464DCE}"/>
              </a:ext>
            </a:extLst>
          </p:cNvPr>
          <p:cNvSpPr>
            <a:spLocks noGrp="1"/>
          </p:cNvSpPr>
          <p:nvPr>
            <p:ph type="sldNum" sz="quarter" idx="12"/>
          </p:nvPr>
        </p:nvSpPr>
        <p:spPr/>
        <p:txBody>
          <a:bodyPr/>
          <a:lstStyle/>
          <a:p>
            <a:fld id="{A6D8DE4C-AE8A-444A-99F2-15FBA0AD08D1}" type="slidenum">
              <a:rPr lang="en-US" smtClean="0"/>
              <a:t>‹#›</a:t>
            </a:fld>
            <a:endParaRPr lang="en-US"/>
          </a:p>
        </p:txBody>
      </p:sp>
    </p:spTree>
    <p:extLst>
      <p:ext uri="{BB962C8B-B14F-4D97-AF65-F5344CB8AC3E}">
        <p14:creationId xmlns:p14="http://schemas.microsoft.com/office/powerpoint/2010/main" val="4089444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5B3E-E139-474A-8783-F9CA418168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9D862B-1D63-314D-9CBB-762F3CBC98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9ADEDED-5999-6E41-BC27-ACAC29BB86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D47263-A521-C847-95CF-14A8907304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FA5C0F-FB21-DC45-855E-B45B2EB1BF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91740A-B9CE-764C-AAD1-CC58EC825CD2}"/>
              </a:ext>
            </a:extLst>
          </p:cNvPr>
          <p:cNvSpPr>
            <a:spLocks noGrp="1"/>
          </p:cNvSpPr>
          <p:nvPr>
            <p:ph type="dt" sz="half" idx="10"/>
          </p:nvPr>
        </p:nvSpPr>
        <p:spPr/>
        <p:txBody>
          <a:bodyPr/>
          <a:lstStyle/>
          <a:p>
            <a:fld id="{A4E42814-83E3-A049-9BF7-457B576968AB}" type="datetimeFigureOut">
              <a:rPr lang="en-US" smtClean="0"/>
              <a:t>9/15/2021</a:t>
            </a:fld>
            <a:endParaRPr lang="en-US"/>
          </a:p>
        </p:txBody>
      </p:sp>
      <p:sp>
        <p:nvSpPr>
          <p:cNvPr id="8" name="Footer Placeholder 7">
            <a:extLst>
              <a:ext uri="{FF2B5EF4-FFF2-40B4-BE49-F238E27FC236}">
                <a16:creationId xmlns:a16="http://schemas.microsoft.com/office/drawing/2014/main" id="{D3B2D44F-0D01-184F-8C51-23DCA7D5F8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149CFF-71CA-0842-8D42-41F9550B4674}"/>
              </a:ext>
            </a:extLst>
          </p:cNvPr>
          <p:cNvSpPr>
            <a:spLocks noGrp="1"/>
          </p:cNvSpPr>
          <p:nvPr>
            <p:ph type="sldNum" sz="quarter" idx="12"/>
          </p:nvPr>
        </p:nvSpPr>
        <p:spPr/>
        <p:txBody>
          <a:bodyPr/>
          <a:lstStyle/>
          <a:p>
            <a:fld id="{A6D8DE4C-AE8A-444A-99F2-15FBA0AD08D1}" type="slidenum">
              <a:rPr lang="en-US" smtClean="0"/>
              <a:t>‹#›</a:t>
            </a:fld>
            <a:endParaRPr lang="en-US"/>
          </a:p>
        </p:txBody>
      </p:sp>
    </p:spTree>
    <p:extLst>
      <p:ext uri="{BB962C8B-B14F-4D97-AF65-F5344CB8AC3E}">
        <p14:creationId xmlns:p14="http://schemas.microsoft.com/office/powerpoint/2010/main" val="616965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F348-6272-C841-985D-FF964B7AA6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7EBF5D-7514-0445-AA23-A549E1B28761}"/>
              </a:ext>
            </a:extLst>
          </p:cNvPr>
          <p:cNvSpPr>
            <a:spLocks noGrp="1"/>
          </p:cNvSpPr>
          <p:nvPr>
            <p:ph type="dt" sz="half" idx="10"/>
          </p:nvPr>
        </p:nvSpPr>
        <p:spPr/>
        <p:txBody>
          <a:bodyPr/>
          <a:lstStyle/>
          <a:p>
            <a:fld id="{A4E42814-83E3-A049-9BF7-457B576968AB}" type="datetimeFigureOut">
              <a:rPr lang="en-US" smtClean="0"/>
              <a:t>9/15/2021</a:t>
            </a:fld>
            <a:endParaRPr lang="en-US"/>
          </a:p>
        </p:txBody>
      </p:sp>
      <p:sp>
        <p:nvSpPr>
          <p:cNvPr id="4" name="Footer Placeholder 3">
            <a:extLst>
              <a:ext uri="{FF2B5EF4-FFF2-40B4-BE49-F238E27FC236}">
                <a16:creationId xmlns:a16="http://schemas.microsoft.com/office/drawing/2014/main" id="{7022DEF4-3039-3448-B124-31F70BD696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A0EAFA-EE41-8A40-83B0-A44789CB13CA}"/>
              </a:ext>
            </a:extLst>
          </p:cNvPr>
          <p:cNvSpPr>
            <a:spLocks noGrp="1"/>
          </p:cNvSpPr>
          <p:nvPr>
            <p:ph type="sldNum" sz="quarter" idx="12"/>
          </p:nvPr>
        </p:nvSpPr>
        <p:spPr/>
        <p:txBody>
          <a:bodyPr/>
          <a:lstStyle/>
          <a:p>
            <a:fld id="{A6D8DE4C-AE8A-444A-99F2-15FBA0AD08D1}" type="slidenum">
              <a:rPr lang="en-US" smtClean="0"/>
              <a:t>‹#›</a:t>
            </a:fld>
            <a:endParaRPr lang="en-US"/>
          </a:p>
        </p:txBody>
      </p:sp>
    </p:spTree>
    <p:extLst>
      <p:ext uri="{BB962C8B-B14F-4D97-AF65-F5344CB8AC3E}">
        <p14:creationId xmlns:p14="http://schemas.microsoft.com/office/powerpoint/2010/main" val="1692047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E7BAE1-4639-FF42-87D8-412968FEE662}"/>
              </a:ext>
            </a:extLst>
          </p:cNvPr>
          <p:cNvSpPr>
            <a:spLocks noGrp="1"/>
          </p:cNvSpPr>
          <p:nvPr>
            <p:ph type="dt" sz="half" idx="10"/>
          </p:nvPr>
        </p:nvSpPr>
        <p:spPr/>
        <p:txBody>
          <a:bodyPr/>
          <a:lstStyle/>
          <a:p>
            <a:fld id="{A4E42814-83E3-A049-9BF7-457B576968AB}" type="datetimeFigureOut">
              <a:rPr lang="en-US" smtClean="0"/>
              <a:t>9/15/2021</a:t>
            </a:fld>
            <a:endParaRPr lang="en-US"/>
          </a:p>
        </p:txBody>
      </p:sp>
      <p:sp>
        <p:nvSpPr>
          <p:cNvPr id="3" name="Footer Placeholder 2">
            <a:extLst>
              <a:ext uri="{FF2B5EF4-FFF2-40B4-BE49-F238E27FC236}">
                <a16:creationId xmlns:a16="http://schemas.microsoft.com/office/drawing/2014/main" id="{B273077C-4360-8B47-B86B-22ECE0F9E8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82EC10-3CD9-A846-A9C4-B45D66E50C26}"/>
              </a:ext>
            </a:extLst>
          </p:cNvPr>
          <p:cNvSpPr>
            <a:spLocks noGrp="1"/>
          </p:cNvSpPr>
          <p:nvPr>
            <p:ph type="sldNum" sz="quarter" idx="12"/>
          </p:nvPr>
        </p:nvSpPr>
        <p:spPr/>
        <p:txBody>
          <a:bodyPr/>
          <a:lstStyle/>
          <a:p>
            <a:fld id="{A6D8DE4C-AE8A-444A-99F2-15FBA0AD08D1}" type="slidenum">
              <a:rPr lang="en-US" smtClean="0"/>
              <a:t>‹#›</a:t>
            </a:fld>
            <a:endParaRPr lang="en-US"/>
          </a:p>
        </p:txBody>
      </p:sp>
    </p:spTree>
    <p:extLst>
      <p:ext uri="{BB962C8B-B14F-4D97-AF65-F5344CB8AC3E}">
        <p14:creationId xmlns:p14="http://schemas.microsoft.com/office/powerpoint/2010/main" val="107739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4BAB-425E-6A4F-B36B-347343DFB1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14E6B-8659-3945-890D-E542F37B2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CC9889-44BD-AC49-AE3F-5261AFEA30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B33F2E-F816-5F43-9BAD-883D5A241967}"/>
              </a:ext>
            </a:extLst>
          </p:cNvPr>
          <p:cNvSpPr>
            <a:spLocks noGrp="1"/>
          </p:cNvSpPr>
          <p:nvPr>
            <p:ph type="dt" sz="half" idx="10"/>
          </p:nvPr>
        </p:nvSpPr>
        <p:spPr/>
        <p:txBody>
          <a:bodyPr/>
          <a:lstStyle/>
          <a:p>
            <a:fld id="{A4E42814-83E3-A049-9BF7-457B576968AB}" type="datetimeFigureOut">
              <a:rPr lang="en-US" smtClean="0"/>
              <a:t>9/15/2021</a:t>
            </a:fld>
            <a:endParaRPr lang="en-US"/>
          </a:p>
        </p:txBody>
      </p:sp>
      <p:sp>
        <p:nvSpPr>
          <p:cNvPr id="6" name="Footer Placeholder 5">
            <a:extLst>
              <a:ext uri="{FF2B5EF4-FFF2-40B4-BE49-F238E27FC236}">
                <a16:creationId xmlns:a16="http://schemas.microsoft.com/office/drawing/2014/main" id="{E84B0EF8-4501-1549-A0D9-B7F0962FE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EFC79-D10E-8D49-ABF2-19553E4498E8}"/>
              </a:ext>
            </a:extLst>
          </p:cNvPr>
          <p:cNvSpPr>
            <a:spLocks noGrp="1"/>
          </p:cNvSpPr>
          <p:nvPr>
            <p:ph type="sldNum" sz="quarter" idx="12"/>
          </p:nvPr>
        </p:nvSpPr>
        <p:spPr/>
        <p:txBody>
          <a:bodyPr/>
          <a:lstStyle/>
          <a:p>
            <a:fld id="{A6D8DE4C-AE8A-444A-99F2-15FBA0AD08D1}" type="slidenum">
              <a:rPr lang="en-US" smtClean="0"/>
              <a:t>‹#›</a:t>
            </a:fld>
            <a:endParaRPr lang="en-US"/>
          </a:p>
        </p:txBody>
      </p:sp>
    </p:spTree>
    <p:extLst>
      <p:ext uri="{BB962C8B-B14F-4D97-AF65-F5344CB8AC3E}">
        <p14:creationId xmlns:p14="http://schemas.microsoft.com/office/powerpoint/2010/main" val="243300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781A-9195-BF45-94A4-45D97DC221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4A7163-C998-1243-AEBE-28DF3767D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6B1F08-6E71-6B48-8619-C46000F24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FB8E4B-5400-0E48-86E6-7AF1158A87DD}"/>
              </a:ext>
            </a:extLst>
          </p:cNvPr>
          <p:cNvSpPr>
            <a:spLocks noGrp="1"/>
          </p:cNvSpPr>
          <p:nvPr>
            <p:ph type="dt" sz="half" idx="10"/>
          </p:nvPr>
        </p:nvSpPr>
        <p:spPr/>
        <p:txBody>
          <a:bodyPr/>
          <a:lstStyle/>
          <a:p>
            <a:fld id="{A4E42814-83E3-A049-9BF7-457B576968AB}" type="datetimeFigureOut">
              <a:rPr lang="en-US" smtClean="0"/>
              <a:t>9/15/2021</a:t>
            </a:fld>
            <a:endParaRPr lang="en-US"/>
          </a:p>
        </p:txBody>
      </p:sp>
      <p:sp>
        <p:nvSpPr>
          <p:cNvPr id="6" name="Footer Placeholder 5">
            <a:extLst>
              <a:ext uri="{FF2B5EF4-FFF2-40B4-BE49-F238E27FC236}">
                <a16:creationId xmlns:a16="http://schemas.microsoft.com/office/drawing/2014/main" id="{361F2DAF-D3DD-D747-93D4-B1A28A070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1C9E0-050E-AD49-83A8-2675396D5C0B}"/>
              </a:ext>
            </a:extLst>
          </p:cNvPr>
          <p:cNvSpPr>
            <a:spLocks noGrp="1"/>
          </p:cNvSpPr>
          <p:nvPr>
            <p:ph type="sldNum" sz="quarter" idx="12"/>
          </p:nvPr>
        </p:nvSpPr>
        <p:spPr/>
        <p:txBody>
          <a:bodyPr/>
          <a:lstStyle/>
          <a:p>
            <a:fld id="{A6D8DE4C-AE8A-444A-99F2-15FBA0AD08D1}" type="slidenum">
              <a:rPr lang="en-US" smtClean="0"/>
              <a:t>‹#›</a:t>
            </a:fld>
            <a:endParaRPr lang="en-US"/>
          </a:p>
        </p:txBody>
      </p:sp>
    </p:spTree>
    <p:extLst>
      <p:ext uri="{BB962C8B-B14F-4D97-AF65-F5344CB8AC3E}">
        <p14:creationId xmlns:p14="http://schemas.microsoft.com/office/powerpoint/2010/main" val="325594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F368FE-382F-4449-8FF1-1DF5792529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E907E3-C222-AD44-A319-7D68431E0B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D254D-BFA9-7341-99C8-14AA870E96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42814-83E3-A049-9BF7-457B576968AB}" type="datetimeFigureOut">
              <a:rPr lang="en-US" smtClean="0"/>
              <a:t>9/15/2021</a:t>
            </a:fld>
            <a:endParaRPr lang="en-US"/>
          </a:p>
        </p:txBody>
      </p:sp>
      <p:sp>
        <p:nvSpPr>
          <p:cNvPr id="5" name="Footer Placeholder 4">
            <a:extLst>
              <a:ext uri="{FF2B5EF4-FFF2-40B4-BE49-F238E27FC236}">
                <a16:creationId xmlns:a16="http://schemas.microsoft.com/office/drawing/2014/main" id="{5DB130D3-C911-774B-A154-52F7944B80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93E008-88E8-BE47-ADDB-E707D688D7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8DE4C-AE8A-444A-99F2-15FBA0AD08D1}" type="slidenum">
              <a:rPr lang="en-US" smtClean="0"/>
              <a:t>‹#›</a:t>
            </a:fld>
            <a:endParaRPr lang="en-US"/>
          </a:p>
        </p:txBody>
      </p:sp>
    </p:spTree>
    <p:extLst>
      <p:ext uri="{BB962C8B-B14F-4D97-AF65-F5344CB8AC3E}">
        <p14:creationId xmlns:p14="http://schemas.microsoft.com/office/powerpoint/2010/main" val="3101213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image" Target="../media/image17.tiff"/><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tiff"/><Relationship Id="rId12" Type="http://schemas.openxmlformats.org/officeDocument/2006/relationships/image" Target="../media/image16.tiff"/><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tiff"/><Relationship Id="rId1" Type="http://schemas.openxmlformats.org/officeDocument/2006/relationships/slideLayout" Target="../slideLayouts/slideLayout7.xml"/><Relationship Id="rId6" Type="http://schemas.openxmlformats.org/officeDocument/2006/relationships/image" Target="../media/image10.tiff"/><Relationship Id="rId11" Type="http://schemas.openxmlformats.org/officeDocument/2006/relationships/image" Target="../media/image15.tiff"/><Relationship Id="rId5" Type="http://schemas.openxmlformats.org/officeDocument/2006/relationships/image" Target="../media/image9.tiff"/><Relationship Id="rId15" Type="http://schemas.openxmlformats.org/officeDocument/2006/relationships/image" Target="../media/image19.tiff"/><Relationship Id="rId10" Type="http://schemas.openxmlformats.org/officeDocument/2006/relationships/image" Target="../media/image14.tiff"/><Relationship Id="rId19" Type="http://schemas.openxmlformats.org/officeDocument/2006/relationships/hyperlink" Target="https://www.resilienceandprevention.com/healthcare-providers" TargetMode="External"/><Relationship Id="rId4" Type="http://schemas.openxmlformats.org/officeDocument/2006/relationships/image" Target="../media/image8.tiff"/><Relationship Id="rId9" Type="http://schemas.openxmlformats.org/officeDocument/2006/relationships/image" Target="../media/image13.tiff"/><Relationship Id="rId14" Type="http://schemas.openxmlformats.org/officeDocument/2006/relationships/image" Target="../media/image18.tiff"/></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hyperlink" Target="https://youtu.be/8OuEO3m37nA"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27.tiff"/></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DDD1D4B-EC03-2D48-A2B7-0C52AF108368}"/>
              </a:ext>
              <a:ext uri="{C183D7F6-B498-43B3-948B-1728B52AA6E4}">
                <adec:decorative xmlns:adec="http://schemas.microsoft.com/office/drawing/2017/decorative" val="1"/>
              </a:ext>
            </a:extLst>
          </p:cNvPr>
          <p:cNvSpPr/>
          <p:nvPr/>
        </p:nvSpPr>
        <p:spPr>
          <a:xfrm>
            <a:off x="139372" y="412071"/>
            <a:ext cx="11826403" cy="2026448"/>
          </a:xfrm>
          <a:prstGeom prst="roundRect">
            <a:avLst/>
          </a:prstGeom>
          <a:solidFill>
            <a:schemeClr val="bg2">
              <a:alpha val="43316"/>
            </a:schemeClr>
          </a:solidFill>
          <a:ln>
            <a:solidFill>
              <a:schemeClr val="accent1">
                <a:shade val="50000"/>
                <a:alpha val="9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6DE294CD-C322-EF4D-8F88-1DEA292A1A49}"/>
              </a:ext>
            </a:extLst>
          </p:cNvPr>
          <p:cNvSpPr txBox="1">
            <a:spLocks noGrp="1"/>
          </p:cNvSpPr>
          <p:nvPr>
            <p:ph type="title" idx="4294967295"/>
          </p:nvPr>
        </p:nvSpPr>
        <p:spPr>
          <a:xfrm>
            <a:off x="-139371" y="561947"/>
            <a:ext cx="12191999"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mn-lt"/>
                <a:ea typeface="+mn-ea"/>
                <a:cs typeface="+mn-cs"/>
              </a:rPr>
              <a:t>Supporting the mental health of healthcare workers during the pandemic and beyond</a:t>
            </a:r>
            <a:endParaRPr kumimoji="0" lang="en-US" sz="4800" b="0" i="0" u="none" strike="noStrike" kern="1200" cap="none" spc="0" normalizeH="0" baseline="0" noProof="0" dirty="0">
              <a:ln>
                <a:noFill/>
              </a:ln>
              <a:solidFill>
                <a:schemeClr val="tx1"/>
              </a:solidFill>
              <a:effectLst/>
              <a:uLnTx/>
              <a:uFillTx/>
              <a:latin typeface="+mj-lt"/>
              <a:ea typeface="+mn-ea"/>
              <a:cs typeface="+mn-cs"/>
            </a:endParaRPr>
          </a:p>
        </p:txBody>
      </p:sp>
      <p:pic>
        <p:nvPicPr>
          <p:cNvPr id="12" name="Picture 11" descr="Center of Excellence for Psychosocial and Systemic Research logo">
            <a:extLst>
              <a:ext uri="{FF2B5EF4-FFF2-40B4-BE49-F238E27FC236}">
                <a16:creationId xmlns:a16="http://schemas.microsoft.com/office/drawing/2014/main" id="{6D93463E-E53D-1C43-99D7-26DB045822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7366" y="5959741"/>
            <a:ext cx="3398018" cy="741630"/>
          </a:xfrm>
          <a:prstGeom prst="rect">
            <a:avLst/>
          </a:prstGeom>
        </p:spPr>
      </p:pic>
      <p:sp>
        <p:nvSpPr>
          <p:cNvPr id="4" name="Subtitle 2">
            <a:extLst>
              <a:ext uri="{FF2B5EF4-FFF2-40B4-BE49-F238E27FC236}">
                <a16:creationId xmlns:a16="http://schemas.microsoft.com/office/drawing/2014/main" id="{7BC2E47C-B986-A14C-89F9-24F2AA145C24}"/>
              </a:ext>
            </a:extLst>
          </p:cNvPr>
          <p:cNvSpPr txBox="1">
            <a:spLocks/>
          </p:cNvSpPr>
          <p:nvPr/>
        </p:nvSpPr>
        <p:spPr>
          <a:xfrm>
            <a:off x="1797978" y="2862624"/>
            <a:ext cx="8905909" cy="3732896"/>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Daphne Holt, MD, PhD</a:t>
            </a:r>
          </a:p>
          <a:p>
            <a:pPr marL="0" indent="0" algn="ctr">
              <a:buNone/>
            </a:pPr>
            <a:r>
              <a:rPr lang="en-US" sz="2200" dirty="0"/>
              <a:t>Director, MGH Resilience and Prevention Program and the Emotion and Social Neuroscience Laboratory</a:t>
            </a:r>
          </a:p>
          <a:p>
            <a:pPr marL="0" indent="0" algn="ctr">
              <a:buNone/>
            </a:pPr>
            <a:r>
              <a:rPr lang="en-US" sz="2200" dirty="0"/>
              <a:t>Co-Director, MGH Schizophrenia Clinical and Research Program </a:t>
            </a:r>
          </a:p>
          <a:p>
            <a:pPr marL="0" indent="0" algn="ctr">
              <a:buNone/>
            </a:pPr>
            <a:r>
              <a:rPr lang="en-US" sz="2200" dirty="0"/>
              <a:t>Associate Professor, Harvard Medical School</a:t>
            </a:r>
          </a:p>
          <a:p>
            <a:endParaRPr lang="en-US" sz="3200" dirty="0"/>
          </a:p>
        </p:txBody>
      </p:sp>
      <p:grpSp>
        <p:nvGrpSpPr>
          <p:cNvPr id="5" name="Group 4" descr="Massachusetts general hospital logo, Martinos center logo, Harvard Medical School Teaching Hospital Logo">
            <a:extLst>
              <a:ext uri="{FF2B5EF4-FFF2-40B4-BE49-F238E27FC236}">
                <a16:creationId xmlns:a16="http://schemas.microsoft.com/office/drawing/2014/main" id="{13F95975-9B3A-854E-998D-658C07F3EA53}"/>
              </a:ext>
            </a:extLst>
          </p:cNvPr>
          <p:cNvGrpSpPr/>
          <p:nvPr/>
        </p:nvGrpSpPr>
        <p:grpSpPr>
          <a:xfrm>
            <a:off x="2014856" y="4876959"/>
            <a:ext cx="8988240" cy="1233201"/>
            <a:chOff x="1091333" y="3747295"/>
            <a:chExt cx="10799398" cy="1361748"/>
          </a:xfrm>
        </p:grpSpPr>
        <p:pic>
          <p:nvPicPr>
            <p:cNvPr id="6" name="Picture 5">
              <a:extLst>
                <a:ext uri="{FF2B5EF4-FFF2-40B4-BE49-F238E27FC236}">
                  <a16:creationId xmlns:a16="http://schemas.microsoft.com/office/drawing/2014/main" id="{00DF5FDB-0D9E-CC40-AE3C-83E13288F1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333" y="3747295"/>
              <a:ext cx="4217759" cy="1291307"/>
            </a:xfrm>
            <a:prstGeom prst="rect">
              <a:avLst/>
            </a:prstGeom>
          </p:spPr>
        </p:pic>
        <p:pic>
          <p:nvPicPr>
            <p:cNvPr id="7" name="Picture 6">
              <a:extLst>
                <a:ext uri="{FF2B5EF4-FFF2-40B4-BE49-F238E27FC236}">
                  <a16:creationId xmlns:a16="http://schemas.microsoft.com/office/drawing/2014/main" id="{F504E1B5-2972-9A46-8191-06C7AFE124C6}"/>
                </a:ext>
              </a:extLst>
            </p:cNvPr>
            <p:cNvPicPr>
              <a:picLocks noChangeAspect="1"/>
            </p:cNvPicPr>
            <p:nvPr/>
          </p:nvPicPr>
          <p:blipFill>
            <a:blip r:embed="rId4"/>
            <a:stretch>
              <a:fillRect/>
            </a:stretch>
          </p:blipFill>
          <p:spPr>
            <a:xfrm>
              <a:off x="7526325" y="3874022"/>
              <a:ext cx="4364406" cy="977357"/>
            </a:xfrm>
            <a:prstGeom prst="rect">
              <a:avLst/>
            </a:prstGeom>
          </p:spPr>
        </p:pic>
        <p:pic>
          <p:nvPicPr>
            <p:cNvPr id="11" name="Picture 10" descr="A picture containing clock, airplane&#10;&#10;Description automatically generated">
              <a:extLst>
                <a:ext uri="{FF2B5EF4-FFF2-40B4-BE49-F238E27FC236}">
                  <a16:creationId xmlns:a16="http://schemas.microsoft.com/office/drawing/2014/main" id="{5892C1C6-0FEF-8446-ACA3-DE891F2EFB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28369" y="3772395"/>
              <a:ext cx="2138762" cy="1336648"/>
            </a:xfrm>
            <a:prstGeom prst="rect">
              <a:avLst/>
            </a:prstGeom>
          </p:spPr>
        </p:pic>
      </p:grpSp>
      <p:pic>
        <p:nvPicPr>
          <p:cNvPr id="15" name="Picture 14">
            <a:extLst>
              <a:ext uri="{FF2B5EF4-FFF2-40B4-BE49-F238E27FC236}">
                <a16:creationId xmlns:a16="http://schemas.microsoft.com/office/drawing/2014/main" id="{40F32463-AD1E-3F44-A6E7-E83E06E6B1D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0666" y="3217433"/>
            <a:ext cx="1431762" cy="1909016"/>
          </a:xfrm>
          <a:prstGeom prst="rect">
            <a:avLst/>
          </a:prstGeom>
        </p:spPr>
      </p:pic>
    </p:spTree>
    <p:extLst>
      <p:ext uri="{BB962C8B-B14F-4D97-AF65-F5344CB8AC3E}">
        <p14:creationId xmlns:p14="http://schemas.microsoft.com/office/powerpoint/2010/main" val="580805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0916-6984-3840-A2A6-C4C575848FCC}"/>
              </a:ext>
            </a:extLst>
          </p:cNvPr>
          <p:cNvSpPr txBox="1">
            <a:spLocks noGrp="1"/>
          </p:cNvSpPr>
          <p:nvPr>
            <p:ph type="title" idx="4294967295"/>
          </p:nvPr>
        </p:nvSpPr>
        <p:spPr>
          <a:xfrm>
            <a:off x="483977" y="143804"/>
            <a:ext cx="1202830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Detrimental effects of the COVID-19 pandemic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j-ea"/>
                <a:cs typeface="+mj-cs"/>
              </a:rPr>
              <a:t>on the mental health of frontline healthcare workers</a:t>
            </a:r>
          </a:p>
        </p:txBody>
      </p:sp>
      <p:sp>
        <p:nvSpPr>
          <p:cNvPr id="3" name="Content Placeholder 2">
            <a:extLst>
              <a:ext uri="{FF2B5EF4-FFF2-40B4-BE49-F238E27FC236}">
                <a16:creationId xmlns:a16="http://schemas.microsoft.com/office/drawing/2014/main" id="{A9FB5A70-B714-3046-AC3E-CD3CA57652FC}"/>
              </a:ext>
            </a:extLst>
          </p:cNvPr>
          <p:cNvSpPr txBox="1">
            <a:spLocks/>
          </p:cNvSpPr>
          <p:nvPr/>
        </p:nvSpPr>
        <p:spPr>
          <a:xfrm>
            <a:off x="289105" y="1667260"/>
            <a:ext cx="8356232" cy="57835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Elevated rates of anxiety, depression, and insomnia observed in healthcare workers during the pandemic across the world </a:t>
            </a:r>
            <a:r>
              <a:rPr lang="en-US" sz="1800" dirty="0"/>
              <a:t>(Lai et al, 2020; </a:t>
            </a:r>
            <a:r>
              <a:rPr lang="en-US" sz="1800" dirty="0" err="1"/>
              <a:t>Preti</a:t>
            </a:r>
            <a:r>
              <a:rPr lang="en-US" sz="1800" dirty="0"/>
              <a:t> et al, 2020; Pappa et al, 2020; Salazar de Pablo et al, 2020)</a:t>
            </a:r>
            <a:endParaRPr lang="en-US" sz="2400" dirty="0"/>
          </a:p>
          <a:p>
            <a:r>
              <a:rPr lang="en-US" sz="2400" dirty="0"/>
              <a:t>psychological </a:t>
            </a:r>
            <a:r>
              <a:rPr lang="en-US" sz="2400" b="1" dirty="0"/>
              <a:t>resilience  - </a:t>
            </a:r>
            <a:r>
              <a:rPr lang="en-US" sz="2400" dirty="0"/>
              <a:t>a capacity for, </a:t>
            </a:r>
            <a:r>
              <a:rPr lang="en-US" sz="2400" i="1" dirty="0"/>
              <a:t>or process of, </a:t>
            </a:r>
            <a:r>
              <a:rPr lang="en-US" sz="2400" dirty="0"/>
              <a:t>“bouncing back” or adapting during or following stressful situations or crises </a:t>
            </a:r>
            <a:r>
              <a:rPr lang="en-US" sz="1800" dirty="0"/>
              <a:t>(Kalisch et al, 2017; Choi et al, 2019) </a:t>
            </a:r>
            <a:r>
              <a:rPr lang="en-US" sz="2400" dirty="0"/>
              <a:t>- may be protective for healthcare workers exposed to high levels of stress</a:t>
            </a:r>
          </a:p>
          <a:p>
            <a:r>
              <a:rPr lang="en-US" sz="2400" dirty="0"/>
              <a:t>Resilience has a relationship to the severity of the stress, i.e., one cannot expect to be fully "resilient” when faced with major loss, trauma, uncontrollable events</a:t>
            </a:r>
          </a:p>
          <a:p>
            <a:r>
              <a:rPr lang="en-US" sz="2400" dirty="0"/>
              <a:t>However it is possible to modify (i.e., increase) one’s capacity for resilience</a:t>
            </a:r>
          </a:p>
          <a:p>
            <a:pPr marL="0" indent="0">
              <a:buNone/>
            </a:pPr>
            <a:endParaRPr lang="en-US" sz="2400" dirty="0"/>
          </a:p>
          <a:p>
            <a:endParaRPr lang="en-US" sz="2400" dirty="0"/>
          </a:p>
          <a:p>
            <a:pPr marL="457200" lvl="1" indent="0">
              <a:buFont typeface="Arial" panose="020B0604020202020204" pitchFamily="34" charset="0"/>
              <a:buNone/>
            </a:pPr>
            <a:endParaRPr lang="en-US" dirty="0"/>
          </a:p>
        </p:txBody>
      </p:sp>
      <p:grpSp>
        <p:nvGrpSpPr>
          <p:cNvPr id="5" name="Group 4" descr="Healthcare worker wearing a surgical mask">
            <a:extLst>
              <a:ext uri="{FF2B5EF4-FFF2-40B4-BE49-F238E27FC236}">
                <a16:creationId xmlns:a16="http://schemas.microsoft.com/office/drawing/2014/main" id="{4C85916B-EDD5-0845-ABE6-44EB6BEFAF99}"/>
              </a:ext>
            </a:extLst>
          </p:cNvPr>
          <p:cNvGrpSpPr/>
          <p:nvPr/>
        </p:nvGrpSpPr>
        <p:grpSpPr>
          <a:xfrm>
            <a:off x="8439467" y="794601"/>
            <a:ext cx="3588760" cy="4148176"/>
            <a:chOff x="9222460" y="3690493"/>
            <a:chExt cx="2693393" cy="3353812"/>
          </a:xfrm>
        </p:grpSpPr>
        <p:pic>
          <p:nvPicPr>
            <p:cNvPr id="6" name="Picture 5">
              <a:extLst>
                <a:ext uri="{FF2B5EF4-FFF2-40B4-BE49-F238E27FC236}">
                  <a16:creationId xmlns:a16="http://schemas.microsoft.com/office/drawing/2014/main" id="{E4F3983A-A9D0-1A4A-973D-B3512FFE54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53707" y="4306598"/>
              <a:ext cx="2362146" cy="2737707"/>
            </a:xfrm>
            <a:prstGeom prst="rect">
              <a:avLst/>
            </a:prstGeom>
          </p:spPr>
        </p:pic>
        <p:sp>
          <p:nvSpPr>
            <p:cNvPr id="7" name="TextBox 6">
              <a:extLst>
                <a:ext uri="{FF2B5EF4-FFF2-40B4-BE49-F238E27FC236}">
                  <a16:creationId xmlns:a16="http://schemas.microsoft.com/office/drawing/2014/main" id="{C785FE6B-B602-0D4E-8512-ACCAE47E26AD}"/>
                </a:ext>
              </a:extLst>
            </p:cNvPr>
            <p:cNvSpPr txBox="1"/>
            <p:nvPr/>
          </p:nvSpPr>
          <p:spPr>
            <a:xfrm>
              <a:off x="9222460" y="3690493"/>
              <a:ext cx="154507" cy="385554"/>
            </a:xfrm>
            <a:prstGeom prst="rect">
              <a:avLst/>
            </a:prstGeom>
            <a:noFill/>
          </p:spPr>
          <p:txBody>
            <a:bodyPr wrap="none" rtlCol="0">
              <a:spAutoFit/>
            </a:bodyPr>
            <a:lstStyle/>
            <a:p>
              <a:endParaRPr lang="en-US" sz="2400" dirty="0"/>
            </a:p>
          </p:txBody>
        </p:sp>
      </p:grpSp>
    </p:spTree>
    <p:extLst>
      <p:ext uri="{BB962C8B-B14F-4D97-AF65-F5344CB8AC3E}">
        <p14:creationId xmlns:p14="http://schemas.microsoft.com/office/powerpoint/2010/main" val="3991110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701AB-1E13-4842-A35C-C85034C10802}"/>
              </a:ext>
            </a:extLst>
          </p:cNvPr>
          <p:cNvSpPr txBox="1">
            <a:spLocks noGrp="1"/>
          </p:cNvSpPr>
          <p:nvPr>
            <p:ph type="title" idx="4294967295"/>
          </p:nvPr>
        </p:nvSpPr>
        <p:spPr>
          <a:xfrm>
            <a:off x="682558" y="8031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Resilience Augmentation for Medical Personnel (RAMP) during the COVID-19 Outbreak</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Content Placeholder 2">
            <a:extLst>
              <a:ext uri="{FF2B5EF4-FFF2-40B4-BE49-F238E27FC236}">
                <a16:creationId xmlns:a16="http://schemas.microsoft.com/office/drawing/2014/main" id="{07658CCD-C8E9-9E47-A1F5-002152ACB9FC}"/>
              </a:ext>
            </a:extLst>
          </p:cNvPr>
          <p:cNvSpPr txBox="1">
            <a:spLocks/>
          </p:cNvSpPr>
          <p:nvPr/>
        </p:nvSpPr>
        <p:spPr>
          <a:xfrm>
            <a:off x="173211" y="845344"/>
            <a:ext cx="12018789" cy="51673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Three separate interventions were created by the Benson Henry Institute, Bipolar Clinical and Research Program and the Resilience and Prevention Program (RAPP) and delivered via </a:t>
            </a:r>
            <a:r>
              <a:rPr lang="en-US" sz="2400" dirty="0" err="1"/>
              <a:t>Healthstream</a:t>
            </a:r>
            <a:endParaRPr lang="en-US" sz="2400" dirty="0"/>
          </a:p>
          <a:p>
            <a:r>
              <a:rPr lang="en-US" sz="2400" dirty="0"/>
              <a:t>The RAPP intervention: </a:t>
            </a:r>
            <a:r>
              <a:rPr lang="en-US" sz="2400" b="1" dirty="0"/>
              <a:t>Resilience Training for Healthcare Workers, </a:t>
            </a:r>
            <a:r>
              <a:rPr lang="en-US" sz="2400" dirty="0"/>
              <a:t>consisting of three 12-20 minute-long videos, focused on 1) </a:t>
            </a:r>
            <a:r>
              <a:rPr lang="en-US" sz="2400" b="1" dirty="0"/>
              <a:t>mindfulness 2) cognitive flexibility/mentalization 3) self-compassion</a:t>
            </a:r>
          </a:p>
        </p:txBody>
      </p:sp>
      <p:grpSp>
        <p:nvGrpSpPr>
          <p:cNvPr id="24" name="Group 23">
            <a:extLst>
              <a:ext uri="{FF2B5EF4-FFF2-40B4-BE49-F238E27FC236}">
                <a16:creationId xmlns:a16="http://schemas.microsoft.com/office/drawing/2014/main" id="{168FC4C2-F769-F741-A5C6-8509E09F13F2}"/>
              </a:ext>
              <a:ext uri="{C183D7F6-B498-43B3-948B-1728B52AA6E4}">
                <adec:decorative xmlns:adec="http://schemas.microsoft.com/office/drawing/2017/decorative" val="1"/>
              </a:ext>
            </a:extLst>
          </p:cNvPr>
          <p:cNvGrpSpPr/>
          <p:nvPr/>
        </p:nvGrpSpPr>
        <p:grpSpPr>
          <a:xfrm>
            <a:off x="173211" y="2587192"/>
            <a:ext cx="12204879" cy="4242528"/>
            <a:chOff x="173211" y="2587192"/>
            <a:chExt cx="12204879" cy="4242528"/>
          </a:xfrm>
        </p:grpSpPr>
        <p:grpSp>
          <p:nvGrpSpPr>
            <p:cNvPr id="22" name="Group 21">
              <a:extLst>
                <a:ext uri="{FF2B5EF4-FFF2-40B4-BE49-F238E27FC236}">
                  <a16:creationId xmlns:a16="http://schemas.microsoft.com/office/drawing/2014/main" id="{7024F64B-F5B5-5A44-9AEC-7B44087676B6}"/>
                </a:ext>
              </a:extLst>
            </p:cNvPr>
            <p:cNvGrpSpPr/>
            <p:nvPr/>
          </p:nvGrpSpPr>
          <p:grpSpPr>
            <a:xfrm>
              <a:off x="173211" y="3167853"/>
              <a:ext cx="11845577" cy="3661867"/>
              <a:chOff x="173211" y="2755992"/>
              <a:chExt cx="11845577" cy="3661867"/>
            </a:xfrm>
          </p:grpSpPr>
          <p:pic>
            <p:nvPicPr>
              <p:cNvPr id="4" name="Picture 3" descr="A person smiling for the camera&#10;&#10;Description automatically generated">
                <a:extLst>
                  <a:ext uri="{FF2B5EF4-FFF2-40B4-BE49-F238E27FC236}">
                    <a16:creationId xmlns:a16="http://schemas.microsoft.com/office/drawing/2014/main" id="{742C53A6-F0C5-D14B-83FE-21A9015A91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9236" y="2766927"/>
                <a:ext cx="1626119" cy="1799477"/>
              </a:xfrm>
              <a:prstGeom prst="rect">
                <a:avLst/>
              </a:prstGeom>
            </p:spPr>
          </p:pic>
          <p:grpSp>
            <p:nvGrpSpPr>
              <p:cNvPr id="5" name="Group 4">
                <a:extLst>
                  <a:ext uri="{FF2B5EF4-FFF2-40B4-BE49-F238E27FC236}">
                    <a16:creationId xmlns:a16="http://schemas.microsoft.com/office/drawing/2014/main" id="{2215CD95-0BFB-9342-9776-00AB8F65CCB6}"/>
                  </a:ext>
                </a:extLst>
              </p:cNvPr>
              <p:cNvGrpSpPr/>
              <p:nvPr/>
            </p:nvGrpSpPr>
            <p:grpSpPr>
              <a:xfrm>
                <a:off x="173211" y="2755992"/>
                <a:ext cx="11845577" cy="3661867"/>
                <a:chOff x="118532" y="2760618"/>
                <a:chExt cx="11845577" cy="3661867"/>
              </a:xfrm>
            </p:grpSpPr>
            <p:pic>
              <p:nvPicPr>
                <p:cNvPr id="6" name="Picture 5">
                  <a:extLst>
                    <a:ext uri="{FF2B5EF4-FFF2-40B4-BE49-F238E27FC236}">
                      <a16:creationId xmlns:a16="http://schemas.microsoft.com/office/drawing/2014/main" id="{CDC876ED-18BF-CB42-AD71-4555741807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448" y="4705217"/>
                  <a:ext cx="1506964" cy="1717268"/>
                </a:xfrm>
                <a:prstGeom prst="rect">
                  <a:avLst/>
                </a:prstGeom>
              </p:spPr>
            </p:pic>
            <p:grpSp>
              <p:nvGrpSpPr>
                <p:cNvPr id="7" name="Group 6">
                  <a:extLst>
                    <a:ext uri="{FF2B5EF4-FFF2-40B4-BE49-F238E27FC236}">
                      <a16:creationId xmlns:a16="http://schemas.microsoft.com/office/drawing/2014/main" id="{C3975726-5BAD-8846-9FE7-6C1E443ABAE3}"/>
                    </a:ext>
                  </a:extLst>
                </p:cNvPr>
                <p:cNvGrpSpPr/>
                <p:nvPr/>
              </p:nvGrpSpPr>
              <p:grpSpPr>
                <a:xfrm>
                  <a:off x="118532" y="2760618"/>
                  <a:ext cx="11845577" cy="3661867"/>
                  <a:chOff x="118532" y="2760618"/>
                  <a:chExt cx="11845577" cy="3661867"/>
                </a:xfrm>
              </p:grpSpPr>
              <p:pic>
                <p:nvPicPr>
                  <p:cNvPr id="8" name="Picture 7">
                    <a:extLst>
                      <a:ext uri="{FF2B5EF4-FFF2-40B4-BE49-F238E27FC236}">
                        <a16:creationId xmlns:a16="http://schemas.microsoft.com/office/drawing/2014/main" id="{C7CC953F-C3E8-5143-ADD8-0AFAC8141E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19999" y="2768201"/>
                    <a:ext cx="1594217" cy="1806182"/>
                  </a:xfrm>
                  <a:prstGeom prst="rect">
                    <a:avLst/>
                  </a:prstGeom>
                </p:spPr>
              </p:pic>
              <p:pic>
                <p:nvPicPr>
                  <p:cNvPr id="9" name="Picture 8">
                    <a:extLst>
                      <a:ext uri="{FF2B5EF4-FFF2-40B4-BE49-F238E27FC236}">
                        <a16:creationId xmlns:a16="http://schemas.microsoft.com/office/drawing/2014/main" id="{2B2EFC81-D3D7-A140-87A4-E0C211CFEE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0754" y="4705217"/>
                    <a:ext cx="1543653" cy="1710634"/>
                  </a:xfrm>
                  <a:prstGeom prst="rect">
                    <a:avLst/>
                  </a:prstGeom>
                </p:spPr>
              </p:pic>
              <p:pic>
                <p:nvPicPr>
                  <p:cNvPr id="10" name="Picture 9">
                    <a:extLst>
                      <a:ext uri="{FF2B5EF4-FFF2-40B4-BE49-F238E27FC236}">
                        <a16:creationId xmlns:a16="http://schemas.microsoft.com/office/drawing/2014/main" id="{3AD40777-B142-B447-9DEC-82C730B0F6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80843" y="2783598"/>
                    <a:ext cx="1606577" cy="1804637"/>
                  </a:xfrm>
                  <a:prstGeom prst="rect">
                    <a:avLst/>
                  </a:prstGeom>
                </p:spPr>
              </p:pic>
              <p:pic>
                <p:nvPicPr>
                  <p:cNvPr id="11" name="Picture 10">
                    <a:extLst>
                      <a:ext uri="{FF2B5EF4-FFF2-40B4-BE49-F238E27FC236}">
                        <a16:creationId xmlns:a16="http://schemas.microsoft.com/office/drawing/2014/main" id="{BF8B6225-BF18-B645-BB4A-1B955A795B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64407" y="4710101"/>
                    <a:ext cx="1644419" cy="1701251"/>
                  </a:xfrm>
                  <a:prstGeom prst="rect">
                    <a:avLst/>
                  </a:prstGeom>
                </p:spPr>
              </p:pic>
              <p:pic>
                <p:nvPicPr>
                  <p:cNvPr id="12" name="Picture 11">
                    <a:extLst>
                      <a:ext uri="{FF2B5EF4-FFF2-40B4-BE49-F238E27FC236}">
                        <a16:creationId xmlns:a16="http://schemas.microsoft.com/office/drawing/2014/main" id="{F5B4935B-4F06-594F-9C1D-01AEEF6A5A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05858" y="2763318"/>
                    <a:ext cx="1215343" cy="1820913"/>
                  </a:xfrm>
                  <a:prstGeom prst="rect">
                    <a:avLst/>
                  </a:prstGeom>
                </p:spPr>
              </p:pic>
              <p:pic>
                <p:nvPicPr>
                  <p:cNvPr id="13" name="Picture 12">
                    <a:extLst>
                      <a:ext uri="{FF2B5EF4-FFF2-40B4-BE49-F238E27FC236}">
                        <a16:creationId xmlns:a16="http://schemas.microsoft.com/office/drawing/2014/main" id="{F20885DD-6AAB-B04A-9946-D9896794ED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45577" y="4705217"/>
                    <a:ext cx="1318532" cy="1706135"/>
                  </a:xfrm>
                  <a:prstGeom prst="rect">
                    <a:avLst/>
                  </a:prstGeom>
                </p:spPr>
              </p:pic>
              <p:pic>
                <p:nvPicPr>
                  <p:cNvPr id="14" name="Picture 13">
                    <a:extLst>
                      <a:ext uri="{FF2B5EF4-FFF2-40B4-BE49-F238E27FC236}">
                        <a16:creationId xmlns:a16="http://schemas.microsoft.com/office/drawing/2014/main" id="{6A00AAAF-388E-4746-9D8D-DA16717FC87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8532" y="2763319"/>
                    <a:ext cx="1506964" cy="1818212"/>
                  </a:xfrm>
                  <a:prstGeom prst="rect">
                    <a:avLst/>
                  </a:prstGeom>
                </p:spPr>
              </p:pic>
              <p:pic>
                <p:nvPicPr>
                  <p:cNvPr id="15" name="Picture 14">
                    <a:extLst>
                      <a:ext uri="{FF2B5EF4-FFF2-40B4-BE49-F238E27FC236}">
                        <a16:creationId xmlns:a16="http://schemas.microsoft.com/office/drawing/2014/main" id="{1C712F5D-ED88-4047-86EF-09DEE7ED72D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29165" y="2760618"/>
                    <a:ext cx="1608259" cy="1820913"/>
                  </a:xfrm>
                  <a:prstGeom prst="rect">
                    <a:avLst/>
                  </a:prstGeom>
                </p:spPr>
              </p:pic>
              <p:pic>
                <p:nvPicPr>
                  <p:cNvPr id="16" name="Picture 15">
                    <a:extLst>
                      <a:ext uri="{FF2B5EF4-FFF2-40B4-BE49-F238E27FC236}">
                        <a16:creationId xmlns:a16="http://schemas.microsoft.com/office/drawing/2014/main" id="{767DECE1-7273-1D47-BA77-945C30E571C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97021" y="4716350"/>
                    <a:ext cx="1543653" cy="1706135"/>
                  </a:xfrm>
                  <a:prstGeom prst="rect">
                    <a:avLst/>
                  </a:prstGeom>
                </p:spPr>
              </p:pic>
              <p:pic>
                <p:nvPicPr>
                  <p:cNvPr id="17" name="Picture 16">
                    <a:extLst>
                      <a:ext uri="{FF2B5EF4-FFF2-40B4-BE49-F238E27FC236}">
                        <a16:creationId xmlns:a16="http://schemas.microsoft.com/office/drawing/2014/main" id="{51F0EAC6-F005-7B40-AD10-C41E5D4FB1D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25497" y="4705217"/>
                    <a:ext cx="1471524" cy="1717268"/>
                  </a:xfrm>
                  <a:prstGeom prst="rect">
                    <a:avLst/>
                  </a:prstGeom>
                </p:spPr>
              </p:pic>
              <p:pic>
                <p:nvPicPr>
                  <p:cNvPr id="18" name="Picture 17">
                    <a:extLst>
                      <a:ext uri="{FF2B5EF4-FFF2-40B4-BE49-F238E27FC236}">
                        <a16:creationId xmlns:a16="http://schemas.microsoft.com/office/drawing/2014/main" id="{0AECB252-489E-0940-ADDC-8A364862D64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737424" y="2767323"/>
                    <a:ext cx="1534863" cy="1820913"/>
                  </a:xfrm>
                  <a:prstGeom prst="rect">
                    <a:avLst/>
                  </a:prstGeom>
                </p:spPr>
              </p:pic>
              <p:pic>
                <p:nvPicPr>
                  <p:cNvPr id="19" name="Picture 18">
                    <a:extLst>
                      <a:ext uri="{FF2B5EF4-FFF2-40B4-BE49-F238E27FC236}">
                        <a16:creationId xmlns:a16="http://schemas.microsoft.com/office/drawing/2014/main" id="{4E0E1C8A-D745-514D-9008-6E400D27D07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48825" y="4705217"/>
                    <a:ext cx="1413784" cy="1706135"/>
                  </a:xfrm>
                  <a:prstGeom prst="rect">
                    <a:avLst/>
                  </a:prstGeom>
                </p:spPr>
              </p:pic>
            </p:grpSp>
          </p:grpSp>
          <p:pic>
            <p:nvPicPr>
              <p:cNvPr id="20" name="Picture 19" descr="A person looking at the camera&#10;&#10;Description automatically generated">
                <a:extLst>
                  <a:ext uri="{FF2B5EF4-FFF2-40B4-BE49-F238E27FC236}">
                    <a16:creationId xmlns:a16="http://schemas.microsoft.com/office/drawing/2014/main" id="{C13801C6-B861-B147-A136-8E3DCD14C192}"/>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747695" y="2758692"/>
                <a:ext cx="1471391" cy="1815949"/>
              </a:xfrm>
              <a:prstGeom prst="rect">
                <a:avLst/>
              </a:prstGeom>
            </p:spPr>
          </p:pic>
          <p:pic>
            <p:nvPicPr>
              <p:cNvPr id="21" name="Picture 20" descr="A person wearing glasses&#10;&#10;Description automatically generated">
                <a:extLst>
                  <a:ext uri="{FF2B5EF4-FFF2-40B4-BE49-F238E27FC236}">
                    <a16:creationId xmlns:a16="http://schemas.microsoft.com/office/drawing/2014/main" id="{E356467E-47F8-AA4D-914B-FBD2A17ED52C}"/>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107964" y="4700592"/>
                <a:ext cx="1644419" cy="1701251"/>
              </a:xfrm>
              <a:prstGeom prst="rect">
                <a:avLst/>
              </a:prstGeom>
            </p:spPr>
          </p:pic>
        </p:grpSp>
        <p:sp>
          <p:nvSpPr>
            <p:cNvPr id="23" name="Rectangle 22">
              <a:extLst>
                <a:ext uri="{FF2B5EF4-FFF2-40B4-BE49-F238E27FC236}">
                  <a16:creationId xmlns:a16="http://schemas.microsoft.com/office/drawing/2014/main" id="{3558C708-97D8-A344-8DF0-80F5A7833F12}"/>
                </a:ext>
              </a:extLst>
            </p:cNvPr>
            <p:cNvSpPr/>
            <p:nvPr/>
          </p:nvSpPr>
          <p:spPr>
            <a:xfrm>
              <a:off x="2134200" y="2587192"/>
              <a:ext cx="10243890" cy="892552"/>
            </a:xfrm>
            <a:prstGeom prst="rect">
              <a:avLst/>
            </a:prstGeom>
          </p:spPr>
          <p:txBody>
            <a:bodyPr wrap="square">
              <a:spAutoFit/>
            </a:bodyPr>
            <a:lstStyle/>
            <a:p>
              <a:r>
                <a:rPr lang="en-US" sz="2400" dirty="0">
                  <a:hlinkClick r:id="rId19"/>
                </a:rPr>
                <a:t>https://www.resilienceandprevention.com/healthcare-providers</a:t>
              </a:r>
              <a:endParaRPr lang="en-US" sz="2400" dirty="0"/>
            </a:p>
            <a:p>
              <a:endParaRPr lang="en-US" sz="2800" dirty="0"/>
            </a:p>
          </p:txBody>
        </p:sp>
      </p:grpSp>
    </p:spTree>
    <p:extLst>
      <p:ext uri="{BB962C8B-B14F-4D97-AF65-F5344CB8AC3E}">
        <p14:creationId xmlns:p14="http://schemas.microsoft.com/office/powerpoint/2010/main" val="422338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17521-7E38-3349-A6FF-AF57F7AE0760}"/>
              </a:ext>
            </a:extLst>
          </p:cNvPr>
          <p:cNvSpPr txBox="1">
            <a:spLocks noGrp="1"/>
          </p:cNvSpPr>
          <p:nvPr>
            <p:ph type="title" idx="4294967295"/>
          </p:nvPr>
        </p:nvSpPr>
        <p:spPr>
          <a:xfrm>
            <a:off x="179614" y="293867"/>
            <a:ext cx="9320757" cy="55399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solidFill>
                <a:effectLst/>
                <a:uLnTx/>
                <a:uFillTx/>
                <a:latin typeface="+mn-lt"/>
                <a:ea typeface="+mn-ea"/>
                <a:cs typeface="+mn-cs"/>
              </a:rPr>
              <a:t>Resilience Training (RT) </a:t>
            </a:r>
            <a:r>
              <a:rPr kumimoji="0" lang="en-US" sz="3000" b="0" i="0" u="none" strike="noStrike" kern="1200" cap="none" spc="0" normalizeH="0" baseline="0" noProof="0" dirty="0">
                <a:ln>
                  <a:noFill/>
                </a:ln>
                <a:solidFill>
                  <a:schemeClr val="tx1"/>
                </a:solidFill>
                <a:effectLst/>
                <a:uLnTx/>
                <a:uFillTx/>
                <a:latin typeface="+mn-lt"/>
                <a:ea typeface="+mn-ea"/>
                <a:cs typeface="+mn-cs"/>
              </a:rPr>
              <a:t>focuses on 3 evidence-based tools:</a:t>
            </a:r>
          </a:p>
        </p:txBody>
      </p:sp>
      <p:sp>
        <p:nvSpPr>
          <p:cNvPr id="3" name="Plus 2" descr="plus">
            <a:extLst>
              <a:ext uri="{FF2B5EF4-FFF2-40B4-BE49-F238E27FC236}">
                <a16:creationId xmlns:a16="http://schemas.microsoft.com/office/drawing/2014/main" id="{DA8E4704-E426-1349-AD15-AFA509A045DD}"/>
              </a:ext>
            </a:extLst>
          </p:cNvPr>
          <p:cNvSpPr/>
          <p:nvPr/>
        </p:nvSpPr>
        <p:spPr>
          <a:xfrm>
            <a:off x="7700505" y="3581329"/>
            <a:ext cx="816977" cy="763243"/>
          </a:xfrm>
          <a:prstGeom prst="mathPlus">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us 3" descr="plus">
            <a:extLst>
              <a:ext uri="{FF2B5EF4-FFF2-40B4-BE49-F238E27FC236}">
                <a16:creationId xmlns:a16="http://schemas.microsoft.com/office/drawing/2014/main" id="{9F0D0D68-40C5-2049-97D7-9A65E34569A3}"/>
              </a:ext>
            </a:extLst>
          </p:cNvPr>
          <p:cNvSpPr/>
          <p:nvPr/>
        </p:nvSpPr>
        <p:spPr>
          <a:xfrm>
            <a:off x="3674519" y="3581330"/>
            <a:ext cx="816977" cy="720516"/>
          </a:xfrm>
          <a:prstGeom prst="mathPlus">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indfulness is shown to reduce symptoms of illness and improve brain health&#10;">
            <a:extLst>
              <a:ext uri="{FF2B5EF4-FFF2-40B4-BE49-F238E27FC236}">
                <a16:creationId xmlns:a16="http://schemas.microsoft.com/office/drawing/2014/main" id="{91EC4A29-A90A-8246-9B5B-7CE8F02F52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1814" y="1353097"/>
            <a:ext cx="3247409" cy="5240136"/>
          </a:xfrm>
          <a:prstGeom prst="rect">
            <a:avLst/>
          </a:prstGeom>
        </p:spPr>
      </p:pic>
      <p:pic>
        <p:nvPicPr>
          <p:cNvPr id="6" name="Picture 5" descr="Self-compassion is shown to lower levels of distress">
            <a:extLst>
              <a:ext uri="{FF2B5EF4-FFF2-40B4-BE49-F238E27FC236}">
                <a16:creationId xmlns:a16="http://schemas.microsoft.com/office/drawing/2014/main" id="{21CE6DF0-379C-094D-A6E2-A82BAB95E6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8504" y="1425059"/>
            <a:ext cx="3048280" cy="5168174"/>
          </a:xfrm>
          <a:prstGeom prst="rect">
            <a:avLst/>
          </a:prstGeom>
        </p:spPr>
      </p:pic>
      <p:pic>
        <p:nvPicPr>
          <p:cNvPr id="7" name="Picture 6" descr="Mentalization is shown to improve social functioning">
            <a:extLst>
              <a:ext uri="{FF2B5EF4-FFF2-40B4-BE49-F238E27FC236}">
                <a16:creationId xmlns:a16="http://schemas.microsoft.com/office/drawing/2014/main" id="{61BA7F5D-2E96-5C49-BBC4-D3E4F0800C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17482" y="1439610"/>
            <a:ext cx="3247409" cy="5124523"/>
          </a:xfrm>
          <a:prstGeom prst="rect">
            <a:avLst/>
          </a:prstGeom>
        </p:spPr>
      </p:pic>
      <p:sp>
        <p:nvSpPr>
          <p:cNvPr id="8" name="TextBox 7">
            <a:extLst>
              <a:ext uri="{FF2B5EF4-FFF2-40B4-BE49-F238E27FC236}">
                <a16:creationId xmlns:a16="http://schemas.microsoft.com/office/drawing/2014/main" id="{860400BD-D8BF-CD46-8A16-572BFE096281}"/>
              </a:ext>
            </a:extLst>
          </p:cNvPr>
          <p:cNvSpPr txBox="1"/>
          <p:nvPr/>
        </p:nvSpPr>
        <p:spPr>
          <a:xfrm>
            <a:off x="1154193" y="4750420"/>
            <a:ext cx="2090812" cy="1200329"/>
          </a:xfrm>
          <a:prstGeom prst="rect">
            <a:avLst/>
          </a:prstGeom>
          <a:solidFill>
            <a:schemeClr val="bg1"/>
          </a:solidFill>
        </p:spPr>
        <p:txBody>
          <a:bodyPr wrap="square" rtlCol="0">
            <a:spAutoFit/>
          </a:bodyPr>
          <a:lstStyle/>
          <a:p>
            <a:r>
              <a:rPr lang="en-US" dirty="0"/>
              <a:t>Shown to reduce symptoms of illness and improve brain health</a:t>
            </a:r>
          </a:p>
        </p:txBody>
      </p:sp>
      <p:sp>
        <p:nvSpPr>
          <p:cNvPr id="9" name="Oval 8">
            <a:extLst>
              <a:ext uri="{FF2B5EF4-FFF2-40B4-BE49-F238E27FC236}">
                <a16:creationId xmlns:a16="http://schemas.microsoft.com/office/drawing/2014/main" id="{ED250854-7A57-454B-B583-7EAFF680B364}"/>
              </a:ext>
              <a:ext uri="{C183D7F6-B498-43B3-948B-1728B52AA6E4}">
                <adec:decorative xmlns:adec="http://schemas.microsoft.com/office/drawing/2017/decorative" val="1"/>
              </a:ext>
            </a:extLst>
          </p:cNvPr>
          <p:cNvSpPr/>
          <p:nvPr/>
        </p:nvSpPr>
        <p:spPr>
          <a:xfrm flipH="1" flipV="1">
            <a:off x="1108474" y="4917688"/>
            <a:ext cx="45719" cy="669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651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D48E9A-D66E-45A9-B9A0-0E08BEF5065E}"/>
              </a:ext>
            </a:extLst>
          </p:cNvPr>
          <p:cNvSpPr>
            <a:spLocks noGrp="1"/>
          </p:cNvSpPr>
          <p:nvPr>
            <p:ph type="title" idx="4294967295"/>
          </p:nvPr>
        </p:nvSpPr>
        <p:spPr>
          <a:xfrm>
            <a:off x="509016" y="271589"/>
            <a:ext cx="10515600" cy="1325563"/>
          </a:xfrm>
        </p:spPr>
        <p:txBody>
          <a:bodyPr vert="horz" lIns="91440" tIns="45720" rIns="91440" bIns="45720" rtlCol="0" anchor="b">
            <a:normAutofit/>
          </a:bodyPr>
          <a:lstStyle/>
          <a:p>
            <a:r>
              <a:rPr lang="en-US" dirty="0">
                <a:hlinkClick r:id="rId2"/>
              </a:rPr>
              <a:t>When are you hard on yourself</a:t>
            </a:r>
            <a:endParaRPr lang="en-US" dirty="0"/>
          </a:p>
        </p:txBody>
      </p:sp>
    </p:spTree>
    <p:extLst>
      <p:ext uri="{BB962C8B-B14F-4D97-AF65-F5344CB8AC3E}">
        <p14:creationId xmlns:p14="http://schemas.microsoft.com/office/powerpoint/2010/main" val="191087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ACA19E-291D-0242-AFE4-64C0B6AFDB53}"/>
              </a:ext>
            </a:extLst>
          </p:cNvPr>
          <p:cNvSpPr txBox="1">
            <a:spLocks noGrp="1"/>
          </p:cNvSpPr>
          <p:nvPr>
            <p:ph type="title" idx="4294967295"/>
          </p:nvPr>
        </p:nvSpPr>
        <p:spPr>
          <a:xfrm>
            <a:off x="2397891" y="232983"/>
            <a:ext cx="7768997" cy="886509"/>
          </a:xfrm>
          <a:prstGeom prst="rect">
            <a:avLst/>
          </a:prstGeom>
          <a:solidFill>
            <a:schemeClr val="bg1">
              <a:lumMod val="75000"/>
              <a:alpha val="35727"/>
            </a:schemeClr>
          </a:solidFill>
          <a:ln w="15875">
            <a:solidFill>
              <a:schemeClr val="tx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j-lt"/>
                <a:ea typeface="+mn-ea"/>
                <a:cs typeface="+mn-cs"/>
              </a:rPr>
              <a:t>MGB employees who took the online RT course experienced increases in resilience and decreases in distress</a:t>
            </a:r>
          </a:p>
        </p:txBody>
      </p:sp>
      <p:sp>
        <p:nvSpPr>
          <p:cNvPr id="7" name="Rectangle 6">
            <a:extLst>
              <a:ext uri="{FF2B5EF4-FFF2-40B4-BE49-F238E27FC236}">
                <a16:creationId xmlns:a16="http://schemas.microsoft.com/office/drawing/2014/main" id="{98485E99-0B12-6242-B365-8218FEC8DCF4}"/>
              </a:ext>
            </a:extLst>
          </p:cNvPr>
          <p:cNvSpPr/>
          <p:nvPr/>
        </p:nvSpPr>
        <p:spPr>
          <a:xfrm>
            <a:off x="2340593" y="3980351"/>
            <a:ext cx="511240" cy="1030664"/>
          </a:xfrm>
          <a:prstGeom prst="rect">
            <a:avLst/>
          </a:prstGeom>
          <a:solidFill>
            <a:srgbClr val="7030A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RT</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8" name="Rectangle 7">
            <a:extLst>
              <a:ext uri="{FF2B5EF4-FFF2-40B4-BE49-F238E27FC236}">
                <a16:creationId xmlns:a16="http://schemas.microsoft.com/office/drawing/2014/main" id="{BE3CAC14-69B7-3E40-94E5-C6BBDE4109BB}"/>
              </a:ext>
            </a:extLst>
          </p:cNvPr>
          <p:cNvSpPr/>
          <p:nvPr/>
        </p:nvSpPr>
        <p:spPr>
          <a:xfrm>
            <a:off x="8411591" y="3980351"/>
            <a:ext cx="511240" cy="1030664"/>
          </a:xfrm>
          <a:prstGeom prst="rect">
            <a:avLst/>
          </a:prstGeom>
          <a:solidFill>
            <a:srgbClr val="7030A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RT</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grpSp>
        <p:nvGrpSpPr>
          <p:cNvPr id="19" name="Group 18" descr="The first graph show the levels of resilience of the Mass General/Brigham (MGB) employees who took the online Resilience Training (RT) course (the purple line) and the levels of resilience of the MGB employees who didn’t take the online resilience course (the orange line). The MGB employees who took the course experienced a great improvement in their resilience after the course, while the MGB employees who didn’t take the course didn’t show any real changes in their resilience levels. &#10;&#10;The second graph shows the levels of anxiety and depression of the MGB employees who took the online RT course (the purple line) and the levels of anxiety and depression of the MGB employees who didn’t take the online RT course (the orange line). The MGB employees who took the course showed large decreases in anxiety and depression after the course, while the MGB employees who didn’t take the course showed just a small decrease in depression and anxiety levels. ">
            <a:extLst>
              <a:ext uri="{FF2B5EF4-FFF2-40B4-BE49-F238E27FC236}">
                <a16:creationId xmlns:a16="http://schemas.microsoft.com/office/drawing/2014/main" id="{C7FAACD3-4DA5-46C2-BE6B-E5CE09114325}"/>
              </a:ext>
            </a:extLst>
          </p:cNvPr>
          <p:cNvGrpSpPr/>
          <p:nvPr/>
        </p:nvGrpSpPr>
        <p:grpSpPr>
          <a:xfrm>
            <a:off x="366404" y="1447880"/>
            <a:ext cx="11459192" cy="5006167"/>
            <a:chOff x="366404" y="1447880"/>
            <a:chExt cx="11459192" cy="5006167"/>
          </a:xfrm>
        </p:grpSpPr>
        <p:grpSp>
          <p:nvGrpSpPr>
            <p:cNvPr id="2" name="Group 1">
              <a:extLst>
                <a:ext uri="{FF2B5EF4-FFF2-40B4-BE49-F238E27FC236}">
                  <a16:creationId xmlns:a16="http://schemas.microsoft.com/office/drawing/2014/main" id="{2C1017A5-680A-B04A-B29D-8FA29939FF52}"/>
                </a:ext>
              </a:extLst>
            </p:cNvPr>
            <p:cNvGrpSpPr/>
            <p:nvPr/>
          </p:nvGrpSpPr>
          <p:grpSpPr>
            <a:xfrm>
              <a:off x="5125319" y="5834738"/>
              <a:ext cx="1941359" cy="619309"/>
              <a:chOff x="5071873" y="5854882"/>
              <a:chExt cx="1941359" cy="619309"/>
            </a:xfrm>
          </p:grpSpPr>
          <p:pic>
            <p:nvPicPr>
              <p:cNvPr id="3" name="Picture 2">
                <a:extLst>
                  <a:ext uri="{FF2B5EF4-FFF2-40B4-BE49-F238E27FC236}">
                    <a16:creationId xmlns:a16="http://schemas.microsoft.com/office/drawing/2014/main" id="{8C2CD68D-787C-684D-AFD5-F0C39104A9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1873" y="5868621"/>
                <a:ext cx="1170432" cy="605570"/>
              </a:xfrm>
              <a:prstGeom prst="rect">
                <a:avLst/>
              </a:prstGeom>
            </p:spPr>
          </p:pic>
          <p:sp>
            <p:nvSpPr>
              <p:cNvPr id="4" name="TextBox 3">
                <a:extLst>
                  <a:ext uri="{FF2B5EF4-FFF2-40B4-BE49-F238E27FC236}">
                    <a16:creationId xmlns:a16="http://schemas.microsoft.com/office/drawing/2014/main" id="{B9FD7C3A-95D7-6D4D-BF5B-A1BA5E620D86}"/>
                  </a:ext>
                </a:extLst>
              </p:cNvPr>
              <p:cNvSpPr txBox="1"/>
              <p:nvPr/>
            </p:nvSpPr>
            <p:spPr>
              <a:xfrm>
                <a:off x="5724957" y="6104859"/>
                <a:ext cx="902811" cy="369332"/>
              </a:xfrm>
              <a:prstGeom prst="rect">
                <a:avLst/>
              </a:prstGeom>
              <a:noFill/>
            </p:spPr>
            <p:txBody>
              <a:bodyPr wrap="none" rtlCol="0">
                <a:spAutoFit/>
              </a:bodyPr>
              <a:lstStyle/>
              <a:p>
                <a:r>
                  <a:rPr lang="en-US" dirty="0"/>
                  <a:t>(n = 38)</a:t>
                </a:r>
              </a:p>
            </p:txBody>
          </p:sp>
          <p:sp>
            <p:nvSpPr>
              <p:cNvPr id="5" name="TextBox 4">
                <a:extLst>
                  <a:ext uri="{FF2B5EF4-FFF2-40B4-BE49-F238E27FC236}">
                    <a16:creationId xmlns:a16="http://schemas.microsoft.com/office/drawing/2014/main" id="{E2F312C3-3E88-ED43-A8FB-290912F06288}"/>
                  </a:ext>
                </a:extLst>
              </p:cNvPr>
              <p:cNvSpPr txBox="1"/>
              <p:nvPr/>
            </p:nvSpPr>
            <p:spPr>
              <a:xfrm>
                <a:off x="5993401" y="5854882"/>
                <a:ext cx="1019831" cy="369332"/>
              </a:xfrm>
              <a:prstGeom prst="rect">
                <a:avLst/>
              </a:prstGeom>
              <a:noFill/>
            </p:spPr>
            <p:txBody>
              <a:bodyPr wrap="none" rtlCol="0">
                <a:spAutoFit/>
              </a:bodyPr>
              <a:lstStyle/>
              <a:p>
                <a:r>
                  <a:rPr lang="en-US" dirty="0"/>
                  <a:t>(n = 110)</a:t>
                </a:r>
              </a:p>
            </p:txBody>
          </p:sp>
        </p:grpSp>
        <p:grpSp>
          <p:nvGrpSpPr>
            <p:cNvPr id="9" name="Group 8">
              <a:extLst>
                <a:ext uri="{FF2B5EF4-FFF2-40B4-BE49-F238E27FC236}">
                  <a16:creationId xmlns:a16="http://schemas.microsoft.com/office/drawing/2014/main" id="{A2E3A0AA-E743-0248-BF89-CFA7FAE9B730}"/>
                </a:ext>
              </a:extLst>
            </p:cNvPr>
            <p:cNvGrpSpPr/>
            <p:nvPr/>
          </p:nvGrpSpPr>
          <p:grpSpPr>
            <a:xfrm>
              <a:off x="366404" y="1658981"/>
              <a:ext cx="5059036" cy="3684412"/>
              <a:chOff x="366404" y="1658981"/>
              <a:chExt cx="5059036" cy="3684412"/>
            </a:xfrm>
          </p:grpSpPr>
          <p:pic>
            <p:nvPicPr>
              <p:cNvPr id="10" name="Picture 9">
                <a:extLst>
                  <a:ext uri="{FF2B5EF4-FFF2-40B4-BE49-F238E27FC236}">
                    <a16:creationId xmlns:a16="http://schemas.microsoft.com/office/drawing/2014/main" id="{ABC5CF4F-E2ED-BF48-B3C2-D698420FE9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6404" y="1658981"/>
                <a:ext cx="5059036" cy="3408610"/>
              </a:xfrm>
              <a:prstGeom prst="rect">
                <a:avLst/>
              </a:prstGeom>
            </p:spPr>
          </p:pic>
          <p:sp>
            <p:nvSpPr>
              <p:cNvPr id="11" name="TextBox 10">
                <a:extLst>
                  <a:ext uri="{FF2B5EF4-FFF2-40B4-BE49-F238E27FC236}">
                    <a16:creationId xmlns:a16="http://schemas.microsoft.com/office/drawing/2014/main" id="{82AD8055-5996-5142-B12F-33FE3577BA1B}"/>
                  </a:ext>
                </a:extLst>
              </p:cNvPr>
              <p:cNvSpPr txBox="1"/>
              <p:nvPr/>
            </p:nvSpPr>
            <p:spPr>
              <a:xfrm>
                <a:off x="1610488" y="5060519"/>
                <a:ext cx="596445" cy="276999"/>
              </a:xfrm>
              <a:prstGeom prst="rect">
                <a:avLst/>
              </a:prstGeom>
              <a:noFill/>
            </p:spPr>
            <p:txBody>
              <a:bodyPr wrap="none" rtlCol="0">
                <a:spAutoFit/>
              </a:bodyPr>
              <a:lstStyle/>
              <a:p>
                <a:r>
                  <a:rPr lang="en-US" sz="1200" dirty="0"/>
                  <a:t>Before</a:t>
                </a:r>
              </a:p>
            </p:txBody>
          </p:sp>
          <p:sp>
            <p:nvSpPr>
              <p:cNvPr id="12" name="TextBox 11">
                <a:extLst>
                  <a:ext uri="{FF2B5EF4-FFF2-40B4-BE49-F238E27FC236}">
                    <a16:creationId xmlns:a16="http://schemas.microsoft.com/office/drawing/2014/main" id="{70D356B7-9FB8-9149-B159-3517D916F8D6}"/>
                  </a:ext>
                </a:extLst>
              </p:cNvPr>
              <p:cNvSpPr txBox="1"/>
              <p:nvPr/>
            </p:nvSpPr>
            <p:spPr>
              <a:xfrm>
                <a:off x="2982449" y="5060518"/>
                <a:ext cx="500393" cy="276999"/>
              </a:xfrm>
              <a:prstGeom prst="rect">
                <a:avLst/>
              </a:prstGeom>
              <a:noFill/>
            </p:spPr>
            <p:txBody>
              <a:bodyPr wrap="none" rtlCol="0">
                <a:spAutoFit/>
              </a:bodyPr>
              <a:lstStyle/>
              <a:p>
                <a:r>
                  <a:rPr lang="en-US" sz="1200" dirty="0"/>
                  <a:t>After</a:t>
                </a:r>
              </a:p>
            </p:txBody>
          </p:sp>
          <p:sp>
            <p:nvSpPr>
              <p:cNvPr id="13" name="TextBox 12">
                <a:extLst>
                  <a:ext uri="{FF2B5EF4-FFF2-40B4-BE49-F238E27FC236}">
                    <a16:creationId xmlns:a16="http://schemas.microsoft.com/office/drawing/2014/main" id="{81A83E40-D325-8F46-B65E-ADBA57CFBB17}"/>
                  </a:ext>
                </a:extLst>
              </p:cNvPr>
              <p:cNvSpPr txBox="1"/>
              <p:nvPr/>
            </p:nvSpPr>
            <p:spPr>
              <a:xfrm>
                <a:off x="4171166" y="5066394"/>
                <a:ext cx="800732" cy="276999"/>
              </a:xfrm>
              <a:prstGeom prst="rect">
                <a:avLst/>
              </a:prstGeom>
              <a:noFill/>
            </p:spPr>
            <p:txBody>
              <a:bodyPr wrap="none" rtlCol="0">
                <a:spAutoFit/>
              </a:bodyPr>
              <a:lstStyle/>
              <a:p>
                <a:r>
                  <a:rPr lang="en-US" sz="1200" dirty="0"/>
                  <a:t>Follow-up</a:t>
                </a:r>
              </a:p>
            </p:txBody>
          </p:sp>
        </p:grpSp>
        <p:grpSp>
          <p:nvGrpSpPr>
            <p:cNvPr id="14" name="Group 13">
              <a:extLst>
                <a:ext uri="{FF2B5EF4-FFF2-40B4-BE49-F238E27FC236}">
                  <a16:creationId xmlns:a16="http://schemas.microsoft.com/office/drawing/2014/main" id="{2C2A3D37-D986-4045-A4B8-4121EEB08088}"/>
                </a:ext>
              </a:extLst>
            </p:cNvPr>
            <p:cNvGrpSpPr/>
            <p:nvPr/>
          </p:nvGrpSpPr>
          <p:grpSpPr>
            <a:xfrm>
              <a:off x="6209326" y="1447880"/>
              <a:ext cx="5616270" cy="3902585"/>
              <a:chOff x="6209326" y="1447880"/>
              <a:chExt cx="5616270" cy="3902585"/>
            </a:xfrm>
          </p:grpSpPr>
          <p:pic>
            <p:nvPicPr>
              <p:cNvPr id="15" name="Picture 14">
                <a:extLst>
                  <a:ext uri="{FF2B5EF4-FFF2-40B4-BE49-F238E27FC236}">
                    <a16:creationId xmlns:a16="http://schemas.microsoft.com/office/drawing/2014/main" id="{3E279410-BCE1-0F44-9B82-125C940AE3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09326" y="1447880"/>
                <a:ext cx="5616270" cy="3619711"/>
              </a:xfrm>
              <a:prstGeom prst="rect">
                <a:avLst/>
              </a:prstGeom>
            </p:spPr>
          </p:pic>
          <p:sp>
            <p:nvSpPr>
              <p:cNvPr id="16" name="TextBox 15">
                <a:extLst>
                  <a:ext uri="{FF2B5EF4-FFF2-40B4-BE49-F238E27FC236}">
                    <a16:creationId xmlns:a16="http://schemas.microsoft.com/office/drawing/2014/main" id="{85870618-9615-5945-A36A-C95ECDBFDBC8}"/>
                  </a:ext>
                </a:extLst>
              </p:cNvPr>
              <p:cNvSpPr txBox="1"/>
              <p:nvPr/>
            </p:nvSpPr>
            <p:spPr>
              <a:xfrm>
                <a:off x="7815146" y="5067591"/>
                <a:ext cx="596445" cy="276999"/>
              </a:xfrm>
              <a:prstGeom prst="rect">
                <a:avLst/>
              </a:prstGeom>
              <a:noFill/>
            </p:spPr>
            <p:txBody>
              <a:bodyPr wrap="none" rtlCol="0">
                <a:spAutoFit/>
              </a:bodyPr>
              <a:lstStyle/>
              <a:p>
                <a:r>
                  <a:rPr lang="en-US" sz="1200" dirty="0"/>
                  <a:t>Before</a:t>
                </a:r>
              </a:p>
            </p:txBody>
          </p:sp>
          <p:sp>
            <p:nvSpPr>
              <p:cNvPr id="17" name="TextBox 16">
                <a:extLst>
                  <a:ext uri="{FF2B5EF4-FFF2-40B4-BE49-F238E27FC236}">
                    <a16:creationId xmlns:a16="http://schemas.microsoft.com/office/drawing/2014/main" id="{0297C65F-BB34-7D46-B895-E140DAE025AB}"/>
                  </a:ext>
                </a:extLst>
              </p:cNvPr>
              <p:cNvSpPr txBox="1"/>
              <p:nvPr/>
            </p:nvSpPr>
            <p:spPr>
              <a:xfrm>
                <a:off x="9187107" y="5067590"/>
                <a:ext cx="500393" cy="276999"/>
              </a:xfrm>
              <a:prstGeom prst="rect">
                <a:avLst/>
              </a:prstGeom>
              <a:noFill/>
            </p:spPr>
            <p:txBody>
              <a:bodyPr wrap="none" rtlCol="0">
                <a:spAutoFit/>
              </a:bodyPr>
              <a:lstStyle/>
              <a:p>
                <a:r>
                  <a:rPr lang="en-US" sz="1200" dirty="0"/>
                  <a:t>After</a:t>
                </a:r>
              </a:p>
            </p:txBody>
          </p:sp>
          <p:sp>
            <p:nvSpPr>
              <p:cNvPr id="18" name="TextBox 17">
                <a:extLst>
                  <a:ext uri="{FF2B5EF4-FFF2-40B4-BE49-F238E27FC236}">
                    <a16:creationId xmlns:a16="http://schemas.microsoft.com/office/drawing/2014/main" id="{36DE75B6-A935-5643-9159-EA8622F92E57}"/>
                  </a:ext>
                </a:extLst>
              </p:cNvPr>
              <p:cNvSpPr txBox="1"/>
              <p:nvPr/>
            </p:nvSpPr>
            <p:spPr>
              <a:xfrm>
                <a:off x="10375824" y="5073466"/>
                <a:ext cx="800732" cy="276999"/>
              </a:xfrm>
              <a:prstGeom prst="rect">
                <a:avLst/>
              </a:prstGeom>
              <a:noFill/>
            </p:spPr>
            <p:txBody>
              <a:bodyPr wrap="none" rtlCol="0">
                <a:spAutoFit/>
              </a:bodyPr>
              <a:lstStyle/>
              <a:p>
                <a:r>
                  <a:rPr lang="en-US" sz="1200" dirty="0"/>
                  <a:t>Follow-up</a:t>
                </a:r>
              </a:p>
            </p:txBody>
          </p:sp>
        </p:grpSp>
      </p:grpSp>
    </p:spTree>
    <p:extLst>
      <p:ext uri="{BB962C8B-B14F-4D97-AF65-F5344CB8AC3E}">
        <p14:creationId xmlns:p14="http://schemas.microsoft.com/office/powerpoint/2010/main" val="858709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00942-2A9B-FB4C-A018-46ED552CCD78}"/>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6000" contrast="12000"/>
                    </a14:imgEffect>
                  </a14:imgLayer>
                </a14:imgProps>
              </a:ext>
              <a:ext uri="{28A0092B-C50C-407E-A947-70E740481C1C}">
                <a14:useLocalDpi xmlns:a14="http://schemas.microsoft.com/office/drawing/2010/main"/>
              </a:ext>
            </a:extLst>
          </a:blip>
          <a:stretch>
            <a:fillRect/>
          </a:stretch>
        </p:blipFill>
        <p:spPr>
          <a:xfrm>
            <a:off x="1445894" y="2370817"/>
            <a:ext cx="3912169" cy="3924615"/>
          </a:xfrm>
          <a:prstGeom prst="rect">
            <a:avLst/>
          </a:prstGeom>
          <a:ln w="28575">
            <a:solidFill>
              <a:schemeClr val="tx1"/>
            </a:solidFill>
          </a:ln>
        </p:spPr>
      </p:pic>
      <p:pic>
        <p:nvPicPr>
          <p:cNvPr id="5" name="Picture 4">
            <a:extLst>
              <a:ext uri="{FF2B5EF4-FFF2-40B4-BE49-F238E27FC236}">
                <a16:creationId xmlns:a16="http://schemas.microsoft.com/office/drawing/2014/main" id="{168F1C41-AD24-FA49-8CD8-AE6760B1ACA1}"/>
              </a:ext>
              <a:ext uri="{C183D7F6-B498-43B3-948B-1728B52AA6E4}">
                <adec:decorative xmlns:adec="http://schemas.microsoft.com/office/drawing/2017/decorative" val="1"/>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 contrast="7000"/>
                    </a14:imgEffect>
                  </a14:imgLayer>
                </a14:imgProps>
              </a:ext>
              <a:ext uri="{28A0092B-C50C-407E-A947-70E740481C1C}">
                <a14:useLocalDpi xmlns:a14="http://schemas.microsoft.com/office/drawing/2010/main"/>
              </a:ext>
            </a:extLst>
          </a:blip>
          <a:stretch>
            <a:fillRect/>
          </a:stretch>
        </p:blipFill>
        <p:spPr>
          <a:xfrm>
            <a:off x="6096000" y="2370817"/>
            <a:ext cx="3912169" cy="3908024"/>
          </a:xfrm>
          <a:prstGeom prst="rect">
            <a:avLst/>
          </a:prstGeom>
          <a:ln w="28575">
            <a:solidFill>
              <a:schemeClr val="tx1"/>
            </a:solidFill>
          </a:ln>
        </p:spPr>
      </p:pic>
      <p:sp>
        <p:nvSpPr>
          <p:cNvPr id="6" name="Title 5">
            <a:extLst>
              <a:ext uri="{FF2B5EF4-FFF2-40B4-BE49-F238E27FC236}">
                <a16:creationId xmlns:a16="http://schemas.microsoft.com/office/drawing/2014/main" id="{680674D7-94DC-D947-9A10-C5990ACE4240}"/>
              </a:ext>
            </a:extLst>
          </p:cNvPr>
          <p:cNvSpPr txBox="1">
            <a:spLocks noGrp="1"/>
          </p:cNvSpPr>
          <p:nvPr>
            <p:ph type="title" idx="4294967295"/>
          </p:nvPr>
        </p:nvSpPr>
        <p:spPr>
          <a:xfrm>
            <a:off x="1074962" y="306204"/>
            <a:ext cx="9696949" cy="95410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n-ea"/>
                <a:cs typeface="+mn-cs"/>
              </a:rPr>
              <a:t>A new resilience training workshop for healthcare workers: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chemeClr val="tx1"/>
                </a:solidFill>
                <a:effectLst/>
                <a:uLnTx/>
                <a:uFillTx/>
                <a:latin typeface="+mj-lt"/>
                <a:ea typeface="+mn-ea"/>
                <a:cs typeface="+mn-cs"/>
              </a:rPr>
              <a:t>R</a:t>
            </a:r>
            <a:r>
              <a:rPr kumimoji="0" lang="en-US" sz="2800" b="0" i="0" u="none" strike="noStrike" kern="1200" cap="none" spc="0" normalizeH="0" baseline="0" noProof="0" dirty="0">
                <a:ln>
                  <a:noFill/>
                </a:ln>
                <a:solidFill>
                  <a:schemeClr val="tx1"/>
                </a:solidFill>
                <a:effectLst/>
                <a:uLnTx/>
                <a:uFillTx/>
                <a:latin typeface="+mj-lt"/>
                <a:ea typeface="+mn-ea"/>
                <a:cs typeface="+mn-cs"/>
              </a:rPr>
              <a:t>econnecting to </a:t>
            </a:r>
            <a:r>
              <a:rPr kumimoji="0" lang="en-US" sz="2800" b="0" i="0" u="sng" strike="noStrike" kern="1200" cap="none" spc="0" normalizeH="0" baseline="0" noProof="0" dirty="0">
                <a:ln>
                  <a:noFill/>
                </a:ln>
                <a:solidFill>
                  <a:schemeClr val="tx1"/>
                </a:solidFill>
                <a:effectLst/>
                <a:uLnTx/>
                <a:uFillTx/>
                <a:latin typeface="+mj-lt"/>
                <a:ea typeface="+mn-ea"/>
                <a:cs typeface="+mn-cs"/>
              </a:rPr>
              <a:t>O</a:t>
            </a:r>
            <a:r>
              <a:rPr kumimoji="0" lang="en-US" sz="2800" b="0" i="0" u="none" strike="noStrike" kern="1200" cap="none" spc="0" normalizeH="0" baseline="0" noProof="0" dirty="0">
                <a:ln>
                  <a:noFill/>
                </a:ln>
                <a:solidFill>
                  <a:schemeClr val="tx1"/>
                </a:solidFill>
                <a:effectLst/>
                <a:uLnTx/>
                <a:uFillTx/>
                <a:latin typeface="+mj-lt"/>
                <a:ea typeface="+mn-ea"/>
                <a:cs typeface="+mn-cs"/>
              </a:rPr>
              <a:t>urselves and </a:t>
            </a:r>
            <a:r>
              <a:rPr kumimoji="0" lang="en-US" sz="2800" b="0" i="0" u="sng" strike="noStrike" kern="1200" cap="none" spc="0" normalizeH="0" baseline="0" noProof="0" dirty="0">
                <a:ln>
                  <a:noFill/>
                </a:ln>
                <a:solidFill>
                  <a:schemeClr val="tx1"/>
                </a:solidFill>
                <a:effectLst/>
                <a:uLnTx/>
                <a:uFillTx/>
                <a:latin typeface="+mj-lt"/>
                <a:ea typeface="+mn-ea"/>
                <a:cs typeface="+mn-cs"/>
              </a:rPr>
              <a:t>O</a:t>
            </a:r>
            <a:r>
              <a:rPr kumimoji="0" lang="en-US" sz="2800" b="0" i="0" u="none" strike="noStrike" kern="1200" cap="none" spc="0" normalizeH="0" baseline="0" noProof="0" dirty="0">
                <a:ln>
                  <a:noFill/>
                </a:ln>
                <a:solidFill>
                  <a:schemeClr val="tx1"/>
                </a:solidFill>
                <a:effectLst/>
                <a:uLnTx/>
                <a:uFillTx/>
                <a:latin typeface="+mj-lt"/>
                <a:ea typeface="+mn-ea"/>
                <a:cs typeface="+mn-cs"/>
              </a:rPr>
              <a:t>thers in virtual </a:t>
            </a:r>
            <a:r>
              <a:rPr kumimoji="0" lang="en-US" sz="2800" b="0" i="0" u="sng" strike="noStrike" kern="1200" cap="none" spc="0" normalizeH="0" baseline="0" noProof="0" dirty="0">
                <a:ln>
                  <a:noFill/>
                </a:ln>
                <a:solidFill>
                  <a:schemeClr val="tx1"/>
                </a:solidFill>
                <a:effectLst/>
                <a:uLnTx/>
                <a:uFillTx/>
                <a:latin typeface="+mj-lt"/>
                <a:ea typeface="+mn-ea"/>
                <a:cs typeface="+mn-cs"/>
              </a:rPr>
              <a:t>M</a:t>
            </a:r>
            <a:r>
              <a:rPr kumimoji="0" lang="en-US" sz="2800" b="0" i="0" u="none" strike="noStrike" kern="1200" cap="none" spc="0" normalizeH="0" baseline="0" noProof="0" dirty="0">
                <a:ln>
                  <a:noFill/>
                </a:ln>
                <a:solidFill>
                  <a:schemeClr val="tx1"/>
                </a:solidFill>
                <a:effectLst/>
                <a:uLnTx/>
                <a:uFillTx/>
                <a:latin typeface="+mj-lt"/>
                <a:ea typeface="+mn-ea"/>
                <a:cs typeface="+mn-cs"/>
              </a:rPr>
              <a:t>eetings (</a:t>
            </a:r>
            <a:r>
              <a:rPr kumimoji="0" lang="en-US" sz="2800" b="1" i="0" u="none" strike="noStrike" kern="1200" cap="none" spc="0" normalizeH="0" baseline="0" noProof="0" dirty="0">
                <a:ln>
                  <a:noFill/>
                </a:ln>
                <a:solidFill>
                  <a:schemeClr val="tx1"/>
                </a:solidFill>
                <a:effectLst/>
                <a:uLnTx/>
                <a:uFillTx/>
                <a:latin typeface="+mj-lt"/>
                <a:ea typeface="+mn-ea"/>
                <a:cs typeface="+mn-cs"/>
              </a:rPr>
              <a:t>ROOM</a:t>
            </a:r>
            <a:r>
              <a:rPr kumimoji="0" lang="en-US" sz="2800" b="0" i="0" u="none" strike="noStrike" kern="1200" cap="none" spc="0" normalizeH="0" baseline="0" noProof="0" dirty="0">
                <a:ln>
                  <a:noFill/>
                </a:ln>
                <a:solidFill>
                  <a:schemeClr val="tx1"/>
                </a:solidFill>
                <a:effectLst/>
                <a:uLnTx/>
                <a:uFillTx/>
                <a:latin typeface="+mj-lt"/>
                <a:ea typeface="+mn-ea"/>
                <a:cs typeface="+mn-cs"/>
              </a:rPr>
              <a:t>)</a:t>
            </a:r>
          </a:p>
        </p:txBody>
      </p:sp>
      <p:sp>
        <p:nvSpPr>
          <p:cNvPr id="10" name="TextBox 9">
            <a:extLst>
              <a:ext uri="{FF2B5EF4-FFF2-40B4-BE49-F238E27FC236}">
                <a16:creationId xmlns:a16="http://schemas.microsoft.com/office/drawing/2014/main" id="{BD81DF35-E6F1-4D23-984C-AAE62FEF6EAA}"/>
              </a:ext>
            </a:extLst>
          </p:cNvPr>
          <p:cNvSpPr txBox="1"/>
          <p:nvPr/>
        </p:nvSpPr>
        <p:spPr>
          <a:xfrm>
            <a:off x="2875436" y="1749717"/>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Resilience training using virtual reality</a:t>
            </a:r>
          </a:p>
        </p:txBody>
      </p:sp>
    </p:spTree>
    <p:extLst>
      <p:ext uri="{BB962C8B-B14F-4D97-AF65-F5344CB8AC3E}">
        <p14:creationId xmlns:p14="http://schemas.microsoft.com/office/powerpoint/2010/main" val="1797615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13028</TotalTime>
  <Words>378</Words>
  <Application>Microsoft Office PowerPoint</Application>
  <PresentationFormat>Widescreen</PresentationFormat>
  <Paragraphs>46</Paragraphs>
  <Slides>7</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Supporting the mental health of healthcare workers during the pandemic and beyond</vt:lpstr>
      <vt:lpstr>Detrimental effects of the COVID-19 pandemic  on the mental health of frontline healthcare workers</vt:lpstr>
      <vt:lpstr>Resilience Augmentation for Medical Personnel (RAMP) during the COVID-19 Outbreak </vt:lpstr>
      <vt:lpstr>Resilience Training (RT) focuses on 3 evidence-based tools:</vt:lpstr>
      <vt:lpstr>When are you hard on yourself</vt:lpstr>
      <vt:lpstr>MGB employees who took the online RT course experienced increases in resilience and decreases in distress</vt:lpstr>
      <vt:lpstr>A new resilience training workshop for healthcare workers: Reconnecting to Ourselves and Others in virtual Meetings (ROOM)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&amp; Mindfulness</dc:title>
  <dc:creator>Holt, Daphne J., M.D.</dc:creator>
  <cp:lastModifiedBy>Murray, Alexandra</cp:lastModifiedBy>
  <cp:revision>645</cp:revision>
  <dcterms:created xsi:type="dcterms:W3CDTF">2020-03-15T15:29:59Z</dcterms:created>
  <dcterms:modified xsi:type="dcterms:W3CDTF">2021-09-15T22:19:31Z</dcterms:modified>
</cp:coreProperties>
</file>