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3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99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4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microsoft.com/office/2007/relationships/hdphoto" Target="../media/hdphoto7.wdp"/><Relationship Id="rId5" Type="http://schemas.openxmlformats.org/officeDocument/2006/relationships/image" Target="../media/image6.png"/><Relationship Id="rId4" Type="http://schemas.microsoft.com/office/2007/relationships/hdphoto" Target="../media/hdphoto6.wdp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8.wdp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microsoft.com/office/2007/relationships/hdphoto" Target="../media/hdphoto9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0.wdp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0.wdp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1.wdp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0.wdp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microsoft.com/office/2007/relationships/hdphoto" Target="../media/hdphoto5.wdp"/><Relationship Id="rId5" Type="http://schemas.openxmlformats.org/officeDocument/2006/relationships/image" Target="../media/image6.png"/><Relationship Id="rId4" Type="http://schemas.microsoft.com/office/2007/relationships/hdphoto" Target="../media/hdphoto4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5181-3FA0-AD42-8E13-57C0B3C05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042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5C79-B6B2-EC41-B895-75479BC66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9977"/>
            <a:ext cx="9144000" cy="729331"/>
          </a:xfrm>
        </p:spPr>
        <p:txBody>
          <a:bodyPr>
            <a:normAutofit/>
          </a:bodyPr>
          <a:lstStyle>
            <a:lvl1pPr marL="0" indent="0" algn="ctr">
              <a:buNone/>
              <a:defRPr sz="24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F0C38A-F466-D84F-99B9-99856C5AE5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9223" y="4648203"/>
            <a:ext cx="973559" cy="1259375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D60042-FB4E-E64B-9CD6-98FFAD1B45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6306472"/>
            <a:ext cx="9144000" cy="551528"/>
          </a:xfrm>
        </p:spPr>
        <p:txBody>
          <a:bodyPr>
            <a:normAutofit/>
          </a:bodyPr>
          <a:lstStyle>
            <a:lvl1pPr marL="0" indent="0" algn="ctr">
              <a:buNone/>
              <a:defRPr sz="1200" b="1" i="0" spc="133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177" indent="0">
              <a:buNone/>
              <a:defRPr/>
            </a:lvl2pPr>
          </a:lstStyle>
          <a:p>
            <a:pPr lvl="0"/>
            <a:r>
              <a:rPr lang="en-US" dirty="0"/>
              <a:t>DATE OF PRESENTATION  |  LOCATION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96027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+Call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46EEBAEB-A8E1-4F43-9BB1-043C488B1D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 t="69899" r="1"/>
          <a:stretch/>
        </p:blipFill>
        <p:spPr>
          <a:xfrm>
            <a:off x="6095999" y="4791116"/>
            <a:ext cx="6089651" cy="2060533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1CDB78E4-D553-6F41-8C2B-2A39EF4498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15000" contrast="50000"/>
                    </a14:imgEffect>
                  </a14:imgLayer>
                </a14:imgProps>
              </a:ext>
            </a:extLst>
          </a:blip>
          <a:srcRect l="50000" t="-241" r="1" b="30344"/>
          <a:stretch/>
        </p:blipFill>
        <p:spPr>
          <a:xfrm>
            <a:off x="6095998" y="1"/>
            <a:ext cx="6089651" cy="4784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4906083" cy="8274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8"/>
            <a:ext cx="5147923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048058-35DC-4A43-AC61-E578A8A7FC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65900" y="457200"/>
            <a:ext cx="1515783" cy="1070739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1" i="1">
                <a:solidFill>
                  <a:schemeClr val="accent3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  <a:lvl2pPr marL="457178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914354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3pPr>
            <a:lvl4pPr marL="1371532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4pPr>
            <a:lvl5pPr marL="1828709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5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0376360-71FF-A144-930F-A825AC39BDD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65900" y="1889597"/>
            <a:ext cx="1515783" cy="1070739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1" i="1">
                <a:solidFill>
                  <a:schemeClr val="accent3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  <a:lvl2pPr marL="457178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914354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3pPr>
            <a:lvl4pPr marL="1371532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4pPr>
            <a:lvl5pPr marL="1828709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5pPr>
          </a:lstStyle>
          <a:p>
            <a:pPr lvl="0"/>
            <a:r>
              <a:rPr lang="en-US" dirty="0"/>
              <a:t>34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8235CA03-F352-BA42-90A3-D4E973E431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65900" y="3328345"/>
            <a:ext cx="1515783" cy="1070739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1" i="1">
                <a:solidFill>
                  <a:schemeClr val="accent3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  <a:lvl2pPr marL="457178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914354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3pPr>
            <a:lvl4pPr marL="1371532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4pPr>
            <a:lvl5pPr marL="1828709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5pPr>
          </a:lstStyle>
          <a:p>
            <a:pPr lvl="0"/>
            <a:r>
              <a:rPr lang="en-US" dirty="0"/>
              <a:t>56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CB5C-C86C-644D-BA6A-BE0D86E9F1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302" y="457202"/>
            <a:ext cx="3254375" cy="1069975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Unit, detail, or explanation of number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4242E3C7-488E-2044-BA91-10A81BED4D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302" y="1882590"/>
            <a:ext cx="3254375" cy="1069975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Unit, detail, or explanation of number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9F2608FF-D3A0-6741-8008-9C7E70BE07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302" y="3334871"/>
            <a:ext cx="3254375" cy="1069975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Unit, detail, or explanation of number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D75867F-2F5B-AB40-8B0B-B0861743F98F}"/>
              </a:ext>
            </a:extLst>
          </p:cNvPr>
          <p:cNvSpPr txBox="1">
            <a:spLocks/>
          </p:cNvSpPr>
          <p:nvPr userDrawn="1"/>
        </p:nvSpPr>
        <p:spPr>
          <a:xfrm>
            <a:off x="6565900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2330197-827F-9043-A7B4-E8AE6099241B}" type="slidenum">
              <a:rPr lang="en-US" smtClean="0">
                <a:solidFill>
                  <a:schemeClr val="bg1"/>
                </a:solidFill>
              </a:rPr>
              <a:pPr algn="l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15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3647AC-6B58-154F-A35F-899B9B14388F}"/>
              </a:ext>
            </a:extLst>
          </p:cNvPr>
          <p:cNvCxnSpPr/>
          <p:nvPr userDrawn="1"/>
        </p:nvCxnSpPr>
        <p:spPr>
          <a:xfrm>
            <a:off x="4065495" y="1116107"/>
            <a:ext cx="0" cy="462578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414887-EDEC-EA46-AE17-11A700D93405}"/>
              </a:ext>
            </a:extLst>
          </p:cNvPr>
          <p:cNvCxnSpPr/>
          <p:nvPr userDrawn="1"/>
        </p:nvCxnSpPr>
        <p:spPr>
          <a:xfrm>
            <a:off x="8130988" y="1116107"/>
            <a:ext cx="0" cy="4625788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95FDBDC-85D9-0A44-8530-78819EEC43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65265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11500" b="1" i="1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6BB51E8-22C5-3A48-97D1-3EEDCADFD7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4048" y="1465265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11500" b="1" i="1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34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1A3C4111-5524-C344-BEB6-9E79791D36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13696" y="1465265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11500" b="1" i="1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56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5BD5BF8-B107-E24C-A763-A1D63FD4B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3294297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178" indent="0" algn="ctr">
              <a:buNone/>
              <a:defRPr>
                <a:solidFill>
                  <a:schemeClr val="bg1"/>
                </a:solidFill>
              </a:defRPr>
            </a:lvl2pPr>
            <a:lvl3pPr marL="914354" indent="0" algn="ctr">
              <a:buNone/>
              <a:defRPr>
                <a:solidFill>
                  <a:schemeClr val="bg1"/>
                </a:solidFill>
              </a:defRPr>
            </a:lvl3pPr>
            <a:lvl4pPr marL="1371532" indent="0" algn="ctr">
              <a:buNone/>
              <a:defRPr>
                <a:solidFill>
                  <a:schemeClr val="bg1"/>
                </a:solidFill>
              </a:defRPr>
            </a:lvl4pPr>
            <a:lvl5pPr marL="1828709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573D3580-B1DA-754B-BFC0-BBCCBF597C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27495" y="3294297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178" indent="0" algn="ctr">
              <a:buNone/>
              <a:defRPr>
                <a:solidFill>
                  <a:schemeClr val="bg1"/>
                </a:solidFill>
              </a:defRPr>
            </a:lvl2pPr>
            <a:lvl3pPr marL="914354" indent="0" algn="ctr">
              <a:buNone/>
              <a:defRPr>
                <a:solidFill>
                  <a:schemeClr val="bg1"/>
                </a:solidFill>
              </a:defRPr>
            </a:lvl3pPr>
            <a:lvl4pPr marL="1371532" indent="0" algn="ctr">
              <a:buNone/>
              <a:defRPr>
                <a:solidFill>
                  <a:schemeClr val="bg1"/>
                </a:solidFill>
              </a:defRPr>
            </a:lvl4pPr>
            <a:lvl5pPr marL="1828709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688C5D99-3E9D-D047-84E2-FF313C37C4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13695" y="3294297"/>
            <a:ext cx="2676525" cy="1398961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178" indent="0" algn="ctr">
              <a:buNone/>
              <a:defRPr>
                <a:solidFill>
                  <a:schemeClr val="bg1"/>
                </a:solidFill>
              </a:defRPr>
            </a:lvl2pPr>
            <a:lvl3pPr marL="914354" indent="0" algn="ctr">
              <a:buNone/>
              <a:defRPr>
                <a:solidFill>
                  <a:schemeClr val="bg1"/>
                </a:solidFill>
              </a:defRPr>
            </a:lvl3pPr>
            <a:lvl4pPr marL="1371532" indent="0" algn="ctr">
              <a:buNone/>
              <a:defRPr>
                <a:solidFill>
                  <a:schemeClr val="bg1"/>
                </a:solidFill>
              </a:defRPr>
            </a:lvl4pPr>
            <a:lvl5pPr marL="1828709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0B2211-D0EE-9242-A492-B173E1BB3C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62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and 1Li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4E1485D-3230-F44A-AD4D-B2585F3092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478" t="-91" r="2" b="-1"/>
          <a:stretch/>
        </p:blipFill>
        <p:spPr>
          <a:xfrm>
            <a:off x="7615825" y="0"/>
            <a:ext cx="4569825" cy="6851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6489011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8"/>
            <a:ext cx="6489011" cy="4572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C4CF328-9FC5-DF42-A930-2C0CE17F7B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04127" y="700439"/>
            <a:ext cx="1828800" cy="18288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12222B-BFE5-F645-BAC0-77A21CE824EF}"/>
              </a:ext>
            </a:extLst>
          </p:cNvPr>
          <p:cNvSpPr txBox="1">
            <a:spLocks/>
          </p:cNvSpPr>
          <p:nvPr userDrawn="1"/>
        </p:nvSpPr>
        <p:spPr>
          <a:xfrm>
            <a:off x="7953013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2330197-827F-9043-A7B4-E8AE6099241B}" type="slidenum">
              <a:rPr lang="en-US" smtClean="0">
                <a:solidFill>
                  <a:schemeClr val="bg1"/>
                </a:solidFill>
              </a:rPr>
              <a:pPr algn="l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1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57E0900D-B761-8442-955C-FA163B7C7C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52" t="-91" r="70021" b="-1"/>
          <a:stretch/>
        </p:blipFill>
        <p:spPr>
          <a:xfrm>
            <a:off x="1" y="0"/>
            <a:ext cx="3657600" cy="6851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E86AE2-C12B-2144-B784-0640947764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3" y="548641"/>
            <a:ext cx="2842766" cy="298899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 lorem ipsum lorem ipsum photo caption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D4422-5025-3E4E-9E2C-0E812900E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57601" y="1"/>
            <a:ext cx="85344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5E9647-C285-F549-B4CC-166DC3F7A5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5490276"/>
            <a:ext cx="710339" cy="910525"/>
          </a:xfrm>
          <a:prstGeom prst="rect">
            <a:avLst/>
          </a:prstGeom>
        </p:spPr>
      </p:pic>
      <p:sp>
        <p:nvSpPr>
          <p:cNvPr id="5" name="Triangle 4">
            <a:extLst>
              <a:ext uri="{FF2B5EF4-FFF2-40B4-BE49-F238E27FC236}">
                <a16:creationId xmlns:a16="http://schemas.microsoft.com/office/drawing/2014/main" id="{12E805CD-2B62-1D49-9D46-8BDAF2BFA49B}"/>
              </a:ext>
            </a:extLst>
          </p:cNvPr>
          <p:cNvSpPr/>
          <p:nvPr userDrawn="1"/>
        </p:nvSpPr>
        <p:spPr>
          <a:xfrm rot="5400000">
            <a:off x="3117088" y="3720514"/>
            <a:ext cx="182880" cy="18288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31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FDCD33-87D8-EC46-8BFC-48ACFCD6F0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52" t="73285" r="50001" b="-1"/>
          <a:stretch/>
        </p:blipFill>
        <p:spPr>
          <a:xfrm>
            <a:off x="1" y="5022848"/>
            <a:ext cx="6095997" cy="1828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E86AE2-C12B-2144-B784-0640947764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8585" y="5486401"/>
            <a:ext cx="3272536" cy="910525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 lorem ipsum lorem ipsum photo caption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D4422-5025-3E4E-9E2C-0E812900E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5999" y="1"/>
            <a:ext cx="6096001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5E9647-C285-F549-B4CC-166DC3F7A5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5486401"/>
            <a:ext cx="710339" cy="910525"/>
          </a:xfrm>
          <a:prstGeom prst="rect">
            <a:avLst/>
          </a:prstGeom>
        </p:spPr>
      </p:pic>
      <p:sp>
        <p:nvSpPr>
          <p:cNvPr id="5" name="Triangle 4">
            <a:extLst>
              <a:ext uri="{FF2B5EF4-FFF2-40B4-BE49-F238E27FC236}">
                <a16:creationId xmlns:a16="http://schemas.microsoft.com/office/drawing/2014/main" id="{12E805CD-2B62-1D49-9D46-8BDAF2BFA49B}"/>
              </a:ext>
            </a:extLst>
          </p:cNvPr>
          <p:cNvSpPr/>
          <p:nvPr userDrawn="1"/>
        </p:nvSpPr>
        <p:spPr>
          <a:xfrm rot="5400000">
            <a:off x="5532120" y="5894984"/>
            <a:ext cx="182880" cy="18288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69C2751-724B-084C-8FD0-F226A51728EB}"/>
              </a:ext>
            </a:extLst>
          </p:cNvPr>
          <p:cNvSpPr/>
          <p:nvPr userDrawn="1"/>
        </p:nvSpPr>
        <p:spPr>
          <a:xfrm>
            <a:off x="5532120" y="5519243"/>
            <a:ext cx="182880" cy="18288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38E14F5-3B34-3345-9CDD-E5A2CD563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50292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5520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2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2D34DB5-983F-0A42-86BF-DA99092893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09" t="-91" r="2" b="75532"/>
          <a:stretch/>
        </p:blipFill>
        <p:spPr>
          <a:xfrm>
            <a:off x="-31401" y="0"/>
            <a:ext cx="12217051" cy="168116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47D37-23DF-6143-BBBC-0060EF12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96013-A816-5043-8E60-F1E883072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5540375" cy="3514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2BA5D-C5D2-0446-88CB-E603CC25A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4029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8FE2A-C0DD-8C42-B6B8-A915F090E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02981" cy="3514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220166-CC05-3B44-9A19-1F510029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11123843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C8672CB-F25A-8243-920C-A4CEC6DADD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416436"/>
            <a:ext cx="710339" cy="910525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AEB2932-8116-6A40-A3AE-8ADD55E9AC45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7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6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and 2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37F736E2-93B9-0A43-8C89-DBF115D31C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09" t="-91" r="2" b="75532"/>
          <a:stretch/>
        </p:blipFill>
        <p:spPr>
          <a:xfrm>
            <a:off x="-31401" y="0"/>
            <a:ext cx="12217051" cy="168116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47D37-23DF-6143-BBBC-0060EF12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2" y="1950103"/>
            <a:ext cx="356347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96013-A816-5043-8E60-F1E883072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2" y="2841251"/>
            <a:ext cx="3563471" cy="35143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220166-CC05-3B44-9A19-1F510029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11123843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C8672CB-F25A-8243-920C-A4CEC6DADD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416436"/>
            <a:ext cx="710339" cy="910525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505B516-1988-174F-9581-3E03BC557C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14266" y="1950103"/>
            <a:ext cx="3563469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72B652D-A7DC-C448-85BB-0FC91D265F9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14267" y="2841251"/>
            <a:ext cx="3563468" cy="35143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5A1A94E-DB32-0941-88D1-D796254C3DDD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135474" y="1950103"/>
            <a:ext cx="3563469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BC90C62-D738-6F4E-82BE-E9618E63E093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135474" y="2841251"/>
            <a:ext cx="3563469" cy="35143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FE75866-C199-8042-840D-BA95EB17D157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51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6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and 2List"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47D37-23DF-6143-BBBC-0060EF12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96013-A816-5043-8E60-F1E883072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6"/>
            <a:ext cx="5540375" cy="27791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2BA5D-C5D2-0446-88CB-E603CC25A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4029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8FE2A-C0DD-8C42-B6B8-A915F090E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402981" cy="27791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220166-CC05-3B44-9A19-1F510029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11123843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28D5CA-94BA-F04A-9D12-4BC6D5FCC2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18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ostlyBlank"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FA5F-C52E-364D-85CE-D1091010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40"/>
            <a:ext cx="10896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BCA5FC5-CA85-1D4F-BB51-71D608EFF7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39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MostlyBlank"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FA5F-C52E-364D-85CE-D1091010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40"/>
            <a:ext cx="10896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BCA5FC5-CA85-1D4F-BB51-71D608EFF7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71058"/>
            <a:ext cx="710339" cy="910525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E5ABF42-3E0B-0D45-9069-B2B7CCB54ED2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5181-3FA0-AD42-8E13-57C0B3C05F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924986"/>
            <a:ext cx="11499448" cy="150401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55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 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1D26AB-564E-334B-AAC7-EAA68B943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0641" y="5479757"/>
            <a:ext cx="711583" cy="920487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716103-B16D-A04C-8864-10DE367B1113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813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6AE2-C12B-2144-B784-06409477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457200"/>
            <a:ext cx="4314825" cy="1429352"/>
          </a:xfrm>
          <a:prstGeom prst="rect">
            <a:avLst/>
          </a:prstGeom>
        </p:spPr>
        <p:txBody>
          <a:bodyPr anchor="b"/>
          <a:lstStyle>
            <a:lvl1pPr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D4422-5025-3E4E-9E2C-0E812900E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457201"/>
            <a:ext cx="6391993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7FA85-E10D-D648-993E-7F4AB3E5A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2" y="2057400"/>
            <a:ext cx="4314825" cy="2938112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AAAC8-05BE-3D47-BE46-7025DC5A85D1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03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D852C0-0A7D-DD42-BD59-5A3F8657BE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06253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002CA63-DFFB-BF4A-92E0-A2060865DA04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62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D852C0-0A7D-DD42-BD59-5A3F8657BE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45318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372D1FB-910D-FA49-AFCA-959E3463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74637"/>
            <a:ext cx="1117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93A154C-5E8F-A541-AA2B-50959EA7FB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14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0294C-8379-344C-BCA1-8CC8D30A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CBF7F2-D404-0A49-AC8D-48A9E0D74770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594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Header and 1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11123843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7"/>
            <a:ext cx="11123843" cy="3169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910578-811B-3C4A-A133-DF9AB64AA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81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D852C0-0A7D-DD42-BD59-5A3F8657BE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06253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F4657C-C48B-954C-B18F-13AD8E08A4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499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0294C-8379-344C-BCA1-8CC8D30A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991A-7C62-F44E-92F2-8CFD709CA21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B1737-B936-6042-A59A-95AD4D1DE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D83940B-173C-A944-8045-19982A9C3B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1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372D1FB-910D-FA49-AFCA-959E3463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74637"/>
            <a:ext cx="1117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DC1181-D452-B345-98C6-EA169D762D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62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372D1FB-910D-FA49-AFCA-959E3463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74637"/>
            <a:ext cx="11176000" cy="910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DC1181-D452-B345-98C6-EA169D762D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274637"/>
            <a:ext cx="710339" cy="9105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87D8CA0-1A3E-DD4D-A2F5-96FBBF5E8A18}"/>
              </a:ext>
            </a:extLst>
          </p:cNvPr>
          <p:cNvSpPr/>
          <p:nvPr userDrawn="1"/>
        </p:nvSpPr>
        <p:spPr>
          <a:xfrm>
            <a:off x="3698240" y="1381760"/>
            <a:ext cx="9144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2C3D73-10F0-6E46-A524-9EF7FB09F1D1}"/>
              </a:ext>
            </a:extLst>
          </p:cNvPr>
          <p:cNvSpPr txBox="1"/>
          <p:nvPr userDrawn="1"/>
        </p:nvSpPr>
        <p:spPr>
          <a:xfrm>
            <a:off x="3850640" y="1381760"/>
            <a:ext cx="211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spc="200" baseline="0" dirty="0">
                <a:latin typeface="Arial Black" panose="020B0604020202020204" pitchFamily="34" charset="0"/>
                <a:cs typeface="Arial Black" panose="020B0604020202020204" pitchFamily="34" charset="0"/>
              </a:rPr>
              <a:t>AFTER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7D855D-8018-974D-A081-9CBB6AECD7A8}"/>
              </a:ext>
            </a:extLst>
          </p:cNvPr>
          <p:cNvSpPr txBox="1"/>
          <p:nvPr userDrawn="1"/>
        </p:nvSpPr>
        <p:spPr>
          <a:xfrm>
            <a:off x="1441704" y="1381760"/>
            <a:ext cx="211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i="0" spc="200" baseline="0" dirty="0">
                <a:latin typeface="Arial Black" panose="020B0604020202020204" pitchFamily="34" charset="0"/>
                <a:cs typeface="Arial Black" panose="020B0604020202020204" pitchFamily="34" charset="0"/>
              </a:rPr>
              <a:t>BEFORE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6C5BF0-AC72-084E-8E32-B4DE54C385CE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250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61D26AB-564E-334B-AAC7-EAA68B943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63598" y="5479757"/>
            <a:ext cx="711583" cy="92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387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372D1FB-910D-FA49-AFCA-959E3463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74637"/>
            <a:ext cx="11176000" cy="910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DC1181-D452-B345-98C6-EA169D762D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274637"/>
            <a:ext cx="710339" cy="910525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2AD02B-6DC2-EA42-9DC8-5FED22431270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141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5181-3FA0-AD42-8E13-57C0B3C05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042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5C79-B6B2-EC41-B895-75479BC66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9976"/>
            <a:ext cx="9144000" cy="72933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F0C38A-F466-D84F-99B9-99856C5AE5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9221" y="4648200"/>
            <a:ext cx="973559" cy="125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8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61D26AB-564E-334B-AAC7-EAA68B943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0641" y="5479757"/>
            <a:ext cx="711583" cy="920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3E24DA-1CB1-1247-9A4B-C5936F5034A4}"/>
              </a:ext>
            </a:extLst>
          </p:cNvPr>
          <p:cNvSpPr txBox="1"/>
          <p:nvPr userDrawn="1"/>
        </p:nvSpPr>
        <p:spPr>
          <a:xfrm>
            <a:off x="358816" y="457761"/>
            <a:ext cx="10880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i="0" dirty="0">
                <a:solidFill>
                  <a:schemeClr val="bg1"/>
                </a:solidFill>
                <a:latin typeface="Georgia" panose="02040502050405020303" pitchFamily="18" charset="0"/>
                <a:cs typeface="Arial Black" panose="020B0604020202020204" pitchFamily="34" charset="0"/>
              </a:rPr>
              <a:t>“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60E450-63ED-FA4B-8CD9-7EF452BE79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1576" y="4386266"/>
            <a:ext cx="8897939" cy="846137"/>
          </a:xfrm>
        </p:spPr>
        <p:txBody>
          <a:bodyPr>
            <a:normAutofit/>
          </a:bodyPr>
          <a:lstStyle>
            <a:lvl1pPr marL="0" indent="-457178">
              <a:buNone/>
              <a:tabLst>
                <a:tab pos="274306" algn="l"/>
              </a:tabLst>
              <a:defRPr sz="1800" b="1" i="0" spc="200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/>
              <a:t>—NAME O. PERSON</a:t>
            </a:r>
            <a:br>
              <a:rPr lang="en-US"/>
            </a:br>
            <a:r>
              <a:rPr lang="en-US"/>
              <a:t>	TITLE OF QUOTED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CE4664-7C88-1A41-B534-F53D664DEB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72224" y="1273368"/>
            <a:ext cx="10402961" cy="278949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000" b="1" i="1">
                <a:solidFill>
                  <a:schemeClr val="bg1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Quote goes here click to edit master style lorem ipsum click to edit master style lorem ipsum here click to edit ipsum master style lorem ipsum”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85734C-5CCD-B84A-90C0-C65665C081AC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6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Gr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5181-3FA0-AD42-8E13-57C0B3C05F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72224" y="1273368"/>
            <a:ext cx="10402961" cy="278949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000" b="1" i="1">
                <a:solidFill>
                  <a:schemeClr val="bg1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Quote goes here click to edit master style lorem ipsum click to edit master style lorem ipsum here click to edit ipsum master style lorem ipsum”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1D26AB-564E-334B-AAC7-EAA68B943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0641" y="5479757"/>
            <a:ext cx="711583" cy="920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3E24DA-1CB1-1247-9A4B-C5936F5034A4}"/>
              </a:ext>
            </a:extLst>
          </p:cNvPr>
          <p:cNvSpPr txBox="1"/>
          <p:nvPr userDrawn="1"/>
        </p:nvSpPr>
        <p:spPr>
          <a:xfrm>
            <a:off x="358816" y="457761"/>
            <a:ext cx="10880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i="0" dirty="0">
                <a:solidFill>
                  <a:schemeClr val="bg1"/>
                </a:solidFill>
                <a:latin typeface="Georgia" panose="02040502050405020303" pitchFamily="18" charset="0"/>
                <a:cs typeface="Arial Black" panose="020B0604020202020204" pitchFamily="34" charset="0"/>
              </a:rPr>
              <a:t>“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60E450-63ED-FA4B-8CD9-7EF452BE79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1576" y="4386266"/>
            <a:ext cx="8897939" cy="846137"/>
          </a:xfrm>
        </p:spPr>
        <p:txBody>
          <a:bodyPr>
            <a:normAutofit/>
          </a:bodyPr>
          <a:lstStyle>
            <a:lvl1pPr marL="0" indent="-457178">
              <a:buNone/>
              <a:tabLst>
                <a:tab pos="274306" algn="l"/>
              </a:tabLst>
              <a:defRPr sz="1800" b="1" i="0" spc="200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—NAME O. PERSON</a:t>
            </a:r>
            <a:br>
              <a:rPr lang="en-US" dirty="0"/>
            </a:br>
            <a:r>
              <a:rPr lang="en-US" dirty="0"/>
              <a:t>	TITLE OF QUOTED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D000FB-E786-EA4B-9D92-DE4D0C944AA4}"/>
              </a:ext>
            </a:extLst>
          </p:cNvPr>
          <p:cNvSpPr txBox="1">
            <a:spLocks/>
          </p:cNvSpPr>
          <p:nvPr userDrawn="1"/>
        </p:nvSpPr>
        <p:spPr>
          <a:xfrm>
            <a:off x="8831981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30197-827F-9043-A7B4-E8AE6099241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73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Lists+NarrowPhoto"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277737-A8CC-9D41-AF92-CEF6E2652DA8}"/>
              </a:ext>
            </a:extLst>
          </p:cNvPr>
          <p:cNvSpPr/>
          <p:nvPr userDrawn="1"/>
        </p:nvSpPr>
        <p:spPr>
          <a:xfrm>
            <a:off x="9455150" y="-1"/>
            <a:ext cx="2736850" cy="4797468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B5D44FD-EC2B-BA47-A5B7-8FBCA2CC72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7529" t="69899"/>
          <a:stretch/>
        </p:blipFill>
        <p:spPr>
          <a:xfrm>
            <a:off x="9455150" y="4797467"/>
            <a:ext cx="2736850" cy="20605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6489011" cy="8274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8"/>
            <a:ext cx="393681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F5E76A7-52CC-D748-B950-94707165AD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48800" y="1"/>
            <a:ext cx="2743200" cy="479746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331C0C7-7F08-FD45-A343-7AAFCD69663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14573" y="1825628"/>
            <a:ext cx="393681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+Photo"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0455CDD-6175-A74F-ABB3-D7D0F2634141}"/>
              </a:ext>
            </a:extLst>
          </p:cNvPr>
          <p:cNvSpPr/>
          <p:nvPr userDrawn="1"/>
        </p:nvSpPr>
        <p:spPr>
          <a:xfrm>
            <a:off x="7620001" y="-1"/>
            <a:ext cx="4571999" cy="4797469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96284BF-B9BE-EE49-B8EC-A60012C19C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2513" t="69899"/>
          <a:stretch/>
        </p:blipFill>
        <p:spPr>
          <a:xfrm>
            <a:off x="7620001" y="4791116"/>
            <a:ext cx="4565649" cy="20605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6489011" cy="8274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7"/>
            <a:ext cx="6489011" cy="397005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F5E76A7-52CC-D748-B950-94707165AD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70801" y="-1"/>
            <a:ext cx="4572001" cy="4797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DBE0CFE-AAC2-B743-B771-46DC9F4B9897}"/>
              </a:ext>
            </a:extLst>
          </p:cNvPr>
          <p:cNvSpPr txBox="1">
            <a:spLocks/>
          </p:cNvSpPr>
          <p:nvPr userDrawn="1"/>
        </p:nvSpPr>
        <p:spPr>
          <a:xfrm>
            <a:off x="7953013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2330197-827F-9043-A7B4-E8AE6099241B}" type="slidenum">
              <a:rPr lang="en-US" smtClean="0">
                <a:solidFill>
                  <a:schemeClr val="bg1"/>
                </a:solidFill>
              </a:rPr>
              <a:pPr algn="l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+Photo+ShortCaption"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B6FBB3-3338-4B4E-AD34-2D7EF780D996}"/>
              </a:ext>
            </a:extLst>
          </p:cNvPr>
          <p:cNvSpPr/>
          <p:nvPr userDrawn="1"/>
        </p:nvSpPr>
        <p:spPr>
          <a:xfrm>
            <a:off x="7620001" y="-1"/>
            <a:ext cx="4571999" cy="4114801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9F8541C-9DA0-6245-B1DC-44B54882C9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2513" t="60019"/>
          <a:stretch/>
        </p:blipFill>
        <p:spPr>
          <a:xfrm>
            <a:off x="7620001" y="4114800"/>
            <a:ext cx="4565649" cy="27368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6489011" cy="8274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8"/>
            <a:ext cx="6489011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F5E76A7-52CC-D748-B950-94707165AD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19999" y="0"/>
            <a:ext cx="4572001" cy="41148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D4ADCB-18AE-4745-ACA2-7C3091EB18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485094" y="4347274"/>
            <a:ext cx="3254471" cy="91052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Short caption for photo above goes here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D3BB6B23-ED3A-8B4A-9ADD-9B20BF2AC871}"/>
              </a:ext>
            </a:extLst>
          </p:cNvPr>
          <p:cNvSpPr/>
          <p:nvPr userDrawn="1"/>
        </p:nvSpPr>
        <p:spPr>
          <a:xfrm>
            <a:off x="8019440" y="4414509"/>
            <a:ext cx="182880" cy="18288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5748B05-323F-6442-B539-7D8C4C87C98C}"/>
              </a:ext>
            </a:extLst>
          </p:cNvPr>
          <p:cNvSpPr txBox="1">
            <a:spLocks/>
          </p:cNvSpPr>
          <p:nvPr userDrawn="1"/>
        </p:nvSpPr>
        <p:spPr>
          <a:xfrm>
            <a:off x="7953013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2330197-827F-9043-A7B4-E8AE6099241B}" type="slidenum">
              <a:rPr lang="en-US" smtClean="0">
                <a:solidFill>
                  <a:schemeClr val="bg1"/>
                </a:solidFill>
              </a:rPr>
              <a:pPr algn="l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29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+Call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F39A1D6-DBBB-A847-838A-96CE92F5E8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 t="69899" r="1"/>
          <a:stretch/>
        </p:blipFill>
        <p:spPr>
          <a:xfrm>
            <a:off x="6095999" y="4791116"/>
            <a:ext cx="6089651" cy="2060533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C9B96961-9CB9-EE40-B746-84089B11EE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15000" contrast="50000"/>
                    </a14:imgEffect>
                  </a14:imgLayer>
                </a14:imgProps>
              </a:ext>
            </a:extLst>
          </a:blip>
          <a:srcRect l="50000" t="-241" r="1" b="30344"/>
          <a:stretch/>
        </p:blipFill>
        <p:spPr>
          <a:xfrm>
            <a:off x="6095998" y="1"/>
            <a:ext cx="6089651" cy="4784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91B04-0D63-0946-8543-1091C7E5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700440"/>
            <a:ext cx="4906083" cy="827499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E959-C495-8046-91E2-A8D5C7B2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89" y="1825628"/>
            <a:ext cx="5147923" cy="4572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AF0CB8-F49A-C441-BF40-B6D80E474E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25" y="5490276"/>
            <a:ext cx="710339" cy="91052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048058-35DC-4A43-AC61-E578A8A7FC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65902" y="457201"/>
            <a:ext cx="5173663" cy="3883068"/>
          </a:xfrm>
        </p:spPr>
        <p:txBody>
          <a:bodyPr anchor="ctr">
            <a:normAutofit/>
          </a:bodyPr>
          <a:lstStyle>
            <a:lvl1pPr marL="0" indent="0">
              <a:buNone/>
              <a:defRPr sz="4400" b="1" i="1">
                <a:solidFill>
                  <a:schemeClr val="bg1"/>
                </a:solidFill>
                <a:latin typeface="Georgia" panose="02040502050405020303" pitchFamily="18" charset="0"/>
                <a:cs typeface="Arial Black" panose="020B0604020202020204" pitchFamily="34" charset="0"/>
              </a:defRPr>
            </a:lvl1pPr>
            <a:lvl2pPr marL="457178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914354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3pPr>
            <a:lvl4pPr marL="1371532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4pPr>
            <a:lvl5pPr marL="1828709" indent="0">
              <a:buNone/>
              <a:defRPr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5pPr>
          </a:lstStyle>
          <a:p>
            <a:pPr lvl="0"/>
            <a:r>
              <a:rPr lang="en-US" dirty="0"/>
              <a:t>Callout goes here click to edit text lorem ipsum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D665C7E-A117-004C-B46F-3CDD89974B8B}"/>
              </a:ext>
            </a:extLst>
          </p:cNvPr>
          <p:cNvSpPr txBox="1">
            <a:spLocks/>
          </p:cNvSpPr>
          <p:nvPr userDrawn="1"/>
        </p:nvSpPr>
        <p:spPr>
          <a:xfrm>
            <a:off x="6565902" y="613122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2330197-827F-9043-A7B4-E8AE6099241B}" type="slidenum">
              <a:rPr lang="en-US" smtClean="0">
                <a:solidFill>
                  <a:schemeClr val="bg1"/>
                </a:solidFill>
              </a:rPr>
              <a:pPr algn="l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98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28F7F-E18C-694F-A7DF-1F320F61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40"/>
            <a:ext cx="10896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0B7E5-2DB3-4347-B259-884695F55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7"/>
            <a:ext cx="10896600" cy="3462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728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F4E9D4-C800-4BA3-B678-3E1834D90F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Multisystemic Therapy for Emerging Adults (MST-EA)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4C832C1-DAD4-457D-925F-01E15260F2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UNIVERSITY OF MASSACHUSETTS MEDICAL SCHOOL </a:t>
            </a:r>
          </a:p>
          <a:p>
            <a:r>
              <a:rPr lang="en-US" dirty="0"/>
              <a:t>DEPARTMENT OF PSYCHIATRY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FE603-394D-41F4-9340-83CF50E09B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June 14, 2021</a:t>
            </a:r>
          </a:p>
          <a:p>
            <a:r>
              <a:rPr lang="en-US" dirty="0"/>
              <a:t>Rachael Perrault – Project Director II</a:t>
            </a:r>
          </a:p>
        </p:txBody>
      </p:sp>
    </p:spTree>
    <p:extLst>
      <p:ext uri="{BB962C8B-B14F-4D97-AF65-F5344CB8AC3E}">
        <p14:creationId xmlns:p14="http://schemas.microsoft.com/office/powerpoint/2010/main" val="350400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A92958-CF49-4B6C-93DF-E07670C7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Description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48EE6-3BC2-4299-80C0-0F82698A730D}"/>
              </a:ext>
            </a:extLst>
          </p:cNvPr>
          <p:cNvSpPr/>
          <p:nvPr/>
        </p:nvSpPr>
        <p:spPr>
          <a:xfrm>
            <a:off x="463296" y="1738743"/>
            <a:ext cx="11176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Two randomized clinical trials, psychosocial intervention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Recruitment in Connecticut and Tennessee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Young adults aged 16-26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Recent justice involvement (arrested or released from detention/jail/prison in past 18 months)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Current behavioral health condition(s)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COVID-19 questioned introduced early May 2020</a:t>
            </a:r>
          </a:p>
        </p:txBody>
      </p:sp>
    </p:spTree>
    <p:extLst>
      <p:ext uri="{BB962C8B-B14F-4D97-AF65-F5344CB8AC3E}">
        <p14:creationId xmlns:p14="http://schemas.microsoft.com/office/powerpoint/2010/main" val="1647257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4000-69B8-427B-B476-AB8CB057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Description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1F8D79-0F53-4E27-BFA7-D06077E7B21C}"/>
              </a:ext>
            </a:extLst>
          </p:cNvPr>
          <p:cNvSpPr/>
          <p:nvPr/>
        </p:nvSpPr>
        <p:spPr>
          <a:xfrm>
            <a:off x="463296" y="1551023"/>
            <a:ext cx="1117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National Institute of Mental Health </a:t>
            </a:r>
            <a:r>
              <a:rPr lang="en-US" sz="2400" dirty="0"/>
              <a:t>(n = 193, stopped recruiting 3/21)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National Institute on Drug Abuse </a:t>
            </a:r>
            <a:r>
              <a:rPr lang="en-US" sz="2400" dirty="0"/>
              <a:t>(n = 155, actively recruiting)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Combined N = 348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40% Mood Disorders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51% Anxiety Disorder/PTSD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83% SUD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76% SUD, Cannabis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50% Comorbid, MH/SUD</a:t>
            </a:r>
          </a:p>
        </p:txBody>
      </p:sp>
    </p:spTree>
    <p:extLst>
      <p:ext uri="{BB962C8B-B14F-4D97-AF65-F5344CB8AC3E}">
        <p14:creationId xmlns:p14="http://schemas.microsoft.com/office/powerpoint/2010/main" val="17653794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96FD-2640-4C94-A000-CA4616CE9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Sample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24853C-FB87-4A41-B2CF-B0A07351C7E9}"/>
              </a:ext>
            </a:extLst>
          </p:cNvPr>
          <p:cNvSpPr/>
          <p:nvPr/>
        </p:nvSpPr>
        <p:spPr>
          <a:xfrm>
            <a:off x="365760" y="1443841"/>
            <a:ext cx="1127353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3% Reported COVID-19 diagnosis since March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9% Quarantine due to self-exposure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Days of school/training missed due to quarantine = 0 – 30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Days of work missed due to quarantine = 0 – 9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1 participant hospitalized due to COVID-19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3732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0DF37-D6A2-43AA-8DB9-3E3E45588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Sample, cont.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7EA656-7AEA-4F02-9213-970B0B4D4340}"/>
              </a:ext>
            </a:extLst>
          </p:cNvPr>
          <p:cNvSpPr/>
          <p:nvPr/>
        </p:nvSpPr>
        <p:spPr>
          <a:xfrm>
            <a:off x="463296" y="1351508"/>
            <a:ext cx="1117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4% Reported someone within household diagnosed with COVID-19 since March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4% Reported Household quarantine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Days of school/training missed due to quarantine = 5 – 14 days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Days of work missed due to quarantine = 0 – 5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17% reported disruption in work for someone in the home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522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F28B1-49CC-4870-945A-D961D0949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School, Work/Making Money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977250-451D-4F5B-98D3-6E46BAAFD3D5}"/>
              </a:ext>
            </a:extLst>
          </p:cNvPr>
          <p:cNvSpPr/>
          <p:nvPr/>
        </p:nvSpPr>
        <p:spPr>
          <a:xfrm>
            <a:off x="463296" y="1443841"/>
            <a:ext cx="104180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Effects of COVID-19 on School/Training Program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Technology Issues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Logistical Issues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Learning Environment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Social Environment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9455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F28B1-49CC-4870-945A-D961D0949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School, Work/Making Money </a:t>
            </a:r>
            <a:r>
              <a:rPr lang="en-US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977250-451D-4F5B-98D3-6E46BAAFD3D5}"/>
              </a:ext>
            </a:extLst>
          </p:cNvPr>
          <p:cNvSpPr/>
          <p:nvPr/>
        </p:nvSpPr>
        <p:spPr>
          <a:xfrm>
            <a:off x="463296" y="1443841"/>
            <a:ext cx="104180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Effects of COVID-19 on finding a job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Effects of COVID-19 on Work/Making Money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Loss of job (fired or quit) or reduced hours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Working Conditions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Family Issues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Social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44% reported making the same amount of money before and during pandemic; 30% less money; 27% more money</a:t>
            </a:r>
          </a:p>
        </p:txBody>
      </p:sp>
    </p:spTree>
    <p:extLst>
      <p:ext uri="{BB962C8B-B14F-4D97-AF65-F5344CB8AC3E}">
        <p14:creationId xmlns:p14="http://schemas.microsoft.com/office/powerpoint/2010/main" val="2558420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Standard">
  <a:themeElements>
    <a:clrScheme name="UMMS">
      <a:dk1>
        <a:srgbClr val="515151"/>
      </a:dk1>
      <a:lt1>
        <a:srgbClr val="FFFFFF"/>
      </a:lt1>
      <a:dk2>
        <a:srgbClr val="000F9F"/>
      </a:dk2>
      <a:lt2>
        <a:srgbClr val="E7E6E6"/>
      </a:lt2>
      <a:accent1>
        <a:srgbClr val="0A5B45"/>
      </a:accent1>
      <a:accent2>
        <a:srgbClr val="3B822B"/>
      </a:accent2>
      <a:accent3>
        <a:srgbClr val="FFC628"/>
      </a:accent3>
      <a:accent4>
        <a:srgbClr val="F36E15"/>
      </a:accent4>
      <a:accent5>
        <a:srgbClr val="622F91"/>
      </a:accent5>
      <a:accent6>
        <a:srgbClr val="83DADE"/>
      </a:accent6>
      <a:hlink>
        <a:srgbClr val="0071CE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B34E28FF-F8FD-2B42-B4E0-82A017F1FDDE}" vid="{19214E82-9ABE-2C43-8524-10F102EBEC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3922C117ADDC46ABC3BF8215A82742" ma:contentTypeVersion="13" ma:contentTypeDescription="Create a new document." ma:contentTypeScope="" ma:versionID="978f057618025b622241d5cf7cc9626b">
  <xsd:schema xmlns:xsd="http://www.w3.org/2001/XMLSchema" xmlns:xs="http://www.w3.org/2001/XMLSchema" xmlns:p="http://schemas.microsoft.com/office/2006/metadata/properties" xmlns:ns3="b14bc87e-8fad-420d-ab3a-5eed865130d3" xmlns:ns4="4a77f1b5-673a-402c-8cdc-f7574bc97320" targetNamespace="http://schemas.microsoft.com/office/2006/metadata/properties" ma:root="true" ma:fieldsID="19af2d93f44d5ca739910a58943f003f" ns3:_="" ns4:_="">
    <xsd:import namespace="b14bc87e-8fad-420d-ab3a-5eed865130d3"/>
    <xsd:import namespace="4a77f1b5-673a-402c-8cdc-f7574bc973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bc87e-8fad-420d-ab3a-5eed86513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7f1b5-673a-402c-8cdc-f7574bc97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C2CE08-5217-4385-8737-41EDBE976D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9E6528-1381-413B-8AE0-D70286592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4bc87e-8fad-420d-ab3a-5eed865130d3"/>
    <ds:schemaRef ds:uri="4a77f1b5-673a-402c-8cdc-f7574bc97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9EF5A1-C011-4A5D-A7D6-478201CA9BB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b14bc87e-8fad-420d-ab3a-5eed865130d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a77f1b5-673a-402c-8cdc-f7574bc9732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General_UMMS</Template>
  <TotalTime>204</TotalTime>
  <Words>336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Georgia</vt:lpstr>
      <vt:lpstr>2_Standard</vt:lpstr>
      <vt:lpstr>Multisystemic Therapy for Emerging Adults (MST-EA)</vt:lpstr>
      <vt:lpstr>Project Description</vt:lpstr>
      <vt:lpstr>Sample Description</vt:lpstr>
      <vt:lpstr>COVID-19 &amp; Sample</vt:lpstr>
      <vt:lpstr>COVID-19 &amp; Sample, cont.</vt:lpstr>
      <vt:lpstr>COVID-19 &amp; School, Work/Making Money </vt:lpstr>
      <vt:lpstr>COVID-19 &amp; School, Work/Making Money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Perrault, Rachael</dc:creator>
  <cp:lastModifiedBy>Murray, Alexandra</cp:lastModifiedBy>
  <cp:revision>3</cp:revision>
  <dcterms:created xsi:type="dcterms:W3CDTF">2021-06-14T16:27:19Z</dcterms:created>
  <dcterms:modified xsi:type="dcterms:W3CDTF">2021-10-30T11:54:42Z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0x0101008C3922C117ADDC46ABC3BF8215A82742</vt:lpwstr>
  </property>
</Properties>
</file>