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handoutMasterIdLst>
    <p:handoutMasterId r:id="rId22"/>
  </p:handoutMasterIdLst>
  <p:sldIdLst>
    <p:sldId id="256" r:id="rId5"/>
    <p:sldId id="257" r:id="rId6"/>
    <p:sldId id="1377" r:id="rId7"/>
    <p:sldId id="259" r:id="rId8"/>
    <p:sldId id="729" r:id="rId9"/>
    <p:sldId id="733" r:id="rId10"/>
    <p:sldId id="730" r:id="rId11"/>
    <p:sldId id="1375" r:id="rId12"/>
    <p:sldId id="1376" r:id="rId13"/>
    <p:sldId id="1370" r:id="rId14"/>
    <p:sldId id="1372" r:id="rId15"/>
    <p:sldId id="1374" r:id="rId16"/>
    <p:sldId id="734" r:id="rId17"/>
    <p:sldId id="736" r:id="rId18"/>
    <p:sldId id="1369" r:id="rId19"/>
    <p:sldId id="73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E7F3B9-A342-474D-862F-C5738C38374B}" v="13" dt="2023-04-27T12:27:05.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524"/>
  </p:normalViewPr>
  <p:slideViewPr>
    <p:cSldViewPr snapToGrid="0" snapToObjects="1" showGuides="1">
      <p:cViewPr varScale="1">
        <p:scale>
          <a:sx n="82" d="100"/>
          <a:sy n="82" d="100"/>
        </p:scale>
        <p:origin x="2120"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son, Spencer G" userId="544790ae-5982-487f-acdf-91cd103e29d2" providerId="ADAL" clId="{83902C47-387A-42BB-8D2B-AFC90E917EAB}"/>
    <pc:docChg chg="modSld">
      <pc:chgData name="Lawson, Spencer G" userId="544790ae-5982-487f-acdf-91cd103e29d2" providerId="ADAL" clId="{83902C47-387A-42BB-8D2B-AFC90E917EAB}" dt="2023-04-25T14:08:06.766" v="20" actId="20577"/>
      <pc:docMkLst>
        <pc:docMk/>
      </pc:docMkLst>
      <pc:sldChg chg="modSp mod">
        <pc:chgData name="Lawson, Spencer G" userId="544790ae-5982-487f-acdf-91cd103e29d2" providerId="ADAL" clId="{83902C47-387A-42BB-8D2B-AFC90E917EAB}" dt="2023-04-25T14:08:06.766" v="20" actId="20577"/>
        <pc:sldMkLst>
          <pc:docMk/>
          <pc:sldMk cId="3702252818" sldId="738"/>
        </pc:sldMkLst>
        <pc:spChg chg="mod">
          <ac:chgData name="Lawson, Spencer G" userId="544790ae-5982-487f-acdf-91cd103e29d2" providerId="ADAL" clId="{83902C47-387A-42BB-8D2B-AFC90E917EAB}" dt="2023-04-25T14:08:06.766" v="20" actId="20577"/>
          <ac:spMkLst>
            <pc:docMk/>
            <pc:sldMk cId="3702252818" sldId="738"/>
            <ac:spMk id="3" creationId="{55542CF7-1FE8-71FD-A87B-88F9AC48AF95}"/>
          </ac:spMkLst>
        </pc:spChg>
      </pc:sldChg>
      <pc:sldChg chg="modSp mod">
        <pc:chgData name="Lawson, Spencer G" userId="544790ae-5982-487f-acdf-91cd103e29d2" providerId="ADAL" clId="{83902C47-387A-42BB-8D2B-AFC90E917EAB}" dt="2023-04-25T14:02:25.116" v="2" actId="207"/>
        <pc:sldMkLst>
          <pc:docMk/>
          <pc:sldMk cId="3326554351" sldId="1372"/>
        </pc:sldMkLst>
        <pc:spChg chg="mod">
          <ac:chgData name="Lawson, Spencer G" userId="544790ae-5982-487f-acdf-91cd103e29d2" providerId="ADAL" clId="{83902C47-387A-42BB-8D2B-AFC90E917EAB}" dt="2023-04-25T14:02:25.116" v="2" actId="207"/>
          <ac:spMkLst>
            <pc:docMk/>
            <pc:sldMk cId="3326554351" sldId="1372"/>
            <ac:spMk id="2" creationId="{2A3F3ED8-9B81-52F6-6A4A-D86056E83933}"/>
          </ac:spMkLst>
        </pc:spChg>
        <pc:spChg chg="mod">
          <ac:chgData name="Lawson, Spencer G" userId="544790ae-5982-487f-acdf-91cd103e29d2" providerId="ADAL" clId="{83902C47-387A-42BB-8D2B-AFC90E917EAB}" dt="2023-04-25T14:02:21.437" v="1" actId="207"/>
          <ac:spMkLst>
            <pc:docMk/>
            <pc:sldMk cId="3326554351" sldId="1372"/>
            <ac:spMk id="6" creationId="{781AEB80-4273-FF36-B3FC-10F1066684D0}"/>
          </ac:spMkLst>
        </pc:spChg>
      </pc:sldChg>
      <pc:sldChg chg="modSp mod">
        <pc:chgData name="Lawson, Spencer G" userId="544790ae-5982-487f-acdf-91cd103e29d2" providerId="ADAL" clId="{83902C47-387A-42BB-8D2B-AFC90E917EAB}" dt="2023-04-25T14:02:49.086" v="5" actId="113"/>
        <pc:sldMkLst>
          <pc:docMk/>
          <pc:sldMk cId="3555570266" sldId="1374"/>
        </pc:sldMkLst>
        <pc:spChg chg="mod">
          <ac:chgData name="Lawson, Spencer G" userId="544790ae-5982-487f-acdf-91cd103e29d2" providerId="ADAL" clId="{83902C47-387A-42BB-8D2B-AFC90E917EAB}" dt="2023-04-25T14:02:49.086" v="5" actId="113"/>
          <ac:spMkLst>
            <pc:docMk/>
            <pc:sldMk cId="3555570266" sldId="1374"/>
            <ac:spMk id="3" creationId="{4465AA93-A6A9-0ACE-3888-1E33365C0A90}"/>
          </ac:spMkLst>
        </pc:spChg>
      </pc:sldChg>
    </pc:docChg>
  </pc:docChgLst>
  <pc:docChgLst>
    <pc:chgData name="Vincent, Gina" userId="08f5f35d-070c-4477-aed6-42c441a56a90" providerId="ADAL" clId="{ECE7F3B9-A342-474D-862F-C5738C38374B}"/>
    <pc:docChg chg="custSel addSld delSld modSld">
      <pc:chgData name="Vincent, Gina" userId="08f5f35d-070c-4477-aed6-42c441a56a90" providerId="ADAL" clId="{ECE7F3B9-A342-474D-862F-C5738C38374B}" dt="2023-04-27T12:33:59.187" v="4801" actId="20577"/>
      <pc:docMkLst>
        <pc:docMk/>
      </pc:docMkLst>
      <pc:sldChg chg="modSp mod modNotesTx">
        <pc:chgData name="Vincent, Gina" userId="08f5f35d-070c-4477-aed6-42c441a56a90" providerId="ADAL" clId="{ECE7F3B9-A342-474D-862F-C5738C38374B}" dt="2023-04-27T11:01:01.740" v="2262" actId="20577"/>
        <pc:sldMkLst>
          <pc:docMk/>
          <pc:sldMk cId="4148273596" sldId="256"/>
        </pc:sldMkLst>
        <pc:spChg chg="mod">
          <ac:chgData name="Vincent, Gina" userId="08f5f35d-070c-4477-aed6-42c441a56a90" providerId="ADAL" clId="{ECE7F3B9-A342-474D-862F-C5738C38374B}" dt="2023-04-27T10:16:47.371" v="121" actId="2711"/>
          <ac:spMkLst>
            <pc:docMk/>
            <pc:sldMk cId="4148273596" sldId="256"/>
            <ac:spMk id="2" creationId="{40C273B4-6E22-884D-950E-02A472EA3984}"/>
          </ac:spMkLst>
        </pc:spChg>
        <pc:spChg chg="mod">
          <ac:chgData name="Vincent, Gina" userId="08f5f35d-070c-4477-aed6-42c441a56a90" providerId="ADAL" clId="{ECE7F3B9-A342-474D-862F-C5738C38374B}" dt="2023-04-27T10:16:56.596" v="123" actId="27636"/>
          <ac:spMkLst>
            <pc:docMk/>
            <pc:sldMk cId="4148273596" sldId="256"/>
            <ac:spMk id="3" creationId="{6D5B2C96-742B-D64B-B220-BC436E2BCF31}"/>
          </ac:spMkLst>
        </pc:spChg>
      </pc:sldChg>
      <pc:sldChg chg="modSp mod modNotesTx">
        <pc:chgData name="Vincent, Gina" userId="08f5f35d-070c-4477-aed6-42c441a56a90" providerId="ADAL" clId="{ECE7F3B9-A342-474D-862F-C5738C38374B}" dt="2023-04-27T11:46:52.724" v="3592" actId="20577"/>
        <pc:sldMkLst>
          <pc:docMk/>
          <pc:sldMk cId="3664429464" sldId="257"/>
        </pc:sldMkLst>
        <pc:spChg chg="mod">
          <ac:chgData name="Vincent, Gina" userId="08f5f35d-070c-4477-aed6-42c441a56a90" providerId="ADAL" clId="{ECE7F3B9-A342-474D-862F-C5738C38374B}" dt="2023-04-27T10:17:19.426" v="125" actId="1076"/>
          <ac:spMkLst>
            <pc:docMk/>
            <pc:sldMk cId="3664429464" sldId="257"/>
            <ac:spMk id="8" creationId="{4722DE77-0D46-C9A3-3757-7D5879DB4EEE}"/>
          </ac:spMkLst>
        </pc:spChg>
        <pc:picChg chg="mod">
          <ac:chgData name="Vincent, Gina" userId="08f5f35d-070c-4477-aed6-42c441a56a90" providerId="ADAL" clId="{ECE7F3B9-A342-474D-862F-C5738C38374B}" dt="2023-04-27T10:17:17.074" v="124" actId="14100"/>
          <ac:picMkLst>
            <pc:docMk/>
            <pc:sldMk cId="3664429464" sldId="257"/>
            <ac:picMk id="2" creationId="{6F95E034-AC64-D155-4702-F1F74FAA9C71}"/>
          </ac:picMkLst>
        </pc:picChg>
      </pc:sldChg>
      <pc:sldChg chg="del">
        <pc:chgData name="Vincent, Gina" userId="08f5f35d-070c-4477-aed6-42c441a56a90" providerId="ADAL" clId="{ECE7F3B9-A342-474D-862F-C5738C38374B}" dt="2023-04-25T19:52:12.940" v="37" actId="2696"/>
        <pc:sldMkLst>
          <pc:docMk/>
          <pc:sldMk cId="617402160" sldId="258"/>
        </pc:sldMkLst>
      </pc:sldChg>
      <pc:sldChg chg="modNotesTx">
        <pc:chgData name="Vincent, Gina" userId="08f5f35d-070c-4477-aed6-42c441a56a90" providerId="ADAL" clId="{ECE7F3B9-A342-474D-862F-C5738C38374B}" dt="2023-04-27T10:58:03.111" v="1874" actId="20577"/>
        <pc:sldMkLst>
          <pc:docMk/>
          <pc:sldMk cId="4219786393" sldId="259"/>
        </pc:sldMkLst>
      </pc:sldChg>
      <pc:sldChg chg="modNotesTx">
        <pc:chgData name="Vincent, Gina" userId="08f5f35d-070c-4477-aed6-42c441a56a90" providerId="ADAL" clId="{ECE7F3B9-A342-474D-862F-C5738C38374B}" dt="2023-04-27T12:21:37.613" v="4117" actId="5793"/>
        <pc:sldMkLst>
          <pc:docMk/>
          <pc:sldMk cId="3226578314" sldId="729"/>
        </pc:sldMkLst>
      </pc:sldChg>
      <pc:sldChg chg="modSp mod modNotesTx">
        <pc:chgData name="Vincent, Gina" userId="08f5f35d-070c-4477-aed6-42c441a56a90" providerId="ADAL" clId="{ECE7F3B9-A342-474D-862F-C5738C38374B}" dt="2023-04-27T12:30:58.016" v="4800" actId="20577"/>
        <pc:sldMkLst>
          <pc:docMk/>
          <pc:sldMk cId="2106939888" sldId="730"/>
        </pc:sldMkLst>
        <pc:spChg chg="mod">
          <ac:chgData name="Vincent, Gina" userId="08f5f35d-070c-4477-aed6-42c441a56a90" providerId="ADAL" clId="{ECE7F3B9-A342-474D-862F-C5738C38374B}" dt="2023-04-27T10:25:47.436" v="164" actId="14100"/>
          <ac:spMkLst>
            <pc:docMk/>
            <pc:sldMk cId="2106939888" sldId="730"/>
            <ac:spMk id="2" creationId="{312174C0-FFF6-ACE3-7D5A-B3619108DA4E}"/>
          </ac:spMkLst>
        </pc:spChg>
        <pc:spChg chg="mod">
          <ac:chgData name="Vincent, Gina" userId="08f5f35d-070c-4477-aed6-42c441a56a90" providerId="ADAL" clId="{ECE7F3B9-A342-474D-862F-C5738C38374B}" dt="2023-04-27T10:25:52.441" v="166" actId="1076"/>
          <ac:spMkLst>
            <pc:docMk/>
            <pc:sldMk cId="2106939888" sldId="730"/>
            <ac:spMk id="3" creationId="{3E839CBD-5760-BCFD-D758-D92BEA9FF376}"/>
          </ac:spMkLst>
        </pc:spChg>
      </pc:sldChg>
      <pc:sldChg chg="modNotesTx">
        <pc:chgData name="Vincent, Gina" userId="08f5f35d-070c-4477-aed6-42c441a56a90" providerId="ADAL" clId="{ECE7F3B9-A342-474D-862F-C5738C38374B}" dt="2023-04-27T11:16:55.409" v="2936" actId="20577"/>
        <pc:sldMkLst>
          <pc:docMk/>
          <pc:sldMk cId="1549258944" sldId="736"/>
        </pc:sldMkLst>
      </pc:sldChg>
      <pc:sldChg chg="modSp mod">
        <pc:chgData name="Vincent, Gina" userId="08f5f35d-070c-4477-aed6-42c441a56a90" providerId="ADAL" clId="{ECE7F3B9-A342-474D-862F-C5738C38374B}" dt="2023-04-27T11:19:10.513" v="2938" actId="1076"/>
        <pc:sldMkLst>
          <pc:docMk/>
          <pc:sldMk cId="3702252818" sldId="738"/>
        </pc:sldMkLst>
        <pc:spChg chg="mod">
          <ac:chgData name="Vincent, Gina" userId="08f5f35d-070c-4477-aed6-42c441a56a90" providerId="ADAL" clId="{ECE7F3B9-A342-474D-862F-C5738C38374B}" dt="2023-04-25T19:26:42.098" v="35" actId="1076"/>
          <ac:spMkLst>
            <pc:docMk/>
            <pc:sldMk cId="3702252818" sldId="738"/>
            <ac:spMk id="2" creationId="{76386ACE-DC59-DD88-176F-02F8F8DA665B}"/>
          </ac:spMkLst>
        </pc:spChg>
        <pc:spChg chg="mod">
          <ac:chgData name="Vincent, Gina" userId="08f5f35d-070c-4477-aed6-42c441a56a90" providerId="ADAL" clId="{ECE7F3B9-A342-474D-862F-C5738C38374B}" dt="2023-04-25T19:25:24.598" v="0" actId="255"/>
          <ac:spMkLst>
            <pc:docMk/>
            <pc:sldMk cId="3702252818" sldId="738"/>
            <ac:spMk id="3" creationId="{55542CF7-1FE8-71FD-A87B-88F9AC48AF95}"/>
          </ac:spMkLst>
        </pc:spChg>
        <pc:picChg chg="mod">
          <ac:chgData name="Vincent, Gina" userId="08f5f35d-070c-4477-aed6-42c441a56a90" providerId="ADAL" clId="{ECE7F3B9-A342-474D-862F-C5738C38374B}" dt="2023-04-27T11:19:10.513" v="2938" actId="1076"/>
          <ac:picMkLst>
            <pc:docMk/>
            <pc:sldMk cId="3702252818" sldId="738"/>
            <ac:picMk id="4" creationId="{DCD4D020-DDD9-8687-9005-625A158F8C16}"/>
          </ac:picMkLst>
        </pc:picChg>
      </pc:sldChg>
      <pc:sldChg chg="modNotesTx">
        <pc:chgData name="Vincent, Gina" userId="08f5f35d-070c-4477-aed6-42c441a56a90" providerId="ADAL" clId="{ECE7F3B9-A342-474D-862F-C5738C38374B}" dt="2023-04-27T11:12:10.489" v="2372" actId="20577"/>
        <pc:sldMkLst>
          <pc:docMk/>
          <pc:sldMk cId="4222080337" sldId="1375"/>
        </pc:sldMkLst>
      </pc:sldChg>
      <pc:sldChg chg="modSp mod modNotesTx">
        <pc:chgData name="Vincent, Gina" userId="08f5f35d-070c-4477-aed6-42c441a56a90" providerId="ADAL" clId="{ECE7F3B9-A342-474D-862F-C5738C38374B}" dt="2023-04-27T12:33:59.187" v="4801" actId="20577"/>
        <pc:sldMkLst>
          <pc:docMk/>
          <pc:sldMk cId="4046168502" sldId="1376"/>
        </pc:sldMkLst>
        <pc:spChg chg="mod">
          <ac:chgData name="Vincent, Gina" userId="08f5f35d-070c-4477-aed6-42c441a56a90" providerId="ADAL" clId="{ECE7F3B9-A342-474D-862F-C5738C38374B}" dt="2023-04-27T12:33:59.187" v="4801" actId="20577"/>
          <ac:spMkLst>
            <pc:docMk/>
            <pc:sldMk cId="4046168502" sldId="1376"/>
            <ac:spMk id="3" creationId="{3E839CBD-5760-BCFD-D758-D92BEA9FF376}"/>
          </ac:spMkLst>
        </pc:spChg>
      </pc:sldChg>
      <pc:sldChg chg="modSp add mod modNotesTx">
        <pc:chgData name="Vincent, Gina" userId="08f5f35d-070c-4477-aed6-42c441a56a90" providerId="ADAL" clId="{ECE7F3B9-A342-474D-862F-C5738C38374B}" dt="2023-04-27T11:48:01.799" v="3630" actId="20577"/>
        <pc:sldMkLst>
          <pc:docMk/>
          <pc:sldMk cId="3415520030" sldId="1377"/>
        </pc:sldMkLst>
        <pc:picChg chg="mod">
          <ac:chgData name="Vincent, Gina" userId="08f5f35d-070c-4477-aed6-42c441a56a90" providerId="ADAL" clId="{ECE7F3B9-A342-474D-862F-C5738C38374B}" dt="2023-04-27T10:23:34.241" v="162" actId="14100"/>
          <ac:picMkLst>
            <pc:docMk/>
            <pc:sldMk cId="3415520030" sldId="1377"/>
            <ac:picMk id="3" creationId="{FFB33E1B-51F8-1F41-8DFD-BEF4E3E938D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F21E0C-A76B-4849-9996-F177B4C380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F497A2-B573-DA49-B911-E3D551624B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ECF258-C5C2-474F-B9DC-A64CB8D46CA3}" type="datetimeFigureOut">
              <a:rPr lang="en-US" smtClean="0"/>
              <a:t>4/27/23</a:t>
            </a:fld>
            <a:endParaRPr lang="en-US"/>
          </a:p>
        </p:txBody>
      </p:sp>
      <p:sp>
        <p:nvSpPr>
          <p:cNvPr id="4" name="Footer Placeholder 3">
            <a:extLst>
              <a:ext uri="{FF2B5EF4-FFF2-40B4-BE49-F238E27FC236}">
                <a16:creationId xmlns:a16="http://schemas.microsoft.com/office/drawing/2014/main" id="{CEFA2547-0B40-7944-AB89-64E690E746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E0E9D8-361C-D94A-AA67-4A8AEF40C6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8F5454-C08A-1249-9C25-7A39A92DB51D}" type="slidenum">
              <a:rPr lang="en-US" smtClean="0"/>
              <a:t>‹#›</a:t>
            </a:fld>
            <a:endParaRPr lang="en-US"/>
          </a:p>
        </p:txBody>
      </p:sp>
    </p:spTree>
    <p:extLst>
      <p:ext uri="{BB962C8B-B14F-4D97-AF65-F5344CB8AC3E}">
        <p14:creationId xmlns:p14="http://schemas.microsoft.com/office/powerpoint/2010/main" val="3278963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E722C-F7D1-D640-8DA0-A17636DC19D5}" type="datetimeFigureOut">
              <a:rPr lang="en-US" smtClean="0"/>
              <a:t>4/27/23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0383F-A0F1-4B43-BC2C-9179FE8A0C69}" type="slidenum">
              <a:rPr lang="en-US" smtClean="0"/>
              <a:t>‹#›</a:t>
            </a:fld>
            <a:endParaRPr lang="en-US"/>
          </a:p>
        </p:txBody>
      </p:sp>
    </p:spTree>
    <p:extLst>
      <p:ext uri="{BB962C8B-B14F-4D97-AF65-F5344CB8AC3E}">
        <p14:creationId xmlns:p14="http://schemas.microsoft.com/office/powerpoint/2010/main" val="147655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Dr. Dara Drawbridge could not be here today</a:t>
            </a:r>
          </a:p>
          <a:p>
            <a:endParaRPr lang="en-US" dirty="0"/>
          </a:p>
          <a:p>
            <a:r>
              <a:rPr lang="en-US" dirty="0"/>
              <a:t>Start by briefly describing the Law &amp; Psychiatry program because there has been so much turnover in our dept that many folks aren’t clear what that is….. And then Dr. Lawson and I will provide an overview of a couple of our studies relevant to addiction and current legal issues today</a:t>
            </a:r>
          </a:p>
        </p:txBody>
      </p:sp>
      <p:sp>
        <p:nvSpPr>
          <p:cNvPr id="4" name="Slide Number Placeholder 3"/>
          <p:cNvSpPr>
            <a:spLocks noGrp="1"/>
          </p:cNvSpPr>
          <p:nvPr>
            <p:ph type="sldNum" sz="quarter" idx="5"/>
          </p:nvPr>
        </p:nvSpPr>
        <p:spPr/>
        <p:txBody>
          <a:bodyPr/>
          <a:lstStyle/>
          <a:p>
            <a:fld id="{8180383F-A0F1-4B43-BC2C-9179FE8A0C69}" type="slidenum">
              <a:rPr lang="en-US" smtClean="0"/>
              <a:t>1</a:t>
            </a:fld>
            <a:endParaRPr lang="en-US"/>
          </a:p>
        </p:txBody>
      </p:sp>
    </p:spTree>
    <p:extLst>
      <p:ext uri="{BB962C8B-B14F-4D97-AF65-F5344CB8AC3E}">
        <p14:creationId xmlns:p14="http://schemas.microsoft.com/office/powerpoint/2010/main" val="2768466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1 – Participants were willing and able to complete the HEAT curriculum, were satisfied with the program, and reported having good rapport with the group leader and group members.</a:t>
            </a:r>
          </a:p>
          <a:p>
            <a:endParaRPr lang="en-US" dirty="0"/>
          </a:p>
          <a:p>
            <a:r>
              <a:rPr lang="en-US" dirty="0"/>
              <a:t>Study 2 – HEAT participants were more likely to graduate from the program and to complete their term of parole than comparable participants receiving treatment as usual. The estimated effect size was moderate with Cramer’s V exceeding 0.30.</a:t>
            </a:r>
          </a:p>
        </p:txBody>
      </p:sp>
      <p:sp>
        <p:nvSpPr>
          <p:cNvPr id="4" name="Slide Number Placeholder 3"/>
          <p:cNvSpPr>
            <a:spLocks noGrp="1"/>
          </p:cNvSpPr>
          <p:nvPr>
            <p:ph type="sldNum" sz="quarter" idx="5"/>
          </p:nvPr>
        </p:nvSpPr>
        <p:spPr/>
        <p:txBody>
          <a:bodyPr/>
          <a:lstStyle/>
          <a:p>
            <a:fld id="{8180383F-A0F1-4B43-BC2C-9179FE8A0C69}" type="slidenum">
              <a:rPr lang="en-US" smtClean="0"/>
              <a:t>11</a:t>
            </a:fld>
            <a:endParaRPr lang="en-US"/>
          </a:p>
        </p:txBody>
      </p:sp>
    </p:spTree>
    <p:extLst>
      <p:ext uri="{BB962C8B-B14F-4D97-AF65-F5344CB8AC3E}">
        <p14:creationId xmlns:p14="http://schemas.microsoft.com/office/powerpoint/2010/main" val="2066454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Preliminary support for </a:t>
            </a:r>
            <a:r>
              <a:rPr lang="en-US" dirty="0" err="1"/>
              <a:t>H.E.A.T</a:t>
            </a:r>
            <a:r>
              <a:rPr lang="en-US" dirty="0"/>
              <a:t> in improving success rates among young Black men in drug court.</a:t>
            </a:r>
          </a:p>
          <a:p>
            <a:endParaRPr lang="en-US" dirty="0"/>
          </a:p>
          <a:p>
            <a:r>
              <a:rPr lang="en-US" dirty="0"/>
              <a:t>HEAT was developed by practitioners in the field. Not researchers. If researchers develop interventions, they are based in scientific principles and best practice standards that are designed to be tested. When practitioners develop interventions its based on their perceived need and expertise. </a:t>
            </a:r>
          </a:p>
          <a:p>
            <a:endParaRPr lang="en-US" dirty="0"/>
          </a:p>
          <a:p>
            <a:r>
              <a:rPr lang="en-US" dirty="0"/>
              <a:t>Implementation scientists need to do a better job of collaborating and integrating those principles into the interventions that practitioners develop. </a:t>
            </a:r>
          </a:p>
          <a:p>
            <a:endParaRPr lang="en-US" dirty="0"/>
          </a:p>
          <a:p>
            <a:r>
              <a:rPr lang="en-US" dirty="0"/>
              <a:t>Evidence indicates that racial disparities exist in some specialty court graduation rates. Thus, specialty courts must pursue promising avenues of research to rectify disparities in their programs.</a:t>
            </a:r>
          </a:p>
          <a:p>
            <a:endParaRPr lang="en-US" dirty="0"/>
          </a:p>
          <a:p>
            <a:r>
              <a:rPr lang="en-US" dirty="0"/>
              <a:t>Some of the evidence (for reference):</a:t>
            </a:r>
          </a:p>
          <a:p>
            <a:r>
              <a:rPr lang="en-US" dirty="0"/>
              <a:t>Upon enrollment, Black, Hispanic, and female participants have a decreased likelihood of successfully graduating from the program relative to white individuals (</a:t>
            </a:r>
            <a:r>
              <a:rPr lang="en-US" dirty="0" err="1"/>
              <a:t>Finigan</a:t>
            </a:r>
            <a:r>
              <a:rPr lang="en-US" dirty="0"/>
              <a:t>, 2009; Ho et al., 2018; Marlowe, 2013; Marlowe et al., 2016), with results suggesting graduation rates may differ as much as 25 to 40 percentage points (</a:t>
            </a:r>
            <a:r>
              <a:rPr lang="en-US" dirty="0" err="1"/>
              <a:t>Belenko</a:t>
            </a:r>
            <a:r>
              <a:rPr lang="en-US" dirty="0"/>
              <a:t>, 2001; </a:t>
            </a:r>
            <a:r>
              <a:rPr lang="en-US" dirty="0" err="1"/>
              <a:t>Dannerbeck</a:t>
            </a:r>
            <a:r>
              <a:rPr lang="en-US" dirty="0"/>
              <a:t> et al., 2006; Shaffer, 2011). </a:t>
            </a:r>
          </a:p>
          <a:p>
            <a:endParaRPr lang="en-US" dirty="0"/>
          </a:p>
        </p:txBody>
      </p:sp>
      <p:sp>
        <p:nvSpPr>
          <p:cNvPr id="4" name="Slide Number Placeholder 3"/>
          <p:cNvSpPr>
            <a:spLocks noGrp="1"/>
          </p:cNvSpPr>
          <p:nvPr>
            <p:ph type="sldNum" sz="quarter" idx="5"/>
          </p:nvPr>
        </p:nvSpPr>
        <p:spPr/>
        <p:txBody>
          <a:bodyPr/>
          <a:lstStyle/>
          <a:p>
            <a:fld id="{8180383F-A0F1-4B43-BC2C-9179FE8A0C69}" type="slidenum">
              <a:rPr lang="en-US" smtClean="0"/>
              <a:t>12</a:t>
            </a:fld>
            <a:endParaRPr lang="en-US"/>
          </a:p>
        </p:txBody>
      </p:sp>
    </p:spTree>
    <p:extLst>
      <p:ext uri="{BB962C8B-B14F-4D97-AF65-F5344CB8AC3E}">
        <p14:creationId xmlns:p14="http://schemas.microsoft.com/office/powerpoint/2010/main" val="2013869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0383F-A0F1-4B43-BC2C-9179FE8A0C69}" type="slidenum">
              <a:rPr lang="en-US" smtClean="0"/>
              <a:t>13</a:t>
            </a:fld>
            <a:endParaRPr lang="en-US"/>
          </a:p>
        </p:txBody>
      </p:sp>
    </p:spTree>
    <p:extLst>
      <p:ext uri="{BB962C8B-B14F-4D97-AF65-F5344CB8AC3E}">
        <p14:creationId xmlns:p14="http://schemas.microsoft.com/office/powerpoint/2010/main" val="1544353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Although not here today for our presentation, my co-presenter Dr. Dara Drawbridge and our colleague Dr. Brian Daly are the Co-Directors of the Massachusetts Center of Excellence for Specialty Courts. The </a:t>
            </a:r>
            <a:r>
              <a:rPr lang="en-US" dirty="0" err="1"/>
              <a:t>CoE</a:t>
            </a:r>
            <a:r>
              <a:rPr lang="en-US" dirty="0"/>
              <a:t> is an initiative of the Executive Office of the Massachusetts Trial Court that is operated by them here at UMass Chan. </a:t>
            </a:r>
          </a:p>
          <a:p>
            <a:pPr marL="0" indent="0">
              <a:buNone/>
            </a:pPr>
            <a:endParaRPr lang="en-US" dirty="0"/>
          </a:p>
          <a:p>
            <a:r>
              <a:rPr lang="en-US" dirty="0"/>
              <a:t>The </a:t>
            </a:r>
            <a:r>
              <a:rPr lang="en-US" dirty="0" err="1"/>
              <a:t>CoE</a:t>
            </a:r>
            <a:r>
              <a:rPr lang="en-US" dirty="0"/>
              <a:t> aims to improve lives and outcomes of people involved with and impacted by the criminal-legal system by bringing innovative, evidence-based, and equitable interventions to Specialty Courts and related settings. The predominant specialty courts here in MA are drug courts as a result of the opioid crisis in the Commonwealth but the </a:t>
            </a:r>
            <a:r>
              <a:rPr lang="en-US" dirty="0" err="1"/>
              <a:t>CoE</a:t>
            </a:r>
            <a:r>
              <a:rPr lang="en-US" dirty="0"/>
              <a:t> also assists with mental health courts, veterans courts, etc.  The </a:t>
            </a:r>
            <a:r>
              <a:rPr lang="en-US" dirty="0" err="1"/>
              <a:t>CoE</a:t>
            </a:r>
            <a:r>
              <a:rPr lang="en-US" dirty="0"/>
              <a:t> does NOT provide direct service or get involved in court cases – instead, the focus is on implementation support for EBPs, research/evaluation and policy.</a:t>
            </a:r>
          </a:p>
          <a:p>
            <a:endParaRPr lang="en-US" dirty="0"/>
          </a:p>
          <a:p>
            <a:r>
              <a:rPr lang="en-US" dirty="0"/>
              <a:t> The </a:t>
            </a:r>
            <a:r>
              <a:rPr lang="en-US" dirty="0" err="1"/>
              <a:t>CoE</a:t>
            </a:r>
            <a:r>
              <a:rPr lang="en-US" dirty="0"/>
              <a:t> achieves its mission through three divisions which work together closely and work in partnership with representatives from the Trial Court</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Implementation and Translation Division is Co-Directed by Dara Drawbridge &amp; Brian Daly. This division </a:t>
            </a:r>
            <a:r>
              <a:rPr lang="en-US" sz="1200" dirty="0"/>
              <a:t>drives the adoption, implementation, and sustainment of evidence-based, best, and innovative interventions in Specialty Courts and related settings through activities that translate scientific knowledge for the field and build system capacity. A Division Subcommittee, co-chaired by Deputy Specialty Courts Administrator Laura Gallant and the Honorable Judge Julian supports work in this Division.</a:t>
            </a:r>
          </a:p>
          <a:p>
            <a:pPr marL="0" indent="0">
              <a:buNone/>
            </a:pPr>
            <a:endParaRPr lang="en-US" sz="1200" b="1" dirty="0">
              <a:effectLst/>
              <a:cs typeface="Times New Roman" panose="02020603050405020304" pitchFamily="18" charset="0"/>
            </a:endParaRPr>
          </a:p>
          <a:p>
            <a:pPr marL="0" indent="0">
              <a:buNone/>
            </a:pPr>
            <a:r>
              <a:rPr lang="en-US" sz="1200" b="1" dirty="0">
                <a:effectLst/>
                <a:cs typeface="Times New Roman" panose="02020603050405020304" pitchFamily="18" charset="0"/>
              </a:rPr>
              <a:t>The </a:t>
            </a:r>
            <a:r>
              <a:rPr lang="en-US" sz="1200" b="1" dirty="0"/>
              <a:t>Research, Evaluation, and Policy Division is Co-</a:t>
            </a:r>
            <a:r>
              <a:rPr lang="en-US" sz="1200" b="1" dirty="0" err="1"/>
              <a:t>Directored</a:t>
            </a:r>
            <a:r>
              <a:rPr lang="en-US" sz="1200" b="1" dirty="0"/>
              <a:t> by Meaghan Dupuis &amp; Mike Kane. This division </a:t>
            </a:r>
            <a:r>
              <a:rPr lang="en-US" sz="1200" dirty="0"/>
              <a:t>drives initiatives to advance scientific knowledge of innovative, best, and evidence-based interventions at the intersection of behavioral health and the criminal-legal system. A Division Subcommittee, co-chaired by Specialty Courts Administrator Sheila Casey and the Honorable Judge Heffernan support Research, Evaluation, and Policy Division Initiatives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62EB364E-5F4E-B647-AD65-D3E6888EE2F1}" type="slidenum">
              <a:rPr lang="en-US" smtClean="0"/>
              <a:t>14</a:t>
            </a:fld>
            <a:endParaRPr lang="en-US"/>
          </a:p>
        </p:txBody>
      </p:sp>
    </p:spTree>
    <p:extLst>
      <p:ext uri="{BB962C8B-B14F-4D97-AF65-F5344CB8AC3E}">
        <p14:creationId xmlns:p14="http://schemas.microsoft.com/office/powerpoint/2010/main" val="282218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But of most relevance to our talk today – is the Equity Division. The diversity &amp; inclusion statement of the </a:t>
            </a:r>
            <a:r>
              <a:rPr lang="en-US" sz="1200" b="1" dirty="0" err="1"/>
              <a:t>CoE</a:t>
            </a:r>
            <a:r>
              <a:rPr lang="en-US" sz="1200" b="1" dirty="0"/>
              <a:t> is….. (on slide)</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buNone/>
            </a:pPr>
            <a:r>
              <a:rPr lang="en-US" sz="1200" b="1" dirty="0">
                <a:effectLst/>
                <a:ea typeface="Calibri" panose="020F0502020204030204" pitchFamily="34" charset="0"/>
                <a:cs typeface="Times New Roman" panose="02020603050405020304" pitchFamily="18" charset="0"/>
              </a:rPr>
              <a:t>The Equity Division is Directed by </a:t>
            </a:r>
            <a:r>
              <a:rPr lang="en-US" sz="1200" b="1" dirty="0" err="1">
                <a:effectLst/>
                <a:ea typeface="Calibri" panose="020F0502020204030204" pitchFamily="34" charset="0"/>
                <a:cs typeface="Times New Roman" panose="02020603050405020304" pitchFamily="18" charset="0"/>
              </a:rPr>
              <a:t>Ayorkor</a:t>
            </a:r>
            <a:r>
              <a:rPr lang="en-US" sz="1200" b="1" dirty="0">
                <a:effectLst/>
                <a:ea typeface="Calibri" panose="020F0502020204030204" pitchFamily="34" charset="0"/>
                <a:cs typeface="Times New Roman" panose="02020603050405020304" pitchFamily="18" charset="0"/>
              </a:rPr>
              <a:t> Gaba. This division </a:t>
            </a:r>
            <a:r>
              <a:rPr lang="en-US" sz="1200" dirty="0">
                <a:effectLst/>
                <a:ea typeface="Calibri" panose="020F0502020204030204" pitchFamily="34" charset="0"/>
                <a:cs typeface="Times New Roman" panose="02020603050405020304" pitchFamily="18" charset="0"/>
              </a:rPr>
              <a:t>drives evidence-informed initiatives to advance equity and reduce disparities in court access, engagement, retention, and outcomes, especially among minoritized, marginalized, and underserved populations in the court. Activities aim to mitigate structural barriers, engage community members, and support courts in making diversity, equity, inclusion, and accessibility essential components of programs, policies, and practices. The Equity Division Subcommittee Co-chaired by Deputy Commissioner of Probation </a:t>
            </a:r>
            <a:r>
              <a:rPr lang="en-US" sz="1200" dirty="0" err="1">
                <a:effectLst/>
                <a:ea typeface="Calibri" panose="020F0502020204030204" pitchFamily="34" charset="0"/>
                <a:cs typeface="Times New Roman" panose="02020603050405020304" pitchFamily="18" charset="0"/>
              </a:rPr>
              <a:t>Pamerson</a:t>
            </a:r>
            <a:r>
              <a:rPr lang="en-US" sz="1200" dirty="0">
                <a:effectLst/>
                <a:ea typeface="Calibri" panose="020F0502020204030204" pitchFamily="34" charset="0"/>
                <a:cs typeface="Times New Roman" panose="02020603050405020304" pitchFamily="18" charset="0"/>
              </a:rPr>
              <a:t> Ifill and the Honorable Judge </a:t>
            </a:r>
            <a:r>
              <a:rPr lang="en-US" sz="1200" dirty="0" err="1">
                <a:effectLst/>
                <a:ea typeface="Calibri" panose="020F0502020204030204" pitchFamily="34" charset="0"/>
                <a:cs typeface="Times New Roman" panose="02020603050405020304" pitchFamily="18" charset="0"/>
              </a:rPr>
              <a:t>Machera</a:t>
            </a:r>
            <a:r>
              <a:rPr lang="en-US" sz="1200" dirty="0">
                <a:effectLst/>
                <a:ea typeface="Calibri" panose="020F0502020204030204" pitchFamily="34" charset="0"/>
                <a:cs typeface="Times New Roman" panose="02020603050405020304" pitchFamily="18" charset="0"/>
              </a:rPr>
              <a:t> support Equity Division Initiatives</a:t>
            </a:r>
          </a:p>
          <a:p>
            <a:pPr marL="0" indent="0">
              <a:buNone/>
            </a:pPr>
            <a:endParaRPr lang="en-US" sz="1200" dirty="0">
              <a:effectLst/>
              <a:ea typeface="Calibri" panose="020F0502020204030204" pitchFamily="34" charset="0"/>
              <a:cs typeface="Times New Roman" panose="02020603050405020304" pitchFamily="18" charset="0"/>
            </a:endParaRPr>
          </a:p>
          <a:p>
            <a:pPr marL="0" indent="0">
              <a:buNone/>
            </a:pPr>
            <a:r>
              <a:rPr lang="en-US" sz="1200" dirty="0">
                <a:effectLst/>
                <a:ea typeface="Calibri" panose="020F0502020204030204" pitchFamily="34" charset="0"/>
                <a:cs typeface="Times New Roman" panose="02020603050405020304" pitchFamily="18" charset="0"/>
              </a:rPr>
              <a:t>Dr. Gaba has conducted some innovative research with individuals of color to get their perceptions of drug courts, access issues, </a:t>
            </a:r>
            <a:r>
              <a:rPr lang="en-US" sz="1200" dirty="0" err="1">
                <a:effectLst/>
                <a:ea typeface="Calibri" panose="020F0502020204030204" pitchFamily="34" charset="0"/>
                <a:cs typeface="Times New Roman" panose="02020603050405020304" pitchFamily="18" charset="0"/>
              </a:rPr>
              <a:t>etc</a:t>
            </a:r>
            <a:r>
              <a:rPr lang="en-US" sz="1200" dirty="0">
                <a:effectLst/>
                <a:ea typeface="Calibri" panose="020F0502020204030204" pitchFamily="34" charset="0"/>
                <a:cs typeface="Times New Roman" panose="02020603050405020304" pitchFamily="18" charset="0"/>
              </a:rPr>
              <a:t>, which she has fed back to the Executive Office of the Trial Court for procedural changes</a:t>
            </a:r>
          </a:p>
          <a:p>
            <a:pPr marL="0" indent="0">
              <a:buNone/>
            </a:pPr>
            <a:endParaRPr lang="en-US" sz="1200" b="1" dirty="0">
              <a:effectLst/>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EB364E-5F4E-B647-AD65-D3E6888EE2F1}" type="slidenum">
              <a:rPr lang="en-US" smtClean="0"/>
              <a:t>15</a:t>
            </a:fld>
            <a:endParaRPr lang="en-US"/>
          </a:p>
        </p:txBody>
      </p:sp>
    </p:spTree>
    <p:extLst>
      <p:ext uri="{BB962C8B-B14F-4D97-AF65-F5344CB8AC3E}">
        <p14:creationId xmlns:p14="http://schemas.microsoft.com/office/powerpoint/2010/main" val="200619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point:</a:t>
            </a:r>
          </a:p>
          <a:p>
            <a:r>
              <a:rPr lang="en-US" dirty="0"/>
              <a:t>Risk assessment – assessment instruments are designed to provide an objective and accurate estimate of the likelihood one will reoffend or reoffend violently; in other words, a mechanism for identifying who is the highest risk to public safety. The idea is we identify this to tailor interventions appropriately – including separating the vast majority of individuals who did not need incarceration from the few who may need incarceration. </a:t>
            </a:r>
          </a:p>
        </p:txBody>
      </p:sp>
      <p:sp>
        <p:nvSpPr>
          <p:cNvPr id="4" name="Slide Number Placeholder 3"/>
          <p:cNvSpPr>
            <a:spLocks noGrp="1"/>
          </p:cNvSpPr>
          <p:nvPr>
            <p:ph type="sldNum" sz="quarter" idx="5"/>
          </p:nvPr>
        </p:nvSpPr>
        <p:spPr/>
        <p:txBody>
          <a:bodyPr/>
          <a:lstStyle/>
          <a:p>
            <a:fld id="{8180383F-A0F1-4B43-BC2C-9179FE8A0C69}" type="slidenum">
              <a:rPr lang="en-US" smtClean="0"/>
              <a:t>16</a:t>
            </a:fld>
            <a:endParaRPr lang="en-US"/>
          </a:p>
        </p:txBody>
      </p:sp>
    </p:spTree>
    <p:extLst>
      <p:ext uri="{BB962C8B-B14F-4D97-AF65-F5344CB8AC3E}">
        <p14:creationId xmlns:p14="http://schemas.microsoft.com/office/powerpoint/2010/main" val="411509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UMMS Law &amp; Psychiatry Program began in 1986 with funding from the Massachusetts Department of Mental Health (MA DMH) while Paul Applebaum was chair and he hired Tom </a:t>
            </a:r>
            <a:r>
              <a:rPr lang="en-US" sz="1200" kern="1200" dirty="0" err="1">
                <a:solidFill>
                  <a:schemeClr val="tx1"/>
                </a:solidFill>
                <a:effectLst/>
                <a:latin typeface="+mn-lt"/>
                <a:ea typeface="+mn-ea"/>
                <a:cs typeface="+mn-cs"/>
              </a:rPr>
              <a:t>Grisso</a:t>
            </a:r>
            <a:r>
              <a:rPr lang="en-US" sz="1200" kern="1200" dirty="0">
                <a:solidFill>
                  <a:schemeClr val="tx1"/>
                </a:solidFill>
                <a:effectLst/>
                <a:latin typeface="+mn-lt"/>
                <a:ea typeface="+mn-ea"/>
                <a:cs typeface="+mn-cs"/>
              </a:rPr>
              <a:t> to direct the whole program. Dr Debra </a:t>
            </a:r>
            <a:r>
              <a:rPr lang="en-US" sz="1200" kern="1200" dirty="0" err="1">
                <a:solidFill>
                  <a:schemeClr val="tx1"/>
                </a:solidFill>
                <a:effectLst/>
                <a:latin typeface="+mn-lt"/>
                <a:ea typeface="+mn-ea"/>
                <a:cs typeface="+mn-cs"/>
              </a:rPr>
              <a:t>Pinals</a:t>
            </a:r>
            <a:r>
              <a:rPr lang="en-US" sz="1200" kern="1200" dirty="0">
                <a:solidFill>
                  <a:schemeClr val="tx1"/>
                </a:solidFill>
                <a:effectLst/>
                <a:latin typeface="+mn-lt"/>
                <a:ea typeface="+mn-ea"/>
                <a:cs typeface="+mn-cs"/>
              </a:rPr>
              <a:t>, directed the forensic psychiatry fellowship and by the way, I want to make a plug for the fact she will be here for a special grand rounds next week . The program is not a center or division – it is an </a:t>
            </a:r>
            <a:r>
              <a:rPr lang="en-US" sz="1200" dirty="0">
                <a:solidFill>
                  <a:srgbClr val="222222"/>
                </a:solidFill>
                <a:effectLst/>
                <a:latin typeface="Sarabun" pitchFamily="2" charset="-34"/>
                <a:ea typeface="Times New Roman" panose="02020603050405020304" pitchFamily="18" charset="0"/>
              </a:rPr>
              <a:t>interdisciplinary collaboration of UMass Chan Medical School faculty devoted to forensic clinical services and training– falling under Public Sector Psychiatry, and devoted to research in the interfaces of the behavioral sciences and the law</a:t>
            </a:r>
            <a:r>
              <a:rPr lang="en-US" dirty="0">
                <a:effectLst/>
              </a:rPr>
              <a:t> – falling under </a:t>
            </a:r>
            <a:r>
              <a:rPr lang="en-US" dirty="0" err="1">
                <a:effectLst/>
              </a:rPr>
              <a:t>iSPARC</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In 2006 – we expanded to providing TA and implementation support to forensic and criminal-legal agencies nationally – in 2014 Tom retired and it was Ira and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49905E7-4FDD-764D-B495-D2EF39683040}" type="slidenum">
              <a:rPr lang="en-US" smtClean="0"/>
              <a:t>2</a:t>
            </a:fld>
            <a:endParaRPr lang="en-US"/>
          </a:p>
        </p:txBody>
      </p:sp>
    </p:spTree>
    <p:extLst>
      <p:ext uri="{BB962C8B-B14F-4D97-AF65-F5344CB8AC3E}">
        <p14:creationId xmlns:p14="http://schemas.microsoft.com/office/powerpoint/2010/main" val="392179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Sarabun" pitchFamily="2" charset="-34"/>
                <a:ea typeface="Times New Roman" panose="02020603050405020304" pitchFamily="18" charset="0"/>
              </a:rPr>
              <a:t>Today</a:t>
            </a:r>
            <a:r>
              <a:rPr lang="en-US" sz="1200" kern="1200" dirty="0">
                <a:solidFill>
                  <a:schemeClr val="tx1"/>
                </a:solidFill>
                <a:effectLst/>
                <a:latin typeface="+mn-lt"/>
                <a:ea typeface="+mn-ea"/>
                <a:cs typeface="+mn-cs"/>
              </a:rPr>
              <a:t>, the program is – co-directed by Dr. </a:t>
            </a:r>
            <a:r>
              <a:rPr lang="en-US" sz="1200" kern="1200" dirty="0" err="1">
                <a:solidFill>
                  <a:schemeClr val="tx1"/>
                </a:solidFill>
                <a:effectLst/>
                <a:latin typeface="+mn-lt"/>
                <a:ea typeface="+mn-ea"/>
                <a:cs typeface="+mn-cs"/>
              </a:rPr>
              <a:t>Anumba</a:t>
            </a:r>
            <a:r>
              <a:rPr lang="en-US" sz="1200" kern="1200" dirty="0">
                <a:solidFill>
                  <a:schemeClr val="tx1"/>
                </a:solidFill>
                <a:effectLst/>
                <a:latin typeface="+mn-lt"/>
                <a:ea typeface="+mn-ea"/>
                <a:cs typeface="+mn-cs"/>
              </a:rPr>
              <a:t> on the clinical and training side and myself on the research side and multiple other directors because it takes a village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Sarabun" pitchFamily="2" charset="-34"/>
                <a:ea typeface="Times New Roman" panose="02020603050405020304" pitchFamily="18" charset="0"/>
              </a:rPr>
              <a:t>The Program is an interdisciplinary collaboration of Medical School faculty devoted to clinical services, research, policy, training, technical assistance, and implementation support</a:t>
            </a:r>
            <a:endParaRPr lang="en-US" sz="1200" kern="1200" dirty="0">
              <a:solidFill>
                <a:schemeClr val="tx1"/>
              </a:solidFill>
              <a:effectLst/>
              <a:latin typeface="+mn-lt"/>
              <a:ea typeface="+mn-ea"/>
              <a:cs typeface="+mn-cs"/>
            </a:endParaRP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Very active forensic service directed by Dr. Dinsmore – completing over 1000 forensic evaluations annually</a:t>
            </a: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Forensic Psychiatry fellowship program – </a:t>
            </a:r>
            <a:r>
              <a:rPr lang="en-US" sz="1200" kern="1200" dirty="0" err="1">
                <a:solidFill>
                  <a:schemeClr val="tx1"/>
                </a:solidFill>
                <a:effectLst/>
                <a:latin typeface="+mn-lt"/>
                <a:ea typeface="+mn-ea"/>
                <a:cs typeface="+mn-cs"/>
              </a:rPr>
              <a:t>Noroian</a:t>
            </a:r>
            <a:r>
              <a:rPr lang="en-US" sz="1200" kern="1200" dirty="0">
                <a:solidFill>
                  <a:schemeClr val="tx1"/>
                </a:solidFill>
                <a:effectLst/>
                <a:latin typeface="+mn-lt"/>
                <a:ea typeface="+mn-ea"/>
                <a:cs typeface="+mn-cs"/>
              </a:rPr>
              <a:t> and Abu </a:t>
            </a:r>
            <a:r>
              <a:rPr lang="en-US" sz="1200" kern="1200" dirty="0" err="1">
                <a:solidFill>
                  <a:schemeClr val="tx1"/>
                </a:solidFill>
                <a:effectLst/>
                <a:latin typeface="+mn-lt"/>
                <a:ea typeface="+mn-ea"/>
                <a:cs typeface="+mn-cs"/>
              </a:rPr>
              <a:t>Zied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a:t>
            </a:r>
            <a:r>
              <a:rPr lang="en-US" sz="1200" kern="1200" dirty="0">
                <a:solidFill>
                  <a:schemeClr val="tx1"/>
                </a:solidFill>
                <a:effectLst/>
                <a:latin typeface="+mn-lt"/>
                <a:ea typeface="+mn-ea"/>
                <a:cs typeface="+mn-cs"/>
              </a:rPr>
              <a:t> – psychology – Ashley Murray and Dr. </a:t>
            </a:r>
            <a:r>
              <a:rPr lang="en-US" sz="1200" kern="1200" dirty="0" err="1">
                <a:solidFill>
                  <a:schemeClr val="tx1"/>
                </a:solidFill>
                <a:effectLst/>
                <a:latin typeface="+mn-lt"/>
                <a:ea typeface="+mn-ea"/>
                <a:cs typeface="+mn-cs"/>
              </a:rPr>
              <a:t>Rynczak</a:t>
            </a:r>
            <a:r>
              <a:rPr lang="en-US" sz="1200" kern="1200" dirty="0">
                <a:solidFill>
                  <a:schemeClr val="tx1"/>
                </a:solidFill>
                <a:effectLst/>
                <a:latin typeface="+mn-lt"/>
                <a:ea typeface="+mn-ea"/>
                <a:cs typeface="+mn-cs"/>
              </a:rPr>
              <a:t> for the legal studies</a:t>
            </a: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Our research &amp; implementation support side at </a:t>
            </a:r>
            <a:r>
              <a:rPr lang="en-US" sz="1200" kern="1200" dirty="0" err="1">
                <a:solidFill>
                  <a:schemeClr val="tx1"/>
                </a:solidFill>
                <a:effectLst/>
                <a:latin typeface="+mn-lt"/>
                <a:ea typeface="+mn-ea"/>
                <a:cs typeface="+mn-cs"/>
              </a:rPr>
              <a:t>iSPARC</a:t>
            </a:r>
            <a:r>
              <a:rPr lang="en-US" sz="1200" kern="1200" dirty="0">
                <a:solidFill>
                  <a:schemeClr val="tx1"/>
                </a:solidFill>
                <a:effectLst/>
                <a:latin typeface="+mn-lt"/>
                <a:ea typeface="+mn-ea"/>
                <a:cs typeface="+mn-cs"/>
              </a:rPr>
              <a:t> also includes the MA Center of Excellence for </a:t>
            </a:r>
            <a:r>
              <a:rPr lang="en-US" sz="1200" kern="1200" dirty="0" err="1">
                <a:solidFill>
                  <a:schemeClr val="tx1"/>
                </a:solidFill>
                <a:effectLst/>
                <a:latin typeface="+mn-lt"/>
                <a:ea typeface="+mn-ea"/>
                <a:cs typeface="+mn-cs"/>
              </a:rPr>
              <a:t>Speciality</a:t>
            </a:r>
            <a:r>
              <a:rPr lang="en-US" sz="1200" kern="1200" dirty="0">
                <a:solidFill>
                  <a:schemeClr val="tx1"/>
                </a:solidFill>
                <a:effectLst/>
                <a:latin typeface="+mn-lt"/>
                <a:ea typeface="+mn-ea"/>
                <a:cs typeface="+mn-cs"/>
              </a:rPr>
              <a:t> courts – directed by Dr. Drawbridge and Dr. Daly –which I will discuss a bit later</a:t>
            </a:r>
          </a:p>
          <a:p>
            <a:pPr eaLnBrk="1" hangingPunct="1"/>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B08791A-56BC-DC42-9DFF-2EBB8B3D74EE}" type="slidenum">
              <a:rPr lang="en-US" smtClean="0"/>
              <a:t>3</a:t>
            </a:fld>
            <a:endParaRPr lang="en-US"/>
          </a:p>
        </p:txBody>
      </p:sp>
    </p:spTree>
    <p:extLst>
      <p:ext uri="{BB962C8B-B14F-4D97-AF65-F5344CB8AC3E}">
        <p14:creationId xmlns:p14="http://schemas.microsoft.com/office/powerpoint/2010/main" val="3585044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mission is to examine a number of questions that arise in the law concerning behavioral health and to be responsive to the needs of the criminal-legal and youth justice systems by using implementation science methods to integrate evidence-based practices into their work and into public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80383F-A0F1-4B43-BC2C-9179FE8A0C69}" type="slidenum">
              <a:rPr lang="en-US" smtClean="0"/>
              <a:t>4</a:t>
            </a:fld>
            <a:endParaRPr lang="en-US"/>
          </a:p>
        </p:txBody>
      </p:sp>
    </p:spTree>
    <p:extLst>
      <p:ext uri="{BB962C8B-B14F-4D97-AF65-F5344CB8AC3E}">
        <p14:creationId xmlns:p14="http://schemas.microsoft.com/office/powerpoint/2010/main" val="309353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Montserrat" pitchFamily="2" charset="77"/>
                <a:ea typeface="Calibri" panose="020F0502020204030204" pitchFamily="34" charset="0"/>
                <a:cs typeface="Calibri" panose="020F0502020204030204" pitchFamily="34" charset="0"/>
              </a:rPr>
              <a:t>Today we will highlight the work we have done in the arena of addiction - </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Criminal-legal involved individuals are considerably more likely to have substance use disorders than the general pop </a:t>
            </a:r>
            <a:endParaRPr lang="en-US" sz="1800" dirty="0">
              <a:effectLst/>
              <a:latin typeface="Montserrat" pitchFamily="2" charset="77"/>
              <a:ea typeface="Calibri" panose="020F0502020204030204" pitchFamily="34" charset="0"/>
              <a:cs typeface="Calibri" panose="020F0502020204030204" pitchFamily="34" charset="0"/>
            </a:endParaRPr>
          </a:p>
          <a:p>
            <a:r>
              <a:rPr lang="en-US" sz="1800" dirty="0">
                <a:effectLst/>
                <a:latin typeface="Montserrat" pitchFamily="2" charset="77"/>
                <a:ea typeface="Calibri" panose="020F0502020204030204" pitchFamily="34" charset="0"/>
                <a:cs typeface="Calibri" panose="020F0502020204030204" pitchFamily="34" charset="0"/>
              </a:rPr>
              <a:t>and how this has led to our current work and efforts to assist criminal-legal settings with reducing racial disparities in access to treatment and incarceration, </a:t>
            </a:r>
          </a:p>
          <a:p>
            <a:endParaRPr lang="en-US" sz="1800" dirty="0">
              <a:effectLst/>
              <a:latin typeface="Montserrat" pitchFamily="2" charset="77"/>
              <a:ea typeface="Calibri" panose="020F0502020204030204" pitchFamily="34" charset="0"/>
              <a:cs typeface="Calibri" panose="020F0502020204030204" pitchFamily="34" charset="0"/>
            </a:endParaRPr>
          </a:p>
          <a:p>
            <a:endParaRPr lang="en-US" sz="1800" dirty="0">
              <a:effectLst/>
              <a:latin typeface="Montserrat" pitchFamily="2" charset="77"/>
              <a:ea typeface="Calibri" panose="020F0502020204030204" pitchFamily="34" charset="0"/>
              <a:cs typeface="Calibri" panose="020F0502020204030204" pitchFamily="34" charset="0"/>
            </a:endParaRPr>
          </a:p>
          <a:p>
            <a:endParaRPr lang="en-US" sz="1800" dirty="0">
              <a:effectLst/>
              <a:latin typeface="Montserrat" pitchFamily="2" charset="77"/>
              <a:ea typeface="Calibri" panose="020F0502020204030204" pitchFamily="34" charset="0"/>
              <a:cs typeface="Calibri" panose="020F0502020204030204" pitchFamily="34" charset="0"/>
            </a:endParaRPr>
          </a:p>
          <a:p>
            <a:endParaRPr lang="en-US" sz="1800" dirty="0">
              <a:effectLst/>
              <a:latin typeface="Montserrat" pitchFamily="2" charset="77"/>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2EB364E-5F4E-B647-AD65-D3E6888EE2F1}" type="slidenum">
              <a:rPr lang="en-US" smtClean="0"/>
              <a:t>5</a:t>
            </a:fld>
            <a:endParaRPr lang="en-US"/>
          </a:p>
        </p:txBody>
      </p:sp>
    </p:spTree>
    <p:extLst>
      <p:ext uri="{BB962C8B-B14F-4D97-AF65-F5344CB8AC3E}">
        <p14:creationId xmlns:p14="http://schemas.microsoft.com/office/powerpoint/2010/main" val="3703495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 Drug Treatment courts are a criminal-legal system response to address both a public health concern by treating the substance use, and to address the public safety concern, by applying heavy monitoring and sanctions from the criminal-legal system. Widely accepted as an EBP for reducing recidivism (reoffending) and treating substance use</a:t>
            </a:r>
          </a:p>
          <a:p>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The was a rigorous quasi-experimental study comparing drug court participants from 6 courts (n = 271) to a propensity-matched sample of traditional court probationers with substance use needs from 4 other courts (n = 271) who were in jurisdictions that did not have drug courts. The groups were matched on whether they were high vs low risk for reoffending using a valid risk assessment and on a number of other areas of functioning – and then followed them up for an </a:t>
            </a:r>
            <a:r>
              <a:rPr lang="en-US" sz="1800" dirty="0" err="1">
                <a:effectLst/>
                <a:latin typeface="Book Antiqua" panose="02040602050305030304" pitchFamily="18" charset="0"/>
                <a:ea typeface="Times New Roman" panose="02020603050405020304" pitchFamily="18" charset="0"/>
                <a:cs typeface="Times New Roman" panose="02020603050405020304" pitchFamily="18" charset="0"/>
              </a:rPr>
              <a:t>ave</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 1.3 year </a:t>
            </a:r>
            <a:r>
              <a:rPr lang="en-US" sz="1800" dirty="0" err="1">
                <a:effectLst/>
                <a:latin typeface="Book Antiqua" panose="02040602050305030304" pitchFamily="18" charset="0"/>
                <a:ea typeface="Times New Roman" panose="02020603050405020304" pitchFamily="18" charset="0"/>
                <a:cs typeface="Times New Roman" panose="02020603050405020304" pitchFamily="18" charset="0"/>
              </a:rPr>
              <a:t>followup</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 from the time they initiated DTC/probation</a:t>
            </a:r>
          </a:p>
          <a:p>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  what was innovative about the study at the time was the majority of had opiate use disorder or identified opiates as their primary drug of choice (almost 85%). Up to this point the vast majority of DTC studies were serving individuals with cocaine or MJ addiction</a:t>
            </a:r>
          </a:p>
          <a:p>
            <a:endParaRPr lang="en-US" sz="1800" dirty="0">
              <a:effectLst/>
              <a:latin typeface="Book Antiqua" panose="02040602050305030304" pitchFamily="18" charset="0"/>
              <a:cs typeface="Times New Roman" panose="02020603050405020304" pitchFamily="18" charset="0"/>
            </a:endParaRPr>
          </a:p>
          <a:p>
            <a:r>
              <a:rPr lang="en-US" sz="1800" dirty="0">
                <a:effectLst/>
                <a:latin typeface="Book Antiqua" panose="02040602050305030304" pitchFamily="18" charset="0"/>
                <a:cs typeface="Times New Roman" panose="02020603050405020304" pitchFamily="18" charset="0"/>
              </a:rPr>
              <a:t>We examined three outcomes – relapse via weekly drug testing, which </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only a handful of any DTC effectiveness studies had studied as an outcome at the time – which we measured via weekly drug testing, </a:t>
            </a:r>
          </a:p>
          <a:p>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 improvements in other areas of life functioning – which little to. No studies had done</a:t>
            </a:r>
            <a:endParaRPr lang="en-US" sz="1800" dirty="0">
              <a:effectLst/>
              <a:latin typeface="Book Antiqua" panose="02040602050305030304" pitchFamily="18" charset="0"/>
              <a:cs typeface="Times New Roman" panose="02020603050405020304" pitchFamily="18" charset="0"/>
            </a:endParaRPr>
          </a:p>
          <a:p>
            <a:r>
              <a:rPr lang="en-US" sz="1800" dirty="0">
                <a:effectLst/>
                <a:latin typeface="Book Antiqua" panose="02040602050305030304" pitchFamily="18" charset="0"/>
                <a:cs typeface="Times New Roman" panose="02020603050405020304" pitchFamily="18" charset="0"/>
              </a:rPr>
              <a:t>Recidivism was defined as new arraignments on official criminal records, which are very similar to new arrests</a:t>
            </a:r>
            <a:endParaRPr lang="en-US" dirty="0"/>
          </a:p>
        </p:txBody>
      </p:sp>
      <p:sp>
        <p:nvSpPr>
          <p:cNvPr id="4" name="Slide Number Placeholder 3"/>
          <p:cNvSpPr>
            <a:spLocks noGrp="1"/>
          </p:cNvSpPr>
          <p:nvPr>
            <p:ph type="sldNum" sz="quarter" idx="5"/>
          </p:nvPr>
        </p:nvSpPr>
        <p:spPr/>
        <p:txBody>
          <a:bodyPr/>
          <a:lstStyle/>
          <a:p>
            <a:fld id="{62EB364E-5F4E-B647-AD65-D3E6888EE2F1}" type="slidenum">
              <a:rPr lang="en-US" smtClean="0"/>
              <a:t>7</a:t>
            </a:fld>
            <a:endParaRPr lang="en-US"/>
          </a:p>
        </p:txBody>
      </p:sp>
    </p:spTree>
    <p:extLst>
      <p:ext uri="{BB962C8B-B14F-4D97-AF65-F5344CB8AC3E}">
        <p14:creationId xmlns:p14="http://schemas.microsoft.com/office/powerpoint/2010/main" val="47975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Book Antiqua" panose="0204060205030503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Contrary to prior studies of DTCs, recidivism was not reduced, however, there were other positive outcomes of DTC involvement.</a:t>
            </a:r>
          </a:p>
          <a:p>
            <a:endParaRPr lang="en-US" dirty="0"/>
          </a:p>
        </p:txBody>
      </p:sp>
      <p:sp>
        <p:nvSpPr>
          <p:cNvPr id="4" name="Slide Number Placeholder 3"/>
          <p:cNvSpPr>
            <a:spLocks noGrp="1"/>
          </p:cNvSpPr>
          <p:nvPr>
            <p:ph type="sldNum" sz="quarter" idx="5"/>
          </p:nvPr>
        </p:nvSpPr>
        <p:spPr/>
        <p:txBody>
          <a:bodyPr/>
          <a:lstStyle/>
          <a:p>
            <a:fld id="{62EB364E-5F4E-B647-AD65-D3E6888EE2F1}" type="slidenum">
              <a:rPr lang="en-US" smtClean="0"/>
              <a:t>8</a:t>
            </a:fld>
            <a:endParaRPr lang="en-US"/>
          </a:p>
        </p:txBody>
      </p:sp>
    </p:spTree>
    <p:extLst>
      <p:ext uri="{BB962C8B-B14F-4D97-AF65-F5344CB8AC3E}">
        <p14:creationId xmlns:p14="http://schemas.microsoft.com/office/powerpoint/2010/main" val="399642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Why did it not show similar results to other studies w/respect to recidivism? Novel in many ways – more rigorous design</a:t>
            </a:r>
          </a:p>
          <a:p>
            <a:r>
              <a:rPr lang="en-US" sz="1800" dirty="0">
                <a:effectLst/>
                <a:latin typeface="Book Antiqua" panose="02040602050305030304" pitchFamily="18" charset="0"/>
                <a:cs typeface="Times New Roman" panose="02020603050405020304" pitchFamily="18" charset="0"/>
              </a:rPr>
              <a:t>- One of the only w/a valid assessment of risk for reoffending – even though DTCs were designed to serve these individuals it isn’t clear most samples comprised only high-risk</a:t>
            </a:r>
            <a:endParaRPr lang="en-US" dirty="0"/>
          </a:p>
        </p:txBody>
      </p:sp>
      <p:sp>
        <p:nvSpPr>
          <p:cNvPr id="4" name="Slide Number Placeholder 3"/>
          <p:cNvSpPr>
            <a:spLocks noGrp="1"/>
          </p:cNvSpPr>
          <p:nvPr>
            <p:ph type="sldNum" sz="quarter" idx="5"/>
          </p:nvPr>
        </p:nvSpPr>
        <p:spPr/>
        <p:txBody>
          <a:bodyPr/>
          <a:lstStyle/>
          <a:p>
            <a:fld id="{62EB364E-5F4E-B647-AD65-D3E6888EE2F1}" type="slidenum">
              <a:rPr lang="en-US" smtClean="0"/>
              <a:t>9</a:t>
            </a:fld>
            <a:endParaRPr lang="en-US"/>
          </a:p>
        </p:txBody>
      </p:sp>
    </p:spTree>
    <p:extLst>
      <p:ext uri="{BB962C8B-B14F-4D97-AF65-F5344CB8AC3E}">
        <p14:creationId xmlns:p14="http://schemas.microsoft.com/office/powerpoint/2010/main" val="92423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specialty courts center attention on novel principles and components that differ from those used in standard judicial processes, one similar attribute can be found between specialty and traditional courts: racial, ethnic, and gender disparities in case processing. In response, the National Association of Drug Court Professionals (</a:t>
            </a:r>
            <a:r>
              <a:rPr lang="en-US" dirty="0" err="1"/>
              <a:t>NADCP</a:t>
            </a:r>
            <a:r>
              <a:rPr lang="en-US" dirty="0"/>
              <a:t>) directed specialty courts in 2010 to implement policy interventions that would mitigate observed disparities. The inaugural issue of </a:t>
            </a:r>
            <a:r>
              <a:rPr lang="en-US" dirty="0" err="1"/>
              <a:t>NADCP’s</a:t>
            </a:r>
            <a:r>
              <a:rPr lang="en-US" dirty="0"/>
              <a:t> Journal for Advancing Justice in 2018 focused on understanding the presence and drivers of disparities and discussing cutting-edge research on efforts to rectify discrimination and cultural biases in specialty courts.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is HEAT different from other treatment approaches used by drug courts? </a:t>
            </a:r>
            <a:r>
              <a:rPr lang="en-US"/>
              <a:t>It applies a holistic</a:t>
            </a:r>
            <a:r>
              <a:rPr lang="en-US" dirty="0"/>
              <a:t>, culturally relevant and responsive, strength-based model that emphasizes a positive and engaging approach to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346075" indent="-346075" algn="l">
              <a:buFont typeface="Wingdings" panose="05000000000000000000" pitchFamily="2" charset="2"/>
              <a:buChar char="Ø"/>
            </a:pPr>
            <a:r>
              <a:rPr lang="en-US" dirty="0"/>
              <a:t>Highlights and values Black culture. </a:t>
            </a:r>
          </a:p>
          <a:p>
            <a:pPr marL="346075" indent="-346075" algn="l">
              <a:buFont typeface="Wingdings" panose="05000000000000000000" pitchFamily="2" charset="2"/>
              <a:buChar char="Ø"/>
            </a:pPr>
            <a:endParaRPr lang="en-US" sz="800" dirty="0"/>
          </a:p>
          <a:p>
            <a:pPr marL="342900" indent="-342900" algn="l">
              <a:buFont typeface="Wingdings" panose="05000000000000000000" pitchFamily="2" charset="2"/>
              <a:buChar char="Ø"/>
            </a:pPr>
            <a:r>
              <a:rPr lang="en-US" dirty="0"/>
              <a:t>Emphasizes the historical strengths of Black individuals.</a:t>
            </a:r>
          </a:p>
          <a:p>
            <a:pPr marL="342900" indent="-342900" algn="l">
              <a:buFont typeface="Wingdings" panose="05000000000000000000" pitchFamily="2" charset="2"/>
              <a:buChar char="Ø"/>
            </a:pPr>
            <a:endParaRPr lang="en-US" sz="800" dirty="0"/>
          </a:p>
          <a:p>
            <a:pPr marL="342900" indent="-342900" algn="l">
              <a:buFont typeface="Wingdings" panose="05000000000000000000" pitchFamily="2" charset="2"/>
              <a:buChar char="Ø"/>
            </a:pPr>
            <a:r>
              <a:rPr lang="en-US" dirty="0"/>
              <a:t>Treats the whole person (i.e., the spiritual, mental, emotional, physical, environmental, and experiential factors)</a:t>
            </a:r>
          </a:p>
          <a:p>
            <a:endParaRPr lang="en-US" dirty="0"/>
          </a:p>
        </p:txBody>
      </p:sp>
      <p:sp>
        <p:nvSpPr>
          <p:cNvPr id="4" name="Slide Number Placeholder 3"/>
          <p:cNvSpPr>
            <a:spLocks noGrp="1"/>
          </p:cNvSpPr>
          <p:nvPr>
            <p:ph type="sldNum" sz="quarter" idx="5"/>
          </p:nvPr>
        </p:nvSpPr>
        <p:spPr/>
        <p:txBody>
          <a:bodyPr/>
          <a:lstStyle/>
          <a:p>
            <a:fld id="{8180383F-A0F1-4B43-BC2C-9179FE8A0C69}" type="slidenum">
              <a:rPr lang="en-US" smtClean="0"/>
              <a:t>10</a:t>
            </a:fld>
            <a:endParaRPr lang="en-US"/>
          </a:p>
        </p:txBody>
      </p:sp>
    </p:spTree>
    <p:extLst>
      <p:ext uri="{BB962C8B-B14F-4D97-AF65-F5344CB8AC3E}">
        <p14:creationId xmlns:p14="http://schemas.microsoft.com/office/powerpoint/2010/main" val="1480337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microsoft.com/office/2007/relationships/hdphoto" Target="../media/hdphoto2.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7.png"/><Relationship Id="rId4" Type="http://schemas.openxmlformats.org/officeDocument/2006/relationships/image" Target="../media/image6.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7.png"/><Relationship Id="rId4" Type="http://schemas.openxmlformats.org/officeDocument/2006/relationships/image" Target="../media/image6.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7.png"/><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7.png"/><Relationship Id="rId4"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7.png"/><Relationship Id="rId4"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7.png"/><Relationship Id="rId4"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p:nvPr>
        </p:nvSpPr>
        <p:spPr>
          <a:xfrm>
            <a:off x="1524000" y="950425"/>
            <a:ext cx="9144000" cy="2387600"/>
          </a:xfrm>
          <a:prstGeom prst="rect">
            <a:avLst/>
          </a:prstGeom>
        </p:spPr>
        <p:txBody>
          <a:bodyPr anchor="b"/>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28D5C79-B6B2-EC41-B895-75479BC66990}"/>
              </a:ext>
            </a:extLst>
          </p:cNvPr>
          <p:cNvSpPr>
            <a:spLocks noGrp="1"/>
          </p:cNvSpPr>
          <p:nvPr>
            <p:ph type="subTitle" idx="1"/>
          </p:nvPr>
        </p:nvSpPr>
        <p:spPr>
          <a:xfrm>
            <a:off x="1524000" y="3519977"/>
            <a:ext cx="9144000" cy="729331"/>
          </a:xfrm>
        </p:spPr>
        <p:txBody>
          <a:bodyPr>
            <a:normAutofit/>
          </a:bodyPr>
          <a:lstStyle>
            <a:lvl1pPr marL="0" indent="0" algn="ctr">
              <a:buNone/>
              <a:defRPr sz="2400" i="0">
                <a:solidFill>
                  <a:schemeClr val="bg1"/>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8" name="Text Placeholder 7">
            <a:extLst>
              <a:ext uri="{FF2B5EF4-FFF2-40B4-BE49-F238E27FC236}">
                <a16:creationId xmlns:a16="http://schemas.microsoft.com/office/drawing/2014/main" id="{E6D60042-FB4E-E64B-9CD6-98FFAD1B45A7}"/>
              </a:ext>
            </a:extLst>
          </p:cNvPr>
          <p:cNvSpPr>
            <a:spLocks noGrp="1"/>
          </p:cNvSpPr>
          <p:nvPr>
            <p:ph type="body" sz="quarter" idx="10" hasCustomPrompt="1"/>
          </p:nvPr>
        </p:nvSpPr>
        <p:spPr>
          <a:xfrm>
            <a:off x="1524000" y="6306472"/>
            <a:ext cx="9144000" cy="551528"/>
          </a:xfrm>
        </p:spPr>
        <p:txBody>
          <a:bodyPr>
            <a:normAutofit/>
          </a:bodyPr>
          <a:lstStyle>
            <a:lvl1pPr marL="0" indent="0" algn="ctr">
              <a:buNone/>
              <a:defRPr sz="1200" b="1" i="0" spc="133" baseline="0">
                <a:solidFill>
                  <a:schemeClr val="bg1"/>
                </a:solidFill>
                <a:latin typeface="Arial Black" panose="020B0604020202020204" pitchFamily="34" charset="0"/>
                <a:cs typeface="Arial Black" panose="020B0604020202020204" pitchFamily="34" charset="0"/>
              </a:defRPr>
            </a:lvl1pPr>
            <a:lvl2pPr marL="457177" indent="0">
              <a:buNone/>
              <a:defRPr/>
            </a:lvl2pPr>
          </a:lstStyle>
          <a:p>
            <a:pPr lvl="0"/>
            <a:r>
              <a:rPr lang="en-US" dirty="0"/>
              <a:t>DATE OF PRESENTATION  |  LOCATION OF PRESENTATION</a:t>
            </a:r>
          </a:p>
        </p:txBody>
      </p:sp>
      <p:grpSp>
        <p:nvGrpSpPr>
          <p:cNvPr id="10" name="Group 9">
            <a:extLst>
              <a:ext uri="{FF2B5EF4-FFF2-40B4-BE49-F238E27FC236}">
                <a16:creationId xmlns:a16="http://schemas.microsoft.com/office/drawing/2014/main" id="{5EA6A7C5-607A-DAB7-5419-888A0B7A59FD}"/>
              </a:ext>
            </a:extLst>
          </p:cNvPr>
          <p:cNvGrpSpPr/>
          <p:nvPr userDrawn="1"/>
        </p:nvGrpSpPr>
        <p:grpSpPr>
          <a:xfrm>
            <a:off x="1897138" y="4770233"/>
            <a:ext cx="8229799" cy="1181303"/>
            <a:chOff x="2302584" y="4770233"/>
            <a:chExt cx="8229799" cy="1181303"/>
          </a:xfrm>
        </p:grpSpPr>
        <p:pic>
          <p:nvPicPr>
            <p:cNvPr id="6" name="Picture 5" descr="A picture containing text, clipart&#10;&#10;Description automatically generated">
              <a:extLst>
                <a:ext uri="{FF2B5EF4-FFF2-40B4-BE49-F238E27FC236}">
                  <a16:creationId xmlns:a16="http://schemas.microsoft.com/office/drawing/2014/main" id="{E20E2DEC-A81F-B34C-9637-7809EFDF3FA3}"/>
                </a:ext>
              </a:extLst>
            </p:cNvPr>
            <p:cNvPicPr>
              <a:picLocks noChangeAspect="1"/>
            </p:cNvPicPr>
            <p:nvPr userDrawn="1"/>
          </p:nvPicPr>
          <p:blipFill>
            <a:blip r:embed="rId3"/>
            <a:stretch>
              <a:fillRect/>
            </a:stretch>
          </p:blipFill>
          <p:spPr>
            <a:xfrm>
              <a:off x="2302584" y="4770233"/>
              <a:ext cx="4419600" cy="1015314"/>
            </a:xfrm>
            <a:prstGeom prst="rect">
              <a:avLst/>
            </a:prstGeom>
          </p:spPr>
        </p:pic>
        <p:cxnSp>
          <p:nvCxnSpPr>
            <p:cNvPr id="9" name="Straight Connector 8">
              <a:extLst>
                <a:ext uri="{FF2B5EF4-FFF2-40B4-BE49-F238E27FC236}">
                  <a16:creationId xmlns:a16="http://schemas.microsoft.com/office/drawing/2014/main" id="{427056FF-AE16-45D6-BAFE-55E7989BD8BB}"/>
                </a:ext>
              </a:extLst>
            </p:cNvPr>
            <p:cNvCxnSpPr/>
            <p:nvPr userDrawn="1"/>
          </p:nvCxnSpPr>
          <p:spPr>
            <a:xfrm>
              <a:off x="6874584"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5CFE1BF-8F7D-461D-96DD-43EDB8E03610}"/>
                </a:ext>
              </a:extLst>
            </p:cNvPr>
            <p:cNvPicPr>
              <a:picLocks noChangeAspect="1"/>
            </p:cNvPicPr>
            <p:nvPr userDrawn="1"/>
          </p:nvPicPr>
          <p:blipFill>
            <a:blip r:embed="rId4"/>
            <a:srcRect/>
            <a:stretch/>
          </p:blipFill>
          <p:spPr>
            <a:xfrm>
              <a:off x="7051828" y="4770233"/>
              <a:ext cx="1826168" cy="1181303"/>
            </a:xfrm>
            <a:prstGeom prst="rect">
              <a:avLst/>
            </a:prstGeom>
          </p:spPr>
        </p:pic>
        <p:pic>
          <p:nvPicPr>
            <p:cNvPr id="5" name="Picture 4">
              <a:extLst>
                <a:ext uri="{FF2B5EF4-FFF2-40B4-BE49-F238E27FC236}">
                  <a16:creationId xmlns:a16="http://schemas.microsoft.com/office/drawing/2014/main" id="{91620603-7B3B-0821-6A3A-5DA1C7B841DE}"/>
                </a:ext>
              </a:extLst>
            </p:cNvPr>
            <p:cNvPicPr>
              <a:picLocks noChangeAspect="1"/>
            </p:cNvPicPr>
            <p:nvPr userDrawn="1"/>
          </p:nvPicPr>
          <p:blipFill>
            <a:blip r:embed="rId5"/>
            <a:srcRect/>
            <a:stretch/>
          </p:blipFill>
          <p:spPr>
            <a:xfrm>
              <a:off x="9243744" y="4770233"/>
              <a:ext cx="1288639" cy="1137341"/>
            </a:xfrm>
            <a:prstGeom prst="rect">
              <a:avLst/>
            </a:prstGeom>
          </p:spPr>
        </p:pic>
        <p:cxnSp>
          <p:nvCxnSpPr>
            <p:cNvPr id="7" name="Straight Connector 6">
              <a:extLst>
                <a:ext uri="{FF2B5EF4-FFF2-40B4-BE49-F238E27FC236}">
                  <a16:creationId xmlns:a16="http://schemas.microsoft.com/office/drawing/2014/main" id="{A1F5D816-8299-DBAD-7880-D58A7F2FBD4F}"/>
                </a:ext>
              </a:extLst>
            </p:cNvPr>
            <p:cNvCxnSpPr/>
            <p:nvPr userDrawn="1"/>
          </p:nvCxnSpPr>
          <p:spPr>
            <a:xfrm>
              <a:off x="9028315"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027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Image+Caption">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57E0900D-B761-8442-955C-FA163B7C7CFA}"/>
              </a:ext>
            </a:extLst>
          </p:cNvPr>
          <p:cNvPicPr>
            <a:picLocks noChangeAspect="1"/>
          </p:cNvPicPr>
          <p:nvPr userDrawn="1"/>
        </p:nvPicPr>
        <p:blipFill rotWithShape="1">
          <a:blip r:embed="rId2"/>
          <a:srcRect l="-52" t="-91" r="70021" b="-1"/>
          <a:stretch/>
        </p:blipFill>
        <p:spPr>
          <a:xfrm>
            <a:off x="1" y="0"/>
            <a:ext cx="3657600" cy="6851649"/>
          </a:xfrm>
          <a:prstGeom prst="rect">
            <a:avLst/>
          </a:prstGeom>
        </p:spPr>
      </p:pic>
      <p:sp>
        <p:nvSpPr>
          <p:cNvPr id="2" name="Title 1">
            <a:extLst>
              <a:ext uri="{FF2B5EF4-FFF2-40B4-BE49-F238E27FC236}">
                <a16:creationId xmlns:a16="http://schemas.microsoft.com/office/drawing/2014/main" id="{B3E86AE2-C12B-2144-B784-06409477643E}"/>
              </a:ext>
            </a:extLst>
          </p:cNvPr>
          <p:cNvSpPr>
            <a:spLocks noGrp="1"/>
          </p:cNvSpPr>
          <p:nvPr>
            <p:ph type="title" hasCustomPrompt="1"/>
          </p:nvPr>
        </p:nvSpPr>
        <p:spPr>
          <a:xfrm>
            <a:off x="457201" y="548641"/>
            <a:ext cx="2751328" cy="2987935"/>
          </a:xfrm>
          <a:prstGeom prst="rect">
            <a:avLst/>
          </a:prstGeom>
        </p:spPr>
        <p:txBody>
          <a:bodyPr anchor="b">
            <a:normAutofit/>
          </a:bodyPr>
          <a:lstStyle>
            <a:lvl1pPr>
              <a:defRPr sz="2000" b="0" i="0">
                <a:solidFill>
                  <a:schemeClr val="bg1"/>
                </a:solidFill>
                <a:latin typeface="Arial" panose="020B0604020202020204" pitchFamily="34" charset="0"/>
                <a:cs typeface="Arial" panose="020B0604020202020204" pitchFamily="34" charset="0"/>
              </a:defRPr>
            </a:lvl1pPr>
          </a:lstStyle>
          <a:p>
            <a:r>
              <a:rPr lang="en-US" dirty="0"/>
              <a:t>Click to edit Master title style lorem ipsum lorem ipsum photo caption</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3657601" y="1"/>
            <a:ext cx="8534400"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5" name="Triangle 4">
            <a:extLst>
              <a:ext uri="{FF2B5EF4-FFF2-40B4-BE49-F238E27FC236}">
                <a16:creationId xmlns:a16="http://schemas.microsoft.com/office/drawing/2014/main" id="{12E805CD-2B62-1D49-9D46-8BDAF2BFA49B}"/>
              </a:ext>
            </a:extLst>
          </p:cNvPr>
          <p:cNvSpPr/>
          <p:nvPr userDrawn="1"/>
        </p:nvSpPr>
        <p:spPr>
          <a:xfrm rot="5400000">
            <a:off x="3117088" y="3720514"/>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chemeClr val="accent3"/>
              </a:solidFill>
            </a:endParaRPr>
          </a:p>
        </p:txBody>
      </p:sp>
      <p:grpSp>
        <p:nvGrpSpPr>
          <p:cNvPr id="4" name="Group 3">
            <a:extLst>
              <a:ext uri="{FF2B5EF4-FFF2-40B4-BE49-F238E27FC236}">
                <a16:creationId xmlns:a16="http://schemas.microsoft.com/office/drawing/2014/main" id="{CC60A998-3A73-B2EA-5EE8-F938A9F5F7AD}"/>
              </a:ext>
            </a:extLst>
          </p:cNvPr>
          <p:cNvGrpSpPr/>
          <p:nvPr userDrawn="1"/>
        </p:nvGrpSpPr>
        <p:grpSpPr>
          <a:xfrm>
            <a:off x="280390" y="6141233"/>
            <a:ext cx="3088907" cy="443381"/>
            <a:chOff x="2302584" y="4770233"/>
            <a:chExt cx="8229796" cy="1181303"/>
          </a:xfrm>
        </p:grpSpPr>
        <p:pic>
          <p:nvPicPr>
            <p:cNvPr id="6" name="Picture 5" descr="A picture containing text, clipart&#10;&#10;Description automatically generated">
              <a:extLst>
                <a:ext uri="{FF2B5EF4-FFF2-40B4-BE49-F238E27FC236}">
                  <a16:creationId xmlns:a16="http://schemas.microsoft.com/office/drawing/2014/main" id="{B393C211-3AFB-5521-352A-DD57A3FD150A}"/>
                </a:ext>
              </a:extLst>
            </p:cNvPr>
            <p:cNvPicPr>
              <a:picLocks noChangeAspect="1"/>
            </p:cNvPicPr>
            <p:nvPr userDrawn="1"/>
          </p:nvPicPr>
          <p:blipFill>
            <a:blip r:embed="rId3"/>
            <a:stretch>
              <a:fillRect/>
            </a:stretch>
          </p:blipFill>
          <p:spPr>
            <a:xfrm>
              <a:off x="2302584" y="4770233"/>
              <a:ext cx="4419600" cy="1015314"/>
            </a:xfrm>
            <a:prstGeom prst="rect">
              <a:avLst/>
            </a:prstGeom>
          </p:spPr>
        </p:pic>
        <p:cxnSp>
          <p:nvCxnSpPr>
            <p:cNvPr id="7" name="Straight Connector 6">
              <a:extLst>
                <a:ext uri="{FF2B5EF4-FFF2-40B4-BE49-F238E27FC236}">
                  <a16:creationId xmlns:a16="http://schemas.microsoft.com/office/drawing/2014/main" id="{0B3B4F72-FE81-7C1D-85A1-19ECBCDFA641}"/>
                </a:ext>
              </a:extLst>
            </p:cNvPr>
            <p:cNvCxnSpPr/>
            <p:nvPr userDrawn="1"/>
          </p:nvCxnSpPr>
          <p:spPr>
            <a:xfrm>
              <a:off x="6874584"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7BF522C-E210-7715-50C1-637B502118F1}"/>
                </a:ext>
              </a:extLst>
            </p:cNvPr>
            <p:cNvPicPr>
              <a:picLocks noChangeAspect="1"/>
            </p:cNvPicPr>
            <p:nvPr userDrawn="1"/>
          </p:nvPicPr>
          <p:blipFill>
            <a:blip r:embed="rId4"/>
            <a:srcRect/>
            <a:stretch/>
          </p:blipFill>
          <p:spPr>
            <a:xfrm>
              <a:off x="7051828" y="4770233"/>
              <a:ext cx="1826168" cy="1181303"/>
            </a:xfrm>
            <a:prstGeom prst="rect">
              <a:avLst/>
            </a:prstGeom>
          </p:spPr>
        </p:pic>
        <p:pic>
          <p:nvPicPr>
            <p:cNvPr id="11" name="Picture 10">
              <a:extLst>
                <a:ext uri="{FF2B5EF4-FFF2-40B4-BE49-F238E27FC236}">
                  <a16:creationId xmlns:a16="http://schemas.microsoft.com/office/drawing/2014/main" id="{BEDE4DE3-3D4E-B666-DC95-029F3CD295B3}"/>
                </a:ext>
              </a:extLst>
            </p:cNvPr>
            <p:cNvPicPr>
              <a:picLocks noChangeAspect="1"/>
            </p:cNvPicPr>
            <p:nvPr userDrawn="1"/>
          </p:nvPicPr>
          <p:blipFill>
            <a:blip r:embed="rId5"/>
            <a:srcRect/>
            <a:stretch/>
          </p:blipFill>
          <p:spPr>
            <a:xfrm>
              <a:off x="9243743" y="4770233"/>
              <a:ext cx="1288637" cy="1137342"/>
            </a:xfrm>
            <a:prstGeom prst="rect">
              <a:avLst/>
            </a:prstGeom>
          </p:spPr>
        </p:pic>
        <p:cxnSp>
          <p:nvCxnSpPr>
            <p:cNvPr id="12" name="Straight Connector 11">
              <a:extLst>
                <a:ext uri="{FF2B5EF4-FFF2-40B4-BE49-F238E27FC236}">
                  <a16:creationId xmlns:a16="http://schemas.microsoft.com/office/drawing/2014/main" id="{53548153-73ED-C381-BBC8-C36F71E04A74}"/>
                </a:ext>
              </a:extLst>
            </p:cNvPr>
            <p:cNvCxnSpPr/>
            <p:nvPr userDrawn="1"/>
          </p:nvCxnSpPr>
          <p:spPr>
            <a:xfrm>
              <a:off x="9028315"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133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Images">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3FDCD33-87D8-EC46-8BFC-48ACFCD6F09F}"/>
              </a:ext>
            </a:extLst>
          </p:cNvPr>
          <p:cNvPicPr>
            <a:picLocks noChangeAspect="1"/>
          </p:cNvPicPr>
          <p:nvPr userDrawn="1"/>
        </p:nvPicPr>
        <p:blipFill rotWithShape="1">
          <a:blip r:embed="rId2"/>
          <a:srcRect l="-52" t="73285" r="50001" b="-1"/>
          <a:stretch/>
        </p:blipFill>
        <p:spPr>
          <a:xfrm>
            <a:off x="1" y="5022848"/>
            <a:ext cx="6095997" cy="1828801"/>
          </a:xfrm>
          <a:prstGeom prst="rect">
            <a:avLst/>
          </a:prstGeom>
        </p:spPr>
      </p:pic>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6095999" y="1"/>
            <a:ext cx="6096001"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6096000" cy="5029200"/>
          </a:xfrm>
        </p:spPr>
        <p:txBody>
          <a:bodyPr/>
          <a:lstStyle/>
          <a:p>
            <a:r>
              <a:rPr lang="en-US"/>
              <a:t>Click icon to add picture</a:t>
            </a:r>
          </a:p>
        </p:txBody>
      </p:sp>
      <p:grpSp>
        <p:nvGrpSpPr>
          <p:cNvPr id="2" name="Group 1">
            <a:extLst>
              <a:ext uri="{FF2B5EF4-FFF2-40B4-BE49-F238E27FC236}">
                <a16:creationId xmlns:a16="http://schemas.microsoft.com/office/drawing/2014/main" id="{BB0E23AA-92E0-5809-0FC5-FFAD96683501}"/>
              </a:ext>
            </a:extLst>
          </p:cNvPr>
          <p:cNvGrpSpPr/>
          <p:nvPr userDrawn="1"/>
        </p:nvGrpSpPr>
        <p:grpSpPr>
          <a:xfrm>
            <a:off x="394754" y="6124733"/>
            <a:ext cx="3088907" cy="443381"/>
            <a:chOff x="2302584" y="4770233"/>
            <a:chExt cx="8229796" cy="1181303"/>
          </a:xfrm>
        </p:grpSpPr>
        <p:pic>
          <p:nvPicPr>
            <p:cNvPr id="4" name="Picture 3" descr="A picture containing text, clipart&#10;&#10;Description automatically generated">
              <a:extLst>
                <a:ext uri="{FF2B5EF4-FFF2-40B4-BE49-F238E27FC236}">
                  <a16:creationId xmlns:a16="http://schemas.microsoft.com/office/drawing/2014/main" id="{8EB24EEF-CD92-7100-DA09-607CF17B2614}"/>
                </a:ext>
              </a:extLst>
            </p:cNvPr>
            <p:cNvPicPr>
              <a:picLocks noChangeAspect="1"/>
            </p:cNvPicPr>
            <p:nvPr userDrawn="1"/>
          </p:nvPicPr>
          <p:blipFill>
            <a:blip r:embed="rId3"/>
            <a:stretch>
              <a:fillRect/>
            </a:stretch>
          </p:blipFill>
          <p:spPr>
            <a:xfrm>
              <a:off x="2302584" y="4770233"/>
              <a:ext cx="4419600" cy="1015314"/>
            </a:xfrm>
            <a:prstGeom prst="rect">
              <a:avLst/>
            </a:prstGeom>
          </p:spPr>
        </p:pic>
        <p:cxnSp>
          <p:nvCxnSpPr>
            <p:cNvPr id="5" name="Straight Connector 4">
              <a:extLst>
                <a:ext uri="{FF2B5EF4-FFF2-40B4-BE49-F238E27FC236}">
                  <a16:creationId xmlns:a16="http://schemas.microsoft.com/office/drawing/2014/main" id="{DBF43F1C-31AF-7348-2CBE-09C3C0C79397}"/>
                </a:ext>
              </a:extLst>
            </p:cNvPr>
            <p:cNvCxnSpPr/>
            <p:nvPr userDrawn="1"/>
          </p:nvCxnSpPr>
          <p:spPr>
            <a:xfrm>
              <a:off x="6874584"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459CD1C-A273-15F4-94A6-C29AAED9661E}"/>
                </a:ext>
              </a:extLst>
            </p:cNvPr>
            <p:cNvPicPr>
              <a:picLocks noChangeAspect="1"/>
            </p:cNvPicPr>
            <p:nvPr userDrawn="1"/>
          </p:nvPicPr>
          <p:blipFill>
            <a:blip r:embed="rId4"/>
            <a:srcRect/>
            <a:stretch/>
          </p:blipFill>
          <p:spPr>
            <a:xfrm>
              <a:off x="7051828" y="4770233"/>
              <a:ext cx="1826168" cy="1181303"/>
            </a:xfrm>
            <a:prstGeom prst="rect">
              <a:avLst/>
            </a:prstGeom>
          </p:spPr>
        </p:pic>
        <p:pic>
          <p:nvPicPr>
            <p:cNvPr id="8" name="Picture 7">
              <a:extLst>
                <a:ext uri="{FF2B5EF4-FFF2-40B4-BE49-F238E27FC236}">
                  <a16:creationId xmlns:a16="http://schemas.microsoft.com/office/drawing/2014/main" id="{2E3A3CD4-1666-947E-1C42-2B551D850034}"/>
                </a:ext>
              </a:extLst>
            </p:cNvPr>
            <p:cNvPicPr>
              <a:picLocks noChangeAspect="1"/>
            </p:cNvPicPr>
            <p:nvPr userDrawn="1"/>
          </p:nvPicPr>
          <p:blipFill>
            <a:blip r:embed="rId5"/>
            <a:srcRect/>
            <a:stretch/>
          </p:blipFill>
          <p:spPr>
            <a:xfrm>
              <a:off x="9243743" y="4770233"/>
              <a:ext cx="1288637" cy="1137342"/>
            </a:xfrm>
            <a:prstGeom prst="rect">
              <a:avLst/>
            </a:prstGeom>
          </p:spPr>
        </p:pic>
        <p:cxnSp>
          <p:nvCxnSpPr>
            <p:cNvPr id="11" name="Straight Connector 10">
              <a:extLst>
                <a:ext uri="{FF2B5EF4-FFF2-40B4-BE49-F238E27FC236}">
                  <a16:creationId xmlns:a16="http://schemas.microsoft.com/office/drawing/2014/main" id="{B20C2974-5F2B-08DF-84AC-F4C0B4D7F941}"/>
                </a:ext>
              </a:extLst>
            </p:cNvPr>
            <p:cNvCxnSpPr/>
            <p:nvPr userDrawn="1"/>
          </p:nvCxnSpPr>
          <p:spPr>
            <a:xfrm>
              <a:off x="9028315"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520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Images+Caption">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3FDCD33-87D8-EC46-8BFC-48ACFCD6F09F}"/>
              </a:ext>
            </a:extLst>
          </p:cNvPr>
          <p:cNvPicPr>
            <a:picLocks noChangeAspect="1"/>
          </p:cNvPicPr>
          <p:nvPr userDrawn="1"/>
        </p:nvPicPr>
        <p:blipFill rotWithShape="1">
          <a:blip r:embed="rId2"/>
          <a:srcRect l="-52" t="66550" r="50001" b="-1"/>
          <a:stretch/>
        </p:blipFill>
        <p:spPr>
          <a:xfrm>
            <a:off x="1" y="4561840"/>
            <a:ext cx="6095997" cy="2289809"/>
          </a:xfrm>
          <a:prstGeom prst="rect">
            <a:avLst/>
          </a:prstGeom>
        </p:spPr>
      </p:pic>
      <p:sp>
        <p:nvSpPr>
          <p:cNvPr id="2" name="Title 1">
            <a:extLst>
              <a:ext uri="{FF2B5EF4-FFF2-40B4-BE49-F238E27FC236}">
                <a16:creationId xmlns:a16="http://schemas.microsoft.com/office/drawing/2014/main" id="{B3E86AE2-C12B-2144-B784-06409477643E}"/>
              </a:ext>
            </a:extLst>
          </p:cNvPr>
          <p:cNvSpPr>
            <a:spLocks noGrp="1"/>
          </p:cNvSpPr>
          <p:nvPr>
            <p:ph type="title" hasCustomPrompt="1"/>
          </p:nvPr>
        </p:nvSpPr>
        <p:spPr>
          <a:xfrm>
            <a:off x="457200" y="4868894"/>
            <a:ext cx="4693921" cy="655892"/>
          </a:xfrm>
          <a:prstGeom prst="rect">
            <a:avLst/>
          </a:prstGeom>
        </p:spPr>
        <p:txBody>
          <a:bodyPr anchor="t">
            <a:noAutofit/>
          </a:bodyPr>
          <a:lstStyle>
            <a:lvl1pPr>
              <a:defRPr sz="2000" b="0" i="0">
                <a:solidFill>
                  <a:schemeClr val="bg1"/>
                </a:solidFill>
                <a:latin typeface="Arial" panose="020B0604020202020204" pitchFamily="34" charset="0"/>
                <a:cs typeface="Arial" panose="020B0604020202020204" pitchFamily="34" charset="0"/>
              </a:defRPr>
            </a:lvl1pPr>
          </a:lstStyle>
          <a:p>
            <a:r>
              <a:rPr lang="en-US" dirty="0"/>
              <a:t>Click to edit Master title style lorem ipsum lorem ipsum photo caption</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6095999" y="1"/>
            <a:ext cx="6096001"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5" name="Triangle 4">
            <a:extLst>
              <a:ext uri="{FF2B5EF4-FFF2-40B4-BE49-F238E27FC236}">
                <a16:creationId xmlns:a16="http://schemas.microsoft.com/office/drawing/2014/main" id="{12E805CD-2B62-1D49-9D46-8BDAF2BFA49B}"/>
              </a:ext>
            </a:extLst>
          </p:cNvPr>
          <p:cNvSpPr/>
          <p:nvPr userDrawn="1"/>
        </p:nvSpPr>
        <p:spPr>
          <a:xfrm rot="5400000">
            <a:off x="5532120" y="5244554"/>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riangle 7">
            <a:extLst>
              <a:ext uri="{FF2B5EF4-FFF2-40B4-BE49-F238E27FC236}">
                <a16:creationId xmlns:a16="http://schemas.microsoft.com/office/drawing/2014/main" id="{069C2751-724B-084C-8FD0-F226A51728EB}"/>
              </a:ext>
            </a:extLst>
          </p:cNvPr>
          <p:cNvSpPr/>
          <p:nvPr userDrawn="1"/>
        </p:nvSpPr>
        <p:spPr>
          <a:xfrm>
            <a:off x="5532120" y="4868813"/>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6096000" cy="4561840"/>
          </a:xfrm>
        </p:spPr>
        <p:txBody>
          <a:bodyPr/>
          <a:lstStyle/>
          <a:p>
            <a:r>
              <a:rPr lang="en-US"/>
              <a:t>Click icon to add picture</a:t>
            </a:r>
          </a:p>
        </p:txBody>
      </p:sp>
      <p:grpSp>
        <p:nvGrpSpPr>
          <p:cNvPr id="4" name="Group 3">
            <a:extLst>
              <a:ext uri="{FF2B5EF4-FFF2-40B4-BE49-F238E27FC236}">
                <a16:creationId xmlns:a16="http://schemas.microsoft.com/office/drawing/2014/main" id="{FEA762AD-84FE-61C6-8FD3-04C8D58CBD44}"/>
              </a:ext>
            </a:extLst>
          </p:cNvPr>
          <p:cNvGrpSpPr/>
          <p:nvPr userDrawn="1"/>
        </p:nvGrpSpPr>
        <p:grpSpPr>
          <a:xfrm>
            <a:off x="394754" y="6124733"/>
            <a:ext cx="3088907" cy="443381"/>
            <a:chOff x="2302584" y="4770233"/>
            <a:chExt cx="8229796" cy="1181303"/>
          </a:xfrm>
        </p:grpSpPr>
        <p:pic>
          <p:nvPicPr>
            <p:cNvPr id="6" name="Picture 5" descr="A picture containing text, clipart&#10;&#10;Description automatically generated">
              <a:extLst>
                <a:ext uri="{FF2B5EF4-FFF2-40B4-BE49-F238E27FC236}">
                  <a16:creationId xmlns:a16="http://schemas.microsoft.com/office/drawing/2014/main" id="{B26E1A78-DADF-70B5-9BC3-98EB2A4467E4}"/>
                </a:ext>
              </a:extLst>
            </p:cNvPr>
            <p:cNvPicPr>
              <a:picLocks noChangeAspect="1"/>
            </p:cNvPicPr>
            <p:nvPr userDrawn="1"/>
          </p:nvPicPr>
          <p:blipFill>
            <a:blip r:embed="rId3"/>
            <a:stretch>
              <a:fillRect/>
            </a:stretch>
          </p:blipFill>
          <p:spPr>
            <a:xfrm>
              <a:off x="2302584" y="4770233"/>
              <a:ext cx="4419600" cy="1015314"/>
            </a:xfrm>
            <a:prstGeom prst="rect">
              <a:avLst/>
            </a:prstGeom>
          </p:spPr>
        </p:pic>
        <p:cxnSp>
          <p:nvCxnSpPr>
            <p:cNvPr id="7" name="Straight Connector 6">
              <a:extLst>
                <a:ext uri="{FF2B5EF4-FFF2-40B4-BE49-F238E27FC236}">
                  <a16:creationId xmlns:a16="http://schemas.microsoft.com/office/drawing/2014/main" id="{91CDA2D8-155F-308B-1E38-8A712AE02181}"/>
                </a:ext>
              </a:extLst>
            </p:cNvPr>
            <p:cNvCxnSpPr/>
            <p:nvPr userDrawn="1"/>
          </p:nvCxnSpPr>
          <p:spPr>
            <a:xfrm>
              <a:off x="6874584"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9B06C15-B28B-CFE4-D62F-F02B56946DFB}"/>
                </a:ext>
              </a:extLst>
            </p:cNvPr>
            <p:cNvPicPr>
              <a:picLocks noChangeAspect="1"/>
            </p:cNvPicPr>
            <p:nvPr userDrawn="1"/>
          </p:nvPicPr>
          <p:blipFill>
            <a:blip r:embed="rId4"/>
            <a:srcRect/>
            <a:stretch/>
          </p:blipFill>
          <p:spPr>
            <a:xfrm>
              <a:off x="7051828" y="4770233"/>
              <a:ext cx="1826168" cy="1181303"/>
            </a:xfrm>
            <a:prstGeom prst="rect">
              <a:avLst/>
            </a:prstGeom>
          </p:spPr>
        </p:pic>
        <p:pic>
          <p:nvPicPr>
            <p:cNvPr id="13" name="Picture 12">
              <a:extLst>
                <a:ext uri="{FF2B5EF4-FFF2-40B4-BE49-F238E27FC236}">
                  <a16:creationId xmlns:a16="http://schemas.microsoft.com/office/drawing/2014/main" id="{9F6145F6-7F70-C667-7A09-5AAC7E3DF31A}"/>
                </a:ext>
              </a:extLst>
            </p:cNvPr>
            <p:cNvPicPr>
              <a:picLocks noChangeAspect="1"/>
            </p:cNvPicPr>
            <p:nvPr userDrawn="1"/>
          </p:nvPicPr>
          <p:blipFill>
            <a:blip r:embed="rId5"/>
            <a:srcRect/>
            <a:stretch/>
          </p:blipFill>
          <p:spPr>
            <a:xfrm>
              <a:off x="9243743" y="4770233"/>
              <a:ext cx="1288637" cy="1137342"/>
            </a:xfrm>
            <a:prstGeom prst="rect">
              <a:avLst/>
            </a:prstGeom>
          </p:spPr>
        </p:pic>
        <p:cxnSp>
          <p:nvCxnSpPr>
            <p:cNvPr id="14" name="Straight Connector 13">
              <a:extLst>
                <a:ext uri="{FF2B5EF4-FFF2-40B4-BE49-F238E27FC236}">
                  <a16:creationId xmlns:a16="http://schemas.microsoft.com/office/drawing/2014/main" id="{0383481F-6DA8-B46B-8886-2305EF525CAC}"/>
                </a:ext>
              </a:extLst>
            </p:cNvPr>
            <p:cNvCxnSpPr/>
            <p:nvPr userDrawn="1"/>
          </p:nvCxnSpPr>
          <p:spPr>
            <a:xfrm>
              <a:off x="9028315"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9832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ide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1"/>
            <a:ext cx="12192000" cy="5062539"/>
          </a:xfrm>
        </p:spPr>
        <p:txBody>
          <a:bodyPr/>
          <a:lstStyle/>
          <a:p>
            <a:r>
              <a:rPr lang="en-US"/>
              <a:t>Click icon to add picture</a:t>
            </a:r>
          </a:p>
        </p:txBody>
      </p:sp>
      <p:sp>
        <p:nvSpPr>
          <p:cNvPr id="4" name="Slide Number Placeholder 5">
            <a:extLst>
              <a:ext uri="{FF2B5EF4-FFF2-40B4-BE49-F238E27FC236}">
                <a16:creationId xmlns:a16="http://schemas.microsoft.com/office/drawing/2014/main" id="{F8B92ACA-CBD9-8A46-BFB5-F7E172ED680A}"/>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grpSp>
        <p:nvGrpSpPr>
          <p:cNvPr id="2" name="Group 1">
            <a:extLst>
              <a:ext uri="{FF2B5EF4-FFF2-40B4-BE49-F238E27FC236}">
                <a16:creationId xmlns:a16="http://schemas.microsoft.com/office/drawing/2014/main" id="{3CC08788-1E48-6CA4-6DFB-E93F8E811293}"/>
              </a:ext>
            </a:extLst>
          </p:cNvPr>
          <p:cNvGrpSpPr/>
          <p:nvPr userDrawn="1"/>
        </p:nvGrpSpPr>
        <p:grpSpPr>
          <a:xfrm>
            <a:off x="470589" y="5843852"/>
            <a:ext cx="2551106" cy="658549"/>
            <a:chOff x="470589" y="5843852"/>
            <a:chExt cx="2551106" cy="658549"/>
          </a:xfrm>
        </p:grpSpPr>
        <p:pic>
          <p:nvPicPr>
            <p:cNvPr id="3" name="Picture 2">
              <a:extLst>
                <a:ext uri="{FF2B5EF4-FFF2-40B4-BE49-F238E27FC236}">
                  <a16:creationId xmlns:a16="http://schemas.microsoft.com/office/drawing/2014/main" id="{E4B34AA5-38F0-CABE-2052-C57FA1C728D0}"/>
                </a:ext>
              </a:extLst>
            </p:cNvPr>
            <p:cNvPicPr>
              <a:picLocks noChangeAspect="1"/>
            </p:cNvPicPr>
            <p:nvPr userDrawn="1"/>
          </p:nvPicPr>
          <p:blipFill>
            <a:blip r:embed="rId2"/>
            <a:srcRect/>
            <a:stretch/>
          </p:blipFill>
          <p:spPr>
            <a:xfrm>
              <a:off x="470589" y="5843852"/>
              <a:ext cx="842112" cy="640080"/>
            </a:xfrm>
            <a:prstGeom prst="rect">
              <a:avLst/>
            </a:prstGeom>
          </p:spPr>
        </p:pic>
        <p:pic>
          <p:nvPicPr>
            <p:cNvPr id="5" name="Picture 4" descr="Logo&#10;&#10;Description automatically generated">
              <a:extLst>
                <a:ext uri="{FF2B5EF4-FFF2-40B4-BE49-F238E27FC236}">
                  <a16:creationId xmlns:a16="http://schemas.microsoft.com/office/drawing/2014/main" id="{229578E9-1636-1455-7CBC-2D4F3189A28B}"/>
                </a:ext>
              </a:extLst>
            </p:cNvPr>
            <p:cNvPicPr>
              <a:picLocks noChangeAspect="1"/>
            </p:cNvPicPr>
            <p:nvPr userDrawn="1"/>
          </p:nvPicPr>
          <p:blipFill>
            <a:blip r:embed="rId3"/>
            <a:stretch>
              <a:fillRect/>
            </a:stretch>
          </p:blipFill>
          <p:spPr>
            <a:xfrm>
              <a:off x="1464848" y="5843853"/>
              <a:ext cx="658547" cy="658547"/>
            </a:xfrm>
            <a:prstGeom prst="rect">
              <a:avLst/>
            </a:prstGeom>
          </p:spPr>
        </p:pic>
        <p:pic>
          <p:nvPicPr>
            <p:cNvPr id="8" name="Picture 7" descr="Logo, company name&#10;&#10;Description automatically generated">
              <a:extLst>
                <a:ext uri="{FF2B5EF4-FFF2-40B4-BE49-F238E27FC236}">
                  <a16:creationId xmlns:a16="http://schemas.microsoft.com/office/drawing/2014/main" id="{E9A1D63E-CF64-7FBC-E487-49F6B6E02B35}"/>
                </a:ext>
              </a:extLst>
            </p:cNvPr>
            <p:cNvPicPr>
              <a:picLocks noChangeAspect="1"/>
            </p:cNvPicPr>
            <p:nvPr userDrawn="1"/>
          </p:nvPicPr>
          <p:blipFill>
            <a:blip r:embed="rId4"/>
            <a:stretch>
              <a:fillRect/>
            </a:stretch>
          </p:blipFill>
          <p:spPr>
            <a:xfrm>
              <a:off x="2275542" y="5843853"/>
              <a:ext cx="746153" cy="658548"/>
            </a:xfrm>
            <a:prstGeom prst="rect">
              <a:avLst/>
            </a:prstGeom>
          </p:spPr>
        </p:pic>
      </p:grpSp>
    </p:spTree>
    <p:extLst>
      <p:ext uri="{BB962C8B-B14F-4D97-AF65-F5344CB8AC3E}">
        <p14:creationId xmlns:p14="http://schemas.microsoft.com/office/powerpoint/2010/main" val="254406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ScreenImag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945318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3E24DA-1CB1-1247-9A4B-C5936F5034A4}"/>
              </a:ext>
            </a:extLst>
          </p:cNvPr>
          <p:cNvSpPr txBox="1"/>
          <p:nvPr userDrawn="1"/>
        </p:nvSpPr>
        <p:spPr>
          <a:xfrm>
            <a:off x="358816" y="319211"/>
            <a:ext cx="1088021" cy="1785104"/>
          </a:xfrm>
          <a:prstGeom prst="rect">
            <a:avLst/>
          </a:prstGeom>
          <a:noFill/>
        </p:spPr>
        <p:txBody>
          <a:bodyPr wrap="square" rtlCol="0">
            <a:spAutoFit/>
          </a:bodyPr>
          <a:lstStyle/>
          <a:p>
            <a:r>
              <a:rPr lang="en-US" sz="11000" b="1" i="0" dirty="0">
                <a:solidFill>
                  <a:schemeClr val="bg1"/>
                </a:solidFill>
                <a:latin typeface="Georgia" panose="02040502050405020303" pitchFamily="18" charset="0"/>
                <a:cs typeface="Arial Black" panose="020B0604020202020204" pitchFamily="34" charset="0"/>
              </a:rPr>
              <a:t>“</a:t>
            </a:r>
          </a:p>
        </p:txBody>
      </p:sp>
      <p:sp>
        <p:nvSpPr>
          <p:cNvPr id="7" name="Text Placeholder 6">
            <a:extLst>
              <a:ext uri="{FF2B5EF4-FFF2-40B4-BE49-F238E27FC236}">
                <a16:creationId xmlns:a16="http://schemas.microsoft.com/office/drawing/2014/main" id="{2460E450-63ED-FA4B-8CD9-7EF452BE7924}"/>
              </a:ext>
            </a:extLst>
          </p:cNvPr>
          <p:cNvSpPr>
            <a:spLocks noGrp="1"/>
          </p:cNvSpPr>
          <p:nvPr>
            <p:ph type="body" sz="quarter" idx="13" hasCustomPrompt="1"/>
          </p:nvPr>
        </p:nvSpPr>
        <p:spPr>
          <a:xfrm>
            <a:off x="1171576" y="4247716"/>
            <a:ext cx="8897939" cy="846137"/>
          </a:xfrm>
        </p:spPr>
        <p:txBody>
          <a:bodyPr>
            <a:normAutofit/>
          </a:bodyPr>
          <a:lstStyle>
            <a:lvl1pPr marL="0" indent="-457178">
              <a:buNone/>
              <a:tabLst>
                <a:tab pos="274306" algn="l"/>
              </a:tabLst>
              <a:defRPr sz="1800" b="1" i="0" spc="200" baseline="0">
                <a:solidFill>
                  <a:schemeClr val="bg1"/>
                </a:solidFill>
                <a:latin typeface="Arial Black" panose="020B0604020202020204" pitchFamily="34" charset="0"/>
                <a:cs typeface="Arial Black" panose="020B0604020202020204" pitchFamily="34" charset="0"/>
              </a:defRPr>
            </a:lvl1pPr>
          </a:lstStyle>
          <a:p>
            <a:pPr lvl="0"/>
            <a:r>
              <a:rPr lang="en-US" dirty="0"/>
              <a:t>—NAME O. PERSON</a:t>
            </a:r>
            <a:br>
              <a:rPr lang="en-US" dirty="0"/>
            </a:br>
            <a:r>
              <a:rPr lang="en-US" dirty="0"/>
              <a:t>	TITLE OF QUOTED</a:t>
            </a:r>
          </a:p>
        </p:txBody>
      </p:sp>
      <p:sp>
        <p:nvSpPr>
          <p:cNvPr id="8" name="Title 1">
            <a:extLst>
              <a:ext uri="{FF2B5EF4-FFF2-40B4-BE49-F238E27FC236}">
                <a16:creationId xmlns:a16="http://schemas.microsoft.com/office/drawing/2014/main" id="{E8CE4664-7C88-1A41-B534-F53D664DEB86}"/>
              </a:ext>
            </a:extLst>
          </p:cNvPr>
          <p:cNvSpPr>
            <a:spLocks noGrp="1"/>
          </p:cNvSpPr>
          <p:nvPr>
            <p:ph type="ctrTitle" hasCustomPrompt="1"/>
          </p:nvPr>
        </p:nvSpPr>
        <p:spPr>
          <a:xfrm>
            <a:off x="1172224" y="1134818"/>
            <a:ext cx="10402961" cy="2789499"/>
          </a:xfrm>
          <a:prstGeom prst="rect">
            <a:avLst/>
          </a:prstGeom>
        </p:spPr>
        <p:txBody>
          <a:bodyPr anchor="t">
            <a:noAutofit/>
          </a:bodyPr>
          <a:lstStyle>
            <a:lvl1pPr algn="l">
              <a:lnSpc>
                <a:spcPct val="100000"/>
              </a:lnSpc>
              <a:defRPr sz="4000" b="1" i="1">
                <a:solidFill>
                  <a:schemeClr val="bg1"/>
                </a:solidFill>
                <a:latin typeface="Georgia" panose="02040502050405020303" pitchFamily="18" charset="0"/>
                <a:cs typeface="Arial Black" panose="020B0604020202020204" pitchFamily="34" charset="0"/>
              </a:defRPr>
            </a:lvl1pPr>
          </a:lstStyle>
          <a:p>
            <a:r>
              <a:rPr lang="en-US" dirty="0"/>
              <a:t>Quote goes here click to edit master style lorem ipsum click to edit master style lorem ipsum here click to edit ipsum master style lorem ipsum”</a:t>
            </a:r>
          </a:p>
        </p:txBody>
      </p:sp>
      <p:sp>
        <p:nvSpPr>
          <p:cNvPr id="11" name="Slide Number Placeholder 5">
            <a:extLst>
              <a:ext uri="{FF2B5EF4-FFF2-40B4-BE49-F238E27FC236}">
                <a16:creationId xmlns:a16="http://schemas.microsoft.com/office/drawing/2014/main" id="{D8D10FF2-BEEC-F843-A76B-CBB3A31FFE6A}"/>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grpSp>
        <p:nvGrpSpPr>
          <p:cNvPr id="2" name="Group 1">
            <a:extLst>
              <a:ext uri="{FF2B5EF4-FFF2-40B4-BE49-F238E27FC236}">
                <a16:creationId xmlns:a16="http://schemas.microsoft.com/office/drawing/2014/main" id="{A686EC3D-2B58-A66B-0109-EE07D0729985}"/>
              </a:ext>
            </a:extLst>
          </p:cNvPr>
          <p:cNvGrpSpPr/>
          <p:nvPr userDrawn="1"/>
        </p:nvGrpSpPr>
        <p:grpSpPr>
          <a:xfrm>
            <a:off x="451955" y="6078932"/>
            <a:ext cx="3088907" cy="443381"/>
            <a:chOff x="2302584" y="4770233"/>
            <a:chExt cx="8229796" cy="1181303"/>
          </a:xfrm>
        </p:grpSpPr>
        <p:pic>
          <p:nvPicPr>
            <p:cNvPr id="4" name="Picture 3" descr="A picture containing text, clipart&#10;&#10;Description automatically generated">
              <a:extLst>
                <a:ext uri="{FF2B5EF4-FFF2-40B4-BE49-F238E27FC236}">
                  <a16:creationId xmlns:a16="http://schemas.microsoft.com/office/drawing/2014/main" id="{AC0069E9-7A1E-8090-4341-CBA1B8C0A4A6}"/>
                </a:ext>
              </a:extLst>
            </p:cNvPr>
            <p:cNvPicPr>
              <a:picLocks noChangeAspect="1"/>
            </p:cNvPicPr>
            <p:nvPr userDrawn="1"/>
          </p:nvPicPr>
          <p:blipFill>
            <a:blip r:embed="rId3"/>
            <a:stretch>
              <a:fillRect/>
            </a:stretch>
          </p:blipFill>
          <p:spPr>
            <a:xfrm>
              <a:off x="2302584" y="4770233"/>
              <a:ext cx="4419600" cy="1015314"/>
            </a:xfrm>
            <a:prstGeom prst="rect">
              <a:avLst/>
            </a:prstGeom>
          </p:spPr>
        </p:pic>
        <p:cxnSp>
          <p:nvCxnSpPr>
            <p:cNvPr id="5" name="Straight Connector 4">
              <a:extLst>
                <a:ext uri="{FF2B5EF4-FFF2-40B4-BE49-F238E27FC236}">
                  <a16:creationId xmlns:a16="http://schemas.microsoft.com/office/drawing/2014/main" id="{1BEFD183-C11E-D18A-2308-86CB55EDCDF0}"/>
                </a:ext>
              </a:extLst>
            </p:cNvPr>
            <p:cNvCxnSpPr/>
            <p:nvPr userDrawn="1"/>
          </p:nvCxnSpPr>
          <p:spPr>
            <a:xfrm>
              <a:off x="6874584"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B57B0DC-2587-3EB0-34F1-75ABB9F8609D}"/>
                </a:ext>
              </a:extLst>
            </p:cNvPr>
            <p:cNvPicPr>
              <a:picLocks noChangeAspect="1"/>
            </p:cNvPicPr>
            <p:nvPr userDrawn="1"/>
          </p:nvPicPr>
          <p:blipFill>
            <a:blip r:embed="rId4"/>
            <a:srcRect/>
            <a:stretch/>
          </p:blipFill>
          <p:spPr>
            <a:xfrm>
              <a:off x="7051828" y="4770233"/>
              <a:ext cx="1826168" cy="1181303"/>
            </a:xfrm>
            <a:prstGeom prst="rect">
              <a:avLst/>
            </a:prstGeom>
          </p:spPr>
        </p:pic>
        <p:pic>
          <p:nvPicPr>
            <p:cNvPr id="10" name="Picture 9">
              <a:extLst>
                <a:ext uri="{FF2B5EF4-FFF2-40B4-BE49-F238E27FC236}">
                  <a16:creationId xmlns:a16="http://schemas.microsoft.com/office/drawing/2014/main" id="{B7320391-75B9-B80D-FB58-742796CF926B}"/>
                </a:ext>
              </a:extLst>
            </p:cNvPr>
            <p:cNvPicPr>
              <a:picLocks noChangeAspect="1"/>
            </p:cNvPicPr>
            <p:nvPr userDrawn="1"/>
          </p:nvPicPr>
          <p:blipFill>
            <a:blip r:embed="rId5"/>
            <a:srcRect/>
            <a:stretch/>
          </p:blipFill>
          <p:spPr>
            <a:xfrm>
              <a:off x="9243743" y="4770233"/>
              <a:ext cx="1288637" cy="1137342"/>
            </a:xfrm>
            <a:prstGeom prst="rect">
              <a:avLst/>
            </a:prstGeom>
          </p:spPr>
        </p:pic>
        <p:cxnSp>
          <p:nvCxnSpPr>
            <p:cNvPr id="12" name="Straight Connector 11">
              <a:extLst>
                <a:ext uri="{FF2B5EF4-FFF2-40B4-BE49-F238E27FC236}">
                  <a16:creationId xmlns:a16="http://schemas.microsoft.com/office/drawing/2014/main" id="{2CB07D82-8DCA-C230-6F83-1F2C38A63781}"/>
                </a:ext>
              </a:extLst>
            </p:cNvPr>
            <p:cNvCxnSpPr/>
            <p:nvPr userDrawn="1"/>
          </p:nvCxnSpPr>
          <p:spPr>
            <a:xfrm>
              <a:off x="9028315"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9067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9F5C91A-3B82-4246-9CA3-6102B9D654E3}"/>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12" name="TextBox 11">
            <a:extLst>
              <a:ext uri="{FF2B5EF4-FFF2-40B4-BE49-F238E27FC236}">
                <a16:creationId xmlns:a16="http://schemas.microsoft.com/office/drawing/2014/main" id="{50E054EE-EE92-F548-AA33-3FF426E4145F}"/>
              </a:ext>
            </a:extLst>
          </p:cNvPr>
          <p:cNvSpPr txBox="1"/>
          <p:nvPr userDrawn="1"/>
        </p:nvSpPr>
        <p:spPr>
          <a:xfrm>
            <a:off x="358816" y="319211"/>
            <a:ext cx="1088021" cy="1785104"/>
          </a:xfrm>
          <a:prstGeom prst="rect">
            <a:avLst/>
          </a:prstGeom>
          <a:noFill/>
        </p:spPr>
        <p:txBody>
          <a:bodyPr wrap="square" rtlCol="0">
            <a:spAutoFit/>
          </a:bodyPr>
          <a:lstStyle/>
          <a:p>
            <a:r>
              <a:rPr lang="en-US" sz="11000" b="1" i="0" dirty="0">
                <a:solidFill>
                  <a:schemeClr val="bg1"/>
                </a:solidFill>
                <a:latin typeface="Georgia" panose="02040502050405020303" pitchFamily="18" charset="0"/>
                <a:cs typeface="Arial Black" panose="020B0604020202020204" pitchFamily="34" charset="0"/>
              </a:rPr>
              <a:t>“</a:t>
            </a:r>
          </a:p>
        </p:txBody>
      </p:sp>
      <p:sp>
        <p:nvSpPr>
          <p:cNvPr id="13" name="Text Placeholder 6">
            <a:extLst>
              <a:ext uri="{FF2B5EF4-FFF2-40B4-BE49-F238E27FC236}">
                <a16:creationId xmlns:a16="http://schemas.microsoft.com/office/drawing/2014/main" id="{41D48379-991A-3540-839C-ED0338E371A4}"/>
              </a:ext>
            </a:extLst>
          </p:cNvPr>
          <p:cNvSpPr>
            <a:spLocks noGrp="1"/>
          </p:cNvSpPr>
          <p:nvPr>
            <p:ph type="body" sz="quarter" idx="13" hasCustomPrompt="1"/>
          </p:nvPr>
        </p:nvSpPr>
        <p:spPr>
          <a:xfrm>
            <a:off x="1171576" y="4247716"/>
            <a:ext cx="8897939" cy="846137"/>
          </a:xfrm>
        </p:spPr>
        <p:txBody>
          <a:bodyPr>
            <a:normAutofit/>
          </a:bodyPr>
          <a:lstStyle>
            <a:lvl1pPr marL="0" indent="-457178">
              <a:buNone/>
              <a:tabLst>
                <a:tab pos="274306" algn="l"/>
              </a:tabLst>
              <a:defRPr sz="1800" b="1" i="0" spc="200" baseline="0">
                <a:solidFill>
                  <a:schemeClr val="bg1"/>
                </a:solidFill>
                <a:latin typeface="Arial Black" panose="020B0604020202020204" pitchFamily="34" charset="0"/>
                <a:cs typeface="Arial Black" panose="020B0604020202020204" pitchFamily="34" charset="0"/>
              </a:defRPr>
            </a:lvl1pPr>
          </a:lstStyle>
          <a:p>
            <a:pPr lvl="0"/>
            <a:r>
              <a:rPr lang="en-US" dirty="0"/>
              <a:t>—NAME O. PERSON</a:t>
            </a:r>
            <a:br>
              <a:rPr lang="en-US" dirty="0"/>
            </a:br>
            <a:r>
              <a:rPr lang="en-US" dirty="0"/>
              <a:t>	TITLE OF QUOTED</a:t>
            </a:r>
          </a:p>
        </p:txBody>
      </p:sp>
      <p:sp>
        <p:nvSpPr>
          <p:cNvPr id="14" name="Title 1">
            <a:extLst>
              <a:ext uri="{FF2B5EF4-FFF2-40B4-BE49-F238E27FC236}">
                <a16:creationId xmlns:a16="http://schemas.microsoft.com/office/drawing/2014/main" id="{C61970D8-BB90-6A48-A4D3-D75E94E71539}"/>
              </a:ext>
            </a:extLst>
          </p:cNvPr>
          <p:cNvSpPr>
            <a:spLocks noGrp="1"/>
          </p:cNvSpPr>
          <p:nvPr>
            <p:ph type="ctrTitle" hasCustomPrompt="1"/>
          </p:nvPr>
        </p:nvSpPr>
        <p:spPr>
          <a:xfrm>
            <a:off x="1172224" y="1134818"/>
            <a:ext cx="10402961" cy="2789499"/>
          </a:xfrm>
          <a:prstGeom prst="rect">
            <a:avLst/>
          </a:prstGeom>
        </p:spPr>
        <p:txBody>
          <a:bodyPr anchor="t">
            <a:noAutofit/>
          </a:bodyPr>
          <a:lstStyle>
            <a:lvl1pPr algn="l">
              <a:lnSpc>
                <a:spcPct val="100000"/>
              </a:lnSpc>
              <a:defRPr sz="4000" b="1" i="1">
                <a:solidFill>
                  <a:schemeClr val="bg1"/>
                </a:solidFill>
                <a:latin typeface="Georgia" panose="02040502050405020303" pitchFamily="18" charset="0"/>
                <a:cs typeface="Arial Black" panose="020B0604020202020204" pitchFamily="34" charset="0"/>
              </a:defRPr>
            </a:lvl1pPr>
          </a:lstStyle>
          <a:p>
            <a:r>
              <a:rPr lang="en-US" dirty="0"/>
              <a:t>Quote goes here click to edit master style lorem ipsum click to edit master style lorem ipsum here click to edit ipsum master style lorem ipsum”</a:t>
            </a:r>
          </a:p>
        </p:txBody>
      </p:sp>
      <p:grpSp>
        <p:nvGrpSpPr>
          <p:cNvPr id="2" name="Group 1">
            <a:extLst>
              <a:ext uri="{FF2B5EF4-FFF2-40B4-BE49-F238E27FC236}">
                <a16:creationId xmlns:a16="http://schemas.microsoft.com/office/drawing/2014/main" id="{1106C4A2-F9F9-53FE-92B6-2E4485D38E2F}"/>
              </a:ext>
            </a:extLst>
          </p:cNvPr>
          <p:cNvGrpSpPr/>
          <p:nvPr userDrawn="1"/>
        </p:nvGrpSpPr>
        <p:grpSpPr>
          <a:xfrm>
            <a:off x="451955" y="6078932"/>
            <a:ext cx="3088907" cy="443381"/>
            <a:chOff x="2302584" y="4770233"/>
            <a:chExt cx="8229796" cy="1181303"/>
          </a:xfrm>
        </p:grpSpPr>
        <p:pic>
          <p:nvPicPr>
            <p:cNvPr id="3" name="Picture 2" descr="A picture containing text, clipart&#10;&#10;Description automatically generated">
              <a:extLst>
                <a:ext uri="{FF2B5EF4-FFF2-40B4-BE49-F238E27FC236}">
                  <a16:creationId xmlns:a16="http://schemas.microsoft.com/office/drawing/2014/main" id="{A3A45CDD-7E70-FA1F-A781-E6AB60973EEE}"/>
                </a:ext>
              </a:extLst>
            </p:cNvPr>
            <p:cNvPicPr>
              <a:picLocks noChangeAspect="1"/>
            </p:cNvPicPr>
            <p:nvPr userDrawn="1"/>
          </p:nvPicPr>
          <p:blipFill>
            <a:blip r:embed="rId3"/>
            <a:stretch>
              <a:fillRect/>
            </a:stretch>
          </p:blipFill>
          <p:spPr>
            <a:xfrm>
              <a:off x="2302584" y="4770233"/>
              <a:ext cx="4419600" cy="1015314"/>
            </a:xfrm>
            <a:prstGeom prst="rect">
              <a:avLst/>
            </a:prstGeom>
          </p:spPr>
        </p:pic>
        <p:cxnSp>
          <p:nvCxnSpPr>
            <p:cNvPr id="4" name="Straight Connector 3">
              <a:extLst>
                <a:ext uri="{FF2B5EF4-FFF2-40B4-BE49-F238E27FC236}">
                  <a16:creationId xmlns:a16="http://schemas.microsoft.com/office/drawing/2014/main" id="{FD9888AF-7806-A42C-2485-0316567FD21F}"/>
                </a:ext>
              </a:extLst>
            </p:cNvPr>
            <p:cNvCxnSpPr/>
            <p:nvPr userDrawn="1"/>
          </p:nvCxnSpPr>
          <p:spPr>
            <a:xfrm>
              <a:off x="6874584"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16D39C7-2CB2-697B-592D-4B80F1A7EB7C}"/>
                </a:ext>
              </a:extLst>
            </p:cNvPr>
            <p:cNvPicPr>
              <a:picLocks noChangeAspect="1"/>
            </p:cNvPicPr>
            <p:nvPr userDrawn="1"/>
          </p:nvPicPr>
          <p:blipFill>
            <a:blip r:embed="rId4"/>
            <a:srcRect/>
            <a:stretch/>
          </p:blipFill>
          <p:spPr>
            <a:xfrm>
              <a:off x="7051828" y="4770233"/>
              <a:ext cx="1826168" cy="1181303"/>
            </a:xfrm>
            <a:prstGeom prst="rect">
              <a:avLst/>
            </a:prstGeom>
          </p:spPr>
        </p:pic>
        <p:pic>
          <p:nvPicPr>
            <p:cNvPr id="6" name="Picture 5">
              <a:extLst>
                <a:ext uri="{FF2B5EF4-FFF2-40B4-BE49-F238E27FC236}">
                  <a16:creationId xmlns:a16="http://schemas.microsoft.com/office/drawing/2014/main" id="{719AC95F-867C-2F9C-5F78-A65A369D98EC}"/>
                </a:ext>
              </a:extLst>
            </p:cNvPr>
            <p:cNvPicPr>
              <a:picLocks noChangeAspect="1"/>
            </p:cNvPicPr>
            <p:nvPr userDrawn="1"/>
          </p:nvPicPr>
          <p:blipFill>
            <a:blip r:embed="rId5"/>
            <a:srcRect/>
            <a:stretch/>
          </p:blipFill>
          <p:spPr>
            <a:xfrm>
              <a:off x="9243743" y="4770233"/>
              <a:ext cx="1288637" cy="1137342"/>
            </a:xfrm>
            <a:prstGeom prst="rect">
              <a:avLst/>
            </a:prstGeom>
          </p:spPr>
        </p:pic>
        <p:cxnSp>
          <p:nvCxnSpPr>
            <p:cNvPr id="8" name="Straight Connector 7">
              <a:extLst>
                <a:ext uri="{FF2B5EF4-FFF2-40B4-BE49-F238E27FC236}">
                  <a16:creationId xmlns:a16="http://schemas.microsoft.com/office/drawing/2014/main" id="{932E123A-2E80-681A-083A-6E88B58C48CC}"/>
                </a:ext>
              </a:extLst>
            </p:cNvPr>
            <p:cNvCxnSpPr/>
            <p:nvPr userDrawn="1"/>
          </p:nvCxnSpPr>
          <p:spPr>
            <a:xfrm>
              <a:off x="9028315"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5734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st+Callout">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F39A1D6-DBBB-A847-838A-96CE92F5E8FB}"/>
              </a:ext>
            </a:extLst>
          </p:cNvPr>
          <p:cNvPicPr>
            <a:picLocks noChangeAspect="1"/>
          </p:cNvPicPr>
          <p:nvPr userDrawn="1"/>
        </p:nvPicPr>
        <p:blipFill rotWithShape="1">
          <a:blip r:embed="rId2"/>
          <a:srcRect l="50000" t="69899" r="1"/>
          <a:stretch/>
        </p:blipFill>
        <p:spPr>
          <a:xfrm>
            <a:off x="6095999" y="4791116"/>
            <a:ext cx="6089651" cy="2060533"/>
          </a:xfrm>
          <a:prstGeom prst="rect">
            <a:avLst/>
          </a:prstGeom>
        </p:spPr>
      </p:pic>
      <p:pic>
        <p:nvPicPr>
          <p:cNvPr id="14" name="Picture 13" descr="A close up of a logo&#10;&#10;Description automatically generated">
            <a:extLst>
              <a:ext uri="{FF2B5EF4-FFF2-40B4-BE49-F238E27FC236}">
                <a16:creationId xmlns:a16="http://schemas.microsoft.com/office/drawing/2014/main" id="{C9B96961-9CB9-EE40-B746-84089B11EE2F}"/>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6095998" y="1"/>
            <a:ext cx="6089651" cy="4784762"/>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6565902" y="457201"/>
            <a:ext cx="5173663" cy="3883068"/>
          </a:xfrm>
        </p:spPr>
        <p:txBody>
          <a:bodyPr anchor="ctr">
            <a:normAutofit/>
          </a:bodyPr>
          <a:lstStyle>
            <a:lvl1pPr marL="0" indent="0">
              <a:lnSpc>
                <a:spcPct val="100000"/>
              </a:lnSpc>
              <a:buNone/>
              <a:defRPr sz="4000" b="1" i="1">
                <a:solidFill>
                  <a:schemeClr val="bg1"/>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Callout goes here click to edit text lorem ipsum</a:t>
            </a:r>
          </a:p>
        </p:txBody>
      </p:sp>
      <p:sp>
        <p:nvSpPr>
          <p:cNvPr id="12" name="Slide Number Placeholder 5">
            <a:extLst>
              <a:ext uri="{FF2B5EF4-FFF2-40B4-BE49-F238E27FC236}">
                <a16:creationId xmlns:a16="http://schemas.microsoft.com/office/drawing/2014/main" id="{E2904F77-80AD-C147-A581-E23A283819D1}"/>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15" name="Content Placeholder 2">
            <a:extLst>
              <a:ext uri="{FF2B5EF4-FFF2-40B4-BE49-F238E27FC236}">
                <a16:creationId xmlns:a16="http://schemas.microsoft.com/office/drawing/2014/main" id="{BD640299-D8EE-494F-B123-AE344ED82E2A}"/>
              </a:ext>
            </a:extLst>
          </p:cNvPr>
          <p:cNvSpPr>
            <a:spLocks noGrp="1"/>
          </p:cNvSpPr>
          <p:nvPr>
            <p:ph idx="1"/>
          </p:nvPr>
        </p:nvSpPr>
        <p:spPr>
          <a:xfrm>
            <a:off x="470590" y="1825627"/>
            <a:ext cx="5179324" cy="316200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4730D69E-FFBA-5A4C-9173-0E8F1DC1DBB4}"/>
              </a:ext>
            </a:extLst>
          </p:cNvPr>
          <p:cNvSpPr>
            <a:spLocks noGrp="1"/>
          </p:cNvSpPr>
          <p:nvPr>
            <p:ph type="title"/>
          </p:nvPr>
        </p:nvSpPr>
        <p:spPr>
          <a:xfrm>
            <a:off x="470590" y="500650"/>
            <a:ext cx="5179324"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grpSp>
        <p:nvGrpSpPr>
          <p:cNvPr id="2" name="Group 1">
            <a:extLst>
              <a:ext uri="{FF2B5EF4-FFF2-40B4-BE49-F238E27FC236}">
                <a16:creationId xmlns:a16="http://schemas.microsoft.com/office/drawing/2014/main" id="{AB892232-FBC4-AECC-BB48-C4C29D1E4FA1}"/>
              </a:ext>
            </a:extLst>
          </p:cNvPr>
          <p:cNvGrpSpPr/>
          <p:nvPr userDrawn="1"/>
        </p:nvGrpSpPr>
        <p:grpSpPr>
          <a:xfrm>
            <a:off x="470589" y="5843852"/>
            <a:ext cx="2551106" cy="658549"/>
            <a:chOff x="470589" y="5843852"/>
            <a:chExt cx="2551106" cy="658549"/>
          </a:xfrm>
        </p:grpSpPr>
        <p:pic>
          <p:nvPicPr>
            <p:cNvPr id="3" name="Picture 2">
              <a:extLst>
                <a:ext uri="{FF2B5EF4-FFF2-40B4-BE49-F238E27FC236}">
                  <a16:creationId xmlns:a16="http://schemas.microsoft.com/office/drawing/2014/main" id="{E539537D-6C87-4DB6-7252-72D383D20F65}"/>
                </a:ext>
              </a:extLst>
            </p:cNvPr>
            <p:cNvPicPr>
              <a:picLocks noChangeAspect="1"/>
            </p:cNvPicPr>
            <p:nvPr userDrawn="1"/>
          </p:nvPicPr>
          <p:blipFill>
            <a:blip r:embed="rId5"/>
            <a:srcRect/>
            <a:stretch/>
          </p:blipFill>
          <p:spPr>
            <a:xfrm>
              <a:off x="470589" y="5843852"/>
              <a:ext cx="842112" cy="640080"/>
            </a:xfrm>
            <a:prstGeom prst="rect">
              <a:avLst/>
            </a:prstGeom>
          </p:spPr>
        </p:pic>
        <p:pic>
          <p:nvPicPr>
            <p:cNvPr id="4" name="Picture 3" descr="Logo&#10;&#10;Description automatically generated">
              <a:extLst>
                <a:ext uri="{FF2B5EF4-FFF2-40B4-BE49-F238E27FC236}">
                  <a16:creationId xmlns:a16="http://schemas.microsoft.com/office/drawing/2014/main" id="{EA5D00BB-0BA5-F4B4-2602-038DB1685E3A}"/>
                </a:ext>
              </a:extLst>
            </p:cNvPr>
            <p:cNvPicPr>
              <a:picLocks noChangeAspect="1"/>
            </p:cNvPicPr>
            <p:nvPr userDrawn="1"/>
          </p:nvPicPr>
          <p:blipFill>
            <a:blip r:embed="rId6"/>
            <a:stretch>
              <a:fillRect/>
            </a:stretch>
          </p:blipFill>
          <p:spPr>
            <a:xfrm>
              <a:off x="1464848" y="5843853"/>
              <a:ext cx="658547" cy="658547"/>
            </a:xfrm>
            <a:prstGeom prst="rect">
              <a:avLst/>
            </a:prstGeom>
          </p:spPr>
        </p:pic>
        <p:pic>
          <p:nvPicPr>
            <p:cNvPr id="5" name="Picture 4" descr="Logo, company name&#10;&#10;Description automatically generated">
              <a:extLst>
                <a:ext uri="{FF2B5EF4-FFF2-40B4-BE49-F238E27FC236}">
                  <a16:creationId xmlns:a16="http://schemas.microsoft.com/office/drawing/2014/main" id="{3B1F1DEE-8623-D202-724D-854C80B98422}"/>
                </a:ext>
              </a:extLst>
            </p:cNvPr>
            <p:cNvPicPr>
              <a:picLocks noChangeAspect="1"/>
            </p:cNvPicPr>
            <p:nvPr userDrawn="1"/>
          </p:nvPicPr>
          <p:blipFill>
            <a:blip r:embed="rId7"/>
            <a:stretch>
              <a:fillRect/>
            </a:stretch>
          </p:blipFill>
          <p:spPr>
            <a:xfrm>
              <a:off x="2275542" y="5843853"/>
              <a:ext cx="746153" cy="658548"/>
            </a:xfrm>
            <a:prstGeom prst="rect">
              <a:avLst/>
            </a:prstGeom>
          </p:spPr>
        </p:pic>
      </p:grpSp>
    </p:spTree>
    <p:extLst>
      <p:ext uri="{BB962C8B-B14F-4D97-AF65-F5344CB8AC3E}">
        <p14:creationId xmlns:p14="http://schemas.microsoft.com/office/powerpoint/2010/main" val="410689804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ThreeDataPoints">
    <p:bg>
      <p:bgRef idx="1001">
        <a:schemeClr val="bg1"/>
      </p:bgRef>
    </p:bg>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46EEBAEB-A8E1-4F43-9BB1-043C488B1D41}"/>
              </a:ext>
            </a:extLst>
          </p:cNvPr>
          <p:cNvPicPr>
            <a:picLocks noChangeAspect="1"/>
          </p:cNvPicPr>
          <p:nvPr userDrawn="1"/>
        </p:nvPicPr>
        <p:blipFill rotWithShape="1">
          <a:blip r:embed="rId2"/>
          <a:srcRect l="50000" t="69899" r="1"/>
          <a:stretch/>
        </p:blipFill>
        <p:spPr>
          <a:xfrm>
            <a:off x="6095999" y="4791116"/>
            <a:ext cx="6089651" cy="2060533"/>
          </a:xfrm>
          <a:prstGeom prst="rect">
            <a:avLst/>
          </a:prstGeom>
        </p:spPr>
      </p:pic>
      <p:pic>
        <p:nvPicPr>
          <p:cNvPr id="15" name="Picture 14" descr="A close up of a logo&#10;&#10;Description automatically generated">
            <a:extLst>
              <a:ext uri="{FF2B5EF4-FFF2-40B4-BE49-F238E27FC236}">
                <a16:creationId xmlns:a16="http://schemas.microsoft.com/office/drawing/2014/main" id="{1CDB78E4-D553-6F41-8C2B-2A39EF4498A2}"/>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6095998" y="1"/>
            <a:ext cx="6089651" cy="4784762"/>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6565900" y="457200"/>
            <a:ext cx="1515783" cy="1070739"/>
          </a:xfrm>
        </p:spPr>
        <p:txBody>
          <a:bodyPr anchor="ctr">
            <a:noAutofit/>
          </a:bodyPr>
          <a:lstStyle>
            <a:lvl1pPr marL="0" indent="0" algn="ctr">
              <a:buNone/>
              <a:defRPr sz="7200" b="1" i="1">
                <a:solidFill>
                  <a:schemeClr val="accent3"/>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12</a:t>
            </a:r>
          </a:p>
        </p:txBody>
      </p:sp>
      <p:sp>
        <p:nvSpPr>
          <p:cNvPr id="8" name="Text Placeholder 9">
            <a:extLst>
              <a:ext uri="{FF2B5EF4-FFF2-40B4-BE49-F238E27FC236}">
                <a16:creationId xmlns:a16="http://schemas.microsoft.com/office/drawing/2014/main" id="{C0376360-71FF-A144-930F-A825AC39BDDB}"/>
              </a:ext>
            </a:extLst>
          </p:cNvPr>
          <p:cNvSpPr>
            <a:spLocks noGrp="1"/>
          </p:cNvSpPr>
          <p:nvPr>
            <p:ph type="body" sz="quarter" idx="11" hasCustomPrompt="1"/>
          </p:nvPr>
        </p:nvSpPr>
        <p:spPr>
          <a:xfrm>
            <a:off x="6565900" y="1889597"/>
            <a:ext cx="1515783" cy="1070739"/>
          </a:xfrm>
        </p:spPr>
        <p:txBody>
          <a:bodyPr anchor="ctr">
            <a:noAutofit/>
          </a:bodyPr>
          <a:lstStyle>
            <a:lvl1pPr marL="0" indent="0" algn="ctr">
              <a:buNone/>
              <a:defRPr sz="7200" b="1" i="1">
                <a:solidFill>
                  <a:schemeClr val="accent3"/>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34</a:t>
            </a:r>
          </a:p>
        </p:txBody>
      </p:sp>
      <p:sp>
        <p:nvSpPr>
          <p:cNvPr id="12" name="Text Placeholder 9">
            <a:extLst>
              <a:ext uri="{FF2B5EF4-FFF2-40B4-BE49-F238E27FC236}">
                <a16:creationId xmlns:a16="http://schemas.microsoft.com/office/drawing/2014/main" id="{8235CA03-F352-BA42-90A3-D4E973E43102}"/>
              </a:ext>
            </a:extLst>
          </p:cNvPr>
          <p:cNvSpPr>
            <a:spLocks noGrp="1"/>
          </p:cNvSpPr>
          <p:nvPr>
            <p:ph type="body" sz="quarter" idx="12" hasCustomPrompt="1"/>
          </p:nvPr>
        </p:nvSpPr>
        <p:spPr>
          <a:xfrm>
            <a:off x="6565900" y="3328345"/>
            <a:ext cx="1515783" cy="1070739"/>
          </a:xfrm>
        </p:spPr>
        <p:txBody>
          <a:bodyPr anchor="ctr">
            <a:noAutofit/>
          </a:bodyPr>
          <a:lstStyle>
            <a:lvl1pPr marL="0" indent="0" algn="ctr">
              <a:buNone/>
              <a:defRPr sz="7200" b="1" i="1">
                <a:solidFill>
                  <a:schemeClr val="accent3"/>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56</a:t>
            </a:r>
          </a:p>
        </p:txBody>
      </p:sp>
      <p:sp>
        <p:nvSpPr>
          <p:cNvPr id="5" name="Text Placeholder 4">
            <a:extLst>
              <a:ext uri="{FF2B5EF4-FFF2-40B4-BE49-F238E27FC236}">
                <a16:creationId xmlns:a16="http://schemas.microsoft.com/office/drawing/2014/main" id="{D60ACB5C-C86C-644D-BA6A-BE0D86E9F1E1}"/>
              </a:ext>
            </a:extLst>
          </p:cNvPr>
          <p:cNvSpPr>
            <a:spLocks noGrp="1"/>
          </p:cNvSpPr>
          <p:nvPr>
            <p:ph type="body" sz="quarter" idx="13" hasCustomPrompt="1"/>
          </p:nvPr>
        </p:nvSpPr>
        <p:spPr>
          <a:xfrm>
            <a:off x="8242302" y="457202"/>
            <a:ext cx="3254375" cy="1069975"/>
          </a:xfrm>
        </p:spPr>
        <p:txBody>
          <a:bodyPr anchor="ctr">
            <a:normAutofit/>
          </a:bodyPr>
          <a:lstStyle>
            <a:lvl1pPr marL="0" indent="0">
              <a:buNone/>
              <a:defRPr sz="2000">
                <a:solidFill>
                  <a:schemeClr val="bg1"/>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dirty="0"/>
              <a:t>Unit, detail, or explanation of number</a:t>
            </a:r>
          </a:p>
        </p:txBody>
      </p:sp>
      <p:sp>
        <p:nvSpPr>
          <p:cNvPr id="17" name="Text Placeholder 4">
            <a:extLst>
              <a:ext uri="{FF2B5EF4-FFF2-40B4-BE49-F238E27FC236}">
                <a16:creationId xmlns:a16="http://schemas.microsoft.com/office/drawing/2014/main" id="{4242E3C7-488E-2044-BA91-10A81BED4D02}"/>
              </a:ext>
            </a:extLst>
          </p:cNvPr>
          <p:cNvSpPr>
            <a:spLocks noGrp="1"/>
          </p:cNvSpPr>
          <p:nvPr>
            <p:ph type="body" sz="quarter" idx="14" hasCustomPrompt="1"/>
          </p:nvPr>
        </p:nvSpPr>
        <p:spPr>
          <a:xfrm>
            <a:off x="8242302" y="1882590"/>
            <a:ext cx="3254375" cy="1069975"/>
          </a:xfrm>
        </p:spPr>
        <p:txBody>
          <a:bodyPr anchor="ctr">
            <a:normAutofit/>
          </a:bodyPr>
          <a:lstStyle>
            <a:lvl1pPr marL="0" indent="0">
              <a:buNone/>
              <a:defRPr sz="2000">
                <a:solidFill>
                  <a:schemeClr val="bg1"/>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dirty="0"/>
              <a:t>Unit, detail, or explanation of number</a:t>
            </a:r>
          </a:p>
        </p:txBody>
      </p:sp>
      <p:sp>
        <p:nvSpPr>
          <p:cNvPr id="18" name="Text Placeholder 4">
            <a:extLst>
              <a:ext uri="{FF2B5EF4-FFF2-40B4-BE49-F238E27FC236}">
                <a16:creationId xmlns:a16="http://schemas.microsoft.com/office/drawing/2014/main" id="{9F2608FF-D3A0-6741-8008-9C7E70BE07AF}"/>
              </a:ext>
            </a:extLst>
          </p:cNvPr>
          <p:cNvSpPr>
            <a:spLocks noGrp="1"/>
          </p:cNvSpPr>
          <p:nvPr>
            <p:ph type="body" sz="quarter" idx="15" hasCustomPrompt="1"/>
          </p:nvPr>
        </p:nvSpPr>
        <p:spPr>
          <a:xfrm>
            <a:off x="8242302" y="3334871"/>
            <a:ext cx="3254375" cy="1069975"/>
          </a:xfrm>
        </p:spPr>
        <p:txBody>
          <a:bodyPr anchor="ctr">
            <a:normAutofit/>
          </a:bodyPr>
          <a:lstStyle>
            <a:lvl1pPr marL="0" indent="0">
              <a:buNone/>
              <a:defRPr sz="2000">
                <a:solidFill>
                  <a:schemeClr val="bg1"/>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dirty="0"/>
              <a:t>Unit, detail, or explanation of number</a:t>
            </a:r>
          </a:p>
        </p:txBody>
      </p:sp>
      <p:sp>
        <p:nvSpPr>
          <p:cNvPr id="16" name="Slide Number Placeholder 5">
            <a:extLst>
              <a:ext uri="{FF2B5EF4-FFF2-40B4-BE49-F238E27FC236}">
                <a16:creationId xmlns:a16="http://schemas.microsoft.com/office/drawing/2014/main" id="{9BECD23F-D113-CD4A-A9DD-36EEBFA4F99B}"/>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20" name="Content Placeholder 2">
            <a:extLst>
              <a:ext uri="{FF2B5EF4-FFF2-40B4-BE49-F238E27FC236}">
                <a16:creationId xmlns:a16="http://schemas.microsoft.com/office/drawing/2014/main" id="{68AD3FE4-478F-6548-BAFD-0D7D22564475}"/>
              </a:ext>
            </a:extLst>
          </p:cNvPr>
          <p:cNvSpPr>
            <a:spLocks noGrp="1"/>
          </p:cNvSpPr>
          <p:nvPr>
            <p:ph idx="1"/>
          </p:nvPr>
        </p:nvSpPr>
        <p:spPr>
          <a:xfrm>
            <a:off x="470590" y="1825627"/>
            <a:ext cx="5179324" cy="316200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4579B878-6035-964A-BB51-CFF0A9651BE0}"/>
              </a:ext>
            </a:extLst>
          </p:cNvPr>
          <p:cNvSpPr>
            <a:spLocks noGrp="1"/>
          </p:cNvSpPr>
          <p:nvPr>
            <p:ph type="title"/>
          </p:nvPr>
        </p:nvSpPr>
        <p:spPr>
          <a:xfrm>
            <a:off x="470590" y="500650"/>
            <a:ext cx="5179324"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grpSp>
        <p:nvGrpSpPr>
          <p:cNvPr id="2" name="Group 1">
            <a:extLst>
              <a:ext uri="{FF2B5EF4-FFF2-40B4-BE49-F238E27FC236}">
                <a16:creationId xmlns:a16="http://schemas.microsoft.com/office/drawing/2014/main" id="{B0B2BD0C-4815-85F9-F6D4-9379524EBF7C}"/>
              </a:ext>
            </a:extLst>
          </p:cNvPr>
          <p:cNvGrpSpPr/>
          <p:nvPr userDrawn="1"/>
        </p:nvGrpSpPr>
        <p:grpSpPr>
          <a:xfrm>
            <a:off x="491017" y="5843851"/>
            <a:ext cx="2551106" cy="658549"/>
            <a:chOff x="470589" y="5843852"/>
            <a:chExt cx="2551106" cy="658549"/>
          </a:xfrm>
        </p:grpSpPr>
        <p:pic>
          <p:nvPicPr>
            <p:cNvPr id="3" name="Picture 2">
              <a:extLst>
                <a:ext uri="{FF2B5EF4-FFF2-40B4-BE49-F238E27FC236}">
                  <a16:creationId xmlns:a16="http://schemas.microsoft.com/office/drawing/2014/main" id="{384AA805-069C-D854-8F6D-482A3448393A}"/>
                </a:ext>
              </a:extLst>
            </p:cNvPr>
            <p:cNvPicPr>
              <a:picLocks noChangeAspect="1"/>
            </p:cNvPicPr>
            <p:nvPr userDrawn="1"/>
          </p:nvPicPr>
          <p:blipFill>
            <a:blip r:embed="rId5"/>
            <a:srcRect/>
            <a:stretch/>
          </p:blipFill>
          <p:spPr>
            <a:xfrm>
              <a:off x="470589" y="5843852"/>
              <a:ext cx="842112" cy="640080"/>
            </a:xfrm>
            <a:prstGeom prst="rect">
              <a:avLst/>
            </a:prstGeom>
          </p:spPr>
        </p:pic>
        <p:pic>
          <p:nvPicPr>
            <p:cNvPr id="4" name="Picture 3" descr="Logo&#10;&#10;Description automatically generated">
              <a:extLst>
                <a:ext uri="{FF2B5EF4-FFF2-40B4-BE49-F238E27FC236}">
                  <a16:creationId xmlns:a16="http://schemas.microsoft.com/office/drawing/2014/main" id="{CA79D6EC-250E-8A13-3053-84B85DDC8B53}"/>
                </a:ext>
              </a:extLst>
            </p:cNvPr>
            <p:cNvPicPr>
              <a:picLocks noChangeAspect="1"/>
            </p:cNvPicPr>
            <p:nvPr userDrawn="1"/>
          </p:nvPicPr>
          <p:blipFill>
            <a:blip r:embed="rId6"/>
            <a:stretch>
              <a:fillRect/>
            </a:stretch>
          </p:blipFill>
          <p:spPr>
            <a:xfrm>
              <a:off x="1464848" y="5843853"/>
              <a:ext cx="658547" cy="658547"/>
            </a:xfrm>
            <a:prstGeom prst="rect">
              <a:avLst/>
            </a:prstGeom>
          </p:spPr>
        </p:pic>
        <p:pic>
          <p:nvPicPr>
            <p:cNvPr id="6" name="Picture 5" descr="Logo, company name&#10;&#10;Description automatically generated">
              <a:extLst>
                <a:ext uri="{FF2B5EF4-FFF2-40B4-BE49-F238E27FC236}">
                  <a16:creationId xmlns:a16="http://schemas.microsoft.com/office/drawing/2014/main" id="{10185691-8778-970C-AAB1-985A9471CA1E}"/>
                </a:ext>
              </a:extLst>
            </p:cNvPr>
            <p:cNvPicPr>
              <a:picLocks noChangeAspect="1"/>
            </p:cNvPicPr>
            <p:nvPr userDrawn="1"/>
          </p:nvPicPr>
          <p:blipFill>
            <a:blip r:embed="rId7"/>
            <a:stretch>
              <a:fillRect/>
            </a:stretch>
          </p:blipFill>
          <p:spPr>
            <a:xfrm>
              <a:off x="2275542" y="5843853"/>
              <a:ext cx="746153" cy="658548"/>
            </a:xfrm>
            <a:prstGeom prst="rect">
              <a:avLst/>
            </a:prstGeom>
          </p:spPr>
        </p:pic>
      </p:grpSp>
    </p:spTree>
    <p:extLst>
      <p:ext uri="{BB962C8B-B14F-4D97-AF65-F5344CB8AC3E}">
        <p14:creationId xmlns:p14="http://schemas.microsoft.com/office/powerpoint/2010/main" val="56715930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Data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23647AC-6B58-154F-A35F-899B9B14388F}"/>
              </a:ext>
            </a:extLst>
          </p:cNvPr>
          <p:cNvCxnSpPr>
            <a:cxnSpLocks/>
          </p:cNvCxnSpPr>
          <p:nvPr userDrawn="1"/>
        </p:nvCxnSpPr>
        <p:spPr>
          <a:xfrm>
            <a:off x="4065495" y="914400"/>
            <a:ext cx="0" cy="411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414887-EDEC-EA46-AE17-11A700D93405}"/>
              </a:ext>
            </a:extLst>
          </p:cNvPr>
          <p:cNvCxnSpPr>
            <a:cxnSpLocks/>
          </p:cNvCxnSpPr>
          <p:nvPr userDrawn="1"/>
        </p:nvCxnSpPr>
        <p:spPr>
          <a:xfrm>
            <a:off x="8130988" y="914400"/>
            <a:ext cx="0" cy="411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095FDBDC-85D9-0A44-8530-78819EEC4315}"/>
              </a:ext>
            </a:extLst>
          </p:cNvPr>
          <p:cNvSpPr>
            <a:spLocks noGrp="1"/>
          </p:cNvSpPr>
          <p:nvPr>
            <p:ph type="body" sz="quarter" idx="10" hasCustomPrompt="1"/>
          </p:nvPr>
        </p:nvSpPr>
        <p:spPr>
          <a:xfrm>
            <a:off x="685800" y="1465265"/>
            <a:ext cx="2676525" cy="1398961"/>
          </a:xfrm>
        </p:spPr>
        <p:txBody>
          <a:bodyPr>
            <a:normAutofit/>
          </a:bodyPr>
          <a:lstStyle>
            <a:lvl1pPr marL="0" indent="0" algn="ctr">
              <a:buNone/>
              <a:defRPr sz="11500" b="1" i="1">
                <a:solidFill>
                  <a:schemeClr val="accent3"/>
                </a:solidFill>
                <a:latin typeface="Georgia" panose="02040502050405020303" pitchFamily="18" charset="0"/>
              </a:defRPr>
            </a:lvl1pPr>
          </a:lstStyle>
          <a:p>
            <a:pPr lvl="0"/>
            <a:r>
              <a:rPr lang="en-US" dirty="0"/>
              <a:t>12</a:t>
            </a:r>
          </a:p>
        </p:txBody>
      </p:sp>
      <p:sp>
        <p:nvSpPr>
          <p:cNvPr id="16" name="Text Placeholder 14">
            <a:extLst>
              <a:ext uri="{FF2B5EF4-FFF2-40B4-BE49-F238E27FC236}">
                <a16:creationId xmlns:a16="http://schemas.microsoft.com/office/drawing/2014/main" id="{96BB51E8-22C5-3A48-97D1-3EEDCADFD7CA}"/>
              </a:ext>
            </a:extLst>
          </p:cNvPr>
          <p:cNvSpPr>
            <a:spLocks noGrp="1"/>
          </p:cNvSpPr>
          <p:nvPr>
            <p:ph type="body" sz="quarter" idx="11" hasCustomPrompt="1"/>
          </p:nvPr>
        </p:nvSpPr>
        <p:spPr>
          <a:xfrm>
            <a:off x="4814048" y="1465265"/>
            <a:ext cx="2676525" cy="1398961"/>
          </a:xfrm>
        </p:spPr>
        <p:txBody>
          <a:bodyPr>
            <a:normAutofit/>
          </a:bodyPr>
          <a:lstStyle>
            <a:lvl1pPr marL="0" indent="0" algn="ctr">
              <a:buNone/>
              <a:defRPr sz="11500" b="1" i="1">
                <a:solidFill>
                  <a:schemeClr val="accent3"/>
                </a:solidFill>
                <a:latin typeface="Georgia" panose="02040502050405020303" pitchFamily="18" charset="0"/>
              </a:defRPr>
            </a:lvl1pPr>
          </a:lstStyle>
          <a:p>
            <a:pPr lvl="0"/>
            <a:r>
              <a:rPr lang="en-US" dirty="0"/>
              <a:t>34</a:t>
            </a:r>
          </a:p>
        </p:txBody>
      </p:sp>
      <p:sp>
        <p:nvSpPr>
          <p:cNvPr id="17" name="Text Placeholder 14">
            <a:extLst>
              <a:ext uri="{FF2B5EF4-FFF2-40B4-BE49-F238E27FC236}">
                <a16:creationId xmlns:a16="http://schemas.microsoft.com/office/drawing/2014/main" id="{1A3C4111-5524-C344-BEB6-9E79791D365B}"/>
              </a:ext>
            </a:extLst>
          </p:cNvPr>
          <p:cNvSpPr>
            <a:spLocks noGrp="1"/>
          </p:cNvSpPr>
          <p:nvPr>
            <p:ph type="body" sz="quarter" idx="12" hasCustomPrompt="1"/>
          </p:nvPr>
        </p:nvSpPr>
        <p:spPr>
          <a:xfrm>
            <a:off x="8713696" y="1465265"/>
            <a:ext cx="2676525" cy="1398961"/>
          </a:xfrm>
        </p:spPr>
        <p:txBody>
          <a:bodyPr>
            <a:normAutofit/>
          </a:bodyPr>
          <a:lstStyle>
            <a:lvl1pPr marL="0" indent="0" algn="ctr">
              <a:buNone/>
              <a:defRPr sz="11500" b="1" i="1">
                <a:solidFill>
                  <a:schemeClr val="accent3"/>
                </a:solidFill>
                <a:latin typeface="Georgia" panose="02040502050405020303" pitchFamily="18" charset="0"/>
              </a:defRPr>
            </a:lvl1pPr>
          </a:lstStyle>
          <a:p>
            <a:pPr lvl="0"/>
            <a:r>
              <a:rPr lang="en-US" dirty="0"/>
              <a:t>56</a:t>
            </a:r>
          </a:p>
        </p:txBody>
      </p:sp>
      <p:sp>
        <p:nvSpPr>
          <p:cNvPr id="20" name="Text Placeholder 19">
            <a:extLst>
              <a:ext uri="{FF2B5EF4-FFF2-40B4-BE49-F238E27FC236}">
                <a16:creationId xmlns:a16="http://schemas.microsoft.com/office/drawing/2014/main" id="{55BD5BF8-B107-E24C-A763-A1D63FD4BAD9}"/>
              </a:ext>
            </a:extLst>
          </p:cNvPr>
          <p:cNvSpPr>
            <a:spLocks noGrp="1"/>
          </p:cNvSpPr>
          <p:nvPr>
            <p:ph type="body" sz="quarter" idx="13"/>
          </p:nvPr>
        </p:nvSpPr>
        <p:spPr>
          <a:xfrm>
            <a:off x="685800" y="3294297"/>
            <a:ext cx="2676525" cy="1398961"/>
          </a:xfrm>
        </p:spPr>
        <p:txBody>
          <a:bodyPr>
            <a:normAutofit/>
          </a:bodyPr>
          <a:lstStyle>
            <a:lvl1pPr marL="0" indent="0" algn="ctr">
              <a:buNone/>
              <a:defRPr sz="2000" b="1">
                <a:solidFill>
                  <a:schemeClr val="bg1"/>
                </a:solidFill>
              </a:defRPr>
            </a:lvl1pPr>
            <a:lvl2pPr marL="457178" indent="0" algn="ctr">
              <a:buNone/>
              <a:defRPr>
                <a:solidFill>
                  <a:schemeClr val="bg1"/>
                </a:solidFill>
              </a:defRPr>
            </a:lvl2pPr>
            <a:lvl3pPr marL="914354" indent="0" algn="ctr">
              <a:buNone/>
              <a:defRPr>
                <a:solidFill>
                  <a:schemeClr val="bg1"/>
                </a:solidFill>
              </a:defRPr>
            </a:lvl3pPr>
            <a:lvl4pPr marL="1371532" indent="0" algn="ctr">
              <a:buNone/>
              <a:defRPr>
                <a:solidFill>
                  <a:schemeClr val="bg1"/>
                </a:solidFill>
              </a:defRPr>
            </a:lvl4pPr>
            <a:lvl5pPr marL="1828709" indent="0" algn="ctr">
              <a:buNone/>
              <a:defRPr>
                <a:solidFill>
                  <a:schemeClr val="bg1"/>
                </a:solidFill>
              </a:defRPr>
            </a:lvl5pPr>
          </a:lstStyle>
          <a:p>
            <a:pPr lvl="0"/>
            <a:r>
              <a:rPr lang="en-US"/>
              <a:t>Click to edit Master text styles</a:t>
            </a:r>
          </a:p>
        </p:txBody>
      </p:sp>
      <p:sp>
        <p:nvSpPr>
          <p:cNvPr id="21" name="Text Placeholder 19">
            <a:extLst>
              <a:ext uri="{FF2B5EF4-FFF2-40B4-BE49-F238E27FC236}">
                <a16:creationId xmlns:a16="http://schemas.microsoft.com/office/drawing/2014/main" id="{573D3580-B1DA-754B-BFC0-BBCCBF597C02}"/>
              </a:ext>
            </a:extLst>
          </p:cNvPr>
          <p:cNvSpPr>
            <a:spLocks noGrp="1"/>
          </p:cNvSpPr>
          <p:nvPr>
            <p:ph type="body" sz="quarter" idx="14"/>
          </p:nvPr>
        </p:nvSpPr>
        <p:spPr>
          <a:xfrm>
            <a:off x="4827495" y="3294297"/>
            <a:ext cx="2676525" cy="1398961"/>
          </a:xfrm>
        </p:spPr>
        <p:txBody>
          <a:bodyPr>
            <a:normAutofit/>
          </a:bodyPr>
          <a:lstStyle>
            <a:lvl1pPr marL="0" indent="0" algn="ctr">
              <a:buNone/>
              <a:defRPr sz="2000" b="1">
                <a:solidFill>
                  <a:schemeClr val="bg1"/>
                </a:solidFill>
              </a:defRPr>
            </a:lvl1pPr>
            <a:lvl2pPr marL="457178" indent="0" algn="ctr">
              <a:buNone/>
              <a:defRPr>
                <a:solidFill>
                  <a:schemeClr val="bg1"/>
                </a:solidFill>
              </a:defRPr>
            </a:lvl2pPr>
            <a:lvl3pPr marL="914354" indent="0" algn="ctr">
              <a:buNone/>
              <a:defRPr>
                <a:solidFill>
                  <a:schemeClr val="bg1"/>
                </a:solidFill>
              </a:defRPr>
            </a:lvl3pPr>
            <a:lvl4pPr marL="1371532" indent="0" algn="ctr">
              <a:buNone/>
              <a:defRPr>
                <a:solidFill>
                  <a:schemeClr val="bg1"/>
                </a:solidFill>
              </a:defRPr>
            </a:lvl4pPr>
            <a:lvl5pPr marL="1828709" indent="0" algn="ctr">
              <a:buNone/>
              <a:defRPr>
                <a:solidFill>
                  <a:schemeClr val="bg1"/>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688C5D99-3E9D-D047-84E2-FF313C37C4E6}"/>
              </a:ext>
            </a:extLst>
          </p:cNvPr>
          <p:cNvSpPr>
            <a:spLocks noGrp="1"/>
          </p:cNvSpPr>
          <p:nvPr>
            <p:ph type="body" sz="quarter" idx="15"/>
          </p:nvPr>
        </p:nvSpPr>
        <p:spPr>
          <a:xfrm>
            <a:off x="8713695" y="3294297"/>
            <a:ext cx="2676525" cy="1398961"/>
          </a:xfrm>
        </p:spPr>
        <p:txBody>
          <a:bodyPr>
            <a:normAutofit/>
          </a:bodyPr>
          <a:lstStyle>
            <a:lvl1pPr marL="0" indent="0" algn="ctr">
              <a:buNone/>
              <a:defRPr sz="2000" b="1">
                <a:solidFill>
                  <a:schemeClr val="bg1"/>
                </a:solidFill>
              </a:defRPr>
            </a:lvl1pPr>
            <a:lvl2pPr marL="457178" indent="0" algn="ctr">
              <a:buNone/>
              <a:defRPr>
                <a:solidFill>
                  <a:schemeClr val="bg1"/>
                </a:solidFill>
              </a:defRPr>
            </a:lvl2pPr>
            <a:lvl3pPr marL="914354" indent="0" algn="ctr">
              <a:buNone/>
              <a:defRPr>
                <a:solidFill>
                  <a:schemeClr val="bg1"/>
                </a:solidFill>
              </a:defRPr>
            </a:lvl3pPr>
            <a:lvl4pPr marL="1371532" indent="0" algn="ctr">
              <a:buNone/>
              <a:defRPr>
                <a:solidFill>
                  <a:schemeClr val="bg1"/>
                </a:solidFill>
              </a:defRPr>
            </a:lvl4pPr>
            <a:lvl5pPr marL="1828709" indent="0" algn="ctr">
              <a:buNone/>
              <a:defRPr>
                <a:solidFill>
                  <a:schemeClr val="bg1"/>
                </a:solidFill>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8AF365FE-8B13-B64B-AA3F-E912C6D1109B}"/>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grpSp>
        <p:nvGrpSpPr>
          <p:cNvPr id="2" name="Group 1">
            <a:extLst>
              <a:ext uri="{FF2B5EF4-FFF2-40B4-BE49-F238E27FC236}">
                <a16:creationId xmlns:a16="http://schemas.microsoft.com/office/drawing/2014/main" id="{E9000763-FF1B-965A-950F-A7FC74B9C9C3}"/>
              </a:ext>
            </a:extLst>
          </p:cNvPr>
          <p:cNvGrpSpPr/>
          <p:nvPr userDrawn="1"/>
        </p:nvGrpSpPr>
        <p:grpSpPr>
          <a:xfrm>
            <a:off x="451955" y="6098146"/>
            <a:ext cx="3088907" cy="443381"/>
            <a:chOff x="2302584" y="4770233"/>
            <a:chExt cx="8229796" cy="1181303"/>
          </a:xfrm>
        </p:grpSpPr>
        <p:pic>
          <p:nvPicPr>
            <p:cNvPr id="3" name="Picture 2" descr="A picture containing text, clipart&#10;&#10;Description automatically generated">
              <a:extLst>
                <a:ext uri="{FF2B5EF4-FFF2-40B4-BE49-F238E27FC236}">
                  <a16:creationId xmlns:a16="http://schemas.microsoft.com/office/drawing/2014/main" id="{FE8C3177-E84C-E208-0198-06CBCF1807D6}"/>
                </a:ext>
              </a:extLst>
            </p:cNvPr>
            <p:cNvPicPr>
              <a:picLocks noChangeAspect="1"/>
            </p:cNvPicPr>
            <p:nvPr userDrawn="1"/>
          </p:nvPicPr>
          <p:blipFill>
            <a:blip r:embed="rId3"/>
            <a:stretch>
              <a:fillRect/>
            </a:stretch>
          </p:blipFill>
          <p:spPr>
            <a:xfrm>
              <a:off x="2302584" y="4770233"/>
              <a:ext cx="4419600" cy="1015314"/>
            </a:xfrm>
            <a:prstGeom prst="rect">
              <a:avLst/>
            </a:prstGeom>
          </p:spPr>
        </p:pic>
        <p:cxnSp>
          <p:nvCxnSpPr>
            <p:cNvPr id="4" name="Straight Connector 3">
              <a:extLst>
                <a:ext uri="{FF2B5EF4-FFF2-40B4-BE49-F238E27FC236}">
                  <a16:creationId xmlns:a16="http://schemas.microsoft.com/office/drawing/2014/main" id="{DCE00822-5C2E-E641-3B72-F95044C9F1B9}"/>
                </a:ext>
              </a:extLst>
            </p:cNvPr>
            <p:cNvCxnSpPr/>
            <p:nvPr userDrawn="1"/>
          </p:nvCxnSpPr>
          <p:spPr>
            <a:xfrm>
              <a:off x="6874584"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E37FB06-9B61-815D-04DE-B6DD4C751D5C}"/>
                </a:ext>
              </a:extLst>
            </p:cNvPr>
            <p:cNvPicPr>
              <a:picLocks noChangeAspect="1"/>
            </p:cNvPicPr>
            <p:nvPr userDrawn="1"/>
          </p:nvPicPr>
          <p:blipFill>
            <a:blip r:embed="rId4"/>
            <a:srcRect/>
            <a:stretch/>
          </p:blipFill>
          <p:spPr>
            <a:xfrm>
              <a:off x="7051828" y="4770233"/>
              <a:ext cx="1826168" cy="1181303"/>
            </a:xfrm>
            <a:prstGeom prst="rect">
              <a:avLst/>
            </a:prstGeom>
          </p:spPr>
        </p:pic>
        <p:pic>
          <p:nvPicPr>
            <p:cNvPr id="6" name="Picture 5">
              <a:extLst>
                <a:ext uri="{FF2B5EF4-FFF2-40B4-BE49-F238E27FC236}">
                  <a16:creationId xmlns:a16="http://schemas.microsoft.com/office/drawing/2014/main" id="{91E0E8CD-DA40-F9CD-E005-39CA168F6B7F}"/>
                </a:ext>
              </a:extLst>
            </p:cNvPr>
            <p:cNvPicPr>
              <a:picLocks noChangeAspect="1"/>
            </p:cNvPicPr>
            <p:nvPr userDrawn="1"/>
          </p:nvPicPr>
          <p:blipFill>
            <a:blip r:embed="rId5"/>
            <a:srcRect/>
            <a:stretch/>
          </p:blipFill>
          <p:spPr>
            <a:xfrm>
              <a:off x="9243743" y="4770233"/>
              <a:ext cx="1288637" cy="1137342"/>
            </a:xfrm>
            <a:prstGeom prst="rect">
              <a:avLst/>
            </a:prstGeom>
          </p:spPr>
        </p:pic>
        <p:cxnSp>
          <p:nvCxnSpPr>
            <p:cNvPr id="7" name="Straight Connector 6">
              <a:extLst>
                <a:ext uri="{FF2B5EF4-FFF2-40B4-BE49-F238E27FC236}">
                  <a16:creationId xmlns:a16="http://schemas.microsoft.com/office/drawing/2014/main" id="{A1978C0E-06AE-55FB-0B24-BC06A0441EC7}"/>
                </a:ext>
              </a:extLst>
            </p:cNvPr>
            <p:cNvCxnSpPr/>
            <p:nvPr userDrawn="1"/>
          </p:nvCxnSpPr>
          <p:spPr>
            <a:xfrm>
              <a:off x="9028315"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676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hasCustomPrompt="1"/>
          </p:nvPr>
        </p:nvSpPr>
        <p:spPr>
          <a:xfrm>
            <a:off x="457200" y="1924986"/>
            <a:ext cx="11277600" cy="1504017"/>
          </a:xfrm>
          <a:prstGeom prst="rect">
            <a:avLst/>
          </a:prstGeom>
        </p:spPr>
        <p:txBody>
          <a:bodyPr anchor="b">
            <a:noAutofit/>
          </a:bodyPr>
          <a:lstStyle>
            <a:lvl1pPr algn="l">
              <a:defRPr sz="55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lorem ipsum</a:t>
            </a:r>
          </a:p>
        </p:txBody>
      </p:sp>
      <p:sp>
        <p:nvSpPr>
          <p:cNvPr id="7" name="Slide Number Placeholder 5">
            <a:extLst>
              <a:ext uri="{FF2B5EF4-FFF2-40B4-BE49-F238E27FC236}">
                <a16:creationId xmlns:a16="http://schemas.microsoft.com/office/drawing/2014/main" id="{9F716103-B16D-A04C-8864-10DE367B1113}"/>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grpSp>
        <p:nvGrpSpPr>
          <p:cNvPr id="3" name="Group 2">
            <a:extLst>
              <a:ext uri="{FF2B5EF4-FFF2-40B4-BE49-F238E27FC236}">
                <a16:creationId xmlns:a16="http://schemas.microsoft.com/office/drawing/2014/main" id="{2D4C68BF-C1C5-8176-7489-BC3B14A6CA83}"/>
              </a:ext>
            </a:extLst>
          </p:cNvPr>
          <p:cNvGrpSpPr/>
          <p:nvPr userDrawn="1"/>
        </p:nvGrpSpPr>
        <p:grpSpPr>
          <a:xfrm>
            <a:off x="375281" y="5857130"/>
            <a:ext cx="5352660" cy="768319"/>
            <a:chOff x="2302584" y="4770233"/>
            <a:chExt cx="8229799" cy="1181303"/>
          </a:xfrm>
        </p:grpSpPr>
        <p:pic>
          <p:nvPicPr>
            <p:cNvPr id="4" name="Picture 3" descr="A picture containing text, clipart&#10;&#10;Description automatically generated">
              <a:extLst>
                <a:ext uri="{FF2B5EF4-FFF2-40B4-BE49-F238E27FC236}">
                  <a16:creationId xmlns:a16="http://schemas.microsoft.com/office/drawing/2014/main" id="{C9F24284-7395-CC86-3D55-A4FB07ABC3B7}"/>
                </a:ext>
              </a:extLst>
            </p:cNvPr>
            <p:cNvPicPr>
              <a:picLocks noChangeAspect="1"/>
            </p:cNvPicPr>
            <p:nvPr userDrawn="1"/>
          </p:nvPicPr>
          <p:blipFill>
            <a:blip r:embed="rId3"/>
            <a:stretch>
              <a:fillRect/>
            </a:stretch>
          </p:blipFill>
          <p:spPr>
            <a:xfrm>
              <a:off x="2302584" y="4770233"/>
              <a:ext cx="4419600" cy="1015314"/>
            </a:xfrm>
            <a:prstGeom prst="rect">
              <a:avLst/>
            </a:prstGeom>
          </p:spPr>
        </p:pic>
        <p:cxnSp>
          <p:nvCxnSpPr>
            <p:cNvPr id="5" name="Straight Connector 4">
              <a:extLst>
                <a:ext uri="{FF2B5EF4-FFF2-40B4-BE49-F238E27FC236}">
                  <a16:creationId xmlns:a16="http://schemas.microsoft.com/office/drawing/2014/main" id="{EF16D585-6216-358E-B35E-122CFED6EBD5}"/>
                </a:ext>
              </a:extLst>
            </p:cNvPr>
            <p:cNvCxnSpPr/>
            <p:nvPr userDrawn="1"/>
          </p:nvCxnSpPr>
          <p:spPr>
            <a:xfrm>
              <a:off x="6874584"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08CC078-58E6-89CC-CBAE-0192B91915B9}"/>
                </a:ext>
              </a:extLst>
            </p:cNvPr>
            <p:cNvPicPr>
              <a:picLocks noChangeAspect="1"/>
            </p:cNvPicPr>
            <p:nvPr userDrawn="1"/>
          </p:nvPicPr>
          <p:blipFill>
            <a:blip r:embed="rId4"/>
            <a:srcRect/>
            <a:stretch/>
          </p:blipFill>
          <p:spPr>
            <a:xfrm>
              <a:off x="7051828" y="4770233"/>
              <a:ext cx="1826168" cy="1181303"/>
            </a:xfrm>
            <a:prstGeom prst="rect">
              <a:avLst/>
            </a:prstGeom>
          </p:spPr>
        </p:pic>
        <p:pic>
          <p:nvPicPr>
            <p:cNvPr id="12" name="Picture 11">
              <a:extLst>
                <a:ext uri="{FF2B5EF4-FFF2-40B4-BE49-F238E27FC236}">
                  <a16:creationId xmlns:a16="http://schemas.microsoft.com/office/drawing/2014/main" id="{0B97E6FA-8E0A-D622-552C-855634BAC58C}"/>
                </a:ext>
              </a:extLst>
            </p:cNvPr>
            <p:cNvPicPr>
              <a:picLocks noChangeAspect="1"/>
            </p:cNvPicPr>
            <p:nvPr userDrawn="1"/>
          </p:nvPicPr>
          <p:blipFill>
            <a:blip r:embed="rId5"/>
            <a:srcRect/>
            <a:stretch/>
          </p:blipFill>
          <p:spPr>
            <a:xfrm>
              <a:off x="9243743" y="4770233"/>
              <a:ext cx="1288640" cy="1137341"/>
            </a:xfrm>
            <a:prstGeom prst="rect">
              <a:avLst/>
            </a:prstGeom>
          </p:spPr>
        </p:pic>
        <p:cxnSp>
          <p:nvCxnSpPr>
            <p:cNvPr id="13" name="Straight Connector 12">
              <a:extLst>
                <a:ext uri="{FF2B5EF4-FFF2-40B4-BE49-F238E27FC236}">
                  <a16:creationId xmlns:a16="http://schemas.microsoft.com/office/drawing/2014/main" id="{AAF5F761-7B61-CE60-1D3F-9C4CEC6A3539}"/>
                </a:ext>
              </a:extLst>
            </p:cNvPr>
            <p:cNvCxnSpPr/>
            <p:nvPr userDrawn="1"/>
          </p:nvCxnSpPr>
          <p:spPr>
            <a:xfrm>
              <a:off x="9028315"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7813749"/>
      </p:ext>
    </p:extLst>
  </p:cSld>
  <p:clrMapOvr>
    <a:masterClrMapping/>
  </p:clrMapOvr>
  <p:extLst>
    <p:ext uri="{DCECCB84-F9BA-43D5-87BE-67443E8EF086}">
      <p15:sldGuideLst xmlns:p15="http://schemas.microsoft.com/office/powerpoint/2012/main">
        <p15:guide id="1" orient="horz" pos="4032" userDrawn="1">
          <p15:clr>
            <a:srgbClr val="FBAE40"/>
          </p15:clr>
        </p15:guide>
        <p15:guide id="2" orient="horz" pos="576" userDrawn="1">
          <p15:clr>
            <a:srgbClr val="FBAE40"/>
          </p15:clr>
        </p15:guide>
        <p15:guide id="3" pos="73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nockoutHeader+Two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52D34DB5-983F-0A42-86BF-DA9909289335}"/>
              </a:ext>
            </a:extLst>
          </p:cNvPr>
          <p:cNvPicPr>
            <a:picLocks noChangeAspect="1"/>
          </p:cNvPicPr>
          <p:nvPr userDrawn="1"/>
        </p:nvPicPr>
        <p:blipFill rotWithShape="1">
          <a:blip r:embed="rId3"/>
          <a:srcRect l="-309" t="-91" r="2" b="80054"/>
          <a:stretch/>
        </p:blipFill>
        <p:spPr>
          <a:xfrm>
            <a:off x="-31401" y="0"/>
            <a:ext cx="12217051" cy="1371600"/>
          </a:xfrm>
          <a:prstGeom prst="rect">
            <a:avLst/>
          </a:prstGeom>
        </p:spPr>
      </p:pic>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0" y="1479458"/>
            <a:ext cx="5540375"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0" y="2491628"/>
            <a:ext cx="5540375" cy="255101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6172202" y="1479458"/>
            <a:ext cx="5402980"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6172200" y="2491628"/>
            <a:ext cx="5402981" cy="255101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500650"/>
            <a:ext cx="11123843"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F0321489-E406-3340-A322-304E2EC74AF9}"/>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grpSp>
        <p:nvGrpSpPr>
          <p:cNvPr id="2" name="Group 1">
            <a:extLst>
              <a:ext uri="{FF2B5EF4-FFF2-40B4-BE49-F238E27FC236}">
                <a16:creationId xmlns:a16="http://schemas.microsoft.com/office/drawing/2014/main" id="{B9389A2E-FE57-4E25-A579-A1C82452A6C4}"/>
              </a:ext>
            </a:extLst>
          </p:cNvPr>
          <p:cNvGrpSpPr/>
          <p:nvPr userDrawn="1"/>
        </p:nvGrpSpPr>
        <p:grpSpPr>
          <a:xfrm>
            <a:off x="470589" y="5843852"/>
            <a:ext cx="2551106" cy="658549"/>
            <a:chOff x="470589" y="5843852"/>
            <a:chExt cx="2551106" cy="658549"/>
          </a:xfrm>
        </p:grpSpPr>
        <p:pic>
          <p:nvPicPr>
            <p:cNvPr id="7" name="Picture 6">
              <a:extLst>
                <a:ext uri="{FF2B5EF4-FFF2-40B4-BE49-F238E27FC236}">
                  <a16:creationId xmlns:a16="http://schemas.microsoft.com/office/drawing/2014/main" id="{BB3BA53A-336A-F575-8942-B958B3D75625}"/>
                </a:ext>
              </a:extLst>
            </p:cNvPr>
            <p:cNvPicPr>
              <a:picLocks noChangeAspect="1"/>
            </p:cNvPicPr>
            <p:nvPr userDrawn="1"/>
          </p:nvPicPr>
          <p:blipFill>
            <a:blip r:embed="rId4"/>
            <a:srcRect/>
            <a:stretch/>
          </p:blipFill>
          <p:spPr>
            <a:xfrm>
              <a:off x="470589" y="5843852"/>
              <a:ext cx="842112" cy="640080"/>
            </a:xfrm>
            <a:prstGeom prst="rect">
              <a:avLst/>
            </a:prstGeom>
          </p:spPr>
        </p:pic>
        <p:pic>
          <p:nvPicPr>
            <p:cNvPr id="8" name="Picture 7" descr="Logo&#10;&#10;Description automatically generated">
              <a:extLst>
                <a:ext uri="{FF2B5EF4-FFF2-40B4-BE49-F238E27FC236}">
                  <a16:creationId xmlns:a16="http://schemas.microsoft.com/office/drawing/2014/main" id="{C80DED58-BF38-58FF-82E8-0E0451996F64}"/>
                </a:ext>
              </a:extLst>
            </p:cNvPr>
            <p:cNvPicPr>
              <a:picLocks noChangeAspect="1"/>
            </p:cNvPicPr>
            <p:nvPr userDrawn="1"/>
          </p:nvPicPr>
          <p:blipFill>
            <a:blip r:embed="rId5"/>
            <a:stretch>
              <a:fillRect/>
            </a:stretch>
          </p:blipFill>
          <p:spPr>
            <a:xfrm>
              <a:off x="1464848" y="5843853"/>
              <a:ext cx="658547" cy="658547"/>
            </a:xfrm>
            <a:prstGeom prst="rect">
              <a:avLst/>
            </a:prstGeom>
          </p:spPr>
        </p:pic>
        <p:pic>
          <p:nvPicPr>
            <p:cNvPr id="9" name="Picture 8" descr="Logo, company name&#10;&#10;Description automatically generated">
              <a:extLst>
                <a:ext uri="{FF2B5EF4-FFF2-40B4-BE49-F238E27FC236}">
                  <a16:creationId xmlns:a16="http://schemas.microsoft.com/office/drawing/2014/main" id="{7C5A3BAA-7D09-314E-591C-C677E2B1C157}"/>
                </a:ext>
              </a:extLst>
            </p:cNvPr>
            <p:cNvPicPr>
              <a:picLocks noChangeAspect="1"/>
            </p:cNvPicPr>
            <p:nvPr userDrawn="1"/>
          </p:nvPicPr>
          <p:blipFill>
            <a:blip r:embed="rId6"/>
            <a:stretch>
              <a:fillRect/>
            </a:stretch>
          </p:blipFill>
          <p:spPr>
            <a:xfrm>
              <a:off x="2275542" y="5843853"/>
              <a:ext cx="746153" cy="658548"/>
            </a:xfrm>
            <a:prstGeom prst="rect">
              <a:avLst/>
            </a:prstGeom>
          </p:spPr>
        </p:pic>
      </p:grpSp>
    </p:spTree>
    <p:extLst>
      <p:ext uri="{BB962C8B-B14F-4D97-AF65-F5344CB8AC3E}">
        <p14:creationId xmlns:p14="http://schemas.microsoft.com/office/powerpoint/2010/main" val="12455700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6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nockoutHeader+Three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2" y="1828799"/>
            <a:ext cx="3563471"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2" y="2719947"/>
            <a:ext cx="3563471" cy="234931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C505B516-1988-174F-9581-3E03BC557C87}"/>
              </a:ext>
            </a:extLst>
          </p:cNvPr>
          <p:cNvSpPr>
            <a:spLocks noGrp="1"/>
          </p:cNvSpPr>
          <p:nvPr>
            <p:ph type="body" idx="13"/>
          </p:nvPr>
        </p:nvSpPr>
        <p:spPr>
          <a:xfrm>
            <a:off x="4314266" y="1828799"/>
            <a:ext cx="3563469"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C72B652D-A7DC-C448-85BB-0FC91D265F92}"/>
              </a:ext>
            </a:extLst>
          </p:cNvPr>
          <p:cNvSpPr>
            <a:spLocks noGrp="1"/>
          </p:cNvSpPr>
          <p:nvPr>
            <p:ph sz="half" idx="14"/>
          </p:nvPr>
        </p:nvSpPr>
        <p:spPr>
          <a:xfrm>
            <a:off x="4314267" y="2719947"/>
            <a:ext cx="3563468" cy="234931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25A1A94E-DB32-0941-88D1-D796254C3DDD}"/>
              </a:ext>
            </a:extLst>
          </p:cNvPr>
          <p:cNvSpPr>
            <a:spLocks noGrp="1"/>
          </p:cNvSpPr>
          <p:nvPr>
            <p:ph type="body" idx="15"/>
          </p:nvPr>
        </p:nvSpPr>
        <p:spPr>
          <a:xfrm>
            <a:off x="8135474" y="1828799"/>
            <a:ext cx="3563469"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2BC90C62-D738-6F4E-82BE-E9618E63E093}"/>
              </a:ext>
            </a:extLst>
          </p:cNvPr>
          <p:cNvSpPr>
            <a:spLocks noGrp="1"/>
          </p:cNvSpPr>
          <p:nvPr>
            <p:ph sz="half" idx="16"/>
          </p:nvPr>
        </p:nvSpPr>
        <p:spPr>
          <a:xfrm>
            <a:off x="8135474" y="2719947"/>
            <a:ext cx="3563469" cy="234931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a:extLst>
              <a:ext uri="{FF2B5EF4-FFF2-40B4-BE49-F238E27FC236}">
                <a16:creationId xmlns:a16="http://schemas.microsoft.com/office/drawing/2014/main" id="{F31BE896-50CD-BE4D-92F1-F56C0F4F7224}"/>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pic>
        <p:nvPicPr>
          <p:cNvPr id="19" name="Picture 18" descr="A close up of a logo&#10;&#10;Description automatically generated">
            <a:extLst>
              <a:ext uri="{FF2B5EF4-FFF2-40B4-BE49-F238E27FC236}">
                <a16:creationId xmlns:a16="http://schemas.microsoft.com/office/drawing/2014/main" id="{042DACC2-42D6-9047-92FE-5A85CDF944B5}"/>
              </a:ext>
            </a:extLst>
          </p:cNvPr>
          <p:cNvPicPr>
            <a:picLocks noChangeAspect="1"/>
          </p:cNvPicPr>
          <p:nvPr userDrawn="1"/>
        </p:nvPicPr>
        <p:blipFill rotWithShape="1">
          <a:blip r:embed="rId3"/>
          <a:srcRect l="-309" t="-91" r="2" b="80054"/>
          <a:stretch/>
        </p:blipFill>
        <p:spPr>
          <a:xfrm>
            <a:off x="-31401" y="0"/>
            <a:ext cx="12217051" cy="1371600"/>
          </a:xfrm>
          <a:prstGeom prst="rect">
            <a:avLst/>
          </a:prstGeom>
        </p:spPr>
      </p:pic>
      <p:sp>
        <p:nvSpPr>
          <p:cNvPr id="20" name="Title 1">
            <a:extLst>
              <a:ext uri="{FF2B5EF4-FFF2-40B4-BE49-F238E27FC236}">
                <a16:creationId xmlns:a16="http://schemas.microsoft.com/office/drawing/2014/main" id="{39A6A5E9-7A5D-5946-BC98-F18EACA98D71}"/>
              </a:ext>
            </a:extLst>
          </p:cNvPr>
          <p:cNvSpPr>
            <a:spLocks noGrp="1"/>
          </p:cNvSpPr>
          <p:nvPr>
            <p:ph type="title"/>
          </p:nvPr>
        </p:nvSpPr>
        <p:spPr>
          <a:xfrm>
            <a:off x="470589" y="500650"/>
            <a:ext cx="11123843"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grpSp>
        <p:nvGrpSpPr>
          <p:cNvPr id="2" name="Group 1">
            <a:extLst>
              <a:ext uri="{FF2B5EF4-FFF2-40B4-BE49-F238E27FC236}">
                <a16:creationId xmlns:a16="http://schemas.microsoft.com/office/drawing/2014/main" id="{2787248E-86D6-ABDC-8ACE-EDE802C921E9}"/>
              </a:ext>
            </a:extLst>
          </p:cNvPr>
          <p:cNvGrpSpPr/>
          <p:nvPr userDrawn="1"/>
        </p:nvGrpSpPr>
        <p:grpSpPr>
          <a:xfrm>
            <a:off x="470589" y="5843852"/>
            <a:ext cx="2551106" cy="658549"/>
            <a:chOff x="470589" y="5843852"/>
            <a:chExt cx="2551106" cy="658549"/>
          </a:xfrm>
        </p:grpSpPr>
        <p:pic>
          <p:nvPicPr>
            <p:cNvPr id="5" name="Picture 4">
              <a:extLst>
                <a:ext uri="{FF2B5EF4-FFF2-40B4-BE49-F238E27FC236}">
                  <a16:creationId xmlns:a16="http://schemas.microsoft.com/office/drawing/2014/main" id="{40090328-84A1-0AE6-EC44-0FFEB84B8709}"/>
                </a:ext>
              </a:extLst>
            </p:cNvPr>
            <p:cNvPicPr>
              <a:picLocks noChangeAspect="1"/>
            </p:cNvPicPr>
            <p:nvPr userDrawn="1"/>
          </p:nvPicPr>
          <p:blipFill>
            <a:blip r:embed="rId4"/>
            <a:srcRect/>
            <a:stretch/>
          </p:blipFill>
          <p:spPr>
            <a:xfrm>
              <a:off x="470589" y="5843852"/>
              <a:ext cx="842112" cy="640080"/>
            </a:xfrm>
            <a:prstGeom prst="rect">
              <a:avLst/>
            </a:prstGeom>
          </p:spPr>
        </p:pic>
        <p:pic>
          <p:nvPicPr>
            <p:cNvPr id="6" name="Picture 5" descr="Logo&#10;&#10;Description automatically generated">
              <a:extLst>
                <a:ext uri="{FF2B5EF4-FFF2-40B4-BE49-F238E27FC236}">
                  <a16:creationId xmlns:a16="http://schemas.microsoft.com/office/drawing/2014/main" id="{01F02DC6-CB5F-0196-DA57-1827F47A8A8E}"/>
                </a:ext>
              </a:extLst>
            </p:cNvPr>
            <p:cNvPicPr>
              <a:picLocks noChangeAspect="1"/>
            </p:cNvPicPr>
            <p:nvPr userDrawn="1"/>
          </p:nvPicPr>
          <p:blipFill>
            <a:blip r:embed="rId5"/>
            <a:stretch>
              <a:fillRect/>
            </a:stretch>
          </p:blipFill>
          <p:spPr>
            <a:xfrm>
              <a:off x="1464848" y="5843853"/>
              <a:ext cx="658547" cy="658547"/>
            </a:xfrm>
            <a:prstGeom prst="rect">
              <a:avLst/>
            </a:prstGeom>
          </p:spPr>
        </p:pic>
        <p:pic>
          <p:nvPicPr>
            <p:cNvPr id="7" name="Picture 6" descr="Logo, company name&#10;&#10;Description automatically generated">
              <a:extLst>
                <a:ext uri="{FF2B5EF4-FFF2-40B4-BE49-F238E27FC236}">
                  <a16:creationId xmlns:a16="http://schemas.microsoft.com/office/drawing/2014/main" id="{7F88F393-9C4A-4E90-5EB4-784F2CD2917D}"/>
                </a:ext>
              </a:extLst>
            </p:cNvPr>
            <p:cNvPicPr>
              <a:picLocks noChangeAspect="1"/>
            </p:cNvPicPr>
            <p:nvPr userDrawn="1"/>
          </p:nvPicPr>
          <p:blipFill>
            <a:blip r:embed="rId6"/>
            <a:stretch>
              <a:fillRect/>
            </a:stretch>
          </p:blipFill>
          <p:spPr>
            <a:xfrm>
              <a:off x="2275542" y="5843853"/>
              <a:ext cx="746153" cy="658548"/>
            </a:xfrm>
            <a:prstGeom prst="rect">
              <a:avLst/>
            </a:prstGeom>
          </p:spPr>
        </p:pic>
      </p:grpSp>
    </p:spTree>
    <p:extLst>
      <p:ext uri="{BB962C8B-B14F-4D97-AF65-F5344CB8AC3E}">
        <p14:creationId xmlns:p14="http://schemas.microsoft.com/office/powerpoint/2010/main" val="321175154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86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5" name="Rectangle 4">
            <a:extLst>
              <a:ext uri="{FF2B5EF4-FFF2-40B4-BE49-F238E27FC236}">
                <a16:creationId xmlns:a16="http://schemas.microsoft.com/office/drawing/2014/main" id="{8CAAEDBD-1E90-784B-A9A2-61AF713B1B71}"/>
              </a:ext>
            </a:extLst>
          </p:cNvPr>
          <p:cNvSpPr/>
          <p:nvPr userDrawn="1"/>
        </p:nvSpPr>
        <p:spPr>
          <a:xfrm>
            <a:off x="0" y="914400"/>
            <a:ext cx="10210800" cy="3657600"/>
          </a:xfrm>
          <a:prstGeom prst="rect">
            <a:avLst/>
          </a:prstGeom>
          <a:solidFill>
            <a:srgbClr val="0000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Title 3">
            <a:extLst>
              <a:ext uri="{FF2B5EF4-FFF2-40B4-BE49-F238E27FC236}">
                <a16:creationId xmlns:a16="http://schemas.microsoft.com/office/drawing/2014/main" id="{EAC8191C-45F1-874F-B495-DB8283A1AA95}"/>
              </a:ext>
            </a:extLst>
          </p:cNvPr>
          <p:cNvSpPr>
            <a:spLocks noGrp="1"/>
          </p:cNvSpPr>
          <p:nvPr>
            <p:ph type="ctrTitle" hasCustomPrompt="1"/>
          </p:nvPr>
        </p:nvSpPr>
        <p:spPr>
          <a:xfrm>
            <a:off x="457200" y="1808444"/>
            <a:ext cx="8943654" cy="2194596"/>
          </a:xfrm>
        </p:spPr>
        <p:txBody>
          <a:bodyPr/>
          <a:lstStyle>
            <a:lvl1pPr>
              <a:defRPr>
                <a:solidFill>
                  <a:schemeClr val="bg1"/>
                </a:solidFill>
              </a:defRPr>
            </a:lvl1pPr>
          </a:lstStyle>
          <a:p>
            <a:pPr>
              <a:lnSpc>
                <a:spcPct val="100000"/>
              </a:lnSpc>
            </a:pPr>
            <a:r>
              <a:rPr lang="en-US" sz="4000" dirty="0"/>
              <a:t>Answer goes here lorem ipsum dolore set un </a:t>
            </a:r>
            <a:r>
              <a:rPr lang="en-US" sz="4000" dirty="0" err="1"/>
              <a:t>dumond</a:t>
            </a:r>
            <a:r>
              <a:rPr lang="en-US" sz="4000" dirty="0"/>
              <a:t>.</a:t>
            </a:r>
          </a:p>
        </p:txBody>
      </p:sp>
      <p:sp>
        <p:nvSpPr>
          <p:cNvPr id="8" name="Text Placeholder 7">
            <a:extLst>
              <a:ext uri="{FF2B5EF4-FFF2-40B4-BE49-F238E27FC236}">
                <a16:creationId xmlns:a16="http://schemas.microsoft.com/office/drawing/2014/main" id="{C8EA2483-A0AF-3148-BB61-7DF34A6114E8}"/>
              </a:ext>
            </a:extLst>
          </p:cNvPr>
          <p:cNvSpPr>
            <a:spLocks noGrp="1"/>
          </p:cNvSpPr>
          <p:nvPr>
            <p:ph type="body" sz="quarter" idx="10" hasCustomPrompt="1"/>
          </p:nvPr>
        </p:nvSpPr>
        <p:spPr>
          <a:xfrm>
            <a:off x="457200" y="1239839"/>
            <a:ext cx="5791200" cy="406082"/>
          </a:xfrm>
        </p:spPr>
        <p:txBody>
          <a:bodyPr>
            <a:normAutofit/>
          </a:bodyPr>
          <a:lstStyle>
            <a:lvl1pPr marL="0" indent="0">
              <a:buNone/>
              <a:defRPr sz="2000" b="1" spc="100" baseline="0">
                <a:solidFill>
                  <a:schemeClr val="accent3"/>
                </a:solidFill>
              </a:defRPr>
            </a:lvl1pPr>
          </a:lstStyle>
          <a:p>
            <a:pPr lvl="0"/>
            <a:r>
              <a:rPr lang="en-US" dirty="0"/>
              <a:t>QUESTION GOES HERE?</a:t>
            </a:r>
          </a:p>
        </p:txBody>
      </p:sp>
      <p:grpSp>
        <p:nvGrpSpPr>
          <p:cNvPr id="2" name="Group 1">
            <a:extLst>
              <a:ext uri="{FF2B5EF4-FFF2-40B4-BE49-F238E27FC236}">
                <a16:creationId xmlns:a16="http://schemas.microsoft.com/office/drawing/2014/main" id="{B7CCA162-4CAF-C29C-0ED0-FA1395AA9567}"/>
              </a:ext>
            </a:extLst>
          </p:cNvPr>
          <p:cNvGrpSpPr/>
          <p:nvPr userDrawn="1"/>
        </p:nvGrpSpPr>
        <p:grpSpPr>
          <a:xfrm>
            <a:off x="394754" y="6098146"/>
            <a:ext cx="3088907" cy="443381"/>
            <a:chOff x="2302584" y="4770233"/>
            <a:chExt cx="8229796" cy="1181303"/>
          </a:xfrm>
        </p:grpSpPr>
        <p:pic>
          <p:nvPicPr>
            <p:cNvPr id="3" name="Picture 2" descr="A picture containing text, clipart&#10;&#10;Description automatically generated">
              <a:extLst>
                <a:ext uri="{FF2B5EF4-FFF2-40B4-BE49-F238E27FC236}">
                  <a16:creationId xmlns:a16="http://schemas.microsoft.com/office/drawing/2014/main" id="{106EEB78-CA44-6349-A429-B3705CA9E3B0}"/>
                </a:ext>
              </a:extLst>
            </p:cNvPr>
            <p:cNvPicPr>
              <a:picLocks noChangeAspect="1"/>
            </p:cNvPicPr>
            <p:nvPr userDrawn="1"/>
          </p:nvPicPr>
          <p:blipFill>
            <a:blip r:embed="rId3"/>
            <a:stretch>
              <a:fillRect/>
            </a:stretch>
          </p:blipFill>
          <p:spPr>
            <a:xfrm>
              <a:off x="2302584" y="4770233"/>
              <a:ext cx="4419600" cy="1015314"/>
            </a:xfrm>
            <a:prstGeom prst="rect">
              <a:avLst/>
            </a:prstGeom>
          </p:spPr>
        </p:pic>
        <p:cxnSp>
          <p:nvCxnSpPr>
            <p:cNvPr id="9" name="Straight Connector 8">
              <a:extLst>
                <a:ext uri="{FF2B5EF4-FFF2-40B4-BE49-F238E27FC236}">
                  <a16:creationId xmlns:a16="http://schemas.microsoft.com/office/drawing/2014/main" id="{327D1A3A-EAC0-E0B1-3607-6CB9579C435F}"/>
                </a:ext>
              </a:extLst>
            </p:cNvPr>
            <p:cNvCxnSpPr/>
            <p:nvPr userDrawn="1"/>
          </p:nvCxnSpPr>
          <p:spPr>
            <a:xfrm>
              <a:off x="6874584"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D5BE6C9-14D5-B42F-3752-EF2EC217F2C4}"/>
                </a:ext>
              </a:extLst>
            </p:cNvPr>
            <p:cNvPicPr>
              <a:picLocks noChangeAspect="1"/>
            </p:cNvPicPr>
            <p:nvPr userDrawn="1"/>
          </p:nvPicPr>
          <p:blipFill>
            <a:blip r:embed="rId4"/>
            <a:srcRect/>
            <a:stretch/>
          </p:blipFill>
          <p:spPr>
            <a:xfrm>
              <a:off x="7051828" y="4770233"/>
              <a:ext cx="1826168" cy="1181303"/>
            </a:xfrm>
            <a:prstGeom prst="rect">
              <a:avLst/>
            </a:prstGeom>
          </p:spPr>
        </p:pic>
        <p:pic>
          <p:nvPicPr>
            <p:cNvPr id="11" name="Picture 10">
              <a:extLst>
                <a:ext uri="{FF2B5EF4-FFF2-40B4-BE49-F238E27FC236}">
                  <a16:creationId xmlns:a16="http://schemas.microsoft.com/office/drawing/2014/main" id="{2ED9C665-7819-37D9-27BD-4EF6B1835B6F}"/>
                </a:ext>
              </a:extLst>
            </p:cNvPr>
            <p:cNvPicPr>
              <a:picLocks noChangeAspect="1"/>
            </p:cNvPicPr>
            <p:nvPr userDrawn="1"/>
          </p:nvPicPr>
          <p:blipFill>
            <a:blip r:embed="rId5"/>
            <a:srcRect/>
            <a:stretch/>
          </p:blipFill>
          <p:spPr>
            <a:xfrm>
              <a:off x="9243743" y="4770233"/>
              <a:ext cx="1288637" cy="1137342"/>
            </a:xfrm>
            <a:prstGeom prst="rect">
              <a:avLst/>
            </a:prstGeom>
          </p:spPr>
        </p:pic>
        <p:cxnSp>
          <p:nvCxnSpPr>
            <p:cNvPr id="12" name="Straight Connector 11">
              <a:extLst>
                <a:ext uri="{FF2B5EF4-FFF2-40B4-BE49-F238E27FC236}">
                  <a16:creationId xmlns:a16="http://schemas.microsoft.com/office/drawing/2014/main" id="{2A78C164-4CC1-7A8C-B46E-2DD4CEEFB3F9}"/>
                </a:ext>
              </a:extLst>
            </p:cNvPr>
            <p:cNvCxnSpPr/>
            <p:nvPr userDrawn="1"/>
          </p:nvCxnSpPr>
          <p:spPr>
            <a:xfrm>
              <a:off x="9028315"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8503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sh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5" name="Rectangle 4">
            <a:extLst>
              <a:ext uri="{FF2B5EF4-FFF2-40B4-BE49-F238E27FC236}">
                <a16:creationId xmlns:a16="http://schemas.microsoft.com/office/drawing/2014/main" id="{5E5018B7-3938-7840-A240-DDB086541D4B}"/>
              </a:ext>
            </a:extLst>
          </p:cNvPr>
          <p:cNvSpPr/>
          <p:nvPr userDrawn="1"/>
        </p:nvSpPr>
        <p:spPr>
          <a:xfrm>
            <a:off x="457200" y="683632"/>
            <a:ext cx="11734800" cy="4114800"/>
          </a:xfrm>
          <a:prstGeom prst="rect">
            <a:avLst/>
          </a:prstGeom>
          <a:gradFill>
            <a:gsLst>
              <a:gs pos="0">
                <a:srgbClr val="010000">
                  <a:alpha val="15000"/>
                </a:srgbClr>
              </a:gs>
              <a:gs pos="100000">
                <a:srgbClr val="010000">
                  <a:alpha val="4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5BEB0201-4173-1249-B311-36DB2CAC1005}"/>
              </a:ext>
            </a:extLst>
          </p:cNvPr>
          <p:cNvSpPr>
            <a:spLocks noGrp="1"/>
          </p:cNvSpPr>
          <p:nvPr>
            <p:ph type="pic" sz="quarter" idx="10"/>
          </p:nvPr>
        </p:nvSpPr>
        <p:spPr>
          <a:xfrm>
            <a:off x="457200" y="683632"/>
            <a:ext cx="3432175" cy="4114800"/>
          </a:xfrm>
        </p:spPr>
        <p:txBody>
          <a:bodyPr/>
          <a:lstStyle/>
          <a:p>
            <a:r>
              <a:rPr lang="en-US"/>
              <a:t>Click icon to add picture</a:t>
            </a:r>
          </a:p>
        </p:txBody>
      </p:sp>
      <p:sp>
        <p:nvSpPr>
          <p:cNvPr id="12" name="Title 11">
            <a:extLst>
              <a:ext uri="{FF2B5EF4-FFF2-40B4-BE49-F238E27FC236}">
                <a16:creationId xmlns:a16="http://schemas.microsoft.com/office/drawing/2014/main" id="{3AF0E449-3B84-7043-82B2-5E884E6DE25D}"/>
              </a:ext>
            </a:extLst>
          </p:cNvPr>
          <p:cNvSpPr>
            <a:spLocks noGrp="1"/>
          </p:cNvSpPr>
          <p:nvPr>
            <p:ph type="title" hasCustomPrompt="1"/>
          </p:nvPr>
        </p:nvSpPr>
        <p:spPr>
          <a:xfrm>
            <a:off x="4334004" y="1191415"/>
            <a:ext cx="7019795" cy="1136134"/>
          </a:xfrm>
        </p:spPr>
        <p:txBody>
          <a:bodyPr anchor="b">
            <a:normAutofit/>
          </a:bodyPr>
          <a:lstStyle>
            <a:lvl1pPr>
              <a:defRPr sz="4000">
                <a:solidFill>
                  <a:schemeClr val="bg1"/>
                </a:solidFill>
              </a:defRPr>
            </a:lvl1pPr>
          </a:lstStyle>
          <a:p>
            <a:r>
              <a:rPr lang="en-US" dirty="0"/>
              <a:t>Name of person</a:t>
            </a:r>
          </a:p>
        </p:txBody>
      </p:sp>
      <p:sp>
        <p:nvSpPr>
          <p:cNvPr id="15" name="Text Placeholder 14">
            <a:extLst>
              <a:ext uri="{FF2B5EF4-FFF2-40B4-BE49-F238E27FC236}">
                <a16:creationId xmlns:a16="http://schemas.microsoft.com/office/drawing/2014/main" id="{4BCBCE1A-DFA0-2342-8417-07A5D0E99F64}"/>
              </a:ext>
            </a:extLst>
          </p:cNvPr>
          <p:cNvSpPr>
            <a:spLocks noGrp="1"/>
          </p:cNvSpPr>
          <p:nvPr>
            <p:ph type="body" sz="quarter" idx="11" hasCustomPrompt="1"/>
          </p:nvPr>
        </p:nvSpPr>
        <p:spPr>
          <a:xfrm>
            <a:off x="4333875" y="2705100"/>
            <a:ext cx="7019925" cy="1692275"/>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bg1"/>
                </a:solidFill>
              </a:defRPr>
            </a:lvl1pPr>
          </a:lstStyle>
          <a:p>
            <a:r>
              <a:rPr lang="en-US" sz="2400" b="0" i="0" dirty="0">
                <a:latin typeface="Arial" panose="020B0604020202020204" pitchFamily="34" charset="0"/>
                <a:cs typeface="Arial" panose="020B0604020202020204" pitchFamily="34" charset="0"/>
              </a:rPr>
              <a:t>Title or details about person lorem ipsum dolore set </a:t>
            </a:r>
            <a:r>
              <a:rPr lang="en-US" sz="2400" b="0" i="0" dirty="0" err="1">
                <a:latin typeface="Arial" panose="020B0604020202020204" pitchFamily="34" charset="0"/>
                <a:cs typeface="Arial" panose="020B0604020202020204" pitchFamily="34" charset="0"/>
              </a:rPr>
              <a:t>amon</a:t>
            </a:r>
            <a:r>
              <a:rPr lang="en-US" sz="2400" b="0" i="0" dirty="0">
                <a:latin typeface="Arial" panose="020B0604020202020204" pitchFamily="34" charset="0"/>
                <a:cs typeface="Arial" panose="020B0604020202020204" pitchFamily="34" charset="0"/>
              </a:rPr>
              <a:t> de </a:t>
            </a:r>
            <a:r>
              <a:rPr lang="en-US" sz="2400" b="0" i="0" dirty="0" err="1">
                <a:latin typeface="Arial" panose="020B0604020202020204" pitchFamily="34" charset="0"/>
                <a:cs typeface="Arial" panose="020B0604020202020204" pitchFamily="34" charset="0"/>
              </a:rPr>
              <a:t>tretus</a:t>
            </a:r>
            <a:r>
              <a:rPr lang="en-US" sz="2400" b="0" i="0" dirty="0">
                <a:latin typeface="Arial" panose="020B0604020202020204" pitchFamily="34" charset="0"/>
                <a:cs typeface="Arial" panose="020B0604020202020204" pitchFamily="34" charset="0"/>
              </a:rPr>
              <a:t> lorem ipsum</a:t>
            </a:r>
          </a:p>
        </p:txBody>
      </p:sp>
      <p:grpSp>
        <p:nvGrpSpPr>
          <p:cNvPr id="2" name="Group 1">
            <a:extLst>
              <a:ext uri="{FF2B5EF4-FFF2-40B4-BE49-F238E27FC236}">
                <a16:creationId xmlns:a16="http://schemas.microsoft.com/office/drawing/2014/main" id="{5A04024D-694F-E6DF-56B9-A630590F6CED}"/>
              </a:ext>
            </a:extLst>
          </p:cNvPr>
          <p:cNvGrpSpPr/>
          <p:nvPr userDrawn="1"/>
        </p:nvGrpSpPr>
        <p:grpSpPr>
          <a:xfrm>
            <a:off x="451955" y="6078932"/>
            <a:ext cx="3088907" cy="443381"/>
            <a:chOff x="2302584" y="4770233"/>
            <a:chExt cx="8229796" cy="1181303"/>
          </a:xfrm>
        </p:grpSpPr>
        <p:pic>
          <p:nvPicPr>
            <p:cNvPr id="3" name="Picture 2" descr="A picture containing text, clipart&#10;&#10;Description automatically generated">
              <a:extLst>
                <a:ext uri="{FF2B5EF4-FFF2-40B4-BE49-F238E27FC236}">
                  <a16:creationId xmlns:a16="http://schemas.microsoft.com/office/drawing/2014/main" id="{62B94FD9-ACB8-33C3-6E77-77781840A152}"/>
                </a:ext>
              </a:extLst>
            </p:cNvPr>
            <p:cNvPicPr>
              <a:picLocks noChangeAspect="1"/>
            </p:cNvPicPr>
            <p:nvPr userDrawn="1"/>
          </p:nvPicPr>
          <p:blipFill>
            <a:blip r:embed="rId3"/>
            <a:stretch>
              <a:fillRect/>
            </a:stretch>
          </p:blipFill>
          <p:spPr>
            <a:xfrm>
              <a:off x="2302584" y="4770233"/>
              <a:ext cx="4419600" cy="1015314"/>
            </a:xfrm>
            <a:prstGeom prst="rect">
              <a:avLst/>
            </a:prstGeom>
          </p:spPr>
        </p:pic>
        <p:cxnSp>
          <p:nvCxnSpPr>
            <p:cNvPr id="6" name="Straight Connector 5">
              <a:extLst>
                <a:ext uri="{FF2B5EF4-FFF2-40B4-BE49-F238E27FC236}">
                  <a16:creationId xmlns:a16="http://schemas.microsoft.com/office/drawing/2014/main" id="{1EE4C2DB-ED14-08C5-C849-432FA0A4D217}"/>
                </a:ext>
              </a:extLst>
            </p:cNvPr>
            <p:cNvCxnSpPr/>
            <p:nvPr userDrawn="1"/>
          </p:nvCxnSpPr>
          <p:spPr>
            <a:xfrm>
              <a:off x="6874584"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637CEF1-C338-8982-D7DD-296BF85AFF98}"/>
                </a:ext>
              </a:extLst>
            </p:cNvPr>
            <p:cNvPicPr>
              <a:picLocks noChangeAspect="1"/>
            </p:cNvPicPr>
            <p:nvPr userDrawn="1"/>
          </p:nvPicPr>
          <p:blipFill>
            <a:blip r:embed="rId4"/>
            <a:srcRect/>
            <a:stretch/>
          </p:blipFill>
          <p:spPr>
            <a:xfrm>
              <a:off x="7051828" y="4770233"/>
              <a:ext cx="1826168" cy="1181303"/>
            </a:xfrm>
            <a:prstGeom prst="rect">
              <a:avLst/>
            </a:prstGeom>
          </p:spPr>
        </p:pic>
        <p:pic>
          <p:nvPicPr>
            <p:cNvPr id="10" name="Picture 9">
              <a:extLst>
                <a:ext uri="{FF2B5EF4-FFF2-40B4-BE49-F238E27FC236}">
                  <a16:creationId xmlns:a16="http://schemas.microsoft.com/office/drawing/2014/main" id="{7C237C8C-4145-E746-4BEA-809AA42B49D0}"/>
                </a:ext>
              </a:extLst>
            </p:cNvPr>
            <p:cNvPicPr>
              <a:picLocks noChangeAspect="1"/>
            </p:cNvPicPr>
            <p:nvPr userDrawn="1"/>
          </p:nvPicPr>
          <p:blipFill>
            <a:blip r:embed="rId5"/>
            <a:srcRect/>
            <a:stretch/>
          </p:blipFill>
          <p:spPr>
            <a:xfrm>
              <a:off x="9243743" y="4770233"/>
              <a:ext cx="1288637" cy="1137342"/>
            </a:xfrm>
            <a:prstGeom prst="rect">
              <a:avLst/>
            </a:prstGeom>
          </p:spPr>
        </p:pic>
        <p:cxnSp>
          <p:nvCxnSpPr>
            <p:cNvPr id="11" name="Straight Connector 10">
              <a:extLst>
                <a:ext uri="{FF2B5EF4-FFF2-40B4-BE49-F238E27FC236}">
                  <a16:creationId xmlns:a16="http://schemas.microsoft.com/office/drawing/2014/main" id="{68440CA9-9FBD-BFC2-5FF1-11CBE6BD1B05}"/>
                </a:ext>
              </a:extLst>
            </p:cNvPr>
            <p:cNvCxnSpPr/>
            <p:nvPr userDrawn="1"/>
          </p:nvCxnSpPr>
          <p:spPr>
            <a:xfrm>
              <a:off x="9028315"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9515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White">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43FDE61-1A20-C741-B0A6-17188F980614}"/>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grpSp>
        <p:nvGrpSpPr>
          <p:cNvPr id="2" name="Group 1">
            <a:extLst>
              <a:ext uri="{FF2B5EF4-FFF2-40B4-BE49-F238E27FC236}">
                <a16:creationId xmlns:a16="http://schemas.microsoft.com/office/drawing/2014/main" id="{9A96D2E5-87B5-3FF8-75EA-107B9FB5AD21}"/>
              </a:ext>
            </a:extLst>
          </p:cNvPr>
          <p:cNvGrpSpPr/>
          <p:nvPr userDrawn="1"/>
        </p:nvGrpSpPr>
        <p:grpSpPr>
          <a:xfrm>
            <a:off x="470589" y="5843852"/>
            <a:ext cx="2551106" cy="658549"/>
            <a:chOff x="470589" y="5843852"/>
            <a:chExt cx="2551106" cy="658549"/>
          </a:xfrm>
        </p:grpSpPr>
        <p:pic>
          <p:nvPicPr>
            <p:cNvPr id="3" name="Picture 2">
              <a:extLst>
                <a:ext uri="{FF2B5EF4-FFF2-40B4-BE49-F238E27FC236}">
                  <a16:creationId xmlns:a16="http://schemas.microsoft.com/office/drawing/2014/main" id="{47E9D2A6-B861-52A2-C9B6-F5DB53179A5C}"/>
                </a:ext>
              </a:extLst>
            </p:cNvPr>
            <p:cNvPicPr>
              <a:picLocks noChangeAspect="1"/>
            </p:cNvPicPr>
            <p:nvPr userDrawn="1"/>
          </p:nvPicPr>
          <p:blipFill>
            <a:blip r:embed="rId3"/>
            <a:srcRect/>
            <a:stretch/>
          </p:blipFill>
          <p:spPr>
            <a:xfrm>
              <a:off x="470589" y="5843852"/>
              <a:ext cx="842112" cy="640080"/>
            </a:xfrm>
            <a:prstGeom prst="rect">
              <a:avLst/>
            </a:prstGeom>
          </p:spPr>
        </p:pic>
        <p:pic>
          <p:nvPicPr>
            <p:cNvPr id="6" name="Picture 5" descr="Logo&#10;&#10;Description automatically generated">
              <a:extLst>
                <a:ext uri="{FF2B5EF4-FFF2-40B4-BE49-F238E27FC236}">
                  <a16:creationId xmlns:a16="http://schemas.microsoft.com/office/drawing/2014/main" id="{B1D9F89F-6B2D-0817-0D31-4072EF432F20}"/>
                </a:ext>
              </a:extLst>
            </p:cNvPr>
            <p:cNvPicPr>
              <a:picLocks noChangeAspect="1"/>
            </p:cNvPicPr>
            <p:nvPr userDrawn="1"/>
          </p:nvPicPr>
          <p:blipFill>
            <a:blip r:embed="rId4"/>
            <a:stretch>
              <a:fillRect/>
            </a:stretch>
          </p:blipFill>
          <p:spPr>
            <a:xfrm>
              <a:off x="1464848" y="5843853"/>
              <a:ext cx="658547" cy="658547"/>
            </a:xfrm>
            <a:prstGeom prst="rect">
              <a:avLst/>
            </a:prstGeom>
          </p:spPr>
        </p:pic>
        <p:pic>
          <p:nvPicPr>
            <p:cNvPr id="7" name="Picture 6" descr="Logo, company name&#10;&#10;Description automatically generated">
              <a:extLst>
                <a:ext uri="{FF2B5EF4-FFF2-40B4-BE49-F238E27FC236}">
                  <a16:creationId xmlns:a16="http://schemas.microsoft.com/office/drawing/2014/main" id="{994F6D86-730F-DDBC-D6FD-C0E6019910DD}"/>
                </a:ext>
              </a:extLst>
            </p:cNvPr>
            <p:cNvPicPr>
              <a:picLocks noChangeAspect="1"/>
            </p:cNvPicPr>
            <p:nvPr userDrawn="1"/>
          </p:nvPicPr>
          <p:blipFill>
            <a:blip r:embed="rId5"/>
            <a:stretch>
              <a:fillRect/>
            </a:stretch>
          </p:blipFill>
          <p:spPr>
            <a:xfrm>
              <a:off x="2275542" y="5843853"/>
              <a:ext cx="746153" cy="658548"/>
            </a:xfrm>
            <a:prstGeom prst="rect">
              <a:avLst/>
            </a:prstGeom>
          </p:spPr>
        </p:pic>
      </p:grpSp>
    </p:spTree>
    <p:extLst>
      <p:ext uri="{BB962C8B-B14F-4D97-AF65-F5344CB8AC3E}">
        <p14:creationId xmlns:p14="http://schemas.microsoft.com/office/powerpoint/2010/main" val="3165439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grpSp>
        <p:nvGrpSpPr>
          <p:cNvPr id="2" name="Group 1">
            <a:extLst>
              <a:ext uri="{FF2B5EF4-FFF2-40B4-BE49-F238E27FC236}">
                <a16:creationId xmlns:a16="http://schemas.microsoft.com/office/drawing/2014/main" id="{682E0BAB-EFEB-A445-24B3-439DDB2A2FA0}"/>
              </a:ext>
            </a:extLst>
          </p:cNvPr>
          <p:cNvGrpSpPr/>
          <p:nvPr userDrawn="1"/>
        </p:nvGrpSpPr>
        <p:grpSpPr>
          <a:xfrm>
            <a:off x="457200" y="6047231"/>
            <a:ext cx="3088907" cy="443381"/>
            <a:chOff x="2302584" y="4770233"/>
            <a:chExt cx="8229796" cy="1181303"/>
          </a:xfrm>
        </p:grpSpPr>
        <p:pic>
          <p:nvPicPr>
            <p:cNvPr id="3" name="Picture 2" descr="A picture containing text, clipart&#10;&#10;Description automatically generated">
              <a:extLst>
                <a:ext uri="{FF2B5EF4-FFF2-40B4-BE49-F238E27FC236}">
                  <a16:creationId xmlns:a16="http://schemas.microsoft.com/office/drawing/2014/main" id="{25A84B2F-089B-CC46-ED97-29CA2BBCAC1A}"/>
                </a:ext>
              </a:extLst>
            </p:cNvPr>
            <p:cNvPicPr>
              <a:picLocks noChangeAspect="1"/>
            </p:cNvPicPr>
            <p:nvPr userDrawn="1"/>
          </p:nvPicPr>
          <p:blipFill>
            <a:blip r:embed="rId3"/>
            <a:stretch>
              <a:fillRect/>
            </a:stretch>
          </p:blipFill>
          <p:spPr>
            <a:xfrm>
              <a:off x="2302584" y="4770233"/>
              <a:ext cx="4419600" cy="1015314"/>
            </a:xfrm>
            <a:prstGeom prst="rect">
              <a:avLst/>
            </a:prstGeom>
          </p:spPr>
        </p:pic>
        <p:cxnSp>
          <p:nvCxnSpPr>
            <p:cNvPr id="6" name="Straight Connector 5">
              <a:extLst>
                <a:ext uri="{FF2B5EF4-FFF2-40B4-BE49-F238E27FC236}">
                  <a16:creationId xmlns:a16="http://schemas.microsoft.com/office/drawing/2014/main" id="{F7E7337A-F237-E76A-C47B-DB4C1B18B4C4}"/>
                </a:ext>
              </a:extLst>
            </p:cNvPr>
            <p:cNvCxnSpPr/>
            <p:nvPr userDrawn="1"/>
          </p:nvCxnSpPr>
          <p:spPr>
            <a:xfrm>
              <a:off x="6874584"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C8DCE0F-D375-1EFE-60C8-303A42734880}"/>
                </a:ext>
              </a:extLst>
            </p:cNvPr>
            <p:cNvPicPr>
              <a:picLocks noChangeAspect="1"/>
            </p:cNvPicPr>
            <p:nvPr userDrawn="1"/>
          </p:nvPicPr>
          <p:blipFill>
            <a:blip r:embed="rId4"/>
            <a:srcRect/>
            <a:stretch/>
          </p:blipFill>
          <p:spPr>
            <a:xfrm>
              <a:off x="7051828" y="4770233"/>
              <a:ext cx="1826168" cy="1181303"/>
            </a:xfrm>
            <a:prstGeom prst="rect">
              <a:avLst/>
            </a:prstGeom>
          </p:spPr>
        </p:pic>
        <p:pic>
          <p:nvPicPr>
            <p:cNvPr id="8" name="Picture 7">
              <a:extLst>
                <a:ext uri="{FF2B5EF4-FFF2-40B4-BE49-F238E27FC236}">
                  <a16:creationId xmlns:a16="http://schemas.microsoft.com/office/drawing/2014/main" id="{F2DDA838-F6B0-69B5-7219-A87DFCDA7017}"/>
                </a:ext>
              </a:extLst>
            </p:cNvPr>
            <p:cNvPicPr>
              <a:picLocks noChangeAspect="1"/>
            </p:cNvPicPr>
            <p:nvPr userDrawn="1"/>
          </p:nvPicPr>
          <p:blipFill>
            <a:blip r:embed="rId5"/>
            <a:srcRect/>
            <a:stretch/>
          </p:blipFill>
          <p:spPr>
            <a:xfrm>
              <a:off x="9243743" y="4770233"/>
              <a:ext cx="1288637" cy="1137342"/>
            </a:xfrm>
            <a:prstGeom prst="rect">
              <a:avLst/>
            </a:prstGeom>
          </p:spPr>
        </p:pic>
        <p:cxnSp>
          <p:nvCxnSpPr>
            <p:cNvPr id="9" name="Straight Connector 8">
              <a:extLst>
                <a:ext uri="{FF2B5EF4-FFF2-40B4-BE49-F238E27FC236}">
                  <a16:creationId xmlns:a16="http://schemas.microsoft.com/office/drawing/2014/main" id="{95AC087D-8F3C-A331-E8E7-A6081784FEB7}"/>
                </a:ext>
              </a:extLst>
            </p:cNvPr>
            <p:cNvCxnSpPr/>
            <p:nvPr userDrawn="1"/>
          </p:nvCxnSpPr>
          <p:spPr>
            <a:xfrm>
              <a:off x="9028315"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9338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79763B-622D-D34A-AAE7-DF2EB186C20B}"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7916F-9896-7D45-9A6B-76ACF1D39AF9}" type="slidenum">
              <a:rPr lang="en-US" smtClean="0"/>
              <a:t>‹#›</a:t>
            </a:fld>
            <a:endParaRPr lang="en-US"/>
          </a:p>
        </p:txBody>
      </p:sp>
    </p:spTree>
    <p:extLst>
      <p:ext uri="{BB962C8B-B14F-4D97-AF65-F5344CB8AC3E}">
        <p14:creationId xmlns:p14="http://schemas.microsoft.com/office/powerpoint/2010/main" val="233113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479763B-622D-D34A-AAE7-DF2EB186C20B}" type="datetimeFigureOut">
              <a:rPr lang="en-US" smtClean="0"/>
              <a:t>4/27/23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E07916F-9896-7D45-9A6B-76ACF1D39AF9}"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45660292"/>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9763B-622D-D34A-AAE7-DF2EB186C20B}" type="datetimeFigureOut">
              <a:rPr lang="en-US" smtClean="0"/>
              <a:t>4/27/23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07916F-9896-7D45-9A6B-76ACF1D39AF9}" type="slidenum">
              <a:rPr lang="en-US" smtClean="0"/>
              <a:t>‹#›</a:t>
            </a:fld>
            <a:endParaRPr lang="en-US"/>
          </a:p>
        </p:txBody>
      </p:sp>
    </p:spTree>
    <p:extLst>
      <p:ext uri="{BB962C8B-B14F-4D97-AF65-F5344CB8AC3E}">
        <p14:creationId xmlns:p14="http://schemas.microsoft.com/office/powerpoint/2010/main" val="253966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Two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0" y="1375229"/>
            <a:ext cx="5540375"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0" y="2279824"/>
            <a:ext cx="5540375"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6172202" y="1375229"/>
            <a:ext cx="5402980"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6172200" y="2279824"/>
            <a:ext cx="5402981"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374068"/>
            <a:ext cx="11123843"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98FB25F9-8E93-6D43-B0F6-9892F2537D30}"/>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grpSp>
        <p:nvGrpSpPr>
          <p:cNvPr id="13" name="Group 12">
            <a:extLst>
              <a:ext uri="{FF2B5EF4-FFF2-40B4-BE49-F238E27FC236}">
                <a16:creationId xmlns:a16="http://schemas.microsoft.com/office/drawing/2014/main" id="{65506655-F2D6-AB06-EFD4-8F5DAD0AE2B4}"/>
              </a:ext>
            </a:extLst>
          </p:cNvPr>
          <p:cNvGrpSpPr/>
          <p:nvPr userDrawn="1"/>
        </p:nvGrpSpPr>
        <p:grpSpPr>
          <a:xfrm>
            <a:off x="470589" y="5843852"/>
            <a:ext cx="2551106" cy="658549"/>
            <a:chOff x="470589" y="5843852"/>
            <a:chExt cx="2551106" cy="658549"/>
          </a:xfrm>
        </p:grpSpPr>
        <p:pic>
          <p:nvPicPr>
            <p:cNvPr id="7" name="Picture 6">
              <a:extLst>
                <a:ext uri="{FF2B5EF4-FFF2-40B4-BE49-F238E27FC236}">
                  <a16:creationId xmlns:a16="http://schemas.microsoft.com/office/drawing/2014/main" id="{458B5D73-EB86-BD47-9FE4-8007B6D6473A}"/>
                </a:ext>
              </a:extLst>
            </p:cNvPr>
            <p:cNvPicPr>
              <a:picLocks noChangeAspect="1"/>
            </p:cNvPicPr>
            <p:nvPr userDrawn="1"/>
          </p:nvPicPr>
          <p:blipFill>
            <a:blip r:embed="rId3"/>
            <a:srcRect/>
            <a:stretch/>
          </p:blipFill>
          <p:spPr>
            <a:xfrm>
              <a:off x="470589" y="5843852"/>
              <a:ext cx="842112" cy="640080"/>
            </a:xfrm>
            <a:prstGeom prst="rect">
              <a:avLst/>
            </a:prstGeom>
          </p:spPr>
        </p:pic>
        <p:pic>
          <p:nvPicPr>
            <p:cNvPr id="8" name="Picture 7" descr="Logo&#10;&#10;Description automatically generated">
              <a:extLst>
                <a:ext uri="{FF2B5EF4-FFF2-40B4-BE49-F238E27FC236}">
                  <a16:creationId xmlns:a16="http://schemas.microsoft.com/office/drawing/2014/main" id="{B349E094-DAD5-B092-CDDF-107B8A16E118}"/>
                </a:ext>
              </a:extLst>
            </p:cNvPr>
            <p:cNvPicPr>
              <a:picLocks noChangeAspect="1"/>
            </p:cNvPicPr>
            <p:nvPr userDrawn="1"/>
          </p:nvPicPr>
          <p:blipFill>
            <a:blip r:embed="rId4"/>
            <a:stretch>
              <a:fillRect/>
            </a:stretch>
          </p:blipFill>
          <p:spPr>
            <a:xfrm>
              <a:off x="1464848" y="5843853"/>
              <a:ext cx="658547" cy="658547"/>
            </a:xfrm>
            <a:prstGeom prst="rect">
              <a:avLst/>
            </a:prstGeom>
          </p:spPr>
        </p:pic>
        <p:pic>
          <p:nvPicPr>
            <p:cNvPr id="11" name="Picture 10" descr="Logo, company name&#10;&#10;Description automatically generated">
              <a:extLst>
                <a:ext uri="{FF2B5EF4-FFF2-40B4-BE49-F238E27FC236}">
                  <a16:creationId xmlns:a16="http://schemas.microsoft.com/office/drawing/2014/main" id="{32856657-A2A2-E2E6-C3FA-7952E25B15A1}"/>
                </a:ext>
              </a:extLst>
            </p:cNvPr>
            <p:cNvPicPr>
              <a:picLocks noChangeAspect="1"/>
            </p:cNvPicPr>
            <p:nvPr userDrawn="1"/>
          </p:nvPicPr>
          <p:blipFill>
            <a:blip r:embed="rId5"/>
            <a:stretch>
              <a:fillRect/>
            </a:stretch>
          </p:blipFill>
          <p:spPr>
            <a:xfrm>
              <a:off x="2275542" y="5843853"/>
              <a:ext cx="746153" cy="658548"/>
            </a:xfrm>
            <a:prstGeom prst="rect">
              <a:avLst/>
            </a:prstGeom>
          </p:spPr>
        </p:pic>
      </p:grpSp>
    </p:spTree>
    <p:extLst>
      <p:ext uri="{BB962C8B-B14F-4D97-AF65-F5344CB8AC3E}">
        <p14:creationId xmlns:p14="http://schemas.microsoft.com/office/powerpoint/2010/main" val="217511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List+Medium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6AE2-C12B-2144-B784-06409477643E}"/>
              </a:ext>
            </a:extLst>
          </p:cNvPr>
          <p:cNvSpPr>
            <a:spLocks noGrp="1"/>
          </p:cNvSpPr>
          <p:nvPr>
            <p:ph type="title"/>
          </p:nvPr>
        </p:nvSpPr>
        <p:spPr>
          <a:xfrm>
            <a:off x="457202" y="151394"/>
            <a:ext cx="4504763" cy="1429352"/>
          </a:xfrm>
          <a:prstGeom prst="rect">
            <a:avLst/>
          </a:prstGeom>
        </p:spPr>
        <p:txBody>
          <a:bodyPr anchor="b">
            <a:norm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5634318" y="457201"/>
            <a:ext cx="5940865" cy="5403851"/>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D87FA85-E10D-D648-993E-7F4AB3E5A0A4}"/>
              </a:ext>
            </a:extLst>
          </p:cNvPr>
          <p:cNvSpPr>
            <a:spLocks noGrp="1"/>
          </p:cNvSpPr>
          <p:nvPr>
            <p:ph type="body" sz="half" idx="2"/>
          </p:nvPr>
        </p:nvSpPr>
        <p:spPr>
          <a:xfrm>
            <a:off x="457202" y="1882588"/>
            <a:ext cx="4504763" cy="3112924"/>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7112EFE-3C76-4C48-8D3A-817121E082B6}"/>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grpSp>
        <p:nvGrpSpPr>
          <p:cNvPr id="5" name="Group 4">
            <a:extLst>
              <a:ext uri="{FF2B5EF4-FFF2-40B4-BE49-F238E27FC236}">
                <a16:creationId xmlns:a16="http://schemas.microsoft.com/office/drawing/2014/main" id="{8C0C7112-0246-A232-8504-31DD546331C1}"/>
              </a:ext>
            </a:extLst>
          </p:cNvPr>
          <p:cNvGrpSpPr/>
          <p:nvPr userDrawn="1"/>
        </p:nvGrpSpPr>
        <p:grpSpPr>
          <a:xfrm>
            <a:off x="470589" y="5843852"/>
            <a:ext cx="2551106" cy="658549"/>
            <a:chOff x="470589" y="5843852"/>
            <a:chExt cx="2551106" cy="658549"/>
          </a:xfrm>
        </p:grpSpPr>
        <p:pic>
          <p:nvPicPr>
            <p:cNvPr id="6" name="Picture 5">
              <a:extLst>
                <a:ext uri="{FF2B5EF4-FFF2-40B4-BE49-F238E27FC236}">
                  <a16:creationId xmlns:a16="http://schemas.microsoft.com/office/drawing/2014/main" id="{EA3B43F8-D5BB-26EE-B832-85498DC784EB}"/>
                </a:ext>
              </a:extLst>
            </p:cNvPr>
            <p:cNvPicPr>
              <a:picLocks noChangeAspect="1"/>
            </p:cNvPicPr>
            <p:nvPr userDrawn="1"/>
          </p:nvPicPr>
          <p:blipFill>
            <a:blip r:embed="rId2"/>
            <a:srcRect/>
            <a:stretch/>
          </p:blipFill>
          <p:spPr>
            <a:xfrm>
              <a:off x="470589" y="5843852"/>
              <a:ext cx="842112" cy="640080"/>
            </a:xfrm>
            <a:prstGeom prst="rect">
              <a:avLst/>
            </a:prstGeom>
          </p:spPr>
        </p:pic>
        <p:pic>
          <p:nvPicPr>
            <p:cNvPr id="9" name="Picture 8" descr="Logo&#10;&#10;Description automatically generated">
              <a:extLst>
                <a:ext uri="{FF2B5EF4-FFF2-40B4-BE49-F238E27FC236}">
                  <a16:creationId xmlns:a16="http://schemas.microsoft.com/office/drawing/2014/main" id="{514CD4C3-A760-529B-CAA5-1407839B34C4}"/>
                </a:ext>
              </a:extLst>
            </p:cNvPr>
            <p:cNvPicPr>
              <a:picLocks noChangeAspect="1"/>
            </p:cNvPicPr>
            <p:nvPr userDrawn="1"/>
          </p:nvPicPr>
          <p:blipFill>
            <a:blip r:embed="rId3"/>
            <a:stretch>
              <a:fillRect/>
            </a:stretch>
          </p:blipFill>
          <p:spPr>
            <a:xfrm>
              <a:off x="1464848" y="5843853"/>
              <a:ext cx="658547" cy="658547"/>
            </a:xfrm>
            <a:prstGeom prst="rect">
              <a:avLst/>
            </a:prstGeom>
          </p:spPr>
        </p:pic>
        <p:pic>
          <p:nvPicPr>
            <p:cNvPr id="10" name="Picture 9" descr="Logo, company name&#10;&#10;Description automatically generated">
              <a:extLst>
                <a:ext uri="{FF2B5EF4-FFF2-40B4-BE49-F238E27FC236}">
                  <a16:creationId xmlns:a16="http://schemas.microsoft.com/office/drawing/2014/main" id="{8C06CE0C-29AA-0CFB-5944-9E1675365B0A}"/>
                </a:ext>
              </a:extLst>
            </p:cNvPr>
            <p:cNvPicPr>
              <a:picLocks noChangeAspect="1"/>
            </p:cNvPicPr>
            <p:nvPr userDrawn="1"/>
          </p:nvPicPr>
          <p:blipFill>
            <a:blip r:embed="rId4"/>
            <a:stretch>
              <a:fillRect/>
            </a:stretch>
          </p:blipFill>
          <p:spPr>
            <a:xfrm>
              <a:off x="2275542" y="5843853"/>
              <a:ext cx="746153" cy="658548"/>
            </a:xfrm>
            <a:prstGeom prst="rect">
              <a:avLst/>
            </a:prstGeom>
          </p:spPr>
        </p:pic>
      </p:grpSp>
    </p:spTree>
    <p:extLst>
      <p:ext uri="{BB962C8B-B14F-4D97-AF65-F5344CB8AC3E}">
        <p14:creationId xmlns:p14="http://schemas.microsoft.com/office/powerpoint/2010/main" val="108710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Lists+Narrow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277737-A8CC-9D41-AF92-CEF6E2652DA8}"/>
              </a:ext>
            </a:extLst>
          </p:cNvPr>
          <p:cNvSpPr/>
          <p:nvPr userDrawn="1"/>
        </p:nvSpPr>
        <p:spPr>
          <a:xfrm>
            <a:off x="9455150" y="-1"/>
            <a:ext cx="2736850" cy="47974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0B5D44FD-EC2B-BA47-A5B7-8FBCA2CC7236}"/>
              </a:ext>
            </a:extLst>
          </p:cNvPr>
          <p:cNvPicPr>
            <a:picLocks noChangeAspect="1"/>
          </p:cNvPicPr>
          <p:nvPr userDrawn="1"/>
        </p:nvPicPr>
        <p:blipFill rotWithShape="1">
          <a:blip r:embed="rId3"/>
          <a:srcRect l="77529" t="69899"/>
          <a:stretch/>
        </p:blipFill>
        <p:spPr>
          <a:xfrm>
            <a:off x="9455150" y="4797467"/>
            <a:ext cx="2736850" cy="2060533"/>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470589" y="500650"/>
            <a:ext cx="8380803"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8"/>
            <a:ext cx="3936819" cy="318971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9448800" y="1"/>
            <a:ext cx="2743200" cy="4797468"/>
          </a:xfrm>
        </p:spPr>
        <p:txBody>
          <a:bodyPr/>
          <a:lstStyle/>
          <a:p>
            <a:r>
              <a:rPr lang="en-US"/>
              <a:t>Click icon to add picture</a:t>
            </a:r>
          </a:p>
        </p:txBody>
      </p:sp>
      <p:sp>
        <p:nvSpPr>
          <p:cNvPr id="12" name="Content Placeholder 2">
            <a:extLst>
              <a:ext uri="{FF2B5EF4-FFF2-40B4-BE49-F238E27FC236}">
                <a16:creationId xmlns:a16="http://schemas.microsoft.com/office/drawing/2014/main" id="{F331C0C7-7F08-FD45-A343-7AAFCD696634}"/>
              </a:ext>
            </a:extLst>
          </p:cNvPr>
          <p:cNvSpPr>
            <a:spLocks noGrp="1"/>
          </p:cNvSpPr>
          <p:nvPr>
            <p:ph idx="14"/>
          </p:nvPr>
        </p:nvSpPr>
        <p:spPr>
          <a:xfrm>
            <a:off x="4914573" y="1825628"/>
            <a:ext cx="3936819" cy="318971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CD5A9663-203F-3248-A289-4ECD0CB132AA}"/>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grpSp>
        <p:nvGrpSpPr>
          <p:cNvPr id="4" name="Group 3">
            <a:extLst>
              <a:ext uri="{FF2B5EF4-FFF2-40B4-BE49-F238E27FC236}">
                <a16:creationId xmlns:a16="http://schemas.microsoft.com/office/drawing/2014/main" id="{0D0FE247-420B-2075-78F3-A65A92889896}"/>
              </a:ext>
            </a:extLst>
          </p:cNvPr>
          <p:cNvGrpSpPr/>
          <p:nvPr userDrawn="1"/>
        </p:nvGrpSpPr>
        <p:grpSpPr>
          <a:xfrm>
            <a:off x="470589" y="5843852"/>
            <a:ext cx="2551106" cy="658549"/>
            <a:chOff x="470589" y="5843852"/>
            <a:chExt cx="2551106" cy="658549"/>
          </a:xfrm>
        </p:grpSpPr>
        <p:pic>
          <p:nvPicPr>
            <p:cNvPr id="7" name="Picture 6">
              <a:extLst>
                <a:ext uri="{FF2B5EF4-FFF2-40B4-BE49-F238E27FC236}">
                  <a16:creationId xmlns:a16="http://schemas.microsoft.com/office/drawing/2014/main" id="{6FACFCE1-2844-3D81-37C2-20D2C8102C53}"/>
                </a:ext>
              </a:extLst>
            </p:cNvPr>
            <p:cNvPicPr>
              <a:picLocks noChangeAspect="1"/>
            </p:cNvPicPr>
            <p:nvPr userDrawn="1"/>
          </p:nvPicPr>
          <p:blipFill>
            <a:blip r:embed="rId4"/>
            <a:srcRect/>
            <a:stretch/>
          </p:blipFill>
          <p:spPr>
            <a:xfrm>
              <a:off x="470589" y="5843852"/>
              <a:ext cx="842112" cy="640080"/>
            </a:xfrm>
            <a:prstGeom prst="rect">
              <a:avLst/>
            </a:prstGeom>
          </p:spPr>
        </p:pic>
        <p:pic>
          <p:nvPicPr>
            <p:cNvPr id="9" name="Picture 8" descr="Logo&#10;&#10;Description automatically generated">
              <a:extLst>
                <a:ext uri="{FF2B5EF4-FFF2-40B4-BE49-F238E27FC236}">
                  <a16:creationId xmlns:a16="http://schemas.microsoft.com/office/drawing/2014/main" id="{4F6E25D9-4AB4-73CB-F247-912A51EE4BB0}"/>
                </a:ext>
              </a:extLst>
            </p:cNvPr>
            <p:cNvPicPr>
              <a:picLocks noChangeAspect="1"/>
            </p:cNvPicPr>
            <p:nvPr userDrawn="1"/>
          </p:nvPicPr>
          <p:blipFill>
            <a:blip r:embed="rId5"/>
            <a:stretch>
              <a:fillRect/>
            </a:stretch>
          </p:blipFill>
          <p:spPr>
            <a:xfrm>
              <a:off x="1464848" y="5843853"/>
              <a:ext cx="658547" cy="658547"/>
            </a:xfrm>
            <a:prstGeom prst="rect">
              <a:avLst/>
            </a:prstGeom>
          </p:spPr>
        </p:pic>
        <p:pic>
          <p:nvPicPr>
            <p:cNvPr id="11" name="Picture 10" descr="Logo, company name&#10;&#10;Description automatically generated">
              <a:extLst>
                <a:ext uri="{FF2B5EF4-FFF2-40B4-BE49-F238E27FC236}">
                  <a16:creationId xmlns:a16="http://schemas.microsoft.com/office/drawing/2014/main" id="{D14A570C-8C89-07D3-4BEA-73B7918B3C70}"/>
                </a:ext>
              </a:extLst>
            </p:cNvPr>
            <p:cNvPicPr>
              <a:picLocks noChangeAspect="1"/>
            </p:cNvPicPr>
            <p:nvPr userDrawn="1"/>
          </p:nvPicPr>
          <p:blipFill>
            <a:blip r:embed="rId6"/>
            <a:stretch>
              <a:fillRect/>
            </a:stretch>
          </p:blipFill>
          <p:spPr>
            <a:xfrm>
              <a:off x="2275542" y="5843853"/>
              <a:ext cx="746153" cy="658548"/>
            </a:xfrm>
            <a:prstGeom prst="rect">
              <a:avLst/>
            </a:prstGeom>
          </p:spPr>
        </p:pic>
      </p:grpSp>
    </p:spTree>
    <p:extLst>
      <p:ext uri="{BB962C8B-B14F-4D97-AF65-F5344CB8AC3E}">
        <p14:creationId xmlns:p14="http://schemas.microsoft.com/office/powerpoint/2010/main" val="35533664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Portrait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455CDD-6175-A74F-ABB3-D7D0F2634141}"/>
              </a:ext>
            </a:extLst>
          </p:cNvPr>
          <p:cNvSpPr/>
          <p:nvPr userDrawn="1"/>
        </p:nvSpPr>
        <p:spPr>
          <a:xfrm>
            <a:off x="7620001" y="-1"/>
            <a:ext cx="4571999" cy="47974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A96284BF-B9BE-EE49-B8EC-A60012C19CA6}"/>
              </a:ext>
            </a:extLst>
          </p:cNvPr>
          <p:cNvPicPr>
            <a:picLocks noChangeAspect="1"/>
          </p:cNvPicPr>
          <p:nvPr userDrawn="1"/>
        </p:nvPicPr>
        <p:blipFill rotWithShape="1">
          <a:blip r:embed="rId3"/>
          <a:srcRect l="62513" t="69899"/>
          <a:stretch/>
        </p:blipFill>
        <p:spPr>
          <a:xfrm>
            <a:off x="7620001" y="4791116"/>
            <a:ext cx="4565649" cy="2060533"/>
          </a:xfrm>
          <a:prstGeom prst="rect">
            <a:avLst/>
          </a:prstGeom>
        </p:spPr>
      </p:pic>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7"/>
            <a:ext cx="6489011" cy="316200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7670801" y="-1"/>
            <a:ext cx="4572001" cy="4797469"/>
          </a:xfrm>
        </p:spPr>
        <p:txBody>
          <a:bodyPr/>
          <a:lstStyle/>
          <a:p>
            <a:r>
              <a:rPr lang="en-US"/>
              <a:t>Click icon to add picture</a:t>
            </a:r>
          </a:p>
        </p:txBody>
      </p:sp>
      <p:sp>
        <p:nvSpPr>
          <p:cNvPr id="10" name="Slide Number Placeholder 5">
            <a:extLst>
              <a:ext uri="{FF2B5EF4-FFF2-40B4-BE49-F238E27FC236}">
                <a16:creationId xmlns:a16="http://schemas.microsoft.com/office/drawing/2014/main" id="{C1EB1B56-AD79-DB48-89BC-F72399EECC80}"/>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13" name="Title 1">
            <a:extLst>
              <a:ext uri="{FF2B5EF4-FFF2-40B4-BE49-F238E27FC236}">
                <a16:creationId xmlns:a16="http://schemas.microsoft.com/office/drawing/2014/main" id="{DB7BEFFE-C644-3344-905E-91D79A56E926}"/>
              </a:ext>
            </a:extLst>
          </p:cNvPr>
          <p:cNvSpPr>
            <a:spLocks noGrp="1"/>
          </p:cNvSpPr>
          <p:nvPr>
            <p:ph type="title"/>
          </p:nvPr>
        </p:nvSpPr>
        <p:spPr>
          <a:xfrm>
            <a:off x="470590" y="500650"/>
            <a:ext cx="5944066"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grpSp>
        <p:nvGrpSpPr>
          <p:cNvPr id="2" name="Group 1">
            <a:extLst>
              <a:ext uri="{FF2B5EF4-FFF2-40B4-BE49-F238E27FC236}">
                <a16:creationId xmlns:a16="http://schemas.microsoft.com/office/drawing/2014/main" id="{0DA5D7BE-6A1D-D9EE-9129-A8BAB1029F02}"/>
              </a:ext>
            </a:extLst>
          </p:cNvPr>
          <p:cNvGrpSpPr/>
          <p:nvPr userDrawn="1"/>
        </p:nvGrpSpPr>
        <p:grpSpPr>
          <a:xfrm>
            <a:off x="470589" y="5843852"/>
            <a:ext cx="2551106" cy="658549"/>
            <a:chOff x="470589" y="5843852"/>
            <a:chExt cx="2551106" cy="658549"/>
          </a:xfrm>
        </p:grpSpPr>
        <p:pic>
          <p:nvPicPr>
            <p:cNvPr id="4" name="Picture 3">
              <a:extLst>
                <a:ext uri="{FF2B5EF4-FFF2-40B4-BE49-F238E27FC236}">
                  <a16:creationId xmlns:a16="http://schemas.microsoft.com/office/drawing/2014/main" id="{8572727D-B13E-8D3C-E526-F93FF32EF6D3}"/>
                </a:ext>
              </a:extLst>
            </p:cNvPr>
            <p:cNvPicPr>
              <a:picLocks noChangeAspect="1"/>
            </p:cNvPicPr>
            <p:nvPr userDrawn="1"/>
          </p:nvPicPr>
          <p:blipFill>
            <a:blip r:embed="rId4"/>
            <a:srcRect/>
            <a:stretch/>
          </p:blipFill>
          <p:spPr>
            <a:xfrm>
              <a:off x="470589" y="5843852"/>
              <a:ext cx="842112" cy="640080"/>
            </a:xfrm>
            <a:prstGeom prst="rect">
              <a:avLst/>
            </a:prstGeom>
          </p:spPr>
        </p:pic>
        <p:pic>
          <p:nvPicPr>
            <p:cNvPr id="6" name="Picture 5" descr="Logo&#10;&#10;Description automatically generated">
              <a:extLst>
                <a:ext uri="{FF2B5EF4-FFF2-40B4-BE49-F238E27FC236}">
                  <a16:creationId xmlns:a16="http://schemas.microsoft.com/office/drawing/2014/main" id="{E0F4AE42-6DEA-0D41-1318-BCFC0998B598}"/>
                </a:ext>
              </a:extLst>
            </p:cNvPr>
            <p:cNvPicPr>
              <a:picLocks noChangeAspect="1"/>
            </p:cNvPicPr>
            <p:nvPr userDrawn="1"/>
          </p:nvPicPr>
          <p:blipFill>
            <a:blip r:embed="rId5"/>
            <a:stretch>
              <a:fillRect/>
            </a:stretch>
          </p:blipFill>
          <p:spPr>
            <a:xfrm>
              <a:off x="1464848" y="5843853"/>
              <a:ext cx="658547" cy="658547"/>
            </a:xfrm>
            <a:prstGeom prst="rect">
              <a:avLst/>
            </a:prstGeom>
          </p:spPr>
        </p:pic>
        <p:pic>
          <p:nvPicPr>
            <p:cNvPr id="11" name="Picture 10" descr="Logo, company name&#10;&#10;Description automatically generated">
              <a:extLst>
                <a:ext uri="{FF2B5EF4-FFF2-40B4-BE49-F238E27FC236}">
                  <a16:creationId xmlns:a16="http://schemas.microsoft.com/office/drawing/2014/main" id="{3FE8BFC2-7B76-1DB2-162D-E7C893D0E726}"/>
                </a:ext>
              </a:extLst>
            </p:cNvPr>
            <p:cNvPicPr>
              <a:picLocks noChangeAspect="1"/>
            </p:cNvPicPr>
            <p:nvPr userDrawn="1"/>
          </p:nvPicPr>
          <p:blipFill>
            <a:blip r:embed="rId6"/>
            <a:stretch>
              <a:fillRect/>
            </a:stretch>
          </p:blipFill>
          <p:spPr>
            <a:xfrm>
              <a:off x="2275542" y="5843853"/>
              <a:ext cx="746153" cy="658548"/>
            </a:xfrm>
            <a:prstGeom prst="rect">
              <a:avLst/>
            </a:prstGeom>
          </p:spPr>
        </p:pic>
      </p:grpSp>
    </p:spTree>
    <p:extLst>
      <p:ext uri="{BB962C8B-B14F-4D97-AF65-F5344CB8AC3E}">
        <p14:creationId xmlns:p14="http://schemas.microsoft.com/office/powerpoint/2010/main" val="304769712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PortraitPhoto+Caption">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6FBB3-3338-4B4E-AD34-2D7EF780D996}"/>
              </a:ext>
            </a:extLst>
          </p:cNvPr>
          <p:cNvSpPr/>
          <p:nvPr userDrawn="1"/>
        </p:nvSpPr>
        <p:spPr>
          <a:xfrm>
            <a:off x="7620001" y="-1"/>
            <a:ext cx="4571999" cy="41148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69F8541C-9DA0-6245-B1DC-44B54882C94B}"/>
              </a:ext>
            </a:extLst>
          </p:cNvPr>
          <p:cNvPicPr>
            <a:picLocks noChangeAspect="1"/>
          </p:cNvPicPr>
          <p:nvPr userDrawn="1"/>
        </p:nvPicPr>
        <p:blipFill rotWithShape="1">
          <a:blip r:embed="rId3"/>
          <a:srcRect l="62513" t="60019"/>
          <a:stretch/>
        </p:blipFill>
        <p:spPr>
          <a:xfrm>
            <a:off x="7620001" y="4114800"/>
            <a:ext cx="4565649" cy="2736849"/>
          </a:xfrm>
          <a:prstGeom prst="rect">
            <a:avLst/>
          </a:prstGeom>
        </p:spPr>
      </p:pic>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7619999" y="0"/>
            <a:ext cx="4572001" cy="4114801"/>
          </a:xfrm>
        </p:spPr>
        <p:txBody>
          <a:bodyPr/>
          <a:lstStyle/>
          <a:p>
            <a:r>
              <a:rPr lang="en-US"/>
              <a:t>Click icon to add picture</a:t>
            </a:r>
          </a:p>
        </p:txBody>
      </p:sp>
      <p:sp>
        <p:nvSpPr>
          <p:cNvPr id="7" name="Content Placeholder 2">
            <a:extLst>
              <a:ext uri="{FF2B5EF4-FFF2-40B4-BE49-F238E27FC236}">
                <a16:creationId xmlns:a16="http://schemas.microsoft.com/office/drawing/2014/main" id="{72D4ADCB-18AE-4745-ACA2-7C3091EB1884}"/>
              </a:ext>
            </a:extLst>
          </p:cNvPr>
          <p:cNvSpPr>
            <a:spLocks noGrp="1"/>
          </p:cNvSpPr>
          <p:nvPr>
            <p:ph idx="14" hasCustomPrompt="1"/>
          </p:nvPr>
        </p:nvSpPr>
        <p:spPr>
          <a:xfrm>
            <a:off x="8485094" y="4347274"/>
            <a:ext cx="3254471" cy="910527"/>
          </a:xfrm>
        </p:spPr>
        <p:txBody>
          <a:bodyPr>
            <a:normAutofit/>
          </a:bodyPr>
          <a:lstStyle>
            <a:lvl1pPr marL="0" indent="0">
              <a:buNone/>
              <a:defRPr sz="1800">
                <a:solidFill>
                  <a:schemeClr val="bg1"/>
                </a:solidFill>
              </a:defRPr>
            </a:lvl1pPr>
          </a:lstStyle>
          <a:p>
            <a:pPr lvl="0"/>
            <a:r>
              <a:rPr lang="en-US" dirty="0"/>
              <a:t>Short caption for photo above goes here</a:t>
            </a:r>
          </a:p>
        </p:txBody>
      </p:sp>
      <p:sp>
        <p:nvSpPr>
          <p:cNvPr id="8" name="Triangle 7">
            <a:extLst>
              <a:ext uri="{FF2B5EF4-FFF2-40B4-BE49-F238E27FC236}">
                <a16:creationId xmlns:a16="http://schemas.microsoft.com/office/drawing/2014/main" id="{D3BB6B23-ED3A-8B4A-9ADD-9B20BF2AC871}"/>
              </a:ext>
            </a:extLst>
          </p:cNvPr>
          <p:cNvSpPr/>
          <p:nvPr userDrawn="1"/>
        </p:nvSpPr>
        <p:spPr>
          <a:xfrm>
            <a:off x="8019440" y="4414509"/>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Slide Number Placeholder 5">
            <a:extLst>
              <a:ext uri="{FF2B5EF4-FFF2-40B4-BE49-F238E27FC236}">
                <a16:creationId xmlns:a16="http://schemas.microsoft.com/office/drawing/2014/main" id="{FB52D8BA-E5C8-3D4C-B4C6-138D332FC838}"/>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14" name="Content Placeholder 2">
            <a:extLst>
              <a:ext uri="{FF2B5EF4-FFF2-40B4-BE49-F238E27FC236}">
                <a16:creationId xmlns:a16="http://schemas.microsoft.com/office/drawing/2014/main" id="{F6E185D2-C841-1C4F-B519-C46BDD8796C1}"/>
              </a:ext>
            </a:extLst>
          </p:cNvPr>
          <p:cNvSpPr>
            <a:spLocks noGrp="1"/>
          </p:cNvSpPr>
          <p:nvPr>
            <p:ph idx="1"/>
          </p:nvPr>
        </p:nvSpPr>
        <p:spPr>
          <a:xfrm>
            <a:off x="470589" y="1825627"/>
            <a:ext cx="6489011" cy="316200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EEC38625-EA89-794E-9E02-46C9910AC8BA}"/>
              </a:ext>
            </a:extLst>
          </p:cNvPr>
          <p:cNvSpPr>
            <a:spLocks noGrp="1"/>
          </p:cNvSpPr>
          <p:nvPr>
            <p:ph type="title"/>
          </p:nvPr>
        </p:nvSpPr>
        <p:spPr>
          <a:xfrm>
            <a:off x="470590" y="500650"/>
            <a:ext cx="5944066"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grpSp>
        <p:nvGrpSpPr>
          <p:cNvPr id="2" name="Group 1">
            <a:extLst>
              <a:ext uri="{FF2B5EF4-FFF2-40B4-BE49-F238E27FC236}">
                <a16:creationId xmlns:a16="http://schemas.microsoft.com/office/drawing/2014/main" id="{59BAD5CE-9593-BE62-39A4-422796A71261}"/>
              </a:ext>
            </a:extLst>
          </p:cNvPr>
          <p:cNvGrpSpPr/>
          <p:nvPr userDrawn="1"/>
        </p:nvGrpSpPr>
        <p:grpSpPr>
          <a:xfrm>
            <a:off x="470589" y="5843852"/>
            <a:ext cx="2551106" cy="658549"/>
            <a:chOff x="470589" y="5843852"/>
            <a:chExt cx="2551106" cy="658549"/>
          </a:xfrm>
        </p:grpSpPr>
        <p:pic>
          <p:nvPicPr>
            <p:cNvPr id="3" name="Picture 2">
              <a:extLst>
                <a:ext uri="{FF2B5EF4-FFF2-40B4-BE49-F238E27FC236}">
                  <a16:creationId xmlns:a16="http://schemas.microsoft.com/office/drawing/2014/main" id="{B21FA0C5-ACFA-F57D-C573-653CABBDEDB7}"/>
                </a:ext>
              </a:extLst>
            </p:cNvPr>
            <p:cNvPicPr>
              <a:picLocks noChangeAspect="1"/>
            </p:cNvPicPr>
            <p:nvPr userDrawn="1"/>
          </p:nvPicPr>
          <p:blipFill>
            <a:blip r:embed="rId4"/>
            <a:srcRect/>
            <a:stretch/>
          </p:blipFill>
          <p:spPr>
            <a:xfrm>
              <a:off x="470589" y="5843852"/>
              <a:ext cx="842112" cy="640080"/>
            </a:xfrm>
            <a:prstGeom prst="rect">
              <a:avLst/>
            </a:prstGeom>
          </p:spPr>
        </p:pic>
        <p:pic>
          <p:nvPicPr>
            <p:cNvPr id="6" name="Picture 5" descr="Logo&#10;&#10;Description automatically generated">
              <a:extLst>
                <a:ext uri="{FF2B5EF4-FFF2-40B4-BE49-F238E27FC236}">
                  <a16:creationId xmlns:a16="http://schemas.microsoft.com/office/drawing/2014/main" id="{0A26D93A-80D7-4345-4FB8-095B9EEF7AF9}"/>
                </a:ext>
              </a:extLst>
            </p:cNvPr>
            <p:cNvPicPr>
              <a:picLocks noChangeAspect="1"/>
            </p:cNvPicPr>
            <p:nvPr userDrawn="1"/>
          </p:nvPicPr>
          <p:blipFill>
            <a:blip r:embed="rId5"/>
            <a:stretch>
              <a:fillRect/>
            </a:stretch>
          </p:blipFill>
          <p:spPr>
            <a:xfrm>
              <a:off x="1464848" y="5843853"/>
              <a:ext cx="658547" cy="658547"/>
            </a:xfrm>
            <a:prstGeom prst="rect">
              <a:avLst/>
            </a:prstGeom>
          </p:spPr>
        </p:pic>
        <p:pic>
          <p:nvPicPr>
            <p:cNvPr id="9" name="Picture 8" descr="Logo, company name&#10;&#10;Description automatically generated">
              <a:extLst>
                <a:ext uri="{FF2B5EF4-FFF2-40B4-BE49-F238E27FC236}">
                  <a16:creationId xmlns:a16="http://schemas.microsoft.com/office/drawing/2014/main" id="{81961222-B325-6ABB-3DEF-3BFBBA9CB865}"/>
                </a:ext>
              </a:extLst>
            </p:cNvPr>
            <p:cNvPicPr>
              <a:picLocks noChangeAspect="1"/>
            </p:cNvPicPr>
            <p:nvPr userDrawn="1"/>
          </p:nvPicPr>
          <p:blipFill>
            <a:blip r:embed="rId6"/>
            <a:stretch>
              <a:fillRect/>
            </a:stretch>
          </p:blipFill>
          <p:spPr>
            <a:xfrm>
              <a:off x="2275542" y="5843853"/>
              <a:ext cx="746153" cy="658548"/>
            </a:xfrm>
            <a:prstGeom prst="rect">
              <a:avLst/>
            </a:prstGeom>
          </p:spPr>
        </p:pic>
      </p:grpSp>
    </p:spTree>
    <p:extLst>
      <p:ext uri="{BB962C8B-B14F-4D97-AF65-F5344CB8AC3E}">
        <p14:creationId xmlns:p14="http://schemas.microsoft.com/office/powerpoint/2010/main" val="9722999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Icon">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4E1485D-3230-F44A-AD4D-B2585F309214}"/>
              </a:ext>
            </a:extLst>
          </p:cNvPr>
          <p:cNvPicPr>
            <a:picLocks noChangeAspect="1"/>
          </p:cNvPicPr>
          <p:nvPr userDrawn="1"/>
        </p:nvPicPr>
        <p:blipFill rotWithShape="1">
          <a:blip r:embed="rId3"/>
          <a:srcRect l="62478" t="-91" r="2" b="-1"/>
          <a:stretch/>
        </p:blipFill>
        <p:spPr>
          <a:xfrm>
            <a:off x="7615825" y="0"/>
            <a:ext cx="4569825" cy="6851649"/>
          </a:xfrm>
          <a:prstGeom prst="rect">
            <a:avLst/>
          </a:prstGeom>
        </p:spPr>
      </p:pic>
      <p:sp>
        <p:nvSpPr>
          <p:cNvPr id="6" name="Picture Placeholder 5">
            <a:extLst>
              <a:ext uri="{FF2B5EF4-FFF2-40B4-BE49-F238E27FC236}">
                <a16:creationId xmlns:a16="http://schemas.microsoft.com/office/drawing/2014/main" id="{7C4CF328-9FC5-DF42-A930-2C0CE17F7B65}"/>
              </a:ext>
            </a:extLst>
          </p:cNvPr>
          <p:cNvSpPr>
            <a:spLocks noGrp="1"/>
          </p:cNvSpPr>
          <p:nvPr>
            <p:ph type="pic" sz="quarter" idx="10"/>
          </p:nvPr>
        </p:nvSpPr>
        <p:spPr>
          <a:xfrm>
            <a:off x="9004127" y="700439"/>
            <a:ext cx="1828800" cy="1828800"/>
          </a:xfrm>
        </p:spPr>
        <p:txBody>
          <a:bodyPr/>
          <a:lstStyle/>
          <a:p>
            <a:r>
              <a:rPr lang="en-US"/>
              <a:t>Click icon to add picture</a:t>
            </a:r>
          </a:p>
        </p:txBody>
      </p:sp>
      <p:sp>
        <p:nvSpPr>
          <p:cNvPr id="10" name="Slide Number Placeholder 5">
            <a:extLst>
              <a:ext uri="{FF2B5EF4-FFF2-40B4-BE49-F238E27FC236}">
                <a16:creationId xmlns:a16="http://schemas.microsoft.com/office/drawing/2014/main" id="{1C94DDBB-6B7F-7E49-85EF-84F027B91D4E}"/>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12" name="Content Placeholder 2">
            <a:extLst>
              <a:ext uri="{FF2B5EF4-FFF2-40B4-BE49-F238E27FC236}">
                <a16:creationId xmlns:a16="http://schemas.microsoft.com/office/drawing/2014/main" id="{ADA607BF-01B2-BE44-B3D5-70558646B936}"/>
              </a:ext>
            </a:extLst>
          </p:cNvPr>
          <p:cNvSpPr>
            <a:spLocks noGrp="1"/>
          </p:cNvSpPr>
          <p:nvPr>
            <p:ph idx="1"/>
          </p:nvPr>
        </p:nvSpPr>
        <p:spPr>
          <a:xfrm>
            <a:off x="470589" y="1825627"/>
            <a:ext cx="6706065" cy="316200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9B1A555E-16BA-E647-8D0B-7E303DA304B8}"/>
              </a:ext>
            </a:extLst>
          </p:cNvPr>
          <p:cNvSpPr>
            <a:spLocks noGrp="1"/>
          </p:cNvSpPr>
          <p:nvPr>
            <p:ph type="title"/>
          </p:nvPr>
        </p:nvSpPr>
        <p:spPr>
          <a:xfrm>
            <a:off x="470589" y="500650"/>
            <a:ext cx="6706065"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51B8C19F-CF89-5F25-85AD-BDC13FE9F572}"/>
              </a:ext>
            </a:extLst>
          </p:cNvPr>
          <p:cNvGrpSpPr/>
          <p:nvPr userDrawn="1"/>
        </p:nvGrpSpPr>
        <p:grpSpPr>
          <a:xfrm>
            <a:off x="470589" y="5843852"/>
            <a:ext cx="2551106" cy="658549"/>
            <a:chOff x="470589" y="5843852"/>
            <a:chExt cx="2551106" cy="658549"/>
          </a:xfrm>
        </p:grpSpPr>
        <p:pic>
          <p:nvPicPr>
            <p:cNvPr id="11" name="Picture 10">
              <a:extLst>
                <a:ext uri="{FF2B5EF4-FFF2-40B4-BE49-F238E27FC236}">
                  <a16:creationId xmlns:a16="http://schemas.microsoft.com/office/drawing/2014/main" id="{B49F2161-0588-8687-A629-A2ADEC996B92}"/>
                </a:ext>
              </a:extLst>
            </p:cNvPr>
            <p:cNvPicPr>
              <a:picLocks noChangeAspect="1"/>
            </p:cNvPicPr>
            <p:nvPr userDrawn="1"/>
          </p:nvPicPr>
          <p:blipFill>
            <a:blip r:embed="rId4"/>
            <a:srcRect/>
            <a:stretch/>
          </p:blipFill>
          <p:spPr>
            <a:xfrm>
              <a:off x="470589" y="5843852"/>
              <a:ext cx="842112" cy="640080"/>
            </a:xfrm>
            <a:prstGeom prst="rect">
              <a:avLst/>
            </a:prstGeom>
          </p:spPr>
        </p:pic>
        <p:pic>
          <p:nvPicPr>
            <p:cNvPr id="14" name="Picture 13" descr="Logo&#10;&#10;Description automatically generated">
              <a:extLst>
                <a:ext uri="{FF2B5EF4-FFF2-40B4-BE49-F238E27FC236}">
                  <a16:creationId xmlns:a16="http://schemas.microsoft.com/office/drawing/2014/main" id="{96AC04F8-AA41-7A40-93E9-881581804424}"/>
                </a:ext>
              </a:extLst>
            </p:cNvPr>
            <p:cNvPicPr>
              <a:picLocks noChangeAspect="1"/>
            </p:cNvPicPr>
            <p:nvPr userDrawn="1"/>
          </p:nvPicPr>
          <p:blipFill>
            <a:blip r:embed="rId5"/>
            <a:stretch>
              <a:fillRect/>
            </a:stretch>
          </p:blipFill>
          <p:spPr>
            <a:xfrm>
              <a:off x="1464848" y="5843853"/>
              <a:ext cx="658547" cy="658547"/>
            </a:xfrm>
            <a:prstGeom prst="rect">
              <a:avLst/>
            </a:prstGeom>
          </p:spPr>
        </p:pic>
        <p:pic>
          <p:nvPicPr>
            <p:cNvPr id="15" name="Picture 14" descr="Logo, company name&#10;&#10;Description automatically generated">
              <a:extLst>
                <a:ext uri="{FF2B5EF4-FFF2-40B4-BE49-F238E27FC236}">
                  <a16:creationId xmlns:a16="http://schemas.microsoft.com/office/drawing/2014/main" id="{ECE6E71F-5311-B936-1D6C-C8068E0C4E5F}"/>
                </a:ext>
              </a:extLst>
            </p:cNvPr>
            <p:cNvPicPr>
              <a:picLocks noChangeAspect="1"/>
            </p:cNvPicPr>
            <p:nvPr userDrawn="1"/>
          </p:nvPicPr>
          <p:blipFill>
            <a:blip r:embed="rId6"/>
            <a:stretch>
              <a:fillRect/>
            </a:stretch>
          </p:blipFill>
          <p:spPr>
            <a:xfrm>
              <a:off x="2275542" y="5843853"/>
              <a:ext cx="746153" cy="658548"/>
            </a:xfrm>
            <a:prstGeom prst="rect">
              <a:avLst/>
            </a:prstGeom>
          </p:spPr>
        </p:pic>
      </p:grpSp>
    </p:spTree>
    <p:extLst>
      <p:ext uri="{BB962C8B-B14F-4D97-AF65-F5344CB8AC3E}">
        <p14:creationId xmlns:p14="http://schemas.microsoft.com/office/powerpoint/2010/main" val="42442120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Imag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57E0900D-B761-8442-955C-FA163B7C7CFA}"/>
              </a:ext>
            </a:extLst>
          </p:cNvPr>
          <p:cNvPicPr>
            <a:picLocks noChangeAspect="1"/>
          </p:cNvPicPr>
          <p:nvPr userDrawn="1"/>
        </p:nvPicPr>
        <p:blipFill rotWithShape="1">
          <a:blip r:embed="rId2"/>
          <a:srcRect l="-52" t="-91" r="70021" b="-1"/>
          <a:stretch/>
        </p:blipFill>
        <p:spPr>
          <a:xfrm>
            <a:off x="1" y="0"/>
            <a:ext cx="3657600" cy="6851649"/>
          </a:xfrm>
          <a:prstGeom prst="rect">
            <a:avLst/>
          </a:prstGeom>
        </p:spPr>
      </p:pic>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3657601" y="1"/>
            <a:ext cx="8534400"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grpSp>
        <p:nvGrpSpPr>
          <p:cNvPr id="2" name="Group 1">
            <a:extLst>
              <a:ext uri="{FF2B5EF4-FFF2-40B4-BE49-F238E27FC236}">
                <a16:creationId xmlns:a16="http://schemas.microsoft.com/office/drawing/2014/main" id="{9BDAEF0B-0CF2-9978-6BB4-6720392872FE}"/>
              </a:ext>
            </a:extLst>
          </p:cNvPr>
          <p:cNvGrpSpPr/>
          <p:nvPr userDrawn="1"/>
        </p:nvGrpSpPr>
        <p:grpSpPr>
          <a:xfrm>
            <a:off x="280390" y="6141233"/>
            <a:ext cx="3088907" cy="443381"/>
            <a:chOff x="2302584" y="4770233"/>
            <a:chExt cx="8229796" cy="1181303"/>
          </a:xfrm>
        </p:grpSpPr>
        <p:pic>
          <p:nvPicPr>
            <p:cNvPr id="4" name="Picture 3" descr="A picture containing text, clipart&#10;&#10;Description automatically generated">
              <a:extLst>
                <a:ext uri="{FF2B5EF4-FFF2-40B4-BE49-F238E27FC236}">
                  <a16:creationId xmlns:a16="http://schemas.microsoft.com/office/drawing/2014/main" id="{CB3C7F97-4BBA-C1C5-99DE-AE49F95468A8}"/>
                </a:ext>
              </a:extLst>
            </p:cNvPr>
            <p:cNvPicPr>
              <a:picLocks noChangeAspect="1"/>
            </p:cNvPicPr>
            <p:nvPr userDrawn="1"/>
          </p:nvPicPr>
          <p:blipFill>
            <a:blip r:embed="rId3"/>
            <a:stretch>
              <a:fillRect/>
            </a:stretch>
          </p:blipFill>
          <p:spPr>
            <a:xfrm>
              <a:off x="2302584" y="4770233"/>
              <a:ext cx="4419600" cy="1015314"/>
            </a:xfrm>
            <a:prstGeom prst="rect">
              <a:avLst/>
            </a:prstGeom>
          </p:spPr>
        </p:pic>
        <p:cxnSp>
          <p:nvCxnSpPr>
            <p:cNvPr id="6" name="Straight Connector 5">
              <a:extLst>
                <a:ext uri="{FF2B5EF4-FFF2-40B4-BE49-F238E27FC236}">
                  <a16:creationId xmlns:a16="http://schemas.microsoft.com/office/drawing/2014/main" id="{FFF2FB70-4CDC-4AA9-3036-91515099B0E8}"/>
                </a:ext>
              </a:extLst>
            </p:cNvPr>
            <p:cNvCxnSpPr/>
            <p:nvPr userDrawn="1"/>
          </p:nvCxnSpPr>
          <p:spPr>
            <a:xfrm>
              <a:off x="6874584"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A01B066-4D46-EECE-44FA-BC0111A57F09}"/>
                </a:ext>
              </a:extLst>
            </p:cNvPr>
            <p:cNvPicPr>
              <a:picLocks noChangeAspect="1"/>
            </p:cNvPicPr>
            <p:nvPr userDrawn="1"/>
          </p:nvPicPr>
          <p:blipFill>
            <a:blip r:embed="rId4"/>
            <a:srcRect/>
            <a:stretch/>
          </p:blipFill>
          <p:spPr>
            <a:xfrm>
              <a:off x="7051828" y="4770233"/>
              <a:ext cx="1826168" cy="1181303"/>
            </a:xfrm>
            <a:prstGeom prst="rect">
              <a:avLst/>
            </a:prstGeom>
          </p:spPr>
        </p:pic>
        <p:pic>
          <p:nvPicPr>
            <p:cNvPr id="9" name="Picture 8">
              <a:extLst>
                <a:ext uri="{FF2B5EF4-FFF2-40B4-BE49-F238E27FC236}">
                  <a16:creationId xmlns:a16="http://schemas.microsoft.com/office/drawing/2014/main" id="{9B8A43AF-59CD-82B2-0FD5-21E31169FEB2}"/>
                </a:ext>
              </a:extLst>
            </p:cNvPr>
            <p:cNvPicPr>
              <a:picLocks noChangeAspect="1"/>
            </p:cNvPicPr>
            <p:nvPr userDrawn="1"/>
          </p:nvPicPr>
          <p:blipFill>
            <a:blip r:embed="rId5"/>
            <a:srcRect/>
            <a:stretch/>
          </p:blipFill>
          <p:spPr>
            <a:xfrm>
              <a:off x="9243743" y="4770233"/>
              <a:ext cx="1288637" cy="1137342"/>
            </a:xfrm>
            <a:prstGeom prst="rect">
              <a:avLst/>
            </a:prstGeom>
          </p:spPr>
        </p:pic>
        <p:cxnSp>
          <p:nvCxnSpPr>
            <p:cNvPr id="10" name="Straight Connector 9">
              <a:extLst>
                <a:ext uri="{FF2B5EF4-FFF2-40B4-BE49-F238E27FC236}">
                  <a16:creationId xmlns:a16="http://schemas.microsoft.com/office/drawing/2014/main" id="{301B890B-D8A5-C7F3-6976-5C4799FDD6FB}"/>
                </a:ext>
              </a:extLst>
            </p:cNvPr>
            <p:cNvCxnSpPr/>
            <p:nvPr userDrawn="1"/>
          </p:nvCxnSpPr>
          <p:spPr>
            <a:xfrm>
              <a:off x="9028315" y="5009322"/>
              <a:ext cx="0" cy="69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3454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0">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28F7F-E18C-694F-A7DF-1F320F61E5C4}"/>
              </a:ext>
            </a:extLst>
          </p:cNvPr>
          <p:cNvSpPr>
            <a:spLocks noGrp="1"/>
          </p:cNvSpPr>
          <p:nvPr>
            <p:ph type="title"/>
          </p:nvPr>
        </p:nvSpPr>
        <p:spPr>
          <a:xfrm>
            <a:off x="457200" y="500066"/>
            <a:ext cx="10896600" cy="8853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030B7E5-2DB3-4347-B259-884695F55749}"/>
              </a:ext>
            </a:extLst>
          </p:cNvPr>
          <p:cNvSpPr>
            <a:spLocks noGrp="1"/>
          </p:cNvSpPr>
          <p:nvPr>
            <p:ph type="body" idx="1"/>
          </p:nvPr>
        </p:nvSpPr>
        <p:spPr>
          <a:xfrm>
            <a:off x="457200" y="1825627"/>
            <a:ext cx="10896600" cy="3462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7287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80" r:id="rId4"/>
    <p:sldLayoutId id="2147483666" r:id="rId5"/>
    <p:sldLayoutId id="2147483667" r:id="rId6"/>
    <p:sldLayoutId id="2147483668" r:id="rId7"/>
    <p:sldLayoutId id="2147483672" r:id="rId8"/>
    <p:sldLayoutId id="2147483695" r:id="rId9"/>
    <p:sldLayoutId id="2147483673" r:id="rId10"/>
    <p:sldLayoutId id="2147483674" r:id="rId11"/>
    <p:sldLayoutId id="2147483694" r:id="rId12"/>
    <p:sldLayoutId id="2147483681" r:id="rId13"/>
    <p:sldLayoutId id="2147483682" r:id="rId14"/>
    <p:sldLayoutId id="2147483664" r:id="rId15"/>
    <p:sldLayoutId id="2147483665" r:id="rId16"/>
    <p:sldLayoutId id="2147483669" r:id="rId17"/>
    <p:sldLayoutId id="2147483670" r:id="rId18"/>
    <p:sldLayoutId id="2147483671" r:id="rId19"/>
    <p:sldLayoutId id="2147483675" r:id="rId20"/>
    <p:sldLayoutId id="2147483676" r:id="rId21"/>
    <p:sldLayoutId id="2147483696" r:id="rId22"/>
    <p:sldLayoutId id="2147483709" r:id="rId23"/>
    <p:sldLayoutId id="2147483678" r:id="rId24"/>
    <p:sldLayoutId id="2147483663" r:id="rId25"/>
    <p:sldLayoutId id="2147483710" r:id="rId26"/>
    <p:sldLayoutId id="2147483711" r:id="rId27"/>
    <p:sldLayoutId id="2147483712" r:id="rId28"/>
  </p:sldLayoutIdLst>
  <p:txStyles>
    <p:titleStyle>
      <a:lvl1pPr algn="l" defTabSz="91435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228589" indent="-228589" algn="l" defTabSz="914354"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guide id="3"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hyperlink" Target="http://www.macfound.org/"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273B4-6E22-884D-950E-02A472EA3984}"/>
              </a:ext>
            </a:extLst>
          </p:cNvPr>
          <p:cNvSpPr>
            <a:spLocks noGrp="1"/>
          </p:cNvSpPr>
          <p:nvPr>
            <p:ph type="ctrTitle"/>
          </p:nvPr>
        </p:nvSpPr>
        <p:spPr>
          <a:xfrm>
            <a:off x="133564" y="703845"/>
            <a:ext cx="12058436" cy="2387599"/>
          </a:xfrm>
        </p:spPr>
        <p:txBody>
          <a:bodyPr>
            <a:noAutofit/>
          </a:bodyPr>
          <a:lstStyle/>
          <a:p>
            <a:r>
              <a:rPr lang="en-US" sz="4800" b="1" dirty="0">
                <a:effectLst/>
                <a:latin typeface="Montserrat" pitchFamily="2" charset="77"/>
                <a:ea typeface="Calibri" panose="020F0502020204030204" pitchFamily="34" charset="0"/>
              </a:rPr>
              <a:t>Law &amp; Psychiatry Program</a:t>
            </a:r>
            <a:br>
              <a:rPr lang="en-US" sz="4800" b="1" dirty="0">
                <a:effectLst/>
                <a:latin typeface="Montserrat" pitchFamily="2" charset="77"/>
                <a:ea typeface="Calibri" panose="020F0502020204030204" pitchFamily="34" charset="0"/>
              </a:rPr>
            </a:br>
            <a:br>
              <a:rPr lang="en-US" sz="4800" b="1" dirty="0">
                <a:effectLst/>
                <a:latin typeface="Montserrat" pitchFamily="2" charset="77"/>
                <a:ea typeface="Calibri" panose="020F0502020204030204" pitchFamily="34" charset="0"/>
              </a:rPr>
            </a:br>
            <a:r>
              <a:rPr lang="en-US" sz="4800" b="1" dirty="0">
                <a:effectLst/>
                <a:latin typeface="Montserrat" pitchFamily="2" charset="77"/>
                <a:ea typeface="Calibri" panose="020F0502020204030204" pitchFamily="34" charset="0"/>
              </a:rPr>
              <a:t>Addiction &amp; Racial Disparities </a:t>
            </a:r>
            <a:r>
              <a:rPr lang="en-US" sz="4800" b="1" dirty="0">
                <a:effectLst/>
                <a:latin typeface="+mn-lt"/>
                <a:ea typeface="Calibri" panose="020F0502020204030204" pitchFamily="34" charset="0"/>
              </a:rPr>
              <a:t>Research</a:t>
            </a:r>
            <a:r>
              <a:rPr lang="en-US" sz="4800" b="1" dirty="0">
                <a:effectLst/>
                <a:latin typeface="Montserrat" pitchFamily="2" charset="77"/>
                <a:ea typeface="Calibri" panose="020F0502020204030204" pitchFamily="34" charset="0"/>
              </a:rPr>
              <a:t> in Criminal-Legal Settings </a:t>
            </a:r>
            <a:endParaRPr lang="en-US" sz="4800" dirty="0"/>
          </a:p>
        </p:txBody>
      </p:sp>
      <p:sp>
        <p:nvSpPr>
          <p:cNvPr id="3" name="Subtitle 2">
            <a:extLst>
              <a:ext uri="{FF2B5EF4-FFF2-40B4-BE49-F238E27FC236}">
                <a16:creationId xmlns:a16="http://schemas.microsoft.com/office/drawing/2014/main" id="{6D5B2C96-742B-D64B-B220-BC436E2BCF31}"/>
              </a:ext>
            </a:extLst>
          </p:cNvPr>
          <p:cNvSpPr>
            <a:spLocks noGrp="1"/>
          </p:cNvSpPr>
          <p:nvPr>
            <p:ph type="subTitle" idx="1"/>
          </p:nvPr>
        </p:nvSpPr>
        <p:spPr>
          <a:xfrm>
            <a:off x="1524000" y="3091445"/>
            <a:ext cx="9144000" cy="1341070"/>
          </a:xfrm>
        </p:spPr>
        <p:txBody>
          <a:bodyPr>
            <a:normAutofit/>
          </a:bodyPr>
          <a:lstStyle/>
          <a:p>
            <a:pPr algn="ctr"/>
            <a:r>
              <a:rPr lang="en-US" sz="2400" dirty="0"/>
              <a:t>Gina M. Vincent, PhD, Professor</a:t>
            </a:r>
          </a:p>
          <a:p>
            <a:pPr algn="ctr"/>
            <a:r>
              <a:rPr lang="en-US" sz="2400" dirty="0"/>
              <a:t>Dara Drawbridge, PhD, Assistant Professor</a:t>
            </a:r>
          </a:p>
          <a:p>
            <a:pPr algn="ctr"/>
            <a:r>
              <a:rPr lang="en-US" sz="2400" dirty="0"/>
              <a:t>Spencer G. Lawson, PhD, Senior Research Scientist</a:t>
            </a:r>
          </a:p>
          <a:p>
            <a:endParaRPr lang="en-US" dirty="0"/>
          </a:p>
        </p:txBody>
      </p:sp>
      <p:sp>
        <p:nvSpPr>
          <p:cNvPr id="4" name="Text Placeholder 3">
            <a:extLst>
              <a:ext uri="{FF2B5EF4-FFF2-40B4-BE49-F238E27FC236}">
                <a16:creationId xmlns:a16="http://schemas.microsoft.com/office/drawing/2014/main" id="{5737B0CF-B937-AF45-A726-7B7A7DA9F8A0}"/>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89EE2EFF-5B51-25A8-9DE4-1252781B7594}"/>
              </a:ext>
            </a:extLst>
          </p:cNvPr>
          <p:cNvPicPr>
            <a:picLocks noChangeAspect="1"/>
          </p:cNvPicPr>
          <p:nvPr/>
        </p:nvPicPr>
        <p:blipFill>
          <a:blip r:embed="rId3"/>
          <a:stretch>
            <a:fillRect/>
          </a:stretch>
        </p:blipFill>
        <p:spPr>
          <a:xfrm>
            <a:off x="383114" y="3317378"/>
            <a:ext cx="1712422" cy="898357"/>
          </a:xfrm>
          <a:prstGeom prst="rect">
            <a:avLst/>
          </a:prstGeom>
        </p:spPr>
      </p:pic>
    </p:spTree>
    <p:extLst>
      <p:ext uri="{BB962C8B-B14F-4D97-AF65-F5344CB8AC3E}">
        <p14:creationId xmlns:p14="http://schemas.microsoft.com/office/powerpoint/2010/main" val="4148273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0FFE5920-7552-2DA2-4484-DD72B37AB483}"/>
              </a:ext>
            </a:extLst>
          </p:cNvPr>
          <p:cNvPicPr>
            <a:picLocks noChangeAspect="1"/>
          </p:cNvPicPr>
          <p:nvPr/>
        </p:nvPicPr>
        <p:blipFill>
          <a:blip r:embed="rId3"/>
          <a:stretch>
            <a:fillRect/>
          </a:stretch>
        </p:blipFill>
        <p:spPr>
          <a:xfrm>
            <a:off x="7055555" y="0"/>
            <a:ext cx="5136445" cy="6858000"/>
          </a:xfrm>
          <a:prstGeom prst="rect">
            <a:avLst/>
          </a:prstGeom>
          <a:ln>
            <a:solidFill>
              <a:schemeClr val="tx1"/>
            </a:solidFill>
          </a:ln>
        </p:spPr>
      </p:pic>
      <p:sp>
        <p:nvSpPr>
          <p:cNvPr id="6" name="Content Placeholder 2">
            <a:extLst>
              <a:ext uri="{FF2B5EF4-FFF2-40B4-BE49-F238E27FC236}">
                <a16:creationId xmlns:a16="http://schemas.microsoft.com/office/drawing/2014/main" id="{781AEB80-4273-FF36-B3FC-10F1066684D0}"/>
              </a:ext>
            </a:extLst>
          </p:cNvPr>
          <p:cNvSpPr txBox="1">
            <a:spLocks/>
          </p:cNvSpPr>
          <p:nvPr/>
        </p:nvSpPr>
        <p:spPr>
          <a:xfrm>
            <a:off x="399245" y="2691685"/>
            <a:ext cx="6018435" cy="36704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000" dirty="0"/>
          </a:p>
          <a:p>
            <a:pPr marL="342900" indent="-342900" algn="l">
              <a:buFont typeface="Wingdings" panose="05000000000000000000" pitchFamily="2" charset="2"/>
              <a:buChar char="Ø"/>
            </a:pPr>
            <a:r>
              <a:rPr lang="en-US" dirty="0"/>
              <a:t>Group therapy program designed for Black males, age 18 to 29 who are enrolled in drug courts.</a:t>
            </a:r>
          </a:p>
          <a:p>
            <a:pPr marL="342900" indent="-342900" algn="l">
              <a:buFont typeface="Wingdings" panose="05000000000000000000" pitchFamily="2" charset="2"/>
              <a:buChar char="Ø"/>
            </a:pPr>
            <a:endParaRPr lang="en-US" dirty="0"/>
          </a:p>
          <a:p>
            <a:pPr marL="342900" indent="-342900" algn="l">
              <a:buFont typeface="Wingdings" panose="05000000000000000000" pitchFamily="2" charset="2"/>
              <a:buChar char="Ø"/>
            </a:pPr>
            <a:r>
              <a:rPr lang="en-US" dirty="0"/>
              <a:t>9-month intensive curriculum (attend approx. 80 group counseling sessions) with topics presented in a cyclical format.  </a:t>
            </a:r>
          </a:p>
          <a:p>
            <a:endParaRPr lang="en-US" dirty="0"/>
          </a:p>
          <a:p>
            <a:endParaRPr lang="en-US" dirty="0"/>
          </a:p>
          <a:p>
            <a:endParaRPr lang="en-US" dirty="0"/>
          </a:p>
        </p:txBody>
      </p:sp>
      <p:sp>
        <p:nvSpPr>
          <p:cNvPr id="2" name="Title 1">
            <a:extLst>
              <a:ext uri="{FF2B5EF4-FFF2-40B4-BE49-F238E27FC236}">
                <a16:creationId xmlns:a16="http://schemas.microsoft.com/office/drawing/2014/main" id="{D9FE7013-3440-C4E3-3A8E-79AD444FD603}"/>
              </a:ext>
            </a:extLst>
          </p:cNvPr>
          <p:cNvSpPr txBox="1">
            <a:spLocks/>
          </p:cNvSpPr>
          <p:nvPr/>
        </p:nvSpPr>
        <p:spPr>
          <a:xfrm>
            <a:off x="281268" y="325465"/>
            <a:ext cx="6774287" cy="2537138"/>
          </a:xfrm>
          <a:prstGeom prst="rect">
            <a:avLst/>
          </a:prstGeom>
        </p:spPr>
        <p:txBody>
          <a:bodyPr anchor="b">
            <a:normAutofit/>
          </a:bodyPr>
          <a:lstStyle>
            <a:lvl1pPr algn="l" defTabSz="91435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pPr algn="ctr"/>
            <a:r>
              <a:rPr lang="en-US" sz="2800" b="1" dirty="0"/>
              <a:t>Evaluation of a DTC Model Responsive to Culture and Race</a:t>
            </a:r>
          </a:p>
          <a:p>
            <a:pPr algn="ctr"/>
            <a:endParaRPr lang="en-US" sz="2800" b="1" dirty="0"/>
          </a:p>
          <a:p>
            <a:pPr algn="ctr"/>
            <a:r>
              <a:rPr lang="en-US" sz="2400" b="0" dirty="0"/>
              <a:t>Habilitation, Empowerment and Accountability Therapy (H.E.A.T.)</a:t>
            </a:r>
          </a:p>
          <a:p>
            <a:pPr algn="ctr"/>
            <a:r>
              <a:rPr lang="en-US" sz="2400" b="0" i="1" dirty="0"/>
              <a:t>NIH Stage 1B Pilot Study</a:t>
            </a:r>
            <a:br>
              <a:rPr lang="en-US" sz="1400" dirty="0"/>
            </a:br>
            <a:endParaRPr lang="en-US" sz="2000" dirty="0"/>
          </a:p>
        </p:txBody>
      </p:sp>
    </p:spTree>
    <p:extLst>
      <p:ext uri="{BB962C8B-B14F-4D97-AF65-F5344CB8AC3E}">
        <p14:creationId xmlns:p14="http://schemas.microsoft.com/office/powerpoint/2010/main" val="291095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81AEB80-4273-FF36-B3FC-10F1066684D0}"/>
              </a:ext>
            </a:extLst>
          </p:cNvPr>
          <p:cNvSpPr txBox="1">
            <a:spLocks/>
          </p:cNvSpPr>
          <p:nvPr/>
        </p:nvSpPr>
        <p:spPr>
          <a:xfrm>
            <a:off x="449708" y="1559295"/>
            <a:ext cx="5749031"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chemeClr val="tx2"/>
                </a:solidFill>
              </a:rPr>
              <a:t>Study 1 Feasibility (</a:t>
            </a:r>
            <a:r>
              <a:rPr lang="en-US" b="1" i="1" dirty="0">
                <a:solidFill>
                  <a:schemeClr val="tx2"/>
                </a:solidFill>
              </a:rPr>
              <a:t>N</a:t>
            </a:r>
            <a:r>
              <a:rPr lang="en-US" b="1" dirty="0">
                <a:solidFill>
                  <a:schemeClr val="tx2"/>
                </a:solidFill>
              </a:rPr>
              <a:t> = 10)</a:t>
            </a:r>
          </a:p>
          <a:p>
            <a:pPr marL="346075" indent="-346075" algn="l">
              <a:buFont typeface="Wingdings" panose="05000000000000000000" pitchFamily="2" charset="2"/>
              <a:buChar char="Ø"/>
            </a:pPr>
            <a:r>
              <a:rPr lang="en-US" dirty="0"/>
              <a:t> </a:t>
            </a:r>
            <a:r>
              <a:rPr lang="en-US" b="1" dirty="0"/>
              <a:t>Goal</a:t>
            </a:r>
            <a:r>
              <a:rPr lang="en-US" dirty="0"/>
              <a:t>: The feasibility of implementing the 9-month HEAT curriculum in a drug court program.</a:t>
            </a:r>
          </a:p>
        </p:txBody>
      </p:sp>
      <p:graphicFrame>
        <p:nvGraphicFramePr>
          <p:cNvPr id="9" name="Table 9">
            <a:extLst>
              <a:ext uri="{FF2B5EF4-FFF2-40B4-BE49-F238E27FC236}">
                <a16:creationId xmlns:a16="http://schemas.microsoft.com/office/drawing/2014/main" id="{F31A50A0-A333-D01F-1FD8-32F74EB7A086}"/>
              </a:ext>
            </a:extLst>
          </p:cNvPr>
          <p:cNvGraphicFramePr>
            <a:graphicFrameLocks noGrp="1"/>
          </p:cNvGraphicFramePr>
          <p:nvPr/>
        </p:nvGraphicFramePr>
        <p:xfrm>
          <a:off x="449708" y="4159390"/>
          <a:ext cx="5008366" cy="1854200"/>
        </p:xfrm>
        <a:graphic>
          <a:graphicData uri="http://schemas.openxmlformats.org/drawingml/2006/table">
            <a:tbl>
              <a:tblPr firstRow="1" bandRow="1">
                <a:tableStyleId>{5C22544A-7EE6-4342-B048-85BDC9FD1C3A}</a:tableStyleId>
              </a:tblPr>
              <a:tblGrid>
                <a:gridCol w="3453886">
                  <a:extLst>
                    <a:ext uri="{9D8B030D-6E8A-4147-A177-3AD203B41FA5}">
                      <a16:colId xmlns:a16="http://schemas.microsoft.com/office/drawing/2014/main" val="430983565"/>
                    </a:ext>
                  </a:extLst>
                </a:gridCol>
                <a:gridCol w="1554480">
                  <a:extLst>
                    <a:ext uri="{9D8B030D-6E8A-4147-A177-3AD203B41FA5}">
                      <a16:colId xmlns:a16="http://schemas.microsoft.com/office/drawing/2014/main" val="969291376"/>
                    </a:ext>
                  </a:extLst>
                </a:gridCol>
              </a:tblGrid>
              <a:tr h="370840">
                <a:tc gridSpan="2">
                  <a:txBody>
                    <a:bodyPr/>
                    <a:lstStyle/>
                    <a:p>
                      <a:pPr algn="ctr"/>
                      <a:r>
                        <a:rPr lang="en-US" dirty="0" err="1"/>
                        <a:t>H.E.A.T</a:t>
                      </a:r>
                      <a:r>
                        <a:rPr lang="en-US" dirty="0"/>
                        <a:t>. Retention</a:t>
                      </a:r>
                    </a:p>
                  </a:txBody>
                  <a:tcPr/>
                </a:tc>
                <a:tc hMerge="1">
                  <a:txBody>
                    <a:bodyPr/>
                    <a:lstStyle/>
                    <a:p>
                      <a:endParaRPr lang="en-US"/>
                    </a:p>
                  </a:txBody>
                  <a:tcPr/>
                </a:tc>
                <a:extLst>
                  <a:ext uri="{0D108BD9-81ED-4DB2-BD59-A6C34878D82A}">
                    <a16:rowId xmlns:a16="http://schemas.microsoft.com/office/drawing/2014/main" val="3729832923"/>
                  </a:ext>
                </a:extLst>
              </a:tr>
              <a:tr h="370840">
                <a:tc>
                  <a:txBody>
                    <a:bodyPr/>
                    <a:lstStyle/>
                    <a:p>
                      <a:r>
                        <a:rPr lang="en-US" dirty="0"/>
                        <a:t>Session attendance rate</a:t>
                      </a:r>
                    </a:p>
                  </a:txBody>
                  <a:tcPr/>
                </a:tc>
                <a:tc>
                  <a:txBody>
                    <a:bodyPr/>
                    <a:lstStyle/>
                    <a:p>
                      <a:pPr algn="ctr"/>
                      <a:r>
                        <a:rPr lang="en-US" dirty="0"/>
                        <a:t>81%</a:t>
                      </a:r>
                    </a:p>
                  </a:txBody>
                  <a:tcPr/>
                </a:tc>
                <a:extLst>
                  <a:ext uri="{0D108BD9-81ED-4DB2-BD59-A6C34878D82A}">
                    <a16:rowId xmlns:a16="http://schemas.microsoft.com/office/drawing/2014/main" val="2260418744"/>
                  </a:ext>
                </a:extLst>
              </a:tr>
              <a:tr h="370840">
                <a:tc>
                  <a:txBody>
                    <a:bodyPr/>
                    <a:lstStyle/>
                    <a:p>
                      <a:r>
                        <a:rPr lang="en-US" dirty="0"/>
                        <a:t>Number of sessions attended</a:t>
                      </a:r>
                    </a:p>
                  </a:txBody>
                  <a:tcPr/>
                </a:tc>
                <a:tc>
                  <a:txBody>
                    <a:bodyPr/>
                    <a:lstStyle/>
                    <a:p>
                      <a:pPr algn="ctr"/>
                      <a:r>
                        <a:rPr lang="en-US" dirty="0"/>
                        <a:t>65.00 (10.64)</a:t>
                      </a:r>
                    </a:p>
                  </a:txBody>
                  <a:tcPr/>
                </a:tc>
                <a:extLst>
                  <a:ext uri="{0D108BD9-81ED-4DB2-BD59-A6C34878D82A}">
                    <a16:rowId xmlns:a16="http://schemas.microsoft.com/office/drawing/2014/main" val="100793403"/>
                  </a:ext>
                </a:extLst>
              </a:tr>
              <a:tr h="370840">
                <a:tc>
                  <a:txBody>
                    <a:bodyPr/>
                    <a:lstStyle/>
                    <a:p>
                      <a:r>
                        <a:rPr lang="en-US" dirty="0"/>
                        <a:t>Duration of participants in days</a:t>
                      </a:r>
                    </a:p>
                  </a:txBody>
                  <a:tcPr/>
                </a:tc>
                <a:tc>
                  <a:txBody>
                    <a:bodyPr/>
                    <a:lstStyle/>
                    <a:p>
                      <a:pPr algn="ctr"/>
                      <a:r>
                        <a:rPr lang="en-US" dirty="0"/>
                        <a:t>264.00</a:t>
                      </a:r>
                    </a:p>
                  </a:txBody>
                  <a:tcPr/>
                </a:tc>
                <a:extLst>
                  <a:ext uri="{0D108BD9-81ED-4DB2-BD59-A6C34878D82A}">
                    <a16:rowId xmlns:a16="http://schemas.microsoft.com/office/drawing/2014/main" val="1086449828"/>
                  </a:ext>
                </a:extLst>
              </a:tr>
              <a:tr h="370840">
                <a:tc>
                  <a:txBody>
                    <a:bodyPr/>
                    <a:lstStyle/>
                    <a:p>
                      <a:r>
                        <a:rPr lang="en-US" b="1" dirty="0"/>
                        <a:t>Completed </a:t>
                      </a:r>
                      <a:r>
                        <a:rPr lang="en-US" b="1" dirty="0" err="1"/>
                        <a:t>H.E.A.T</a:t>
                      </a:r>
                      <a:r>
                        <a:rPr lang="en-US" b="1" dirty="0"/>
                        <a:t>.</a:t>
                      </a:r>
                    </a:p>
                  </a:txBody>
                  <a:tcPr/>
                </a:tc>
                <a:tc>
                  <a:txBody>
                    <a:bodyPr/>
                    <a:lstStyle/>
                    <a:p>
                      <a:pPr algn="ctr"/>
                      <a:r>
                        <a:rPr lang="en-US" b="1" dirty="0"/>
                        <a:t>90%</a:t>
                      </a:r>
                    </a:p>
                  </a:txBody>
                  <a:tcPr/>
                </a:tc>
                <a:extLst>
                  <a:ext uri="{0D108BD9-81ED-4DB2-BD59-A6C34878D82A}">
                    <a16:rowId xmlns:a16="http://schemas.microsoft.com/office/drawing/2014/main" val="3670088031"/>
                  </a:ext>
                </a:extLst>
              </a:tr>
            </a:tbl>
          </a:graphicData>
        </a:graphic>
      </p:graphicFrame>
      <p:sp>
        <p:nvSpPr>
          <p:cNvPr id="2" name="Content Placeholder 2">
            <a:extLst>
              <a:ext uri="{FF2B5EF4-FFF2-40B4-BE49-F238E27FC236}">
                <a16:creationId xmlns:a16="http://schemas.microsoft.com/office/drawing/2014/main" id="{2A3F3ED8-9B81-52F6-6A4A-D86056E83933}"/>
              </a:ext>
            </a:extLst>
          </p:cNvPr>
          <p:cNvSpPr txBox="1">
            <a:spLocks/>
          </p:cNvSpPr>
          <p:nvPr/>
        </p:nvSpPr>
        <p:spPr>
          <a:xfrm>
            <a:off x="6451268" y="1562873"/>
            <a:ext cx="5749031" cy="19916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chemeClr val="tx2"/>
                </a:solidFill>
              </a:rPr>
              <a:t>Study 2 Effect Size</a:t>
            </a:r>
          </a:p>
          <a:p>
            <a:pPr marL="346075" indent="-346075" algn="l">
              <a:buFont typeface="Wingdings" panose="05000000000000000000" pitchFamily="2" charset="2"/>
              <a:buChar char="Ø"/>
            </a:pPr>
            <a:r>
              <a:rPr lang="en-US" dirty="0"/>
              <a:t> </a:t>
            </a:r>
            <a:r>
              <a:rPr lang="en-US" b="1" dirty="0"/>
              <a:t>Goal</a:t>
            </a:r>
            <a:r>
              <a:rPr lang="en-US" dirty="0"/>
              <a:t>: Estimate an effect size for </a:t>
            </a:r>
            <a:r>
              <a:rPr lang="en-US" dirty="0" err="1"/>
              <a:t>H.E.A.T</a:t>
            </a:r>
            <a:r>
              <a:rPr lang="en-US" dirty="0"/>
              <a:t>. in retaining young African American men in drug court and increasing their graduation rate.</a:t>
            </a:r>
          </a:p>
        </p:txBody>
      </p:sp>
      <p:pic>
        <p:nvPicPr>
          <p:cNvPr id="3" name="Picture 2" descr="Chart, bar chart&#10;&#10;Description automatically generated">
            <a:extLst>
              <a:ext uri="{FF2B5EF4-FFF2-40B4-BE49-F238E27FC236}">
                <a16:creationId xmlns:a16="http://schemas.microsoft.com/office/drawing/2014/main" id="{0F8E2EB4-E88E-F49B-3E7A-8126271FFF90}"/>
              </a:ext>
            </a:extLst>
          </p:cNvPr>
          <p:cNvPicPr>
            <a:picLocks noChangeAspect="1"/>
          </p:cNvPicPr>
          <p:nvPr/>
        </p:nvPicPr>
        <p:blipFill>
          <a:blip r:embed="rId3"/>
          <a:stretch>
            <a:fillRect/>
          </a:stretch>
        </p:blipFill>
        <p:spPr>
          <a:xfrm>
            <a:off x="6589685" y="4159390"/>
            <a:ext cx="5416520" cy="2149853"/>
          </a:xfrm>
          <a:prstGeom prst="rect">
            <a:avLst/>
          </a:prstGeom>
        </p:spPr>
      </p:pic>
      <p:sp>
        <p:nvSpPr>
          <p:cNvPr id="4" name="Rectangle 3">
            <a:extLst>
              <a:ext uri="{FF2B5EF4-FFF2-40B4-BE49-F238E27FC236}">
                <a16:creationId xmlns:a16="http://schemas.microsoft.com/office/drawing/2014/main" id="{580EA96F-7F9A-EE28-DBBF-25773962EDB2}"/>
              </a:ext>
            </a:extLst>
          </p:cNvPr>
          <p:cNvSpPr/>
          <p:nvPr/>
        </p:nvSpPr>
        <p:spPr>
          <a:xfrm>
            <a:off x="6980349" y="4881093"/>
            <a:ext cx="1249251" cy="14281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8517EA3-66B0-B53A-BEA0-0B7FF5F59A56}"/>
              </a:ext>
            </a:extLst>
          </p:cNvPr>
          <p:cNvSpPr txBox="1">
            <a:spLocks/>
          </p:cNvSpPr>
          <p:nvPr/>
        </p:nvSpPr>
        <p:spPr>
          <a:xfrm>
            <a:off x="190501" y="189494"/>
            <a:ext cx="11815703" cy="890006"/>
          </a:xfrm>
          <a:prstGeom prst="rect">
            <a:avLst/>
          </a:prstGeom>
        </p:spPr>
        <p:txBody>
          <a:bodyPr anchor="b">
            <a:noAutofit/>
          </a:bodyPr>
          <a:lstStyle>
            <a:lvl1pPr algn="l" defTabSz="91435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pPr algn="ctr"/>
            <a:r>
              <a:rPr lang="en-US" sz="2500" b="0" dirty="0"/>
              <a:t>Habilitation, Empowerment and Accountability Therapy (</a:t>
            </a:r>
            <a:r>
              <a:rPr lang="en-US" sz="2500" b="0" dirty="0" err="1"/>
              <a:t>H.E.A.T</a:t>
            </a:r>
            <a:r>
              <a:rPr lang="en-US" sz="2500" b="0"/>
              <a:t>.):</a:t>
            </a:r>
            <a:endParaRPr lang="en-US" sz="2500" b="0" dirty="0"/>
          </a:p>
          <a:p>
            <a:pPr algn="ctr"/>
            <a:r>
              <a:rPr lang="en-US" sz="2500" b="0" dirty="0"/>
              <a:t>Study Findings</a:t>
            </a:r>
          </a:p>
        </p:txBody>
      </p:sp>
    </p:spTree>
    <p:extLst>
      <p:ext uri="{BB962C8B-B14F-4D97-AF65-F5344CB8AC3E}">
        <p14:creationId xmlns:p14="http://schemas.microsoft.com/office/powerpoint/2010/main" val="332655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48A4-824D-C7EF-C32A-2DB307E8BDB1}"/>
              </a:ext>
            </a:extLst>
          </p:cNvPr>
          <p:cNvSpPr>
            <a:spLocks noGrp="1"/>
          </p:cNvSpPr>
          <p:nvPr>
            <p:ph type="title"/>
          </p:nvPr>
        </p:nvSpPr>
        <p:spPr/>
        <p:txBody>
          <a:bodyPr/>
          <a:lstStyle/>
          <a:p>
            <a:r>
              <a:rPr lang="en-US" dirty="0"/>
              <a:t>H.E.A.T. Study: Conclusions</a:t>
            </a:r>
          </a:p>
        </p:txBody>
      </p:sp>
      <p:sp>
        <p:nvSpPr>
          <p:cNvPr id="3" name="Content Placeholder 2">
            <a:extLst>
              <a:ext uri="{FF2B5EF4-FFF2-40B4-BE49-F238E27FC236}">
                <a16:creationId xmlns:a16="http://schemas.microsoft.com/office/drawing/2014/main" id="{4465AA93-A6A9-0ACE-3888-1E33365C0A90}"/>
              </a:ext>
            </a:extLst>
          </p:cNvPr>
          <p:cNvSpPr>
            <a:spLocks noGrp="1"/>
          </p:cNvSpPr>
          <p:nvPr>
            <p:ph idx="1"/>
          </p:nvPr>
        </p:nvSpPr>
        <p:spPr>
          <a:xfrm>
            <a:off x="457200" y="1825627"/>
            <a:ext cx="10896600" cy="3918350"/>
          </a:xfrm>
        </p:spPr>
        <p:txBody>
          <a:bodyPr>
            <a:normAutofit/>
          </a:bodyPr>
          <a:lstStyle/>
          <a:p>
            <a:pPr>
              <a:buFont typeface="Wingdings" pitchFamily="2" charset="2"/>
              <a:buChar char="Ø"/>
            </a:pPr>
            <a:r>
              <a:rPr lang="en-US" sz="2400" dirty="0"/>
              <a:t>Preliminary support for </a:t>
            </a:r>
            <a:r>
              <a:rPr lang="en-US" sz="2400" dirty="0" err="1"/>
              <a:t>H.E.A.T</a:t>
            </a:r>
            <a:r>
              <a:rPr lang="en-US" sz="2400" dirty="0"/>
              <a:t>. in improving success rates.</a:t>
            </a:r>
          </a:p>
          <a:p>
            <a:pPr>
              <a:buFont typeface="Wingdings" pitchFamily="2" charset="2"/>
              <a:buChar char="Ø"/>
            </a:pPr>
            <a:endParaRPr lang="en-US" sz="2400" dirty="0"/>
          </a:p>
          <a:p>
            <a:pPr>
              <a:buFont typeface="Wingdings" pitchFamily="2" charset="2"/>
              <a:buChar char="Ø"/>
            </a:pPr>
            <a:r>
              <a:rPr lang="en-US" sz="2400" dirty="0" err="1"/>
              <a:t>H.E.A.T</a:t>
            </a:r>
            <a:r>
              <a:rPr lang="en-US" sz="2400" dirty="0"/>
              <a:t>. was developed by practitioners in the field. </a:t>
            </a:r>
            <a:r>
              <a:rPr lang="en-US" sz="2400" u="sng" dirty="0"/>
              <a:t>Not researchers</a:t>
            </a:r>
            <a:r>
              <a:rPr lang="en-US" sz="2400" dirty="0"/>
              <a:t>.</a:t>
            </a:r>
          </a:p>
          <a:p>
            <a:pPr marL="0" indent="0">
              <a:buNone/>
            </a:pPr>
            <a:endParaRPr lang="en-US" sz="2400" dirty="0"/>
          </a:p>
          <a:p>
            <a:pPr>
              <a:buFont typeface="Wingdings" pitchFamily="2" charset="2"/>
              <a:buChar char="Ø"/>
            </a:pPr>
            <a:r>
              <a:rPr lang="en-US" sz="2400" dirty="0"/>
              <a:t>Implementation scientists need to collaborate &amp; integrate implementation principles into the interventions practitioners develop</a:t>
            </a:r>
          </a:p>
          <a:p>
            <a:pPr>
              <a:buFont typeface="Wingdings" pitchFamily="2" charset="2"/>
              <a:buChar char="Ø"/>
            </a:pPr>
            <a:endParaRPr lang="en-US" dirty="0"/>
          </a:p>
          <a:p>
            <a:pPr>
              <a:buFont typeface="Wingdings" pitchFamily="2" charset="2"/>
              <a:buChar char="Ø"/>
            </a:pPr>
            <a:r>
              <a:rPr lang="en-US" b="1" dirty="0">
                <a:solidFill>
                  <a:schemeClr val="tx2"/>
                </a:solidFill>
              </a:rPr>
              <a:t>Specialty courts must pursue promising avenues of research to rectify disparities in their programs.</a:t>
            </a:r>
            <a:endParaRPr lang="en-US" sz="2400" b="1" dirty="0">
              <a:solidFill>
                <a:schemeClr val="tx2"/>
              </a:solidFill>
            </a:endParaRPr>
          </a:p>
        </p:txBody>
      </p:sp>
    </p:spTree>
    <p:extLst>
      <p:ext uri="{BB962C8B-B14F-4D97-AF65-F5344CB8AC3E}">
        <p14:creationId xmlns:p14="http://schemas.microsoft.com/office/powerpoint/2010/main" val="3555570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C0C651-BE20-8D16-CD19-180A232256CF}"/>
              </a:ext>
            </a:extLst>
          </p:cNvPr>
          <p:cNvSpPr>
            <a:spLocks noGrp="1"/>
          </p:cNvSpPr>
          <p:nvPr>
            <p:ph type="ctrTitle"/>
          </p:nvPr>
        </p:nvSpPr>
        <p:spPr>
          <a:xfrm>
            <a:off x="457200" y="2331702"/>
            <a:ext cx="8943654" cy="2194596"/>
          </a:xfrm>
        </p:spPr>
        <p:txBody>
          <a:bodyPr anchor="t">
            <a:normAutofit/>
          </a:bodyPr>
          <a:lstStyle/>
          <a:p>
            <a:r>
              <a:rPr lang="en-US" sz="4000" dirty="0"/>
              <a:t>Initiatives to Reduce Racial Disparities</a:t>
            </a:r>
          </a:p>
        </p:txBody>
      </p:sp>
      <p:sp>
        <p:nvSpPr>
          <p:cNvPr id="5" name="Text Placeholder 4">
            <a:extLst>
              <a:ext uri="{FF2B5EF4-FFF2-40B4-BE49-F238E27FC236}">
                <a16:creationId xmlns:a16="http://schemas.microsoft.com/office/drawing/2014/main" id="{4E2690B8-C801-46F3-23D2-C5799B167B30}"/>
              </a:ext>
            </a:extLst>
          </p:cNvPr>
          <p:cNvSpPr>
            <a:spLocks noGrp="1"/>
          </p:cNvSpPr>
          <p:nvPr>
            <p:ph type="body" sz="quarter" idx="10"/>
          </p:nvPr>
        </p:nvSpPr>
        <p:spPr>
          <a:xfrm>
            <a:off x="457200" y="1239839"/>
            <a:ext cx="7988300" cy="792162"/>
          </a:xfrm>
        </p:spPr>
        <p:txBody>
          <a:bodyPr>
            <a:noAutofit/>
          </a:bodyPr>
          <a:lstStyle/>
          <a:p>
            <a:r>
              <a:rPr lang="en-US" sz="2400" dirty="0"/>
              <a:t>Current Efforts by the Law &amp; Psychiatry Program</a:t>
            </a:r>
          </a:p>
        </p:txBody>
      </p:sp>
    </p:spTree>
    <p:extLst>
      <p:ext uri="{BB962C8B-B14F-4D97-AF65-F5344CB8AC3E}">
        <p14:creationId xmlns:p14="http://schemas.microsoft.com/office/powerpoint/2010/main" val="426188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2BBAD3-A8AF-8427-2C0F-4E6995753776}"/>
              </a:ext>
            </a:extLst>
          </p:cNvPr>
          <p:cNvSpPr>
            <a:spLocks noGrp="1"/>
          </p:cNvSpPr>
          <p:nvPr>
            <p:ph type="title"/>
          </p:nvPr>
        </p:nvSpPr>
        <p:spPr>
          <a:xfrm>
            <a:off x="4790941" y="211015"/>
            <a:ext cx="7031865" cy="1160585"/>
          </a:xfrm>
        </p:spPr>
        <p:txBody>
          <a:bodyPr>
            <a:normAutofit/>
          </a:bodyPr>
          <a:lstStyle/>
          <a:p>
            <a:r>
              <a:rPr lang="en-US" sz="2400" b="1" dirty="0"/>
              <a:t>Massachusetts Center of Excellence (</a:t>
            </a:r>
            <a:r>
              <a:rPr lang="en-US" sz="2400" b="1" dirty="0" err="1"/>
              <a:t>CoE</a:t>
            </a:r>
            <a:r>
              <a:rPr lang="en-US" sz="2400" b="1" dirty="0"/>
              <a:t>) for Specialty Courts </a:t>
            </a:r>
            <a:r>
              <a:rPr lang="en-US" sz="2400" dirty="0"/>
              <a:t>(Directors: Dara Drawbridge, PhD &amp; Brian Daly, MD)</a:t>
            </a:r>
          </a:p>
        </p:txBody>
      </p:sp>
      <p:pic>
        <p:nvPicPr>
          <p:cNvPr id="7" name="Picture 6" descr="Large skydiving group mid-air">
            <a:extLst>
              <a:ext uri="{FF2B5EF4-FFF2-40B4-BE49-F238E27FC236}">
                <a16:creationId xmlns:a16="http://schemas.microsoft.com/office/drawing/2014/main" id="{69FCCE4D-8A89-FB79-0ACC-3C21B8A535E3}"/>
              </a:ext>
            </a:extLst>
          </p:cNvPr>
          <p:cNvPicPr>
            <a:picLocks noChangeAspect="1"/>
          </p:cNvPicPr>
          <p:nvPr/>
        </p:nvPicPr>
        <p:blipFill rotWithShape="1">
          <a:blip r:embed="rId3"/>
          <a:srcRect l="28355" r="27020"/>
          <a:stretch/>
        </p:blipFill>
        <p:spPr>
          <a:xfrm>
            <a:off x="0" y="10"/>
            <a:ext cx="4146997" cy="6857990"/>
          </a:xfrm>
          <a:prstGeom prst="rect">
            <a:avLst/>
          </a:prstGeom>
        </p:spPr>
      </p:pic>
      <p:sp>
        <p:nvSpPr>
          <p:cNvPr id="5" name="Content Placeholder 4">
            <a:extLst>
              <a:ext uri="{FF2B5EF4-FFF2-40B4-BE49-F238E27FC236}">
                <a16:creationId xmlns:a16="http://schemas.microsoft.com/office/drawing/2014/main" id="{F93BDB7E-2963-7456-CB2F-6AC7E92228F0}"/>
              </a:ext>
            </a:extLst>
          </p:cNvPr>
          <p:cNvSpPr>
            <a:spLocks noGrp="1"/>
          </p:cNvSpPr>
          <p:nvPr>
            <p:ph idx="1"/>
          </p:nvPr>
        </p:nvSpPr>
        <p:spPr>
          <a:xfrm>
            <a:off x="4146997" y="1440163"/>
            <a:ext cx="7944035" cy="5206822"/>
          </a:xfrm>
        </p:spPr>
        <p:txBody>
          <a:bodyPr>
            <a:noAutofit/>
          </a:bodyPr>
          <a:lstStyle/>
          <a:p>
            <a:pPr marL="0" indent="0">
              <a:buNone/>
            </a:pPr>
            <a:r>
              <a:rPr lang="en-US" b="1" dirty="0"/>
              <a:t>Purpose</a:t>
            </a:r>
            <a:r>
              <a:rPr lang="en-US" dirty="0"/>
              <a:t>: Improve lives and outcomes of people involved with and impacted by the criminal-legal system.</a:t>
            </a:r>
          </a:p>
          <a:p>
            <a:pPr marL="0" indent="0">
              <a:buNone/>
            </a:pPr>
            <a:r>
              <a:rPr lang="en-US" b="1" dirty="0"/>
              <a:t>Mission:</a:t>
            </a:r>
            <a:r>
              <a:rPr lang="en-US" dirty="0"/>
              <a:t> To bring innovative, evidence-based, and equitable interventions to Specialty Courts and related settings.</a:t>
            </a:r>
          </a:p>
          <a:p>
            <a:pPr marL="0" indent="0">
              <a:buNone/>
            </a:pPr>
            <a:r>
              <a:rPr lang="en-US" b="1" dirty="0"/>
              <a:t>Vision</a:t>
            </a:r>
            <a:r>
              <a:rPr lang="en-US" dirty="0"/>
              <a:t>: To become a state and national leader in behavioral health and the criminal-legal system.</a:t>
            </a:r>
          </a:p>
          <a:p>
            <a:pPr marL="0" indent="0">
              <a:buNone/>
            </a:pPr>
            <a:r>
              <a:rPr lang="en-US" b="1" dirty="0"/>
              <a:t>Values</a:t>
            </a:r>
            <a:r>
              <a:rPr lang="en-US" dirty="0"/>
              <a:t>: Authenticity, Connection, Competence</a:t>
            </a:r>
          </a:p>
          <a:p>
            <a:pPr marL="0" indent="0">
              <a:buNone/>
            </a:pPr>
            <a:r>
              <a:rPr lang="en-US" b="1" dirty="0"/>
              <a:t>Three Divisions: </a:t>
            </a:r>
          </a:p>
          <a:p>
            <a:r>
              <a:rPr lang="en-US" sz="2200" dirty="0"/>
              <a:t>Implementation and Translation Division (Co-Directors Drawbridge &amp; Daly)</a:t>
            </a:r>
          </a:p>
          <a:p>
            <a:r>
              <a:rPr lang="en-US" sz="2200" dirty="0"/>
              <a:t>Research, Evaluation, and Policy Division (Co-Directors, Dupuis &amp; Kane)</a:t>
            </a:r>
          </a:p>
        </p:txBody>
      </p:sp>
    </p:spTree>
    <p:extLst>
      <p:ext uri="{BB962C8B-B14F-4D97-AF65-F5344CB8AC3E}">
        <p14:creationId xmlns:p14="http://schemas.microsoft.com/office/powerpoint/2010/main" val="1549258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1F88D9-1C22-BC87-DDAB-BE2206000477}"/>
              </a:ext>
            </a:extLst>
          </p:cNvPr>
          <p:cNvSpPr>
            <a:spLocks noGrp="1"/>
          </p:cNvSpPr>
          <p:nvPr>
            <p:ph idx="1"/>
          </p:nvPr>
        </p:nvSpPr>
        <p:spPr>
          <a:xfrm>
            <a:off x="284014" y="958416"/>
            <a:ext cx="6954985" cy="5697306"/>
          </a:xfrm>
        </p:spPr>
        <p:txBody>
          <a:bodyPr>
            <a:noAutofit/>
          </a:bodyPr>
          <a:lstStyle/>
          <a:p>
            <a:pPr marL="0" indent="0">
              <a:buNone/>
            </a:pPr>
            <a:r>
              <a:rPr lang="en-US" b="1" dirty="0"/>
              <a:t>Diversity &amp; Inclusion Statement</a:t>
            </a:r>
            <a:r>
              <a:rPr lang="en-US" dirty="0"/>
              <a:t>: </a:t>
            </a:r>
          </a:p>
          <a:p>
            <a:r>
              <a:rPr lang="en-US" sz="2000" dirty="0"/>
              <a:t>Commitment to fostering an inclusive and equitable community that values all aspects of diversity, including but not limited to, race, ethnicity, gender identity, sexual orientation, religion, age, socioeconomic status, immigration status, and disability. </a:t>
            </a:r>
          </a:p>
          <a:p>
            <a:r>
              <a:rPr lang="en-US" sz="2000" dirty="0"/>
              <a:t>Collaborates to create an environment that recognizes differing perspectives are invaluable drivers of innovation and excellence.</a:t>
            </a:r>
          </a:p>
          <a:p>
            <a:pPr marL="0" indent="0">
              <a:buNone/>
            </a:pPr>
            <a:endParaRPr lang="en-US" sz="1900" b="1" dirty="0">
              <a:effectLst/>
              <a:ea typeface="Calibri" panose="020F0502020204030204" pitchFamily="34" charset="0"/>
              <a:cs typeface="Times New Roman" panose="02020603050405020304" pitchFamily="18" charset="0"/>
            </a:endParaRPr>
          </a:p>
          <a:p>
            <a:pPr marL="0" indent="0">
              <a:buNone/>
            </a:pPr>
            <a:r>
              <a:rPr lang="en-US" b="1" dirty="0">
                <a:effectLst/>
                <a:ea typeface="Calibri" panose="020F0502020204030204" pitchFamily="34" charset="0"/>
                <a:cs typeface="Times New Roman" panose="02020603050405020304" pitchFamily="18" charset="0"/>
              </a:rPr>
              <a:t>Equity Division (Director, </a:t>
            </a:r>
            <a:r>
              <a:rPr lang="en-US" b="1" dirty="0" err="1">
                <a:effectLst/>
                <a:ea typeface="Calibri" panose="020F0502020204030204" pitchFamily="34" charset="0"/>
                <a:cs typeface="Times New Roman" panose="02020603050405020304" pitchFamily="18" charset="0"/>
              </a:rPr>
              <a:t>Ayorkor</a:t>
            </a:r>
            <a:r>
              <a:rPr lang="en-US" b="1" dirty="0">
                <a:effectLst/>
                <a:ea typeface="Calibri" panose="020F0502020204030204" pitchFamily="34" charset="0"/>
                <a:cs typeface="Times New Roman" panose="02020603050405020304" pitchFamily="18" charset="0"/>
              </a:rPr>
              <a:t> Gaba, PsyD) </a:t>
            </a:r>
            <a:r>
              <a:rPr lang="en-US" sz="2200" dirty="0">
                <a:ea typeface="Calibri" panose="020F0502020204030204" pitchFamily="34" charset="0"/>
                <a:cs typeface="Times New Roman" panose="02020603050405020304" pitchFamily="18" charset="0"/>
              </a:rPr>
              <a:t>D</a:t>
            </a:r>
            <a:r>
              <a:rPr lang="en-US" sz="2200" dirty="0">
                <a:effectLst/>
                <a:ea typeface="Calibri" panose="020F0502020204030204" pitchFamily="34" charset="0"/>
                <a:cs typeface="Times New Roman" panose="02020603050405020304" pitchFamily="18" charset="0"/>
              </a:rPr>
              <a:t>rives evidence-informed initiatives to advance equity and reduce disparities in court access, engagement, retention, and outcomes, especially among minoritized, marginalized, and underserved populations in the court. </a:t>
            </a:r>
          </a:p>
        </p:txBody>
      </p:sp>
      <p:pic>
        <p:nvPicPr>
          <p:cNvPr id="5" name="Picture 4" descr="Golden Gate Bridge in fog">
            <a:extLst>
              <a:ext uri="{FF2B5EF4-FFF2-40B4-BE49-F238E27FC236}">
                <a16:creationId xmlns:a16="http://schemas.microsoft.com/office/drawing/2014/main" id="{D63A80DA-ECE1-9FAC-042B-5D12F8BC60D1}"/>
              </a:ext>
            </a:extLst>
          </p:cNvPr>
          <p:cNvPicPr>
            <a:picLocks noChangeAspect="1"/>
          </p:cNvPicPr>
          <p:nvPr/>
        </p:nvPicPr>
        <p:blipFill rotWithShape="1">
          <a:blip r:embed="rId3"/>
          <a:srcRect l="5045" r="57392"/>
          <a:stretch/>
        </p:blipFill>
        <p:spPr>
          <a:xfrm>
            <a:off x="7612260" y="10"/>
            <a:ext cx="4579739" cy="6857990"/>
          </a:xfrm>
          <a:prstGeom prst="rect">
            <a:avLst/>
          </a:prstGeom>
          <a:scene3d>
            <a:camera prst="orthographicFront"/>
            <a:lightRig rig="threePt" dir="t"/>
          </a:scene3d>
          <a:sp3d contourW="12700">
            <a:contourClr>
              <a:schemeClr val="accent5">
                <a:lumMod val="60000"/>
                <a:lumOff val="40000"/>
              </a:schemeClr>
            </a:contourClr>
          </a:sp3d>
        </p:spPr>
      </p:pic>
      <p:sp>
        <p:nvSpPr>
          <p:cNvPr id="2" name="Title 1">
            <a:extLst>
              <a:ext uri="{FF2B5EF4-FFF2-40B4-BE49-F238E27FC236}">
                <a16:creationId xmlns:a16="http://schemas.microsoft.com/office/drawing/2014/main" id="{4D00273B-946E-265E-DC96-B7A0E67A100C}"/>
              </a:ext>
            </a:extLst>
          </p:cNvPr>
          <p:cNvSpPr>
            <a:spLocks noGrp="1"/>
          </p:cNvSpPr>
          <p:nvPr>
            <p:ph type="title"/>
          </p:nvPr>
        </p:nvSpPr>
        <p:spPr>
          <a:xfrm>
            <a:off x="385923" y="202278"/>
            <a:ext cx="5793475" cy="756138"/>
          </a:xfrm>
        </p:spPr>
        <p:txBody>
          <a:bodyPr>
            <a:normAutofit/>
          </a:bodyPr>
          <a:lstStyle/>
          <a:p>
            <a:r>
              <a:rPr lang="en-US" dirty="0" err="1"/>
              <a:t>CoE</a:t>
            </a:r>
            <a:r>
              <a:rPr lang="en-US" dirty="0"/>
              <a:t> Equity Division</a:t>
            </a:r>
          </a:p>
        </p:txBody>
      </p:sp>
    </p:spTree>
    <p:extLst>
      <p:ext uri="{BB962C8B-B14F-4D97-AF65-F5344CB8AC3E}">
        <p14:creationId xmlns:p14="http://schemas.microsoft.com/office/powerpoint/2010/main" val="1402190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86ACE-DC59-DD88-176F-02F8F8DA665B}"/>
              </a:ext>
            </a:extLst>
          </p:cNvPr>
          <p:cNvSpPr>
            <a:spLocks noGrp="1"/>
          </p:cNvSpPr>
          <p:nvPr>
            <p:ph type="title"/>
          </p:nvPr>
        </p:nvSpPr>
        <p:spPr>
          <a:xfrm>
            <a:off x="223194" y="290099"/>
            <a:ext cx="10896600" cy="885390"/>
          </a:xfrm>
        </p:spPr>
        <p:txBody>
          <a:bodyPr>
            <a:normAutofit fontScale="90000"/>
          </a:bodyPr>
          <a:lstStyle/>
          <a:p>
            <a:r>
              <a:rPr lang="en-US" dirty="0"/>
              <a:t>Current &amp; Future Directions in Racial Disparities</a:t>
            </a:r>
          </a:p>
        </p:txBody>
      </p:sp>
      <p:sp>
        <p:nvSpPr>
          <p:cNvPr id="3" name="Content Placeholder 2">
            <a:extLst>
              <a:ext uri="{FF2B5EF4-FFF2-40B4-BE49-F238E27FC236}">
                <a16:creationId xmlns:a16="http://schemas.microsoft.com/office/drawing/2014/main" id="{55542CF7-1FE8-71FD-A87B-88F9AC48AF95}"/>
              </a:ext>
            </a:extLst>
          </p:cNvPr>
          <p:cNvSpPr>
            <a:spLocks noGrp="1"/>
          </p:cNvSpPr>
          <p:nvPr>
            <p:ph idx="1"/>
          </p:nvPr>
        </p:nvSpPr>
        <p:spPr>
          <a:xfrm>
            <a:off x="285750" y="1146778"/>
            <a:ext cx="11652250" cy="5431822"/>
          </a:xfrm>
        </p:spPr>
        <p:txBody>
          <a:bodyPr>
            <a:normAutofit/>
          </a:bodyPr>
          <a:lstStyle/>
          <a:p>
            <a:pPr marL="0" indent="0">
              <a:buNone/>
            </a:pPr>
            <a:r>
              <a:rPr lang="en-US" b="1"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Current: </a:t>
            </a:r>
            <a:r>
              <a:rPr lang="en-US" b="1" dirty="0">
                <a:effectLst/>
                <a:latin typeface="Calibri" panose="020F0502020204030204" pitchFamily="34" charset="0"/>
                <a:ea typeface="Calibri" panose="020F0502020204030204" pitchFamily="34" charset="0"/>
                <a:cs typeface="Calibri" panose="020F0502020204030204" pitchFamily="34" charset="0"/>
              </a:rPr>
              <a:t>Pretrial Risk Assessment: The Confounding Effects of Mental Illness, Substance Use and Race</a:t>
            </a:r>
          </a:p>
          <a:p>
            <a:pPr marL="0" indent="0">
              <a:buNone/>
            </a:pPr>
            <a:r>
              <a:rPr lang="en-US" sz="2000" b="1" dirty="0">
                <a:latin typeface="Calibri" panose="020F0502020204030204" pitchFamily="34" charset="0"/>
                <a:cs typeface="Calibri" panose="020F0502020204030204" pitchFamily="34" charset="0"/>
              </a:rPr>
              <a:t>	</a:t>
            </a:r>
            <a:r>
              <a:rPr lang="en-US" sz="2200" b="1" dirty="0">
                <a:latin typeface="Calibri" panose="020F0502020204030204" pitchFamily="34" charset="0"/>
                <a:cs typeface="Calibri" panose="020F0502020204030204" pitchFamily="34" charset="0"/>
              </a:rPr>
              <a:t>Gina Vincent, PhD (PI), Spencer Lawson, PhD, &amp; Karlie Rice, MA</a:t>
            </a:r>
          </a:p>
          <a:p>
            <a:pPr lvl="1"/>
            <a:r>
              <a:rPr lang="en-US" dirty="0">
                <a:latin typeface="Calibri" panose="020F0502020204030204" pitchFamily="34" charset="0"/>
                <a:cs typeface="Calibri" panose="020F0502020204030204" pitchFamily="34" charset="0"/>
              </a:rPr>
              <a:t>National and local studies to examine the feasibility and effectiveness of risk assessments for reducing disparities in incarceration due to race, MI, &amp; substance use (adult and youth systems)</a:t>
            </a:r>
          </a:p>
          <a:p>
            <a:pPr marL="0" indent="0">
              <a:buNone/>
            </a:pPr>
            <a:r>
              <a:rPr lang="en-US" b="1"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Current: </a:t>
            </a:r>
            <a:r>
              <a:rPr lang="en-US" b="1" dirty="0">
                <a:effectLst/>
                <a:latin typeface="Calibri" panose="020F0502020204030204" pitchFamily="34" charset="0"/>
                <a:ea typeface="Calibri" panose="020F0502020204030204" pitchFamily="34" charset="0"/>
                <a:cs typeface="Calibri" panose="020F0502020204030204" pitchFamily="34" charset="0"/>
              </a:rPr>
              <a:t>Racial, Ethnic, and Area-Based Differences in Protective Factor Prevalence Among Youth in Juvenile Justice </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	</a:t>
            </a:r>
            <a:r>
              <a:rPr lang="en-US" sz="2200" b="1" dirty="0">
                <a:latin typeface="Calibri" panose="020F0502020204030204" pitchFamily="34" charset="0"/>
                <a:ea typeface="Calibri" panose="020F0502020204030204" pitchFamily="34" charset="0"/>
                <a:cs typeface="Calibri" panose="020F0502020204030204" pitchFamily="34" charset="0"/>
              </a:rPr>
              <a:t>Nana Yaa A. Marfo, PhD, Rachael Perrault, MA, &amp; Gina Vincent (PI)</a:t>
            </a:r>
            <a:endParaRPr lang="en-US" sz="2200" b="1"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1" dirty="0">
                <a:solidFill>
                  <a:schemeClr val="tx2">
                    <a:lumMod val="75000"/>
                  </a:schemeClr>
                </a:solidFill>
                <a:latin typeface="Calibri" panose="020F0502020204030204" pitchFamily="34" charset="0"/>
                <a:cs typeface="Calibri" panose="020F0502020204030204" pitchFamily="34" charset="0"/>
              </a:rPr>
              <a:t>Submitted: </a:t>
            </a:r>
            <a:r>
              <a:rPr lang="en-US" sz="2200" b="1" kern="100" dirty="0">
                <a:effectLst/>
                <a:latin typeface="Calibri" panose="020F0502020204030204" pitchFamily="34" charset="0"/>
                <a:ea typeface="Calibri" panose="020F0502020204030204" pitchFamily="34" charset="0"/>
                <a:cs typeface="Calibri" panose="020F0502020204030204" pitchFamily="34" charset="0"/>
              </a:rPr>
              <a:t>Building Equity in Objective Prison Classification: A Model for Reducing Racial and Ethnic Disparities</a:t>
            </a:r>
          </a:p>
          <a:p>
            <a:pPr marL="0" indent="0">
              <a:buNone/>
            </a:pPr>
            <a:r>
              <a:rPr lang="en-US" sz="2200" b="1" kern="100" dirty="0">
                <a:latin typeface="Calibri" panose="020F0502020204030204" pitchFamily="34" charset="0"/>
                <a:ea typeface="Calibri" panose="020F0502020204030204" pitchFamily="34" charset="0"/>
                <a:cs typeface="Calibri" panose="020F0502020204030204" pitchFamily="34" charset="0"/>
              </a:rPr>
              <a:t>	Spencer Lawson, PhD (PI) &amp; Gina Vincent, PhD (Co-I)</a:t>
            </a:r>
          </a:p>
          <a:p>
            <a:pPr marL="457177" lvl="1" indent="0">
              <a:buNone/>
            </a:pPr>
            <a:r>
              <a:rPr lang="en-US" sz="2200" b="1" kern="100" dirty="0">
                <a:effectLst/>
                <a:latin typeface="Calibri" panose="020F0502020204030204" pitchFamily="34" charset="0"/>
                <a:ea typeface="Calibri" panose="020F0502020204030204" pitchFamily="34" charset="0"/>
                <a:cs typeface="Calibri" panose="020F0502020204030204" pitchFamily="34" charset="0"/>
              </a:rPr>
              <a:t>In partnership with MA Departmen</a:t>
            </a:r>
            <a:r>
              <a:rPr lang="en-US" sz="2200" b="1" kern="100" dirty="0">
                <a:latin typeface="Calibri" panose="020F0502020204030204" pitchFamily="34" charset="0"/>
                <a:ea typeface="Calibri" panose="020F0502020204030204" pitchFamily="34" charset="0"/>
                <a:cs typeface="Calibri" panose="020F0502020204030204" pitchFamily="34" charset="0"/>
              </a:rPr>
              <a:t>t of Corrections &amp; MA Executive Office of Public Safety and Security</a:t>
            </a:r>
            <a:endParaRPr lang="en-US" sz="22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b="1" dirty="0">
              <a:solidFill>
                <a:schemeClr val="tx2">
                  <a:lumMod val="75000"/>
                </a:schemeClr>
              </a:solidFill>
              <a:latin typeface="Calibri" panose="020F0502020204030204" pitchFamily="34" charset="0"/>
              <a:cs typeface="Calibri" panose="020F0502020204030204" pitchFamily="34" charset="0"/>
            </a:endParaRPr>
          </a:p>
        </p:txBody>
      </p:sp>
      <p:pic>
        <p:nvPicPr>
          <p:cNvPr id="4" name="Picture 6" descr="MacFound">
            <a:hlinkClick r:id="rId3"/>
            <a:extLst>
              <a:ext uri="{FF2B5EF4-FFF2-40B4-BE49-F238E27FC236}">
                <a16:creationId xmlns:a16="http://schemas.microsoft.com/office/drawing/2014/main" id="{DCD4D020-DDD9-8687-9005-625A158F8C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9761" y="1521252"/>
            <a:ext cx="3361100" cy="44962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a:extLst>
              <a:ext uri="{FF2B5EF4-FFF2-40B4-BE49-F238E27FC236}">
                <a16:creationId xmlns:a16="http://schemas.microsoft.com/office/drawing/2014/main" id="{1ACFB45A-F9F9-BD03-3C40-7A9A0B68211E}"/>
              </a:ext>
            </a:extLst>
          </p:cNvPr>
          <p:cNvPicPr>
            <a:picLocks noChangeAspect="1"/>
          </p:cNvPicPr>
          <p:nvPr/>
        </p:nvPicPr>
        <p:blipFill>
          <a:blip r:embed="rId5"/>
          <a:stretch>
            <a:fillRect/>
          </a:stretch>
        </p:blipFill>
        <p:spPr>
          <a:xfrm>
            <a:off x="9257628" y="4005747"/>
            <a:ext cx="2096172" cy="653139"/>
          </a:xfrm>
          <a:prstGeom prst="rect">
            <a:avLst/>
          </a:prstGeom>
        </p:spPr>
      </p:pic>
      <p:pic>
        <p:nvPicPr>
          <p:cNvPr id="6" name="Picture 5">
            <a:extLst>
              <a:ext uri="{FF2B5EF4-FFF2-40B4-BE49-F238E27FC236}">
                <a16:creationId xmlns:a16="http://schemas.microsoft.com/office/drawing/2014/main" id="{1D406F73-3D7B-B3F6-2EFE-D5840CD26E60}"/>
              </a:ext>
            </a:extLst>
          </p:cNvPr>
          <p:cNvPicPr>
            <a:picLocks noChangeAspect="1"/>
          </p:cNvPicPr>
          <p:nvPr/>
        </p:nvPicPr>
        <p:blipFill>
          <a:blip r:embed="rId5"/>
          <a:stretch>
            <a:fillRect/>
          </a:stretch>
        </p:blipFill>
        <p:spPr>
          <a:xfrm>
            <a:off x="9390642" y="5128889"/>
            <a:ext cx="2096172" cy="653139"/>
          </a:xfrm>
          <a:prstGeom prst="rect">
            <a:avLst/>
          </a:prstGeom>
        </p:spPr>
      </p:pic>
      <p:pic>
        <p:nvPicPr>
          <p:cNvPr id="7" name="Picture 6">
            <a:extLst>
              <a:ext uri="{FF2B5EF4-FFF2-40B4-BE49-F238E27FC236}">
                <a16:creationId xmlns:a16="http://schemas.microsoft.com/office/drawing/2014/main" id="{EFF3168F-C327-A006-8CAD-D57D9A387FB2}"/>
              </a:ext>
            </a:extLst>
          </p:cNvPr>
          <p:cNvPicPr>
            <a:picLocks noChangeAspect="1"/>
          </p:cNvPicPr>
          <p:nvPr/>
        </p:nvPicPr>
        <p:blipFill>
          <a:blip r:embed="rId6"/>
          <a:stretch>
            <a:fillRect/>
          </a:stretch>
        </p:blipFill>
        <p:spPr>
          <a:xfrm>
            <a:off x="10438728" y="350206"/>
            <a:ext cx="1362133" cy="684119"/>
          </a:xfrm>
          <a:prstGeom prst="rect">
            <a:avLst/>
          </a:prstGeom>
        </p:spPr>
      </p:pic>
    </p:spTree>
    <p:extLst>
      <p:ext uri="{BB962C8B-B14F-4D97-AF65-F5344CB8AC3E}">
        <p14:creationId xmlns:p14="http://schemas.microsoft.com/office/powerpoint/2010/main" val="370225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n diagram with two overlapping ovals. Left oval has the title &quot;Clinical&quot; and below says &quot;Public sector psychiatry.&quot; Right oval has the title &quot;Research&quot; and below has the iSPARC logo. In the overlapping middle section is Law &amp; Psychiatry.">
            <a:extLst>
              <a:ext uri="{FF2B5EF4-FFF2-40B4-BE49-F238E27FC236}">
                <a16:creationId xmlns:a16="http://schemas.microsoft.com/office/drawing/2014/main" id="{6F95E034-AC64-D155-4702-F1F74FAA9C71}"/>
              </a:ext>
            </a:extLst>
          </p:cNvPr>
          <p:cNvPicPr>
            <a:picLocks noChangeAspect="1"/>
          </p:cNvPicPr>
          <p:nvPr/>
        </p:nvPicPr>
        <p:blipFill>
          <a:blip r:embed="rId3"/>
          <a:srcRect/>
          <a:stretch/>
        </p:blipFill>
        <p:spPr>
          <a:xfrm>
            <a:off x="794952" y="480447"/>
            <a:ext cx="10602096" cy="6454059"/>
          </a:xfrm>
          <a:prstGeom prst="rect">
            <a:avLst/>
          </a:prstGeom>
        </p:spPr>
      </p:pic>
      <p:sp>
        <p:nvSpPr>
          <p:cNvPr id="8" name="TextBox 7">
            <a:extLst>
              <a:ext uri="{FF2B5EF4-FFF2-40B4-BE49-F238E27FC236}">
                <a16:creationId xmlns:a16="http://schemas.microsoft.com/office/drawing/2014/main" id="{4722DE77-0D46-C9A3-3757-7D5879DB4EEE}"/>
              </a:ext>
            </a:extLst>
          </p:cNvPr>
          <p:cNvSpPr txBox="1"/>
          <p:nvPr/>
        </p:nvSpPr>
        <p:spPr>
          <a:xfrm>
            <a:off x="0" y="809662"/>
            <a:ext cx="12192000" cy="646331"/>
          </a:xfrm>
          <a:prstGeom prst="rect">
            <a:avLst/>
          </a:prstGeom>
          <a:noFill/>
        </p:spPr>
        <p:txBody>
          <a:bodyPr wrap="square">
            <a:spAutoFit/>
          </a:bodyPr>
          <a:lstStyle/>
          <a:p>
            <a:pPr algn="ctr"/>
            <a:r>
              <a:rPr lang="en-US" sz="3600" dirty="0">
                <a:solidFill>
                  <a:srgbClr val="000F9F"/>
                </a:solidFill>
                <a:latin typeface="Arial Black" panose="020B0A04020102020204" pitchFamily="34" charset="0"/>
              </a:rPr>
              <a:t>What is the Law &amp; Psychiatry Program?</a:t>
            </a:r>
          </a:p>
        </p:txBody>
      </p:sp>
    </p:spTree>
    <p:extLst>
      <p:ext uri="{BB962C8B-B14F-4D97-AF65-F5344CB8AC3E}">
        <p14:creationId xmlns:p14="http://schemas.microsoft.com/office/powerpoint/2010/main" val="366442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w Law &amp; Psychiatry logo at the top, which splits into three separate branches. The first branch says Natalie Anumba, PhD, and leads to a box titled Clinical Forensic Service (DMH). Below it says Andrea Dinsmore, PhD. The middle branch leads to a box that says Forensic Training (DMH). Below it says Ashley Murray, PhD; Danielle Rynczak, PhD, JD; Paul Noroian, MD; Margarita Abu Zied Dau, MD. The third branch says Gina Vincent, PhD, and leads to a box that says Research &amp; Implementation Support (Multiple grants &amp; contracts). Below it says Gina Vincent, PhD. Faculty: Dara Drawbridge, PhD; Rachael Perrault, Project Director; Spencer Lawson, Sr. Scientist. This box on the flowchart is also underneath iSPARC, which flows into it as well. Off to the side of the chart, in an unconnected box, the Massachusetts Center of Excellence for Specialty Courts logo resides. Below it says Directors: Dara Drawbridge, PhD &amp; Brian Daly, MD.">
            <a:extLst>
              <a:ext uri="{FF2B5EF4-FFF2-40B4-BE49-F238E27FC236}">
                <a16:creationId xmlns:a16="http://schemas.microsoft.com/office/drawing/2014/main" id="{FFB33E1B-51F8-1F41-8DFD-BEF4E3E938DF}"/>
              </a:ext>
            </a:extLst>
          </p:cNvPr>
          <p:cNvPicPr>
            <a:picLocks noChangeAspect="1"/>
          </p:cNvPicPr>
          <p:nvPr/>
        </p:nvPicPr>
        <p:blipFill>
          <a:blip r:embed="rId3"/>
          <a:srcRect/>
          <a:stretch/>
        </p:blipFill>
        <p:spPr>
          <a:xfrm>
            <a:off x="0" y="0"/>
            <a:ext cx="11949193" cy="6426048"/>
          </a:xfrm>
          <a:prstGeom prst="rect">
            <a:avLst/>
          </a:prstGeom>
        </p:spPr>
      </p:pic>
    </p:spTree>
    <p:extLst>
      <p:ext uri="{BB962C8B-B14F-4D97-AF65-F5344CB8AC3E}">
        <p14:creationId xmlns:p14="http://schemas.microsoft.com/office/powerpoint/2010/main" val="341552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2EB25-2129-82FE-3917-B1C25B7425ED}"/>
              </a:ext>
            </a:extLst>
          </p:cNvPr>
          <p:cNvSpPr txBox="1">
            <a:spLocks/>
          </p:cNvSpPr>
          <p:nvPr/>
        </p:nvSpPr>
        <p:spPr>
          <a:xfrm>
            <a:off x="332911" y="1349531"/>
            <a:ext cx="11526177" cy="4580279"/>
          </a:xfrm>
          <a:prstGeom prst="rect">
            <a:avLst/>
          </a:prstGeom>
        </p:spPr>
        <p:txBody>
          <a:bodyPr>
            <a:noAutofit/>
          </a:bodyPr>
          <a:lstStyle>
            <a:lvl1pPr algn="l" defTabSz="91435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br>
              <a:rPr lang="en-US" sz="1800" dirty="0">
                <a:solidFill>
                  <a:schemeClr val="bg1"/>
                </a:solidFill>
                <a:latin typeface="+mn-lt"/>
                <a:ea typeface="Calibri" panose="020F0502020204030204" pitchFamily="34" charset="0"/>
                <a:cs typeface="Calibri" panose="020F0502020204030204" pitchFamily="34" charset="0"/>
              </a:rPr>
            </a:br>
            <a:r>
              <a:rPr lang="en-US" sz="2200" b="0" dirty="0">
                <a:solidFill>
                  <a:schemeClr val="bg1"/>
                </a:solidFill>
                <a:latin typeface="+mn-lt"/>
                <a:ea typeface="Times New Roman" panose="02020603050405020304" pitchFamily="18" charset="0"/>
              </a:rPr>
              <a:t>The Law &amp; Psychiatry Program’s research mission is to be </a:t>
            </a:r>
            <a:r>
              <a:rPr lang="en-US" sz="2200" b="0" dirty="0">
                <a:solidFill>
                  <a:schemeClr val="bg1"/>
                </a:solidFill>
                <a:latin typeface="+mn-lt"/>
                <a:ea typeface="Calibri" panose="020F0502020204030204" pitchFamily="34" charset="0"/>
              </a:rPr>
              <a:t>responsive to the needs of the criminal-legal &amp; juvenile justice systems by using implementation science methods to implement screening and assessment strategies (including risk assessment and behavioral health screening) and evidence-based practices across all justice settings (from diversion to re-entry) nationally. The research </a:t>
            </a:r>
            <a:r>
              <a:rPr lang="en-US" sz="2200" b="0" dirty="0">
                <a:solidFill>
                  <a:schemeClr val="bg1"/>
                </a:solidFill>
                <a:latin typeface="+mn-lt"/>
                <a:ea typeface="Times New Roman" panose="02020603050405020304" pitchFamily="18" charset="0"/>
              </a:rPr>
              <a:t>addresses a variety of questions that arise in the law concerning behavioral health, risk of reoffending, and ways to assess human characteristics that are important for criminal-legal decisions. </a:t>
            </a:r>
            <a:br>
              <a:rPr lang="en-US" altLang="x-none" sz="2200" b="0" dirty="0">
                <a:solidFill>
                  <a:schemeClr val="bg1"/>
                </a:solidFill>
                <a:latin typeface="+mn-lt"/>
                <a:ea typeface="ＭＳ Ｐゴシック" charset="-128"/>
              </a:rPr>
            </a:br>
            <a:br>
              <a:rPr lang="en-US" sz="2200" b="0" dirty="0">
                <a:solidFill>
                  <a:schemeClr val="bg1"/>
                </a:solidFill>
                <a:latin typeface="+mn-lt"/>
                <a:ea typeface="Calibri" panose="020F0502020204030204" pitchFamily="34" charset="0"/>
                <a:cs typeface="Calibri" panose="020F0502020204030204" pitchFamily="34" charset="0"/>
              </a:rPr>
            </a:br>
            <a:r>
              <a:rPr lang="en-US" sz="2200" b="0" dirty="0">
                <a:solidFill>
                  <a:schemeClr val="bg1"/>
                </a:solidFill>
                <a:latin typeface="+mn-lt"/>
                <a:ea typeface="Calibri" panose="020F0502020204030204" pitchFamily="34" charset="0"/>
                <a:cs typeface="Calibri" panose="020F0502020204030204" pitchFamily="34" charset="0"/>
              </a:rPr>
              <a:t>The Law &amp; Psychiatry Program’s Research Arm within </a:t>
            </a:r>
            <a:r>
              <a:rPr lang="en-US" sz="2200" b="0" dirty="0" err="1">
                <a:solidFill>
                  <a:schemeClr val="bg1"/>
                </a:solidFill>
                <a:latin typeface="+mn-lt"/>
                <a:ea typeface="Calibri" panose="020F0502020204030204" pitchFamily="34" charset="0"/>
                <a:cs typeface="Calibri" panose="020F0502020204030204" pitchFamily="34" charset="0"/>
              </a:rPr>
              <a:t>iSPARC</a:t>
            </a:r>
            <a:r>
              <a:rPr lang="en-US" sz="2200" b="0" dirty="0">
                <a:solidFill>
                  <a:schemeClr val="bg1"/>
                </a:solidFill>
                <a:latin typeface="+mn-lt"/>
                <a:ea typeface="Calibri" panose="020F0502020204030204" pitchFamily="34" charset="0"/>
                <a:cs typeface="Calibri" panose="020F0502020204030204" pitchFamily="34" charset="0"/>
              </a:rPr>
              <a:t> works with the systems that impact criminal-legal involved youth and adults to:</a:t>
            </a:r>
            <a:br>
              <a:rPr lang="en-US" sz="2200" b="0" dirty="0">
                <a:solidFill>
                  <a:schemeClr val="bg1"/>
                </a:solidFill>
                <a:latin typeface="+mn-lt"/>
                <a:ea typeface="Calibri" panose="020F0502020204030204" pitchFamily="34" charset="0"/>
                <a:cs typeface="Calibri" panose="020F0502020204030204" pitchFamily="34" charset="0"/>
              </a:rPr>
            </a:br>
            <a:r>
              <a:rPr lang="en-US" sz="2200" b="0" dirty="0">
                <a:solidFill>
                  <a:schemeClr val="bg1"/>
                </a:solidFill>
                <a:latin typeface="+mn-lt"/>
                <a:ea typeface="Calibri" panose="020F0502020204030204" pitchFamily="34" charset="0"/>
                <a:cs typeface="Calibri" panose="020F0502020204030204" pitchFamily="34" charset="0"/>
              </a:rPr>
              <a:t>a) implement and study the outcomes of evidence-based practices, and </a:t>
            </a:r>
            <a:br>
              <a:rPr lang="en-US" sz="2200" b="0" dirty="0">
                <a:solidFill>
                  <a:schemeClr val="bg1"/>
                </a:solidFill>
                <a:latin typeface="+mn-lt"/>
                <a:ea typeface="Calibri" panose="020F0502020204030204" pitchFamily="34" charset="0"/>
                <a:cs typeface="Calibri" panose="020F0502020204030204" pitchFamily="34" charset="0"/>
              </a:rPr>
            </a:br>
            <a:r>
              <a:rPr lang="en-US" sz="2200" b="0" dirty="0">
                <a:solidFill>
                  <a:schemeClr val="bg1"/>
                </a:solidFill>
                <a:latin typeface="+mn-lt"/>
                <a:ea typeface="Calibri" panose="020F0502020204030204" pitchFamily="34" charset="0"/>
                <a:cs typeface="Calibri" panose="020F0502020204030204" pitchFamily="34" charset="0"/>
              </a:rPr>
              <a:t>b) improve the lives of these individuals while still protecting public safety.</a:t>
            </a:r>
            <a:br>
              <a:rPr lang="en-US" sz="2200" dirty="0">
                <a:solidFill>
                  <a:schemeClr val="bg1"/>
                </a:solidFill>
                <a:latin typeface="+mn-lt"/>
              </a:rPr>
            </a:br>
            <a:endParaRPr lang="en-US" sz="2200" dirty="0">
              <a:solidFill>
                <a:schemeClr val="bg1"/>
              </a:solidFill>
              <a:latin typeface="+mn-lt"/>
            </a:endParaRPr>
          </a:p>
        </p:txBody>
      </p:sp>
      <p:sp>
        <p:nvSpPr>
          <p:cNvPr id="3" name="Text Placeholder 2">
            <a:extLst>
              <a:ext uri="{FF2B5EF4-FFF2-40B4-BE49-F238E27FC236}">
                <a16:creationId xmlns:a16="http://schemas.microsoft.com/office/drawing/2014/main" id="{45BC4A78-00A7-7017-BB41-C71E2F53FC25}"/>
              </a:ext>
            </a:extLst>
          </p:cNvPr>
          <p:cNvSpPr txBox="1">
            <a:spLocks/>
          </p:cNvSpPr>
          <p:nvPr/>
        </p:nvSpPr>
        <p:spPr>
          <a:xfrm>
            <a:off x="332910" y="585449"/>
            <a:ext cx="10512889" cy="903782"/>
          </a:xfrm>
          <a:prstGeom prst="rect">
            <a:avLst/>
          </a:prstGeom>
        </p:spPr>
        <p:txBody>
          <a:bodyPr/>
          <a:lstStyle>
            <a:lvl1pPr marL="228589" indent="-228589" algn="l" defTabSz="914354"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FFC628"/>
                </a:solidFill>
              </a:rPr>
              <a:t>Law &amp; Psychiatry Research Mission</a:t>
            </a:r>
          </a:p>
        </p:txBody>
      </p:sp>
    </p:spTree>
    <p:extLst>
      <p:ext uri="{BB962C8B-B14F-4D97-AF65-F5344CB8AC3E}">
        <p14:creationId xmlns:p14="http://schemas.microsoft.com/office/powerpoint/2010/main" val="421978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38E3-58A1-3F22-217A-0D9EDE27D0B1}"/>
              </a:ext>
            </a:extLst>
          </p:cNvPr>
          <p:cNvSpPr>
            <a:spLocks noGrp="1"/>
          </p:cNvSpPr>
          <p:nvPr>
            <p:ph type="title" idx="4294967295"/>
          </p:nvPr>
        </p:nvSpPr>
        <p:spPr>
          <a:xfrm>
            <a:off x="317501" y="336550"/>
            <a:ext cx="11745710" cy="1198563"/>
          </a:xfrm>
        </p:spPr>
        <p:txBody>
          <a:bodyPr/>
          <a:lstStyle/>
          <a:p>
            <a:r>
              <a:rPr lang="en-US" dirty="0"/>
              <a:t>Presentation: Critical Issues in the Legal System</a:t>
            </a:r>
          </a:p>
        </p:txBody>
      </p:sp>
      <p:sp>
        <p:nvSpPr>
          <p:cNvPr id="3" name="Content Placeholder 2">
            <a:extLst>
              <a:ext uri="{FF2B5EF4-FFF2-40B4-BE49-F238E27FC236}">
                <a16:creationId xmlns:a16="http://schemas.microsoft.com/office/drawing/2014/main" id="{5E6693A4-29C3-3CFA-6F4A-AAD6AF4AC633}"/>
              </a:ext>
            </a:extLst>
          </p:cNvPr>
          <p:cNvSpPr>
            <a:spLocks noGrp="1"/>
          </p:cNvSpPr>
          <p:nvPr>
            <p:ph idx="4294967295"/>
          </p:nvPr>
        </p:nvSpPr>
        <p:spPr>
          <a:xfrm>
            <a:off x="128788" y="1690430"/>
            <a:ext cx="11934423" cy="4112139"/>
          </a:xfrm>
        </p:spPr>
        <p:txBody>
          <a:bodyPr>
            <a:normAutofit/>
          </a:bodyPr>
          <a:lstStyle/>
          <a:p>
            <a:pPr marL="457200" indent="-457200">
              <a:buFont typeface="+mj-lt"/>
              <a:buAutoNum type="arabicPeriod"/>
            </a:pPr>
            <a:r>
              <a:rPr lang="en-US" sz="2400" b="1" dirty="0">
                <a:effectLst/>
                <a:ea typeface="Calibri" panose="020F0502020204030204" pitchFamily="34" charset="0"/>
                <a:cs typeface="Calibri" panose="020F0502020204030204" pitchFamily="34" charset="0"/>
              </a:rPr>
              <a:t>Addiction – Drug Court Studies</a:t>
            </a:r>
          </a:p>
          <a:p>
            <a:pPr marL="987552" lvl="1" indent="-457200">
              <a:buFont typeface="+mj-lt"/>
              <a:buAutoNum type="alphaLcParenR"/>
            </a:pPr>
            <a:r>
              <a:rPr lang="en-US" sz="2200" dirty="0">
                <a:ea typeface="Calibri" panose="020F0502020204030204" pitchFamily="34" charset="0"/>
                <a:cs typeface="Calibri" panose="020F0502020204030204" pitchFamily="34" charset="0"/>
              </a:rPr>
              <a:t>Evaluation of Drug Treatment Courts that emphasize opioid addiction</a:t>
            </a:r>
          </a:p>
          <a:p>
            <a:pPr marL="987552" lvl="1" indent="-457200">
              <a:buFont typeface="+mj-lt"/>
              <a:buAutoNum type="alphaLcParenR"/>
            </a:pPr>
            <a:r>
              <a:rPr lang="en-US" sz="2200" dirty="0"/>
              <a:t>Habilitation, Empowerment and Accountability Therapy (H.E.A.T) Study</a:t>
            </a:r>
            <a:r>
              <a:rPr lang="en-US" sz="2200" dirty="0">
                <a:ea typeface="Calibri" panose="020F0502020204030204" pitchFamily="34" charset="0"/>
                <a:cs typeface="Calibri" panose="020F0502020204030204" pitchFamily="34" charset="0"/>
              </a:rPr>
              <a:t> </a:t>
            </a:r>
          </a:p>
          <a:p>
            <a:pPr marL="0" indent="0">
              <a:buNone/>
            </a:pPr>
            <a:endParaRPr lang="en-US" sz="2400" dirty="0">
              <a:effectLst/>
              <a:ea typeface="Calibri" panose="020F0502020204030204" pitchFamily="34" charset="0"/>
              <a:cs typeface="Calibri" panose="020F0502020204030204" pitchFamily="34" charset="0"/>
            </a:endParaRPr>
          </a:p>
          <a:p>
            <a:pPr marL="542925" indent="-542925">
              <a:buAutoNum type="arabicPeriod" startAt="2"/>
            </a:pPr>
            <a:r>
              <a:rPr lang="en-US" sz="2400" b="1" dirty="0">
                <a:ea typeface="Calibri" panose="020F0502020204030204" pitchFamily="34" charset="0"/>
                <a:cs typeface="Calibri" panose="020F0502020204030204" pitchFamily="34" charset="0"/>
              </a:rPr>
              <a:t>Initiatives to Reduce R</a:t>
            </a:r>
            <a:r>
              <a:rPr lang="en-US" sz="2400" b="1" dirty="0">
                <a:effectLst/>
                <a:ea typeface="Calibri" panose="020F0502020204030204" pitchFamily="34" charset="0"/>
                <a:cs typeface="Calibri" panose="020F0502020204030204" pitchFamily="34" charset="0"/>
              </a:rPr>
              <a:t>acial </a:t>
            </a:r>
            <a:r>
              <a:rPr lang="en-US" b="1" dirty="0">
                <a:ea typeface="Calibri" panose="020F0502020204030204" pitchFamily="34" charset="0"/>
                <a:cs typeface="Calibri" panose="020F0502020204030204" pitchFamily="34" charset="0"/>
              </a:rPr>
              <a:t>D</a:t>
            </a:r>
            <a:r>
              <a:rPr lang="en-US" sz="2400" b="1" dirty="0">
                <a:effectLst/>
                <a:ea typeface="Calibri" panose="020F0502020204030204" pitchFamily="34" charset="0"/>
                <a:cs typeface="Calibri" panose="020F0502020204030204" pitchFamily="34" charset="0"/>
              </a:rPr>
              <a:t>isparities in Access to Treatment &amp; Incarceration</a:t>
            </a:r>
          </a:p>
          <a:p>
            <a:pPr marL="542925" indent="-49213">
              <a:buNone/>
            </a:pPr>
            <a:r>
              <a:rPr lang="en-US" sz="2400" dirty="0">
                <a:cs typeface="Calibri" panose="020F0502020204030204" pitchFamily="34" charset="0"/>
              </a:rPr>
              <a:t>a)   </a:t>
            </a:r>
            <a:r>
              <a:rPr lang="en-US" sz="2200" dirty="0">
                <a:cs typeface="Calibri" panose="020F0502020204030204" pitchFamily="34" charset="0"/>
              </a:rPr>
              <a:t>MA Center of Excellence for Specialty Courts (</a:t>
            </a:r>
            <a:r>
              <a:rPr lang="en-US" sz="2200" dirty="0" err="1">
                <a:cs typeface="Calibri" panose="020F0502020204030204" pitchFamily="34" charset="0"/>
              </a:rPr>
              <a:t>CoE</a:t>
            </a:r>
            <a:r>
              <a:rPr lang="en-US" sz="2200" dirty="0">
                <a:cs typeface="Calibri" panose="020F0502020204030204" pitchFamily="34" charset="0"/>
              </a:rPr>
              <a:t>) Equity Division</a:t>
            </a:r>
            <a:endParaRPr lang="en-US" sz="2200" dirty="0"/>
          </a:p>
          <a:p>
            <a:pPr marL="1073277" lvl="1" indent="-542925">
              <a:buFont typeface="+mj-lt"/>
              <a:buAutoNum type="alphaLcParenR" startAt="2"/>
            </a:pPr>
            <a:r>
              <a:rPr lang="en-US" sz="2200" dirty="0">
                <a:cs typeface="Calibri" panose="020F0502020204030204" pitchFamily="34" charset="0"/>
              </a:rPr>
              <a:t>Future &amp; Current Directions/Grant studies</a:t>
            </a:r>
          </a:p>
        </p:txBody>
      </p:sp>
    </p:spTree>
    <p:extLst>
      <p:ext uri="{BB962C8B-B14F-4D97-AF65-F5344CB8AC3E}">
        <p14:creationId xmlns:p14="http://schemas.microsoft.com/office/powerpoint/2010/main" val="322657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C0C651-BE20-8D16-CD19-180A232256CF}"/>
              </a:ext>
            </a:extLst>
          </p:cNvPr>
          <p:cNvSpPr>
            <a:spLocks noGrp="1"/>
          </p:cNvSpPr>
          <p:nvPr>
            <p:ph type="ctrTitle"/>
          </p:nvPr>
        </p:nvSpPr>
        <p:spPr>
          <a:xfrm>
            <a:off x="457200" y="1808444"/>
            <a:ext cx="8943654" cy="2194596"/>
          </a:xfrm>
        </p:spPr>
        <p:txBody>
          <a:bodyPr anchor="t">
            <a:normAutofit/>
          </a:bodyPr>
          <a:lstStyle/>
          <a:p>
            <a:r>
              <a:rPr lang="en-US" sz="4000" dirty="0"/>
              <a:t>ADDICTION: </a:t>
            </a:r>
            <a:br>
              <a:rPr lang="en-US" sz="4000" dirty="0"/>
            </a:br>
            <a:r>
              <a:rPr lang="en-US" sz="4000" dirty="0"/>
              <a:t>Drug Court Studies</a:t>
            </a:r>
          </a:p>
        </p:txBody>
      </p:sp>
    </p:spTree>
    <p:extLst>
      <p:ext uri="{BB962C8B-B14F-4D97-AF65-F5344CB8AC3E}">
        <p14:creationId xmlns:p14="http://schemas.microsoft.com/office/powerpoint/2010/main" val="3722917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74C0-FFF6-ACE3-7D5A-B3619108DA4E}"/>
              </a:ext>
            </a:extLst>
          </p:cNvPr>
          <p:cNvSpPr>
            <a:spLocks noGrp="1"/>
          </p:cNvSpPr>
          <p:nvPr>
            <p:ph type="title"/>
          </p:nvPr>
        </p:nvSpPr>
        <p:spPr>
          <a:xfrm>
            <a:off x="457201" y="151394"/>
            <a:ext cx="10887557" cy="1351942"/>
          </a:xfrm>
        </p:spPr>
        <p:txBody>
          <a:bodyPr anchor="b">
            <a:normAutofit fontScale="90000"/>
          </a:bodyPr>
          <a:lstStyle/>
          <a:p>
            <a:pPr marL="0" marR="0">
              <a:spcBef>
                <a:spcPts val="0"/>
              </a:spcBef>
              <a:spcAft>
                <a:spcPts val="0"/>
              </a:spcAft>
            </a:pPr>
            <a:r>
              <a:rPr lang="en-US" sz="3200" dirty="0"/>
              <a:t>Drug Treatment Court Evaluation: Method</a:t>
            </a:r>
            <a:br>
              <a:rPr lang="en-US" sz="1400" dirty="0"/>
            </a:br>
            <a:r>
              <a:rPr lang="en-US" sz="2200" dirty="0">
                <a:effectLst/>
              </a:rPr>
              <a:t>Vincent, Drawbridge, </a:t>
            </a:r>
            <a:r>
              <a:rPr lang="en-US" sz="2200" dirty="0" err="1">
                <a:effectLst/>
              </a:rPr>
              <a:t>Rodgriguez-Monquio</a:t>
            </a:r>
            <a:r>
              <a:rPr lang="en-US" sz="2200" dirty="0">
                <a:effectLst/>
              </a:rPr>
              <a:t>, Montgomery, &amp; Packer (2021)</a:t>
            </a:r>
            <a:br>
              <a:rPr lang="en-US" sz="2200" dirty="0">
                <a:effectLst/>
              </a:rPr>
            </a:br>
            <a:endParaRPr lang="en-US" sz="2200" dirty="0"/>
          </a:p>
        </p:txBody>
      </p:sp>
      <p:sp>
        <p:nvSpPr>
          <p:cNvPr id="3" name="Content Placeholder 2">
            <a:extLst>
              <a:ext uri="{FF2B5EF4-FFF2-40B4-BE49-F238E27FC236}">
                <a16:creationId xmlns:a16="http://schemas.microsoft.com/office/drawing/2014/main" id="{3E839CBD-5760-BCFD-D758-D92BEA9FF376}"/>
              </a:ext>
            </a:extLst>
          </p:cNvPr>
          <p:cNvSpPr>
            <a:spLocks noGrp="1"/>
          </p:cNvSpPr>
          <p:nvPr>
            <p:ph type="body" sz="half" idx="2"/>
          </p:nvPr>
        </p:nvSpPr>
        <p:spPr>
          <a:xfrm>
            <a:off x="304800" y="1503336"/>
            <a:ext cx="11582400" cy="4673600"/>
          </a:xfrm>
        </p:spPr>
        <p:txBody>
          <a:bodyPr>
            <a:noAutofit/>
          </a:bodyPr>
          <a:lstStyle/>
          <a:p>
            <a:r>
              <a:rPr lang="en-US" sz="2400" dirty="0"/>
              <a:t>What are Drug Treatment Courts (DTCs)?</a:t>
            </a:r>
          </a:p>
          <a:p>
            <a:pPr marL="0" indent="0">
              <a:buNone/>
            </a:pPr>
            <a:endParaRPr lang="en-US" sz="2400" dirty="0"/>
          </a:p>
          <a:p>
            <a:r>
              <a:rPr lang="en-US" sz="2400" dirty="0"/>
              <a:t>Quasi-Experimental, propensity-matched control group study of probationers with substance use needs in certified drug courts (n = 271) vs. traditional court (n = 271)</a:t>
            </a:r>
          </a:p>
          <a:p>
            <a:pPr lvl="1"/>
            <a:r>
              <a:rPr lang="en-US" sz="2200" dirty="0"/>
              <a:t>Drug court probationers more likely to have opiates as primary drug of choice and to be high risk for reoffending – controlled statistically</a:t>
            </a:r>
          </a:p>
          <a:p>
            <a:pPr marL="530352" lvl="1" indent="0">
              <a:buNone/>
            </a:pPr>
            <a:endParaRPr lang="en-US" sz="2400" dirty="0"/>
          </a:p>
          <a:p>
            <a:r>
              <a:rPr lang="en-US" sz="2400" dirty="0"/>
              <a:t>Outcomes Studied– (follow-up spanned 7.5 </a:t>
            </a:r>
            <a:r>
              <a:rPr lang="en-US" sz="2400" dirty="0" err="1"/>
              <a:t>mths</a:t>
            </a:r>
            <a:r>
              <a:rPr lang="en-US" sz="2400" dirty="0"/>
              <a:t> to 3 </a:t>
            </a:r>
            <a:r>
              <a:rPr lang="en-US" sz="2400" dirty="0" err="1"/>
              <a:t>yrs</a:t>
            </a:r>
            <a:r>
              <a:rPr lang="en-US" sz="2400" dirty="0"/>
              <a:t>; M = 1.3 </a:t>
            </a:r>
            <a:r>
              <a:rPr lang="en-US" sz="2400" dirty="0" err="1"/>
              <a:t>yrs</a:t>
            </a:r>
            <a:r>
              <a:rPr lang="en-US" sz="2400" dirty="0"/>
              <a:t>)</a:t>
            </a:r>
          </a:p>
          <a:p>
            <a:pPr lvl="1"/>
            <a:r>
              <a:rPr lang="en-US" sz="2200" dirty="0"/>
              <a:t>Relapse</a:t>
            </a:r>
          </a:p>
          <a:p>
            <a:pPr lvl="1"/>
            <a:r>
              <a:rPr lang="en-US" sz="2200" dirty="0"/>
              <a:t>Improvements in functioning (e.g., housing, employment, education)</a:t>
            </a:r>
          </a:p>
          <a:p>
            <a:pPr lvl="1"/>
            <a:r>
              <a:rPr lang="en-US" sz="2200" dirty="0"/>
              <a:t>New arraignments (recidivism)</a:t>
            </a:r>
          </a:p>
          <a:p>
            <a:pPr marL="0" indent="0">
              <a:buNone/>
            </a:pPr>
            <a:endParaRPr lang="en-US" sz="2400" dirty="0"/>
          </a:p>
        </p:txBody>
      </p:sp>
    </p:spTree>
    <p:extLst>
      <p:ext uri="{BB962C8B-B14F-4D97-AF65-F5344CB8AC3E}">
        <p14:creationId xmlns:p14="http://schemas.microsoft.com/office/powerpoint/2010/main" val="210693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74C0-FFF6-ACE3-7D5A-B3619108DA4E}"/>
              </a:ext>
            </a:extLst>
          </p:cNvPr>
          <p:cNvSpPr>
            <a:spLocks noGrp="1"/>
          </p:cNvSpPr>
          <p:nvPr>
            <p:ph type="title"/>
          </p:nvPr>
        </p:nvSpPr>
        <p:spPr>
          <a:xfrm>
            <a:off x="190502" y="189494"/>
            <a:ext cx="9880598" cy="890006"/>
          </a:xfrm>
        </p:spPr>
        <p:txBody>
          <a:bodyPr anchor="b">
            <a:normAutofit/>
          </a:bodyPr>
          <a:lstStyle/>
          <a:p>
            <a:pPr marL="0" marR="0">
              <a:spcBef>
                <a:spcPts val="0"/>
              </a:spcBef>
              <a:spcAft>
                <a:spcPts val="0"/>
              </a:spcAft>
            </a:pPr>
            <a:r>
              <a:rPr lang="en-US" sz="3200" dirty="0"/>
              <a:t>Drug Treatment Court Evaluation: Findings</a:t>
            </a:r>
            <a:br>
              <a:rPr lang="en-US" sz="1400" dirty="0"/>
            </a:br>
            <a:endParaRPr lang="en-US" sz="2000" dirty="0"/>
          </a:p>
        </p:txBody>
      </p:sp>
      <p:sp>
        <p:nvSpPr>
          <p:cNvPr id="3" name="Content Placeholder 2">
            <a:extLst>
              <a:ext uri="{FF2B5EF4-FFF2-40B4-BE49-F238E27FC236}">
                <a16:creationId xmlns:a16="http://schemas.microsoft.com/office/drawing/2014/main" id="{3E839CBD-5760-BCFD-D758-D92BEA9FF376}"/>
              </a:ext>
            </a:extLst>
          </p:cNvPr>
          <p:cNvSpPr>
            <a:spLocks noGrp="1"/>
          </p:cNvSpPr>
          <p:nvPr>
            <p:ph type="body" sz="half" idx="2"/>
          </p:nvPr>
        </p:nvSpPr>
        <p:spPr>
          <a:xfrm>
            <a:off x="304800" y="1079500"/>
            <a:ext cx="11582400" cy="4851400"/>
          </a:xfrm>
        </p:spPr>
        <p:txBody>
          <a:bodyPr>
            <a:noAutofit/>
          </a:bodyPr>
          <a:lstStyle/>
          <a:p>
            <a:r>
              <a:rPr lang="en-US" sz="2400" b="1" dirty="0"/>
              <a:t>Relapse</a:t>
            </a:r>
            <a:r>
              <a:rPr lang="en-US" sz="2400" dirty="0"/>
              <a:t>: DTC graduates, relative to matched controls who successfully completed probation, had significantly…</a:t>
            </a:r>
          </a:p>
          <a:p>
            <a:pPr marL="800078" lvl="1" indent="-342900">
              <a:buFont typeface="Arial" panose="020B0604020202020204" pitchFamily="34" charset="0"/>
              <a:buChar char="•"/>
            </a:pPr>
            <a:r>
              <a:rPr lang="en-US" sz="2200" dirty="0"/>
              <a:t>Lower rates of relapse, and </a:t>
            </a:r>
          </a:p>
          <a:p>
            <a:pPr marL="800078" lvl="1" indent="-342900">
              <a:buFont typeface="Arial" panose="020B0604020202020204" pitchFamily="34" charset="0"/>
              <a:buChar char="•"/>
            </a:pPr>
            <a:r>
              <a:rPr lang="en-US" sz="2200" dirty="0"/>
              <a:t>Longer periods of substance use service</a:t>
            </a:r>
          </a:p>
          <a:p>
            <a:pPr lvl="1"/>
            <a:endParaRPr lang="en-US" sz="2200" dirty="0"/>
          </a:p>
          <a:p>
            <a:r>
              <a:rPr lang="en-US" sz="2400" b="1" dirty="0"/>
              <a:t>Functioning:</a:t>
            </a:r>
            <a:r>
              <a:rPr lang="en-US" sz="2400" dirty="0"/>
              <a:t>  By graduation, DTCs significantly improved….</a:t>
            </a:r>
          </a:p>
          <a:p>
            <a:pPr marL="800078" lvl="1" indent="-342900">
              <a:buFont typeface="Arial" panose="020B0604020202020204" pitchFamily="34" charset="0"/>
              <a:buChar char="•"/>
            </a:pPr>
            <a:r>
              <a:rPr lang="en-US" sz="2200" dirty="0"/>
              <a:t>Housing (from 10% with stable housing at intake to 33%)</a:t>
            </a:r>
          </a:p>
          <a:p>
            <a:pPr marL="800078" lvl="1" indent="-342900">
              <a:buFont typeface="Arial" panose="020B0604020202020204" pitchFamily="34" charset="0"/>
              <a:buChar char="•"/>
            </a:pPr>
            <a:r>
              <a:rPr lang="en-US" sz="2200" dirty="0"/>
              <a:t>Employment stability (more likely to be employed full-time) – same as controls</a:t>
            </a:r>
          </a:p>
          <a:p>
            <a:pPr lvl="1"/>
            <a:endParaRPr lang="en-US" sz="2400" dirty="0"/>
          </a:p>
          <a:p>
            <a:r>
              <a:rPr lang="en-US" sz="2400" b="1" dirty="0"/>
              <a:t>Recidivism</a:t>
            </a:r>
            <a:r>
              <a:rPr lang="en-US" sz="2400" dirty="0"/>
              <a:t>: No difference in recidivism between DTCs (52%) and Controls (47%)</a:t>
            </a:r>
          </a:p>
          <a:p>
            <a:pPr marL="800078" lvl="1" indent="-342900">
              <a:buFont typeface="Arial" panose="020B0604020202020204" pitchFamily="34" charset="0"/>
              <a:buChar char="•"/>
            </a:pPr>
            <a:r>
              <a:rPr lang="en-US" sz="2200" dirty="0"/>
              <a:t>Most common recidivism offenses for both groups was non-violent and non-serious</a:t>
            </a:r>
          </a:p>
          <a:p>
            <a:pPr marL="800078" lvl="1" indent="-342900">
              <a:buFont typeface="Arial" panose="020B0604020202020204" pitchFamily="34" charset="0"/>
              <a:buChar char="•"/>
            </a:pPr>
            <a:r>
              <a:rPr lang="en-US" sz="2200" dirty="0"/>
              <a:t>Only 11% of DTCs had a new violent offense</a:t>
            </a:r>
          </a:p>
          <a:p>
            <a:pPr marL="0" indent="0">
              <a:buNone/>
            </a:pPr>
            <a:endParaRPr lang="en-US" sz="2400" dirty="0"/>
          </a:p>
        </p:txBody>
      </p:sp>
    </p:spTree>
    <p:extLst>
      <p:ext uri="{BB962C8B-B14F-4D97-AF65-F5344CB8AC3E}">
        <p14:creationId xmlns:p14="http://schemas.microsoft.com/office/powerpoint/2010/main" val="422208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74C0-FFF6-ACE3-7D5A-B3619108DA4E}"/>
              </a:ext>
            </a:extLst>
          </p:cNvPr>
          <p:cNvSpPr>
            <a:spLocks noGrp="1"/>
          </p:cNvSpPr>
          <p:nvPr>
            <p:ph type="title"/>
          </p:nvPr>
        </p:nvSpPr>
        <p:spPr>
          <a:xfrm>
            <a:off x="190502" y="189494"/>
            <a:ext cx="10439398" cy="890006"/>
          </a:xfrm>
        </p:spPr>
        <p:txBody>
          <a:bodyPr anchor="b">
            <a:normAutofit fontScale="90000"/>
          </a:bodyPr>
          <a:lstStyle/>
          <a:p>
            <a:pPr marL="0" marR="0">
              <a:spcBef>
                <a:spcPts val="0"/>
              </a:spcBef>
              <a:spcAft>
                <a:spcPts val="0"/>
              </a:spcAft>
            </a:pPr>
            <a:r>
              <a:rPr lang="en-US" sz="3200" dirty="0"/>
              <a:t>Drug Treatment Court Evaluation: Conclusions</a:t>
            </a:r>
            <a:br>
              <a:rPr lang="en-US" sz="1400" dirty="0"/>
            </a:br>
            <a:endParaRPr lang="en-US" sz="2000" dirty="0"/>
          </a:p>
        </p:txBody>
      </p:sp>
      <p:sp>
        <p:nvSpPr>
          <p:cNvPr id="3" name="Content Placeholder 2">
            <a:extLst>
              <a:ext uri="{FF2B5EF4-FFF2-40B4-BE49-F238E27FC236}">
                <a16:creationId xmlns:a16="http://schemas.microsoft.com/office/drawing/2014/main" id="{3E839CBD-5760-BCFD-D758-D92BEA9FF376}"/>
              </a:ext>
            </a:extLst>
          </p:cNvPr>
          <p:cNvSpPr>
            <a:spLocks noGrp="1"/>
          </p:cNvSpPr>
          <p:nvPr>
            <p:ph type="body" sz="half" idx="2"/>
          </p:nvPr>
        </p:nvSpPr>
        <p:spPr>
          <a:xfrm>
            <a:off x="304800" y="1079500"/>
            <a:ext cx="11582400" cy="4851400"/>
          </a:xfrm>
        </p:spPr>
        <p:txBody>
          <a:bodyPr>
            <a:noAutofit/>
          </a:bodyPr>
          <a:lstStyle/>
          <a:p>
            <a:r>
              <a:rPr lang="en-US" sz="2400" dirty="0"/>
              <a:t>This study was novel in the following ways:</a:t>
            </a:r>
          </a:p>
          <a:p>
            <a:pPr marL="800078" lvl="1" indent="-342900">
              <a:buFont typeface="Arial" panose="020B0604020202020204" pitchFamily="34" charset="0"/>
              <a:buChar char="•"/>
            </a:pPr>
            <a:r>
              <a:rPr lang="en-US" sz="2400" dirty="0"/>
              <a:t>Matched control group</a:t>
            </a:r>
          </a:p>
          <a:p>
            <a:pPr marL="800078" lvl="1" indent="-342900">
              <a:buFont typeface="Arial" panose="020B0604020202020204" pitchFamily="34" charset="0"/>
              <a:buChar char="•"/>
            </a:pPr>
            <a:r>
              <a:rPr lang="en-US" sz="2400" dirty="0"/>
              <a:t>Valid assessment of risk for reoffending and high-risk sample</a:t>
            </a:r>
          </a:p>
          <a:p>
            <a:pPr marL="800078" lvl="1" indent="-342900">
              <a:buFont typeface="Arial" panose="020B0604020202020204" pitchFamily="34" charset="0"/>
              <a:buChar char="•"/>
            </a:pPr>
            <a:r>
              <a:rPr lang="en-US" sz="2400" dirty="0"/>
              <a:t>DTCs focused on opioid use disorder, as opposed to cocaine or MJ</a:t>
            </a:r>
          </a:p>
          <a:p>
            <a:pPr marL="800078" lvl="1" indent="-342900">
              <a:buFont typeface="Arial" panose="020B0604020202020204" pitchFamily="34" charset="0"/>
              <a:buChar char="•"/>
            </a:pPr>
            <a:r>
              <a:rPr lang="en-US" sz="2400" dirty="0"/>
              <a:t>Measured change in relapse &amp; in areas of functioning</a:t>
            </a:r>
          </a:p>
          <a:p>
            <a:pPr marL="457177" lvl="1" indent="0">
              <a:buNone/>
            </a:pPr>
            <a:endParaRPr lang="en-US" sz="2400" dirty="0"/>
          </a:p>
          <a:p>
            <a:r>
              <a:rPr lang="en-US" sz="2400" dirty="0"/>
              <a:t>Findings used to recommend policy</a:t>
            </a:r>
            <a:r>
              <a:rPr lang="en-US" dirty="0"/>
              <a:t> </a:t>
            </a:r>
            <a:r>
              <a:rPr lang="en-US" sz="2400" dirty="0"/>
              <a:t>and procedural changes</a:t>
            </a:r>
          </a:p>
          <a:p>
            <a:pPr lvl="1"/>
            <a:r>
              <a:rPr lang="en-US" sz="2400" b="1" dirty="0">
                <a:solidFill>
                  <a:schemeClr val="tx2">
                    <a:lumMod val="75000"/>
                  </a:schemeClr>
                </a:solidFill>
              </a:rPr>
              <a:t>Need a greater focus on addressing individual’s criminogenic needs</a:t>
            </a:r>
          </a:p>
          <a:p>
            <a:pPr lvl="1"/>
            <a:endParaRPr lang="en-US" sz="2400" b="1">
              <a:solidFill>
                <a:schemeClr val="tx2">
                  <a:lumMod val="75000"/>
                </a:schemeClr>
              </a:solidFill>
            </a:endParaRPr>
          </a:p>
          <a:p>
            <a:pPr lvl="1"/>
            <a:r>
              <a:rPr lang="en-US" sz="2400" b="1">
                <a:solidFill>
                  <a:schemeClr val="tx2">
                    <a:lumMod val="75000"/>
                  </a:schemeClr>
                </a:solidFill>
              </a:rPr>
              <a:t>Another </a:t>
            </a:r>
            <a:r>
              <a:rPr lang="en-US" sz="2400" b="1" dirty="0">
                <a:solidFill>
                  <a:schemeClr val="tx2">
                    <a:lumMod val="75000"/>
                  </a:schemeClr>
                </a:solidFill>
              </a:rPr>
              <a:t>Key Finding: DTCs served very few individuals of color (6.6% Black, 9% Latinx)</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4046168502"/>
      </p:ext>
    </p:extLst>
  </p:cSld>
  <p:clrMapOvr>
    <a:masterClrMapping/>
  </p:clrMapOvr>
</p:sld>
</file>

<file path=ppt/theme/theme1.xml><?xml version="1.0" encoding="utf-8"?>
<a:theme xmlns:a="http://schemas.openxmlformats.org/drawingml/2006/main" name="2_Standard">
  <a:themeElements>
    <a:clrScheme name="UMMS">
      <a:dk1>
        <a:srgbClr val="515151"/>
      </a:dk1>
      <a:lt1>
        <a:srgbClr val="FFFFFF"/>
      </a:lt1>
      <a:dk2>
        <a:srgbClr val="000F9F"/>
      </a:dk2>
      <a:lt2>
        <a:srgbClr val="E7E6E6"/>
      </a:lt2>
      <a:accent1>
        <a:srgbClr val="0A5B45"/>
      </a:accent1>
      <a:accent2>
        <a:srgbClr val="3B822B"/>
      </a:accent2>
      <a:accent3>
        <a:srgbClr val="FFC628"/>
      </a:accent3>
      <a:accent4>
        <a:srgbClr val="F36E15"/>
      </a:accent4>
      <a:accent5>
        <a:srgbClr val="622F91"/>
      </a:accent5>
      <a:accent6>
        <a:srgbClr val="83DADE"/>
      </a:accent6>
      <a:hlink>
        <a:srgbClr val="0071C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31C06D7-0A5C-4470-BEE7-32369173354A}" vid="{D8D573EE-B6A3-4451-A257-5FF9675258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3FF1497EAAC54F947160BE98959C98" ma:contentTypeVersion="15" ma:contentTypeDescription="Create a new document." ma:contentTypeScope="" ma:versionID="240cb44654eed3def201e8bec6a8a11d">
  <xsd:schema xmlns:xsd="http://www.w3.org/2001/XMLSchema" xmlns:xs="http://www.w3.org/2001/XMLSchema" xmlns:p="http://schemas.microsoft.com/office/2006/metadata/properties" xmlns:ns2="5e7dc8e3-189b-446a-a832-eac2234cfa4d" xmlns:ns3="f1ae5d58-bf0a-46ce-86be-bf16ce77adc6" targetNamespace="http://schemas.microsoft.com/office/2006/metadata/properties" ma:root="true" ma:fieldsID="bf13816a6352fe3771e724c8dd5748ff" ns2:_="" ns3:_="">
    <xsd:import namespace="5e7dc8e3-189b-446a-a832-eac2234cfa4d"/>
    <xsd:import namespace="f1ae5d58-bf0a-46ce-86be-bf16ce77ad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dc8e3-189b-446a-a832-eac2234cf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c592f6e-9db9-49f2-9f9e-7d6ee315dce4"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ae5d58-bf0a-46ce-86be-bf16ce77adc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42bff2a-0146-45a2-b1d9-fc5b3374fe79}" ma:internalName="TaxCatchAll" ma:showField="CatchAllData" ma:web="f1ae5d58-bf0a-46ce-86be-bf16ce77ad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1ae5d58-bf0a-46ce-86be-bf16ce77adc6" xsi:nil="true"/>
    <lcf76f155ced4ddcb4097134ff3c332f xmlns="5e7dc8e3-189b-446a-a832-eac2234cfa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0E39FE-7222-4A99-88CF-B9563032F6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7dc8e3-189b-446a-a832-eac2234cfa4d"/>
    <ds:schemaRef ds:uri="f1ae5d58-bf0a-46ce-86be-bf16ce77ad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689184-7091-44C8-BCCA-7562E5F17B52}">
  <ds:schemaRefs>
    <ds:schemaRef ds:uri="http://schemas.microsoft.com/sharepoint/v3/contenttype/forms"/>
  </ds:schemaRefs>
</ds:datastoreItem>
</file>

<file path=customXml/itemProps3.xml><?xml version="1.0" encoding="utf-8"?>
<ds:datastoreItem xmlns:ds="http://schemas.openxmlformats.org/officeDocument/2006/customXml" ds:itemID="{0DCE574A-99BC-4107-A09E-CD4177004089}">
  <ds:schemaRef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http://www.w3.org/XML/1998/namespace"/>
    <ds:schemaRef ds:uri="f1ae5d58-bf0a-46ce-86be-bf16ce77adc6"/>
    <ds:schemaRef ds:uri="5e7dc8e3-189b-446a-a832-eac2234cfa4d"/>
  </ds:schemaRefs>
</ds:datastoreItem>
</file>

<file path=docProps/app.xml><?xml version="1.0" encoding="utf-8"?>
<Properties xmlns="http://schemas.openxmlformats.org/officeDocument/2006/extended-properties" xmlns:vt="http://schemas.openxmlformats.org/officeDocument/2006/docPropsVTypes">
  <Template>2_Standard</Template>
  <TotalTime>345</TotalTime>
  <Words>3091</Words>
  <Application>Microsoft Macintosh PowerPoint</Application>
  <PresentationFormat>Widescreen</PresentationFormat>
  <Paragraphs>192</Paragraphs>
  <Slides>16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Book Antiqua</vt:lpstr>
      <vt:lpstr>Calibri</vt:lpstr>
      <vt:lpstr>Georgia</vt:lpstr>
      <vt:lpstr>Montserrat</vt:lpstr>
      <vt:lpstr>Sarabun</vt:lpstr>
      <vt:lpstr>Wingdings</vt:lpstr>
      <vt:lpstr>2_Standard</vt:lpstr>
      <vt:lpstr>Law &amp; Psychiatry Program  Addiction &amp; Racial Disparities Research in Criminal-Legal Settings </vt:lpstr>
      <vt:lpstr>PowerPoint Presentation</vt:lpstr>
      <vt:lpstr>PowerPoint Presentation</vt:lpstr>
      <vt:lpstr>PowerPoint Presentation</vt:lpstr>
      <vt:lpstr>Presentation: Critical Issues in the Legal System</vt:lpstr>
      <vt:lpstr>ADDICTION:  Drug Court Studies</vt:lpstr>
      <vt:lpstr>Drug Treatment Court Evaluation: Method Vincent, Drawbridge, Rodgriguez-Monquio, Montgomery, &amp; Packer (2021) </vt:lpstr>
      <vt:lpstr>Drug Treatment Court Evaluation: Findings </vt:lpstr>
      <vt:lpstr>Drug Treatment Court Evaluation: Conclusions </vt:lpstr>
      <vt:lpstr>PowerPoint Presentation</vt:lpstr>
      <vt:lpstr>PowerPoint Presentation</vt:lpstr>
      <vt:lpstr>H.E.A.T. Study: Conclusions</vt:lpstr>
      <vt:lpstr>Initiatives to Reduce Racial Disparities</vt:lpstr>
      <vt:lpstr>Massachusetts Center of Excellence (CoE) for Specialty Courts (Directors: Dara Drawbridge, PhD &amp; Brian Daly, MD)</vt:lpstr>
      <vt:lpstr>CoE Equity Division</vt:lpstr>
      <vt:lpstr>Current &amp; Future Directions in Racial Disparities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&amp; Psychiatry Program  Addiction &amp; Racial Disparities Research in Criminal-Legal Settings</dc:title>
  <dc:creator>Vincent, Gina</dc:creator>
  <cp:lastModifiedBy>Vincent, Gina</cp:lastModifiedBy>
  <cp:revision>9</cp:revision>
  <cp:lastPrinted>2023-04-27T11:20:18Z</cp:lastPrinted>
  <dcterms:created xsi:type="dcterms:W3CDTF">2023-04-25T10:50:54Z</dcterms:created>
  <dcterms:modified xsi:type="dcterms:W3CDTF">2023-04-27T12:34:09Z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0x0101001C3FF1497EAAC54F947160BE98959C98</vt:lpwstr>
  </property>
</Properties>
</file>