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charts/chart4.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8.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9.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2.xml" ContentType="application/vnd.openxmlformats-officedocument.themeOverride+xml"/>
  <Override PartName="/ppt/notesSlides/notesSlide20.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1.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3.xml" ContentType="application/vnd.openxmlformats-officedocument.themeOverride+xml"/>
  <Override PartName="/ppt/notesSlides/notesSlide22.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4.xml" ContentType="application/vnd.openxmlformats-officedocument.themeOverride+xml"/>
  <Override PartName="/ppt/notesSlides/notesSlide23.xml" ContentType="application/vnd.openxmlformats-officedocument.presentationml.notesSl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theme/themeOverride5.xml" ContentType="application/vnd.openxmlformats-officedocument.themeOverride+xml"/>
  <Override PartName="/ppt/notesSlides/notesSlide24.xml" ContentType="application/vnd.openxmlformats-officedocument.presentationml.notesSlide+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5.xml" ContentType="application/vnd.openxmlformats-officedocument.presentationml.notesSlide+xml"/>
  <Override PartName="/ppt/charts/chart15.xml" ContentType="application/vnd.openxmlformats-officedocument.drawingml.chart+xml"/>
  <Override PartName="/ppt/notesSlides/notesSlide26.xml" ContentType="application/vnd.openxmlformats-officedocument.presentationml.notesSlide+xml"/>
  <Override PartName="/ppt/charts/chart16.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6.xml" ContentType="application/vnd.openxmlformats-officedocument.themeOverride+xml"/>
  <Override PartName="/ppt/notesSlides/notesSlide27.xml" ContentType="application/vnd.openxmlformats-officedocument.presentationml.notesSlide+xml"/>
  <Override PartName="/ppt/charts/chart17.xml" ContentType="application/vnd.openxmlformats-officedocument.drawingml.chart+xml"/>
  <Override PartName="/ppt/theme/themeOverride7.xml" ContentType="application/vnd.openxmlformats-officedocument.themeOverride+xml"/>
  <Override PartName="/ppt/notesSlides/notesSlide28.xml" ContentType="application/vnd.openxmlformats-officedocument.presentationml.notesSlide+xml"/>
  <Override PartName="/ppt/charts/chart18.xml" ContentType="application/vnd.openxmlformats-officedocument.drawingml.chart+xml"/>
  <Override PartName="/ppt/notesSlides/notesSlide29.xml" ContentType="application/vnd.openxmlformats-officedocument.presentationml.notesSlide+xml"/>
  <Override PartName="/ppt/charts/chart19.xml" ContentType="application/vnd.openxmlformats-officedocument.drawingml.chart+xml"/>
  <Override PartName="/ppt/theme/themeOverride8.xml" ContentType="application/vnd.openxmlformats-officedocument.themeOverride+xml"/>
  <Override PartName="/ppt/notesSlides/notesSlide30.xml" ContentType="application/vnd.openxmlformats-officedocument.presentationml.notesSlide+xml"/>
  <Override PartName="/ppt/charts/chart20.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9.xml" ContentType="application/vnd.openxmlformats-officedocument.themeOverride+xml"/>
  <Override PartName="/ppt/notesSlides/notesSlide31.xml" ContentType="application/vnd.openxmlformats-officedocument.presentationml.notesSlide+xml"/>
  <Override PartName="/ppt/charts/chart21.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769" r:id="rId2"/>
    <p:sldMasterId id="2147483782" r:id="rId3"/>
  </p:sldMasterIdLst>
  <p:notesMasterIdLst>
    <p:notesMasterId r:id="rId56"/>
  </p:notesMasterIdLst>
  <p:handoutMasterIdLst>
    <p:handoutMasterId r:id="rId57"/>
  </p:handoutMasterIdLst>
  <p:sldIdLst>
    <p:sldId id="572" r:id="rId4"/>
    <p:sldId id="571" r:id="rId5"/>
    <p:sldId id="569" r:id="rId6"/>
    <p:sldId id="574" r:id="rId7"/>
    <p:sldId id="575" r:id="rId8"/>
    <p:sldId id="564" r:id="rId9"/>
    <p:sldId id="539" r:id="rId10"/>
    <p:sldId id="256" r:id="rId11"/>
    <p:sldId id="257" r:id="rId12"/>
    <p:sldId id="576" r:id="rId13"/>
    <p:sldId id="577" r:id="rId14"/>
    <p:sldId id="578" r:id="rId15"/>
    <p:sldId id="579" r:id="rId16"/>
    <p:sldId id="489" r:id="rId17"/>
    <p:sldId id="493" r:id="rId18"/>
    <p:sldId id="566" r:id="rId19"/>
    <p:sldId id="580" r:id="rId20"/>
    <p:sldId id="581" r:id="rId21"/>
    <p:sldId id="582" r:id="rId22"/>
    <p:sldId id="498" r:id="rId23"/>
    <p:sldId id="497" r:id="rId24"/>
    <p:sldId id="500" r:id="rId25"/>
    <p:sldId id="540" r:id="rId26"/>
    <p:sldId id="535" r:id="rId27"/>
    <p:sldId id="531" r:id="rId28"/>
    <p:sldId id="584" r:id="rId29"/>
    <p:sldId id="504" r:id="rId30"/>
    <p:sldId id="553" r:id="rId31"/>
    <p:sldId id="557" r:id="rId32"/>
    <p:sldId id="560" r:id="rId33"/>
    <p:sldId id="561" r:id="rId34"/>
    <p:sldId id="559" r:id="rId35"/>
    <p:sldId id="558" r:id="rId36"/>
    <p:sldId id="562" r:id="rId37"/>
    <p:sldId id="515" r:id="rId38"/>
    <p:sldId id="529" r:id="rId39"/>
    <p:sldId id="512" r:id="rId40"/>
    <p:sldId id="523" r:id="rId41"/>
    <p:sldId id="514" r:id="rId42"/>
    <p:sldId id="513" r:id="rId43"/>
    <p:sldId id="516" r:id="rId44"/>
    <p:sldId id="517" r:id="rId45"/>
    <p:sldId id="530" r:id="rId46"/>
    <p:sldId id="518" r:id="rId47"/>
    <p:sldId id="519" r:id="rId48"/>
    <p:sldId id="520" r:id="rId49"/>
    <p:sldId id="522" r:id="rId50"/>
    <p:sldId id="583" r:id="rId51"/>
    <p:sldId id="524" r:id="rId52"/>
    <p:sldId id="525" r:id="rId53"/>
    <p:sldId id="508" r:id="rId54"/>
    <p:sldId id="573" r:id="rId55"/>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64BF018-4AEF-7FF9-E71E-F52949E30AA8}" name="McKay, Colleen" initials="CM" userId="McKay, Colleen"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F9A"/>
    <a:srgbClr val="31859B"/>
    <a:srgbClr val="69BF2F"/>
    <a:srgbClr val="FC7420"/>
    <a:srgbClr val="FFFF66"/>
    <a:srgbClr val="8E0C34"/>
    <a:srgbClr val="CC0000"/>
    <a:srgbClr val="A66BD3"/>
    <a:srgbClr val="5E93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47" autoAdjust="0"/>
    <p:restoredTop sz="94604" autoAdjust="0"/>
  </p:normalViewPr>
  <p:slideViewPr>
    <p:cSldViewPr snapToGrid="0">
      <p:cViewPr varScale="1">
        <p:scale>
          <a:sx n="96" d="100"/>
          <a:sy n="96" d="100"/>
        </p:scale>
        <p:origin x="96" y="300"/>
      </p:cViewPr>
      <p:guideLst/>
    </p:cSldViewPr>
  </p:slideViewPr>
  <p:notesTextViewPr>
    <p:cViewPr>
      <p:scale>
        <a:sx n="1" d="1"/>
        <a:sy n="1" d="1"/>
      </p:scale>
      <p:origin x="0" y="0"/>
    </p:cViewPr>
  </p:notesTextViewPr>
  <p:sorterViewPr>
    <p:cViewPr varScale="1">
      <p:scale>
        <a:sx n="100" d="100"/>
        <a:sy n="100" d="100"/>
      </p:scale>
      <p:origin x="0" y="-118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tableStyles" Target="tableStyle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handoutMaster" Target="handoutMasters/handout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https://umassmed-my.sharepoint.com/personal/colleen_mckay_umassmed_edu/Documents/Documents/World%20CPQ%202023.xlsx" TargetMode="Externa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https://umassmed-my.sharepoint.com/personal/colleen_mckay_umassmed_edu/Documents/Documents/World%20CPQ%202023_OneDrive%20Version.xlsx" TargetMode="External"/></Relationships>
</file>

<file path=ppt/charts/_rels/chart11.xml.rels><?xml version="1.0" encoding="UTF-8" standalone="yes"?>
<Relationships xmlns="http://schemas.openxmlformats.org/package/2006/relationships"><Relationship Id="rId3" Type="http://schemas.openxmlformats.org/officeDocument/2006/relationships/oleObject" Target="https://umassmed-my.sharepoint.com/personal/colleen_mckay_umassmed_edu/Documents/Documents/World%20CPQ%202023.xlsx" TargetMode="External"/><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5.xml"/></Relationships>
</file>

<file path=ppt/charts/_rels/chart13.xml.rels><?xml version="1.0" encoding="UTF-8" standalone="yes"?>
<Relationships xmlns="http://schemas.openxmlformats.org/package/2006/relationships"><Relationship Id="rId3" Type="http://schemas.openxmlformats.org/officeDocument/2006/relationships/oleObject" Target="https://umassmed-my.sharepoint.com/personal/colleen_mckay_umassmed_edu/Documents/Documents/World%20CPQ%202023.xlsx" TargetMode="External"/><Relationship Id="rId2" Type="http://schemas.microsoft.com/office/2011/relationships/chartColorStyle" Target="colors11.xml"/><Relationship Id="rId1" Type="http://schemas.microsoft.com/office/2011/relationships/chartStyle" Target="style11.xml"/></Relationships>
</file>

<file path=ppt/charts/_rels/chart14.xml.rels><?xml version="1.0" encoding="UTF-8" standalone="yes"?>
<Relationships xmlns="http://schemas.openxmlformats.org/package/2006/relationships"><Relationship Id="rId3" Type="http://schemas.openxmlformats.org/officeDocument/2006/relationships/oleObject" Target="https://umassmed-my.sharepoint.com/personal/colleen_mckay_umassmed_edu/Documents/Documents/World%20CPQ%202023_OneDrive%20Version.xlsx" TargetMode="External"/><Relationship Id="rId2" Type="http://schemas.microsoft.com/office/2011/relationships/chartColorStyle" Target="colors12.xml"/><Relationship Id="rId1" Type="http://schemas.microsoft.com/office/2011/relationships/chartStyle" Target="style12.xml"/></Relationships>
</file>

<file path=ppt/charts/_rels/chart15.xml.rels><?xml version="1.0" encoding="UTF-8" standalone="yes"?>
<Relationships xmlns="http://schemas.openxmlformats.org/package/2006/relationships"><Relationship Id="rId1" Type="http://schemas.openxmlformats.org/officeDocument/2006/relationships/oleObject" Target="https://umassmed-my.sharepoint.com/personal/colleen_mckay_umassmed_edu/Documents/Documents/World%20CPQ%202023_OneDrive%20Version.xlsx" TargetMode="Externa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xlsx"/></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7.xml"/></Relationships>
</file>

<file path=ppt/charts/_rels/chart18.xml.rels><?xml version="1.0" encoding="UTF-8" standalone="yes"?>
<Relationships xmlns="http://schemas.openxmlformats.org/package/2006/relationships"><Relationship Id="rId1" Type="http://schemas.openxmlformats.org/officeDocument/2006/relationships/oleObject" Target="https://umassmed-my.sharepoint.com/personal/colleen_mckay_umassmed_edu/Documents/Documents/World%20CPQ%202023.xlsx" TargetMode="External"/></Relationships>
</file>

<file path=ppt/charts/_rels/chart19.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8.xml"/></Relationships>
</file>

<file path=ppt/charts/_rels/chart2.xml.rels><?xml version="1.0" encoding="UTF-8" standalone="yes"?>
<Relationships xmlns="http://schemas.openxmlformats.org/package/2006/relationships"><Relationship Id="rId3" Type="http://schemas.openxmlformats.org/officeDocument/2006/relationships/oleObject" Target="https://umassmed-my.sharepoint.com/personal/colleen_mckay_umassmed_edu/Documents/Documents/World%20CPQ%202023.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2.xlsx"/></Relationships>
</file>

<file path=ppt/charts/_rels/chart21.xml.rels><?xml version="1.0" encoding="UTF-8" standalone="yes"?>
<Relationships xmlns="http://schemas.openxmlformats.org/package/2006/relationships"><Relationship Id="rId1" Type="http://schemas.openxmlformats.org/officeDocument/2006/relationships/oleObject" Target="file:///\\umwssnas01.umassmed.edu\CMHSRresearch$\Program%20for%20Clubhouse%20Research\ICCD%20SURVEY%20Version3.7_7.7\World2023\World%20CPQ%202023.xls"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https://umassmed-my.sharepoint.com/personal/colleen_mckay_umassmed_edu/Documents/Documents/World%20CPQ%202023.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oleObject" Target="file:///\\umwssnas01.umassmed.edu\CMHSRresearch$\Program%20for%20Clubhouse%20Research\ICCD%20SURVEY%20Version3.7_7.7\World2023\World%20CPQ%202023.xls"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https://umassmed-my.sharepoint.com/personal/colleen_mckay_umassmed_edu/Documents/Documents/World%20CPQ%202023_OneDrive%20Version.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https://umassmed-my.sharepoint.com/personal/colleen_mckay_umassmed_edu/Documents/Documents/World%20CPQ%202023_OneDrive%20Version.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https://umassmed-my.sharepoint.com/personal/colleen_mckay_umassmed_edu/Documents/Documents/World%20CPQ%202023_OneDrive%20Version.xlsx" TargetMode="External"/></Relationships>
</file>

<file path=ppt/charts/_rels/chart8.xml.rels><?xml version="1.0" encoding="UTF-8" standalone="yes"?>
<Relationships xmlns="http://schemas.openxmlformats.org/package/2006/relationships"><Relationship Id="rId3" Type="http://schemas.openxmlformats.org/officeDocument/2006/relationships/oleObject" Target="https://umassmed-my.sharepoint.com/personal/colleen_mckay_umassmed_edu/Documents/Documents/World%20CPQ%202023_OneDrive%20Version.xlsx" TargetMode="External"/><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AccredType!$B$1</c:f>
              <c:strCache>
                <c:ptCount val="1"/>
                <c:pt idx="0">
                  <c:v># Clubhouses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6297-45A7-9AB0-B48DC01E1F82}"/>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6297-45A7-9AB0-B48DC01E1F82}"/>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6297-45A7-9AB0-B48DC01E1F82}"/>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6297-45A7-9AB0-B48DC01E1F82}"/>
              </c:ext>
            </c:extLst>
          </c:dPt>
          <c:dLbls>
            <c:numFmt formatCode="0.0%" sourceLinked="0"/>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Aptos" panose="020B0004020202020204" pitchFamily="34" charset="0"/>
                    <a:ea typeface="+mn-ea"/>
                    <a:cs typeface="+mn-cs"/>
                  </a:defRPr>
                </a:pPr>
                <a:endParaRPr lang="en-US"/>
              </a:p>
            </c:txPr>
            <c:dLblPos val="outEnd"/>
            <c:showLegendKey val="0"/>
            <c:showVal val="0"/>
            <c:showCatName val="0"/>
            <c:showSerName val="0"/>
            <c:showPercent val="1"/>
            <c:showBubbleSize val="0"/>
            <c:showLeaderLines val="0"/>
            <c:extLst>
              <c:ext xmlns:c15="http://schemas.microsoft.com/office/drawing/2012/chart" uri="{CE6537A1-D6FC-4f65-9D91-7224C49458BB}"/>
            </c:extLst>
          </c:dLbls>
          <c:cat>
            <c:strRef>
              <c:f>AccredType!$A$2:$A$5</c:f>
              <c:strCache>
                <c:ptCount val="4"/>
                <c:pt idx="0">
                  <c:v>None</c:v>
                </c:pt>
                <c:pt idx="1">
                  <c:v> One Year</c:v>
                </c:pt>
                <c:pt idx="2">
                  <c:v>Conditional Three Year </c:v>
                </c:pt>
                <c:pt idx="3">
                  <c:v>Three Year</c:v>
                </c:pt>
              </c:strCache>
            </c:strRef>
          </c:cat>
          <c:val>
            <c:numRef>
              <c:f>AccredType!$B$2:$B$5</c:f>
              <c:numCache>
                <c:formatCode>General</c:formatCode>
                <c:ptCount val="4"/>
                <c:pt idx="0">
                  <c:v>67</c:v>
                </c:pt>
                <c:pt idx="1">
                  <c:v>7</c:v>
                </c:pt>
                <c:pt idx="2">
                  <c:v>53</c:v>
                </c:pt>
                <c:pt idx="3">
                  <c:v>121</c:v>
                </c:pt>
              </c:numCache>
            </c:numRef>
          </c:val>
          <c:extLst>
            <c:ext xmlns:c16="http://schemas.microsoft.com/office/drawing/2014/chart" uri="{C3380CC4-5D6E-409C-BE32-E72D297353CC}">
              <c16:uniqueId val="{00000008-6297-45A7-9AB0-B48DC01E1F82}"/>
            </c:ext>
          </c:extLst>
        </c:ser>
        <c:dLbls>
          <c:showLegendKey val="0"/>
          <c:showVal val="0"/>
          <c:showCatName val="0"/>
          <c:showSerName val="0"/>
          <c:showPercent val="0"/>
          <c:showBubbleSize val="0"/>
          <c:showLeaderLines val="0"/>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Aptos" panose="020B00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latin typeface="Aptos" panose="020B0004020202020204" pitchFamily="34" charset="0"/>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8237422240936573E-2"/>
          <c:y val="6.3513102083556372E-2"/>
          <c:w val="0.92605106320954866"/>
          <c:h val="0.84238451421663241"/>
        </c:manualLayout>
      </c:layout>
      <c:bar3DChart>
        <c:barDir val="col"/>
        <c:grouping val="clustered"/>
        <c:varyColors val="0"/>
        <c:ser>
          <c:idx val="0"/>
          <c:order val="0"/>
          <c:tx>
            <c:strRef>
              <c:f>'[World CPQ 2023_OneDrive Version.xlsx]Membership by Budget'!$A$26</c:f>
              <c:strCache>
                <c:ptCount val="1"/>
                <c:pt idx="0">
                  <c:v>Outreach – CH Services in Community</c:v>
                </c:pt>
              </c:strCache>
            </c:strRef>
          </c:tx>
          <c:spPr>
            <a:solidFill>
              <a:schemeClr val="accent5">
                <a:lumMod val="60000"/>
                <a:lumOff val="40000"/>
              </a:schemeClr>
            </a:solidFill>
            <a:ln>
              <a:noFill/>
            </a:ln>
            <a:effectLst/>
            <a:sp3d/>
          </c:spPr>
          <c:invertIfNegative val="0"/>
          <c:dLbls>
            <c:dLbl>
              <c:idx val="0"/>
              <c:layout>
                <c:manualLayout>
                  <c:x val="-1.4283195045013432E-3"/>
                  <c:y val="6.84963460974746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BA9-4E6E-A468-53FE93ABC3CD}"/>
                </c:ext>
              </c:extLst>
            </c:dLbl>
            <c:dLbl>
              <c:idx val="1"/>
              <c:layout>
                <c:manualLayout>
                  <c:x val="-2.8566390090026864E-3"/>
                  <c:y val="7.87707980120958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BA9-4E6E-A468-53FE93ABC3CD}"/>
                </c:ext>
              </c:extLst>
            </c:dLbl>
            <c:dLbl>
              <c:idx val="2"/>
              <c:layout>
                <c:manualLayout>
                  <c:x val="-1.4283195045013432E-3"/>
                  <c:y val="8.21956153169695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BA9-4E6E-A468-53FE93ABC3CD}"/>
                </c:ext>
              </c:extLst>
            </c:dLbl>
            <c:dLbl>
              <c:idx val="3"/>
              <c:layout>
                <c:manualLayout>
                  <c:x val="0"/>
                  <c:y val="7.53459807072221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BA9-4E6E-A468-53FE93ABC3CD}"/>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'[World CPQ 2023_OneDrive Version.xlsx]Membership by Budget'!$B$25:$E$25</c:f>
              <c:strCache>
                <c:ptCount val="4"/>
                <c:pt idx="0">
                  <c:v>&lt;300K (N=31)</c:v>
                </c:pt>
                <c:pt idx="1">
                  <c:v>300-500K (N=57)</c:v>
                </c:pt>
                <c:pt idx="2">
                  <c:v>500K-1.25M (N=106)</c:v>
                </c:pt>
                <c:pt idx="3">
                  <c:v>&gt;1.25M (N=14)</c:v>
                </c:pt>
              </c:strCache>
            </c:strRef>
          </c:cat>
          <c:val>
            <c:numRef>
              <c:f>'[World CPQ 2023_OneDrive Version.xlsx]Membership by Budget'!$B$26:$E$26</c:f>
              <c:numCache>
                <c:formatCode>General</c:formatCode>
                <c:ptCount val="4"/>
                <c:pt idx="0">
                  <c:v>64</c:v>
                </c:pt>
                <c:pt idx="1">
                  <c:v>101</c:v>
                </c:pt>
                <c:pt idx="2">
                  <c:v>121</c:v>
                </c:pt>
                <c:pt idx="3">
                  <c:v>209</c:v>
                </c:pt>
              </c:numCache>
            </c:numRef>
          </c:val>
          <c:extLst>
            <c:ext xmlns:c16="http://schemas.microsoft.com/office/drawing/2014/chart" uri="{C3380CC4-5D6E-409C-BE32-E72D297353CC}">
              <c16:uniqueId val="{00000000-BBA9-4E6E-A468-53FE93ABC3CD}"/>
            </c:ext>
          </c:extLst>
        </c:ser>
        <c:dLbls>
          <c:showLegendKey val="0"/>
          <c:showVal val="0"/>
          <c:showCatName val="0"/>
          <c:showSerName val="0"/>
          <c:showPercent val="0"/>
          <c:showBubbleSize val="0"/>
        </c:dLbls>
        <c:gapWidth val="150"/>
        <c:shape val="box"/>
        <c:axId val="598231152"/>
        <c:axId val="465376224"/>
        <c:axId val="0"/>
      </c:bar3DChart>
      <c:catAx>
        <c:axId val="59823115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65376224"/>
        <c:crosses val="autoZero"/>
        <c:auto val="1"/>
        <c:lblAlgn val="ctr"/>
        <c:lblOffset val="100"/>
        <c:noMultiLvlLbl val="0"/>
      </c:catAx>
      <c:valAx>
        <c:axId val="4653762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982311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0"/>
          <c:showSerName val="0"/>
          <c:showPercent val="0"/>
          <c:showBubbleSize val="0"/>
          <c:showLeaderLines val="0"/>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30"/>
      <c:rotY val="0"/>
      <c:rAngAx val="0"/>
      <c:perspective val="0"/>
    </c:view3D>
    <c:floor>
      <c:thickness val="0"/>
    </c:floor>
    <c:sideWall>
      <c:thickness val="0"/>
    </c:sideWall>
    <c:backWall>
      <c:thickness val="0"/>
    </c:backWall>
    <c:plotArea>
      <c:layout>
        <c:manualLayout>
          <c:layoutTarget val="inner"/>
          <c:xMode val="edge"/>
          <c:yMode val="edge"/>
          <c:x val="0.19970203611172882"/>
          <c:y val="2.1113162389404679E-3"/>
          <c:w val="0.63517632486234199"/>
          <c:h val="0.78256307342113207"/>
        </c:manualLayout>
      </c:layout>
      <c:pie3DChart>
        <c:varyColors val="1"/>
        <c:ser>
          <c:idx val="0"/>
          <c:order val="0"/>
          <c:explosion val="25"/>
          <c:dPt>
            <c:idx val="0"/>
            <c:bubble3D val="0"/>
            <c:explosion val="11"/>
            <c:spPr>
              <a:solidFill>
                <a:schemeClr val="tx2"/>
              </a:solidFill>
            </c:spPr>
            <c:extLst>
              <c:ext xmlns:c16="http://schemas.microsoft.com/office/drawing/2014/chart" uri="{C3380CC4-5D6E-409C-BE32-E72D297353CC}">
                <c16:uniqueId val="{00000001-F2F5-4B79-87E9-84AECF05E9E6}"/>
              </c:ext>
            </c:extLst>
          </c:dPt>
          <c:dPt>
            <c:idx val="1"/>
            <c:bubble3D val="0"/>
            <c:explosion val="10"/>
            <c:extLst>
              <c:ext xmlns:c16="http://schemas.microsoft.com/office/drawing/2014/chart" uri="{C3380CC4-5D6E-409C-BE32-E72D297353CC}">
                <c16:uniqueId val="{00000003-F2F5-4B79-87E9-84AECF05E9E6}"/>
              </c:ext>
            </c:extLst>
          </c:dPt>
          <c:dPt>
            <c:idx val="2"/>
            <c:bubble3D val="0"/>
            <c:explosion val="9"/>
            <c:spPr>
              <a:solidFill>
                <a:schemeClr val="accent3">
                  <a:lumMod val="40000"/>
                  <a:lumOff val="60000"/>
                </a:schemeClr>
              </a:solidFill>
            </c:spPr>
            <c:extLst>
              <c:ext xmlns:c16="http://schemas.microsoft.com/office/drawing/2014/chart" uri="{C3380CC4-5D6E-409C-BE32-E72D297353CC}">
                <c16:uniqueId val="{00000005-F2F5-4B79-87E9-84AECF05E9E6}"/>
              </c:ext>
            </c:extLst>
          </c:dPt>
          <c:dPt>
            <c:idx val="3"/>
            <c:bubble3D val="0"/>
            <c:explosion val="11"/>
            <c:extLst>
              <c:ext xmlns:c16="http://schemas.microsoft.com/office/drawing/2014/chart" uri="{C3380CC4-5D6E-409C-BE32-E72D297353CC}">
                <c16:uniqueId val="{00000007-F2F5-4B79-87E9-84AECF05E9E6}"/>
              </c:ext>
            </c:extLst>
          </c:dPt>
          <c:dPt>
            <c:idx val="4"/>
            <c:bubble3D val="0"/>
            <c:explosion val="15"/>
            <c:spPr>
              <a:solidFill>
                <a:schemeClr val="tx2">
                  <a:lumMod val="40000"/>
                  <a:lumOff val="60000"/>
                </a:schemeClr>
              </a:solidFill>
            </c:spPr>
            <c:extLst>
              <c:ext xmlns:c16="http://schemas.microsoft.com/office/drawing/2014/chart" uri="{C3380CC4-5D6E-409C-BE32-E72D297353CC}">
                <c16:uniqueId val="{00000009-F2F5-4B79-87E9-84AECF05E9E6}"/>
              </c:ext>
            </c:extLst>
          </c:dPt>
          <c:dPt>
            <c:idx val="5"/>
            <c:bubble3D val="0"/>
            <c:explosion val="14"/>
            <c:extLst>
              <c:ext xmlns:c16="http://schemas.microsoft.com/office/drawing/2014/chart" uri="{C3380CC4-5D6E-409C-BE32-E72D297353CC}">
                <c16:uniqueId val="{0000000B-F2F5-4B79-87E9-84AECF05E9E6}"/>
              </c:ext>
            </c:extLst>
          </c:dPt>
          <c:dPt>
            <c:idx val="6"/>
            <c:bubble3D val="0"/>
            <c:explosion val="12"/>
            <c:spPr>
              <a:solidFill>
                <a:srgbClr val="F5F884"/>
              </a:solidFill>
            </c:spPr>
            <c:extLst>
              <c:ext xmlns:c16="http://schemas.microsoft.com/office/drawing/2014/chart" uri="{C3380CC4-5D6E-409C-BE32-E72D297353CC}">
                <c16:uniqueId val="{0000000D-F2F5-4B79-87E9-84AECF05E9E6}"/>
              </c:ext>
            </c:extLst>
          </c:dPt>
          <c:dPt>
            <c:idx val="7"/>
            <c:bubble3D val="0"/>
            <c:explosion val="12"/>
            <c:spPr>
              <a:solidFill>
                <a:srgbClr val="92D050"/>
              </a:solidFill>
            </c:spPr>
            <c:extLst>
              <c:ext xmlns:c16="http://schemas.microsoft.com/office/drawing/2014/chart" uri="{C3380CC4-5D6E-409C-BE32-E72D297353CC}">
                <c16:uniqueId val="{0000000F-F2F5-4B79-87E9-84AECF05E9E6}"/>
              </c:ext>
            </c:extLst>
          </c:dPt>
          <c:dPt>
            <c:idx val="8"/>
            <c:bubble3D val="0"/>
            <c:explosion val="14"/>
            <c:spPr>
              <a:solidFill>
                <a:schemeClr val="bg1">
                  <a:lumMod val="85000"/>
                </a:schemeClr>
              </a:solidFill>
            </c:spPr>
            <c:extLst>
              <c:ext xmlns:c16="http://schemas.microsoft.com/office/drawing/2014/chart" uri="{C3380CC4-5D6E-409C-BE32-E72D297353CC}">
                <c16:uniqueId val="{00000011-F2F5-4B79-87E9-84AECF05E9E6}"/>
              </c:ext>
            </c:extLst>
          </c:dPt>
          <c:dPt>
            <c:idx val="9"/>
            <c:bubble3D val="0"/>
            <c:explosion val="16"/>
            <c:spPr>
              <a:solidFill>
                <a:schemeClr val="accent2">
                  <a:lumMod val="40000"/>
                  <a:lumOff val="60000"/>
                </a:schemeClr>
              </a:solidFill>
            </c:spPr>
            <c:extLst>
              <c:ext xmlns:c16="http://schemas.microsoft.com/office/drawing/2014/chart" uri="{C3380CC4-5D6E-409C-BE32-E72D297353CC}">
                <c16:uniqueId val="{00000013-F2F5-4B79-87E9-84AECF05E9E6}"/>
              </c:ext>
            </c:extLst>
          </c:dPt>
          <c:dLbls>
            <c:dLbl>
              <c:idx val="0"/>
              <c:layout>
                <c:manualLayout>
                  <c:x val="-1.7524644030668127E-2"/>
                  <c:y val="0"/>
                </c:manualLayout>
              </c:layout>
              <c:numFmt formatCode="0.0%" sourceLinked="0"/>
              <c:spPr/>
              <c:txPr>
                <a:bodyPr/>
                <a:lstStyle/>
                <a:p>
                  <a:pPr>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2F5-4B79-87E9-84AECF05E9E6}"/>
                </c:ext>
              </c:extLst>
            </c:dLbl>
            <c:dLbl>
              <c:idx val="1"/>
              <c:layout>
                <c:manualLayout>
                  <c:x val="-2.9207740051113547E-2"/>
                  <c:y val="-4.5886486411420797E-2"/>
                </c:manualLayout>
              </c:layout>
              <c:numFmt formatCode="0.0%" sourceLinked="0"/>
              <c:spPr/>
              <c:txPr>
                <a:bodyPr/>
                <a:lstStyle/>
                <a:p>
                  <a:pPr>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2F5-4B79-87E9-84AECF05E9E6}"/>
                </c:ext>
              </c:extLst>
            </c:dLbl>
            <c:dLbl>
              <c:idx val="2"/>
              <c:layout>
                <c:manualLayout>
                  <c:x val="0"/>
                  <c:y val="-2.359882005899705E-3"/>
                </c:manualLayout>
              </c:layout>
              <c:numFmt formatCode="0.0%" sourceLinked="0"/>
              <c:spPr/>
              <c:txPr>
                <a:bodyPr/>
                <a:lstStyle/>
                <a:p>
                  <a:pPr>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F2F5-4B79-87E9-84AECF05E9E6}"/>
                </c:ext>
              </c:extLst>
            </c:dLbl>
            <c:dLbl>
              <c:idx val="3"/>
              <c:layout>
                <c:manualLayout>
                  <c:x val="1.4603870025556773E-3"/>
                  <c:y val="-2.8264511183889625E-2"/>
                </c:manualLayout>
              </c:layout>
              <c:numFmt formatCode="0.0%" sourceLinked="0"/>
              <c:spPr/>
              <c:txPr>
                <a:bodyPr/>
                <a:lstStyle/>
                <a:p>
                  <a:pPr>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F2F5-4B79-87E9-84AECF05E9E6}"/>
                </c:ext>
              </c:extLst>
            </c:dLbl>
            <c:dLbl>
              <c:idx val="4"/>
              <c:layout>
                <c:manualLayout>
                  <c:x val="-1.022270901788974E-2"/>
                  <c:y val="-2.3476695042749284E-3"/>
                </c:manualLayout>
              </c:layout>
              <c:numFmt formatCode="0.0%" sourceLinked="0"/>
              <c:spPr/>
              <c:txPr>
                <a:bodyPr/>
                <a:lstStyle/>
                <a:p>
                  <a:pPr>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F2F5-4B79-87E9-84AECF05E9E6}"/>
                </c:ext>
              </c:extLst>
            </c:dLbl>
            <c:dLbl>
              <c:idx val="5"/>
              <c:layout>
                <c:manualLayout>
                  <c:x val="1.1683096020445418E-2"/>
                  <c:y val="-1.6456831784915773E-2"/>
                </c:manualLayout>
              </c:layout>
              <c:numFmt formatCode="0.0%" sourceLinked="0"/>
              <c:spPr/>
              <c:txPr>
                <a:bodyPr/>
                <a:lstStyle/>
                <a:p>
                  <a:pPr>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F2F5-4B79-87E9-84AECF05E9E6}"/>
                </c:ext>
              </c:extLst>
            </c:dLbl>
            <c:dLbl>
              <c:idx val="6"/>
              <c:layout>
                <c:manualLayout>
                  <c:x val="1.4603870025556773E-3"/>
                  <c:y val="-7.7876106194690264E-2"/>
                </c:manualLayout>
              </c:layout>
              <c:numFmt formatCode="0.0%" sourceLinked="0"/>
              <c:spPr/>
              <c:txPr>
                <a:bodyPr/>
                <a:lstStyle/>
                <a:p>
                  <a:pPr>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F2F5-4B79-87E9-84AECF05E9E6}"/>
                </c:ext>
              </c:extLst>
            </c:dLbl>
            <c:dLbl>
              <c:idx val="7"/>
              <c:layout>
                <c:manualLayout>
                  <c:x val="1.7524644030668127E-2"/>
                  <c:y val="-7.0546737213403876E-3"/>
                </c:manualLayout>
              </c:layout>
              <c:numFmt formatCode="0.0%" sourceLinked="0"/>
              <c:spPr/>
              <c:txPr>
                <a:bodyPr/>
                <a:lstStyle/>
                <a:p>
                  <a:pPr>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F2F5-4B79-87E9-84AECF05E9E6}"/>
                </c:ext>
              </c:extLst>
            </c:dLbl>
            <c:dLbl>
              <c:idx val="8"/>
              <c:layout>
                <c:manualLayout>
                  <c:x val="1.4603870025556773E-2"/>
                  <c:y val="-2.1238938053097345E-2"/>
                </c:manualLayout>
              </c:layout>
              <c:numFmt formatCode="0.0%" sourceLinked="0"/>
              <c:spPr/>
              <c:txPr>
                <a:bodyPr/>
                <a:lstStyle/>
                <a:p>
                  <a:pPr>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F2F5-4B79-87E9-84AECF05E9E6}"/>
                </c:ext>
              </c:extLst>
            </c:dLbl>
            <c:dLbl>
              <c:idx val="9"/>
              <c:layout>
                <c:manualLayout>
                  <c:x val="1.022270901788974E-2"/>
                  <c:y val="0"/>
                </c:manualLayout>
              </c:layout>
              <c:numFmt formatCode="0.0%" sourceLinked="0"/>
              <c:spPr/>
              <c:txPr>
                <a:bodyPr/>
                <a:lstStyle/>
                <a:p>
                  <a:pPr>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3-F2F5-4B79-87E9-84AECF05E9E6}"/>
                </c:ext>
              </c:extLst>
            </c:dLbl>
            <c:numFmt formatCode="0.0%" sourceLinked="0"/>
            <c:spPr>
              <a:noFill/>
              <a:ln w="25400">
                <a:noFill/>
              </a:ln>
            </c:spPr>
            <c:dLblPos val="outEnd"/>
            <c:showLegendKey val="0"/>
            <c:showVal val="0"/>
            <c:showCatName val="0"/>
            <c:showSerName val="0"/>
            <c:showPercent val="1"/>
            <c:showBubbleSize val="0"/>
            <c:showLeaderLines val="0"/>
            <c:extLst>
              <c:ext xmlns:c15="http://schemas.microsoft.com/office/drawing/2012/chart" uri="{CE6537A1-D6FC-4f65-9D91-7224C49458BB}"/>
            </c:extLst>
          </c:dLbls>
          <c:cat>
            <c:strRef>
              <c:f>'[World CPQ 2023_OneDrive Version.xlsx]Referral Sources'!$A$1:$A$10</c:f>
              <c:strCache>
                <c:ptCount val="10"/>
                <c:pt idx="0">
                  <c:v>State Psych Hospital</c:v>
                </c:pt>
                <c:pt idx="1">
                  <c:v>City Psych Hospital</c:v>
                </c:pt>
                <c:pt idx="2">
                  <c:v>General Hospital</c:v>
                </c:pt>
                <c:pt idx="3">
                  <c:v>Community Mental Health Center</c:v>
                </c:pt>
                <c:pt idx="4">
                  <c:v>Other Mental Health</c:v>
                </c:pt>
                <c:pt idx="5">
                  <c:v>Private Psychiatrist/Therapist</c:v>
                </c:pt>
                <c:pt idx="6">
                  <c:v>Family</c:v>
                </c:pt>
                <c:pt idx="7">
                  <c:v>Other Member</c:v>
                </c:pt>
                <c:pt idx="8">
                  <c:v>Self</c:v>
                </c:pt>
                <c:pt idx="9">
                  <c:v>Other</c:v>
                </c:pt>
              </c:strCache>
            </c:strRef>
          </c:cat>
          <c:val>
            <c:numRef>
              <c:f>'[World CPQ 2023_OneDrive Version.xlsx]Referral Sources'!$B$1:$B$10</c:f>
              <c:numCache>
                <c:formatCode>General</c:formatCode>
                <c:ptCount val="10"/>
                <c:pt idx="0">
                  <c:v>6.73</c:v>
                </c:pt>
                <c:pt idx="1">
                  <c:v>6.41</c:v>
                </c:pt>
                <c:pt idx="2">
                  <c:v>2.4500000000000002</c:v>
                </c:pt>
                <c:pt idx="3">
                  <c:v>44.23</c:v>
                </c:pt>
                <c:pt idx="4">
                  <c:v>9.68</c:v>
                </c:pt>
                <c:pt idx="5">
                  <c:v>4.8</c:v>
                </c:pt>
                <c:pt idx="6">
                  <c:v>5.42</c:v>
                </c:pt>
                <c:pt idx="7">
                  <c:v>4.8899999999999997</c:v>
                </c:pt>
                <c:pt idx="8">
                  <c:v>7.19</c:v>
                </c:pt>
                <c:pt idx="9">
                  <c:v>8.1999999999999993</c:v>
                </c:pt>
              </c:numCache>
            </c:numRef>
          </c:val>
          <c:extLst>
            <c:ext xmlns:c16="http://schemas.microsoft.com/office/drawing/2014/chart" uri="{C3380CC4-5D6E-409C-BE32-E72D297353CC}">
              <c16:uniqueId val="{00000014-F2F5-4B79-87E9-84AECF05E9E6}"/>
            </c:ext>
          </c:extLst>
        </c:ser>
        <c:dLbls>
          <c:showLegendKey val="0"/>
          <c:showVal val="0"/>
          <c:showCatName val="0"/>
          <c:showSerName val="0"/>
          <c:showPercent val="0"/>
          <c:showBubbleSize val="0"/>
          <c:showLeaderLines val="0"/>
        </c:dLbls>
      </c:pie3DChart>
      <c:spPr>
        <a:noFill/>
        <a:ln w="25400">
          <a:noFill/>
        </a:ln>
      </c:spPr>
    </c:plotArea>
    <c:legend>
      <c:legendPos val="b"/>
      <c:layout>
        <c:manualLayout>
          <c:xMode val="edge"/>
          <c:yMode val="edge"/>
          <c:x val="4.2053413843500774E-3"/>
          <c:y val="0.80421378301163682"/>
          <c:w val="0.99141352995615428"/>
          <c:h val="0.18320767426195622"/>
        </c:manualLayout>
      </c:layout>
      <c:overlay val="0"/>
    </c:legend>
    <c:plotVisOnly val="1"/>
    <c:dispBlanksAs val="gap"/>
    <c:showDLblsOverMax val="0"/>
  </c:chart>
  <c:txPr>
    <a:bodyPr/>
    <a:lstStyle/>
    <a:p>
      <a:pPr>
        <a:defRPr sz="160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0"/>
          <c:showSerName val="0"/>
          <c:showPercent val="0"/>
          <c:showBubbleSize val="0"/>
          <c:showLeaderLines val="0"/>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ptos" panose="020B00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'[World CPQ 2023_OneDrive Version.xlsx]Eligibility'!$B$16:$B$27</c:f>
              <c:strCache>
                <c:ptCount val="12"/>
                <c:pt idx="0">
                  <c:v>Other</c:v>
                </c:pt>
                <c:pt idx="1">
                  <c:v>Individual has Medicaid insurance</c:v>
                </c:pt>
                <c:pt idx="2">
                  <c:v>Seeing other mental health providers</c:v>
                </c:pt>
                <c:pt idx="3">
                  <c:v>Individual has identified rehabilitation goals</c:v>
                </c:pt>
                <c:pt idx="4">
                  <c:v>Clean and sober or not actively using substances</c:v>
                </c:pt>
                <c:pt idx="5">
                  <c:v>Willingness to participate in the Work-Ordered Day</c:v>
                </c:pt>
                <c:pt idx="6">
                  <c:v>Living within catchment/service area (e.g., county)</c:v>
                </c:pt>
                <c:pt idx="7">
                  <c:v>Individual is interested in rehabilitation &amp;/or recovery</c:v>
                </c:pt>
                <c:pt idx="8">
                  <c:v>Able to meet/manage self-care needs</c:v>
                </c:pt>
                <c:pt idx="9">
                  <c:v>Age 18 or older</c:v>
                </c:pt>
                <c:pt idx="10">
                  <c:v> Individual does not pose a threat or safety risk to the Clubhouse community</c:v>
                </c:pt>
                <c:pt idx="11">
                  <c:v>Diagnosis or history of mental illness</c:v>
                </c:pt>
              </c:strCache>
            </c:strRef>
          </c:cat>
          <c:val>
            <c:numRef>
              <c:f>'[World CPQ 2023_OneDrive Version.xlsx]Eligibility'!$C$16:$C$27</c:f>
              <c:numCache>
                <c:formatCode>General</c:formatCode>
                <c:ptCount val="12"/>
                <c:pt idx="0">
                  <c:v>14</c:v>
                </c:pt>
                <c:pt idx="1">
                  <c:v>28</c:v>
                </c:pt>
                <c:pt idx="2">
                  <c:v>45</c:v>
                </c:pt>
                <c:pt idx="3">
                  <c:v>49</c:v>
                </c:pt>
                <c:pt idx="4">
                  <c:v>66</c:v>
                </c:pt>
                <c:pt idx="5">
                  <c:v>82</c:v>
                </c:pt>
                <c:pt idx="6">
                  <c:v>89</c:v>
                </c:pt>
                <c:pt idx="7">
                  <c:v>96</c:v>
                </c:pt>
                <c:pt idx="8">
                  <c:v>116</c:v>
                </c:pt>
                <c:pt idx="9">
                  <c:v>195</c:v>
                </c:pt>
                <c:pt idx="10">
                  <c:v>195</c:v>
                </c:pt>
                <c:pt idx="11">
                  <c:v>212</c:v>
                </c:pt>
              </c:numCache>
            </c:numRef>
          </c:val>
          <c:extLst>
            <c:ext xmlns:c16="http://schemas.microsoft.com/office/drawing/2014/chart" uri="{C3380CC4-5D6E-409C-BE32-E72D297353CC}">
              <c16:uniqueId val="{00000000-F260-43BD-8D93-D69FCFDF112E}"/>
            </c:ext>
          </c:extLst>
        </c:ser>
        <c:dLbls>
          <c:showLegendKey val="0"/>
          <c:showVal val="0"/>
          <c:showCatName val="0"/>
          <c:showSerName val="0"/>
          <c:showPercent val="0"/>
          <c:showBubbleSize val="0"/>
        </c:dLbls>
        <c:gapWidth val="182"/>
        <c:axId val="1248988287"/>
        <c:axId val="1248988767"/>
      </c:barChart>
      <c:catAx>
        <c:axId val="124898828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ptos" panose="020B0004020202020204" pitchFamily="34" charset="0"/>
                <a:ea typeface="+mn-ea"/>
                <a:cs typeface="+mn-cs"/>
              </a:defRPr>
            </a:pPr>
            <a:endParaRPr lang="en-US"/>
          </a:p>
        </c:txPr>
        <c:crossAx val="1248988767"/>
        <c:crosses val="autoZero"/>
        <c:auto val="1"/>
        <c:lblAlgn val="ctr"/>
        <c:lblOffset val="100"/>
        <c:noMultiLvlLbl val="0"/>
      </c:catAx>
      <c:valAx>
        <c:axId val="124898876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ptos" panose="020B0004020202020204" pitchFamily="34" charset="0"/>
                <a:ea typeface="+mn-ea"/>
                <a:cs typeface="+mn-cs"/>
              </a:defRPr>
            </a:pPr>
            <a:endParaRPr lang="en-US"/>
          </a:p>
        </c:txPr>
        <c:crossAx val="1248988287"/>
        <c:crosses val="autoZero"/>
        <c:crossBetween val="between"/>
      </c:valAx>
      <c:spPr>
        <a:noFill/>
        <a:ln>
          <a:noFill/>
        </a:ln>
        <a:effectLst/>
      </c:spPr>
    </c:plotArea>
    <c:plotVisOnly val="1"/>
    <c:dispBlanksAs val="gap"/>
    <c:showDLblsOverMax val="0"/>
  </c:chart>
  <c:spPr>
    <a:noFill/>
    <a:ln>
      <a:noFill/>
    </a:ln>
    <a:effectLst/>
  </c:spPr>
  <c:txPr>
    <a:bodyPr/>
    <a:lstStyle/>
    <a:p>
      <a:pPr>
        <a:defRPr sz="1400">
          <a:latin typeface="Aptos" panose="020B0004020202020204" pitchFamily="34"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130"/>
      <c:rAngAx val="0"/>
      <c:perspective val="0"/>
    </c:view3D>
    <c:floor>
      <c:thickness val="0"/>
    </c:floor>
    <c:sideWall>
      <c:thickness val="0"/>
    </c:sideWall>
    <c:backWall>
      <c:thickness val="0"/>
    </c:backWall>
    <c:plotArea>
      <c:layout>
        <c:manualLayout>
          <c:layoutTarget val="inner"/>
          <c:xMode val="edge"/>
          <c:yMode val="edge"/>
          <c:x val="0.1778480732727219"/>
          <c:y val="7.5647811283530791E-2"/>
          <c:w val="0.69380492400501137"/>
          <c:h val="0.7473708095017938"/>
        </c:manualLayout>
      </c:layout>
      <c:pie3DChart>
        <c:varyColors val="1"/>
        <c:ser>
          <c:idx val="0"/>
          <c:order val="0"/>
          <c:explosion val="21"/>
          <c:dPt>
            <c:idx val="0"/>
            <c:bubble3D val="0"/>
            <c:explosion val="12"/>
            <c:spPr>
              <a:solidFill>
                <a:srgbClr val="FAFAA4"/>
              </a:solidFill>
            </c:spPr>
            <c:extLst>
              <c:ext xmlns:c16="http://schemas.microsoft.com/office/drawing/2014/chart" uri="{C3380CC4-5D6E-409C-BE32-E72D297353CC}">
                <c16:uniqueId val="{00000001-E9BE-4A82-970A-BEE29E46E6C1}"/>
              </c:ext>
            </c:extLst>
          </c:dPt>
          <c:dPt>
            <c:idx val="1"/>
            <c:bubble3D val="0"/>
            <c:explosion val="6"/>
            <c:spPr>
              <a:solidFill>
                <a:srgbClr val="7030A0"/>
              </a:solidFill>
            </c:spPr>
            <c:extLst>
              <c:ext xmlns:c16="http://schemas.microsoft.com/office/drawing/2014/chart" uri="{C3380CC4-5D6E-409C-BE32-E72D297353CC}">
                <c16:uniqueId val="{00000003-E9BE-4A82-970A-BEE29E46E6C1}"/>
              </c:ext>
            </c:extLst>
          </c:dPt>
          <c:dPt>
            <c:idx val="2"/>
            <c:bubble3D val="0"/>
            <c:spPr>
              <a:solidFill>
                <a:schemeClr val="accent6"/>
              </a:solidFill>
            </c:spPr>
            <c:extLst>
              <c:ext xmlns:c16="http://schemas.microsoft.com/office/drawing/2014/chart" uri="{C3380CC4-5D6E-409C-BE32-E72D297353CC}">
                <c16:uniqueId val="{00000004-E9BE-4A82-970A-BEE29E46E6C1}"/>
              </c:ext>
            </c:extLst>
          </c:dPt>
          <c:dPt>
            <c:idx val="3"/>
            <c:bubble3D val="0"/>
            <c:spPr>
              <a:solidFill>
                <a:schemeClr val="tx2">
                  <a:lumMod val="25000"/>
                  <a:lumOff val="75000"/>
                </a:schemeClr>
              </a:solidFill>
            </c:spPr>
            <c:extLst>
              <c:ext xmlns:c16="http://schemas.microsoft.com/office/drawing/2014/chart" uri="{C3380CC4-5D6E-409C-BE32-E72D297353CC}">
                <c16:uniqueId val="{00000006-E9BE-4A82-970A-BEE29E46E6C1}"/>
              </c:ext>
            </c:extLst>
          </c:dPt>
          <c:dLbls>
            <c:dLbl>
              <c:idx val="2"/>
              <c:layout>
                <c:manualLayout>
                  <c:x val="1.4260249554367201E-2"/>
                  <c:y val="-5.098039215686289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4-E9BE-4A82-970A-BEE29E46E6C1}"/>
                </c:ext>
              </c:extLst>
            </c:dLbl>
            <c:spPr>
              <a:noFill/>
              <a:ln w="25400">
                <a:noFill/>
              </a:ln>
            </c:spPr>
            <c:dLblPos val="outEnd"/>
            <c:showLegendKey val="0"/>
            <c:showVal val="0"/>
            <c:showCatName val="0"/>
            <c:showSerName val="0"/>
            <c:showPercent val="1"/>
            <c:showBubbleSize val="0"/>
            <c:showLeaderLines val="0"/>
            <c:extLst>
              <c:ext xmlns:c15="http://schemas.microsoft.com/office/drawing/2012/chart" uri="{CE6537A1-D6FC-4f65-9D91-7224C49458BB}"/>
            </c:extLst>
          </c:dLbls>
          <c:cat>
            <c:strRef>
              <c:f>'[World CPQ 2023_OneDrive Version.xlsx]Age &amp; Gender'!$P$12:$P$15</c:f>
              <c:strCache>
                <c:ptCount val="4"/>
                <c:pt idx="0">
                  <c:v>Male</c:v>
                </c:pt>
                <c:pt idx="1">
                  <c:v>Female</c:v>
                </c:pt>
                <c:pt idx="2">
                  <c:v>Sexual and Gender Minority: SGM </c:v>
                </c:pt>
                <c:pt idx="3">
                  <c:v>Other</c:v>
                </c:pt>
              </c:strCache>
            </c:strRef>
          </c:cat>
          <c:val>
            <c:numRef>
              <c:f>'[World CPQ 2023_OneDrive Version.xlsx]Age &amp; Gender'!$Q$12:$Q$15</c:f>
              <c:numCache>
                <c:formatCode>General</c:formatCode>
                <c:ptCount val="4"/>
                <c:pt idx="0">
                  <c:v>51.36</c:v>
                </c:pt>
                <c:pt idx="1">
                  <c:v>42.32</c:v>
                </c:pt>
                <c:pt idx="2">
                  <c:v>1.7200000000000002</c:v>
                </c:pt>
                <c:pt idx="3">
                  <c:v>1.31</c:v>
                </c:pt>
              </c:numCache>
            </c:numRef>
          </c:val>
          <c:extLst>
            <c:ext xmlns:c16="http://schemas.microsoft.com/office/drawing/2014/chart" uri="{C3380CC4-5D6E-409C-BE32-E72D297353CC}">
              <c16:uniqueId val="{00000005-E9BE-4A82-970A-BEE29E46E6C1}"/>
            </c:ext>
          </c:extLst>
        </c:ser>
        <c:dLbls>
          <c:showLegendKey val="0"/>
          <c:showVal val="0"/>
          <c:showCatName val="0"/>
          <c:showSerName val="0"/>
          <c:showPercent val="0"/>
          <c:showBubbleSize val="0"/>
          <c:showLeaderLines val="0"/>
        </c:dLbls>
      </c:pie3DChart>
      <c:spPr>
        <a:noFill/>
        <a:ln w="25400">
          <a:noFill/>
        </a:ln>
      </c:spPr>
    </c:plotArea>
    <c:legend>
      <c:legendPos val="b"/>
      <c:layout>
        <c:manualLayout>
          <c:xMode val="edge"/>
          <c:yMode val="edge"/>
          <c:x val="5.3223293612362617E-2"/>
          <c:y val="0.83984869538366524"/>
          <c:w val="0.93395745317931511"/>
          <c:h val="0.13662189285162882"/>
        </c:manualLayout>
      </c:layout>
      <c:overlay val="0"/>
      <c:txPr>
        <a:bodyPr/>
        <a:lstStyle/>
        <a:p>
          <a:pPr>
            <a:defRPr sz="1800"/>
          </a:pPr>
          <a:endParaRPr lang="en-US"/>
        </a:p>
      </c:txPr>
    </c:legend>
    <c:plotVisOnly val="1"/>
    <c:dispBlanksAs val="gap"/>
    <c:showDLblsOverMax val="0"/>
  </c:chart>
  <c:txPr>
    <a:bodyPr/>
    <a:lstStyle/>
    <a:p>
      <a:pPr>
        <a:defRPr sz="16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19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626B-4017-BB12-9B2D10CBE803}"/>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626B-4017-BB12-9B2D10CBE803}"/>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626B-4017-BB12-9B2D10CBE803}"/>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626B-4017-BB12-9B2D10CBE803}"/>
              </c:ext>
            </c:extLst>
          </c:dPt>
          <c:dPt>
            <c:idx val="4"/>
            <c:bubble3D val="0"/>
            <c:spPr>
              <a:solidFill>
                <a:srgbClr val="FFFF99"/>
              </a:solidFill>
              <a:ln w="25400">
                <a:solidFill>
                  <a:schemeClr val="lt1"/>
                </a:solidFill>
              </a:ln>
              <a:effectLst/>
              <a:sp3d contourW="25400">
                <a:contourClr>
                  <a:schemeClr val="lt1"/>
                </a:contourClr>
              </a:sp3d>
            </c:spPr>
            <c:extLst>
              <c:ext xmlns:c16="http://schemas.microsoft.com/office/drawing/2014/chart" uri="{C3380CC4-5D6E-409C-BE32-E72D297353CC}">
                <c16:uniqueId val="{00000009-626B-4017-BB12-9B2D10CBE803}"/>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626B-4017-BB12-9B2D10CBE803}"/>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626B-4017-BB12-9B2D10CBE803}"/>
              </c:ext>
            </c:extLst>
          </c:dPt>
          <c:dLbls>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1"/>
            <c:showBubbleSize val="0"/>
            <c:showLeaderLines val="0"/>
            <c:extLst>
              <c:ext xmlns:c15="http://schemas.microsoft.com/office/drawing/2012/chart" uri="{CE6537A1-D6FC-4f65-9D91-7224C49458BB}"/>
            </c:extLst>
          </c:dLbls>
          <c:cat>
            <c:strRef>
              <c:f>'Age &amp; Gender'!$A$43:$A$49</c:f>
              <c:strCache>
                <c:ptCount val="7"/>
                <c:pt idx="0">
                  <c:v>White/Caucasian</c:v>
                </c:pt>
                <c:pt idx="1">
                  <c:v>Hispanic/Latino</c:v>
                </c:pt>
                <c:pt idx="2">
                  <c:v>Black/African American</c:v>
                </c:pt>
                <c:pt idx="3">
                  <c:v>American Indian/Alaska Native</c:v>
                </c:pt>
                <c:pt idx="4">
                  <c:v>Asian</c:v>
                </c:pt>
                <c:pt idx="5">
                  <c:v>Hawaiian/Pacific Islander</c:v>
                </c:pt>
                <c:pt idx="6">
                  <c:v>Unknown</c:v>
                </c:pt>
              </c:strCache>
            </c:strRef>
          </c:cat>
          <c:val>
            <c:numRef>
              <c:f>'Age &amp; Gender'!$B$43:$B$49</c:f>
              <c:numCache>
                <c:formatCode>General</c:formatCode>
                <c:ptCount val="7"/>
                <c:pt idx="0">
                  <c:v>58.74</c:v>
                </c:pt>
                <c:pt idx="1">
                  <c:v>5.44</c:v>
                </c:pt>
                <c:pt idx="2">
                  <c:v>15.480000000000002</c:v>
                </c:pt>
                <c:pt idx="3">
                  <c:v>0.9</c:v>
                </c:pt>
                <c:pt idx="4">
                  <c:v>8.01</c:v>
                </c:pt>
                <c:pt idx="5">
                  <c:v>0.82000000000000006</c:v>
                </c:pt>
                <c:pt idx="6">
                  <c:v>7.3199999999999994</c:v>
                </c:pt>
              </c:numCache>
            </c:numRef>
          </c:val>
          <c:extLst>
            <c:ext xmlns:c16="http://schemas.microsoft.com/office/drawing/2014/chart" uri="{C3380CC4-5D6E-409C-BE32-E72D297353CC}">
              <c16:uniqueId val="{0000000E-626B-4017-BB12-9B2D10CBE803}"/>
            </c:ext>
          </c:extLst>
        </c:ser>
        <c:dLbls>
          <c:showLegendKey val="0"/>
          <c:showVal val="0"/>
          <c:showCatName val="0"/>
          <c:showSerName val="0"/>
          <c:showPercent val="0"/>
          <c:showBubbleSize val="0"/>
          <c:showLeaderLines val="0"/>
        </c:dLbls>
      </c:pie3DChart>
      <c:spPr>
        <a:noFill/>
        <a:ln>
          <a:noFill/>
        </a:ln>
        <a:effectLst/>
      </c:spPr>
    </c:plotArea>
    <c:legend>
      <c:legendPos val="r"/>
      <c:layout>
        <c:manualLayout>
          <c:xMode val="edge"/>
          <c:yMode val="edge"/>
          <c:x val="0.73371023732297191"/>
          <c:y val="0.12601189086384104"/>
          <c:w val="0.259332715050833"/>
          <c:h val="0.7394552674683965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30"/>
      <c:rotY val="0"/>
      <c:rAngAx val="0"/>
      <c:perspective val="0"/>
    </c:view3D>
    <c:floor>
      <c:thickness val="0"/>
    </c:floor>
    <c:sideWall>
      <c:thickness val="0"/>
    </c:sideWall>
    <c:backWall>
      <c:thickness val="0"/>
    </c:backWall>
    <c:plotArea>
      <c:layout>
        <c:manualLayout>
          <c:layoutTarget val="inner"/>
          <c:xMode val="edge"/>
          <c:yMode val="edge"/>
          <c:x val="7.964891848326032E-2"/>
          <c:y val="0.15281976350894283"/>
          <c:w val="0.82784042669907421"/>
          <c:h val="0.69343139324079339"/>
        </c:manualLayout>
      </c:layout>
      <c:pie3DChart>
        <c:varyColors val="1"/>
        <c:ser>
          <c:idx val="0"/>
          <c:order val="0"/>
          <c:explosion val="14"/>
          <c:dPt>
            <c:idx val="0"/>
            <c:bubble3D val="0"/>
            <c:spPr>
              <a:solidFill>
                <a:schemeClr val="accent1">
                  <a:lumMod val="40000"/>
                  <a:lumOff val="60000"/>
                </a:schemeClr>
              </a:solidFill>
            </c:spPr>
            <c:extLst>
              <c:ext xmlns:c16="http://schemas.microsoft.com/office/drawing/2014/chart" uri="{C3380CC4-5D6E-409C-BE32-E72D297353CC}">
                <c16:uniqueId val="{00000001-234F-4520-9923-E75DA71A0B4D}"/>
              </c:ext>
            </c:extLst>
          </c:dPt>
          <c:dPt>
            <c:idx val="1"/>
            <c:bubble3D val="0"/>
            <c:explosion val="11"/>
            <c:extLst>
              <c:ext xmlns:c16="http://schemas.microsoft.com/office/drawing/2014/chart" uri="{C3380CC4-5D6E-409C-BE32-E72D297353CC}">
                <c16:uniqueId val="{00000003-234F-4520-9923-E75DA71A0B4D}"/>
              </c:ext>
            </c:extLst>
          </c:dPt>
          <c:dPt>
            <c:idx val="2"/>
            <c:bubble3D val="0"/>
            <c:explosion val="8"/>
            <c:spPr>
              <a:solidFill>
                <a:schemeClr val="bg1">
                  <a:lumMod val="75000"/>
                </a:schemeClr>
              </a:solidFill>
            </c:spPr>
            <c:extLst>
              <c:ext xmlns:c16="http://schemas.microsoft.com/office/drawing/2014/chart" uri="{C3380CC4-5D6E-409C-BE32-E72D297353CC}">
                <c16:uniqueId val="{00000005-234F-4520-9923-E75DA71A0B4D}"/>
              </c:ext>
            </c:extLst>
          </c:dPt>
          <c:dPt>
            <c:idx val="3"/>
            <c:bubble3D val="0"/>
            <c:explosion val="6"/>
            <c:spPr>
              <a:solidFill>
                <a:schemeClr val="accent2">
                  <a:lumMod val="40000"/>
                  <a:lumOff val="60000"/>
                </a:schemeClr>
              </a:solidFill>
            </c:spPr>
            <c:extLst>
              <c:ext xmlns:c16="http://schemas.microsoft.com/office/drawing/2014/chart" uri="{C3380CC4-5D6E-409C-BE32-E72D297353CC}">
                <c16:uniqueId val="{00000007-234F-4520-9923-E75DA71A0B4D}"/>
              </c:ext>
            </c:extLst>
          </c:dPt>
          <c:dPt>
            <c:idx val="4"/>
            <c:bubble3D val="0"/>
            <c:explosion val="5"/>
            <c:spPr>
              <a:solidFill>
                <a:schemeClr val="tx2"/>
              </a:solidFill>
            </c:spPr>
            <c:extLst>
              <c:ext xmlns:c16="http://schemas.microsoft.com/office/drawing/2014/chart" uri="{C3380CC4-5D6E-409C-BE32-E72D297353CC}">
                <c16:uniqueId val="{00000009-234F-4520-9923-E75DA71A0B4D}"/>
              </c:ext>
            </c:extLst>
          </c:dPt>
          <c:dPt>
            <c:idx val="5"/>
            <c:bubble3D val="0"/>
            <c:explosion val="10"/>
            <c:spPr>
              <a:solidFill>
                <a:srgbClr val="4EA72E">
                  <a:lumMod val="75000"/>
                </a:srgbClr>
              </a:solidFill>
            </c:spPr>
            <c:extLst>
              <c:ext xmlns:c16="http://schemas.microsoft.com/office/drawing/2014/chart" uri="{C3380CC4-5D6E-409C-BE32-E72D297353CC}">
                <c16:uniqueId val="{0000000B-234F-4520-9923-E75DA71A0B4D}"/>
              </c:ext>
            </c:extLst>
          </c:dPt>
          <c:dPt>
            <c:idx val="6"/>
            <c:bubble3D val="0"/>
            <c:explosion val="13"/>
            <c:spPr>
              <a:solidFill>
                <a:srgbClr val="FFFF66"/>
              </a:solidFill>
            </c:spPr>
            <c:extLst>
              <c:ext xmlns:c16="http://schemas.microsoft.com/office/drawing/2014/chart" uri="{C3380CC4-5D6E-409C-BE32-E72D297353CC}">
                <c16:uniqueId val="{0000000D-234F-4520-9923-E75DA71A0B4D}"/>
              </c:ext>
            </c:extLst>
          </c:dPt>
          <c:dPt>
            <c:idx val="7"/>
            <c:bubble3D val="0"/>
            <c:spPr>
              <a:solidFill>
                <a:srgbClr val="A02B93">
                  <a:lumMod val="75000"/>
                </a:srgbClr>
              </a:solidFill>
            </c:spPr>
            <c:extLst>
              <c:ext xmlns:c16="http://schemas.microsoft.com/office/drawing/2014/chart" uri="{C3380CC4-5D6E-409C-BE32-E72D297353CC}">
                <c16:uniqueId val="{0000000F-234F-4520-9923-E75DA71A0B4D}"/>
              </c:ext>
            </c:extLst>
          </c:dPt>
          <c:dPt>
            <c:idx val="8"/>
            <c:bubble3D val="0"/>
            <c:spPr>
              <a:solidFill>
                <a:schemeClr val="accent6"/>
              </a:solidFill>
            </c:spPr>
            <c:extLst>
              <c:ext xmlns:c16="http://schemas.microsoft.com/office/drawing/2014/chart" uri="{C3380CC4-5D6E-409C-BE32-E72D297353CC}">
                <c16:uniqueId val="{00000011-234F-4520-9923-E75DA71A0B4D}"/>
              </c:ext>
            </c:extLst>
          </c:dPt>
          <c:dLbls>
            <c:dLbl>
              <c:idx val="0"/>
              <c:layout>
                <c:manualLayout>
                  <c:x val="6.4308681672025723E-3"/>
                  <c:y val="-7.2142219335985186E-3"/>
                </c:manualLayout>
              </c:layout>
              <c:numFmt formatCode="0.0%" sourceLinked="0"/>
              <c:spPr/>
              <c:txPr>
                <a:bodyPr/>
                <a:lstStyle/>
                <a:p>
                  <a:pPr>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34F-4520-9923-E75DA71A0B4D}"/>
                </c:ext>
              </c:extLst>
            </c:dLbl>
            <c:dLbl>
              <c:idx val="1"/>
              <c:layout>
                <c:manualLayout>
                  <c:x val="-2.5723472668810289E-2"/>
                  <c:y val="-1.260008353783422E-17"/>
                </c:manualLayout>
              </c:layout>
              <c:numFmt formatCode="0.0%" sourceLinked="0"/>
              <c:spPr/>
              <c:txPr>
                <a:bodyPr/>
                <a:lstStyle/>
                <a:p>
                  <a:pPr>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34F-4520-9923-E75DA71A0B4D}"/>
                </c:ext>
              </c:extLst>
            </c:dLbl>
            <c:dLbl>
              <c:idx val="5"/>
              <c:layout>
                <c:manualLayout>
                  <c:x val="6.4308681672025723E-3"/>
                  <c:y val="-4.9484536082474224E-2"/>
                </c:manualLayout>
              </c:layout>
              <c:numFmt formatCode="0.0%" sourceLinked="0"/>
              <c:spPr/>
              <c:txPr>
                <a:bodyPr/>
                <a:lstStyle/>
                <a:p>
                  <a:pPr>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234F-4520-9923-E75DA71A0B4D}"/>
                </c:ext>
              </c:extLst>
            </c:dLbl>
            <c:dLbl>
              <c:idx val="6"/>
              <c:layout>
                <c:manualLayout>
                  <c:x val="3.429796355841376E-2"/>
                  <c:y val="-2.7491408934707906E-3"/>
                </c:manualLayout>
              </c:layout>
              <c:numFmt formatCode="0.0%" sourceLinked="0"/>
              <c:spPr/>
              <c:txPr>
                <a:bodyPr/>
                <a:lstStyle/>
                <a:p>
                  <a:pPr>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234F-4520-9923-E75DA71A0B4D}"/>
                </c:ext>
              </c:extLst>
            </c:dLbl>
            <c:dLbl>
              <c:idx val="7"/>
              <c:layout>
                <c:manualLayout>
                  <c:x val="4.4978099602501452E-3"/>
                  <c:y val="2.6688313445355411E-3"/>
                </c:manualLayout>
              </c:layout>
              <c:numFmt formatCode="0.0%" sourceLinked="0"/>
              <c:spPr/>
              <c:txPr>
                <a:bodyPr/>
                <a:lstStyle/>
                <a:p>
                  <a:pPr>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234F-4520-9923-E75DA71A0B4D}"/>
                </c:ext>
              </c:extLst>
            </c:dLbl>
            <c:dLbl>
              <c:idx val="8"/>
              <c:layout>
                <c:manualLayout>
                  <c:x val="2.3579849946409433E-2"/>
                  <c:y val="-4.2860621803730433E-5"/>
                </c:manualLayout>
              </c:layout>
              <c:numFmt formatCode="0.0%" sourceLinked="0"/>
              <c:spPr/>
              <c:txPr>
                <a:bodyPr/>
                <a:lstStyle/>
                <a:p>
                  <a:pPr>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234F-4520-9923-E75DA71A0B4D}"/>
                </c:ext>
              </c:extLst>
            </c:dLbl>
            <c:numFmt formatCode="0.0%" sourceLinked="0"/>
            <c:spPr>
              <a:noFill/>
              <a:ln w="25400">
                <a:noFill/>
              </a:ln>
            </c:spPr>
            <c:dLblPos val="outEnd"/>
            <c:showLegendKey val="0"/>
            <c:showVal val="0"/>
            <c:showCatName val="0"/>
            <c:showSerName val="0"/>
            <c:showPercent val="1"/>
            <c:showBubbleSize val="0"/>
            <c:showLeaderLines val="0"/>
            <c:extLst>
              <c:ext xmlns:c15="http://schemas.microsoft.com/office/drawing/2012/chart" uri="{CE6537A1-D6FC-4f65-9D91-7224C49458BB}"/>
            </c:extLst>
          </c:dLbls>
          <c:cat>
            <c:strRef>
              <c:f>'Age &amp; Gender'!$A$2:$A$10</c:f>
              <c:strCache>
                <c:ptCount val="9"/>
                <c:pt idx="0">
                  <c:v>Under 20</c:v>
                </c:pt>
                <c:pt idx="1">
                  <c:v>20-25</c:v>
                </c:pt>
                <c:pt idx="2">
                  <c:v>26-30</c:v>
                </c:pt>
                <c:pt idx="3">
                  <c:v>31-40</c:v>
                </c:pt>
                <c:pt idx="4">
                  <c:v>41-50</c:v>
                </c:pt>
                <c:pt idx="5">
                  <c:v>51-60</c:v>
                </c:pt>
                <c:pt idx="6">
                  <c:v>61-70</c:v>
                </c:pt>
                <c:pt idx="7">
                  <c:v>Over 70</c:v>
                </c:pt>
                <c:pt idx="8">
                  <c:v>Unknown</c:v>
                </c:pt>
              </c:strCache>
            </c:strRef>
          </c:cat>
          <c:val>
            <c:numRef>
              <c:f>'Age &amp; Gender'!$B$2:$B$10</c:f>
              <c:numCache>
                <c:formatCode>General</c:formatCode>
                <c:ptCount val="9"/>
                <c:pt idx="0">
                  <c:v>1.1499999999999999</c:v>
                </c:pt>
                <c:pt idx="1">
                  <c:v>6.66</c:v>
                </c:pt>
                <c:pt idx="2">
                  <c:v>9.15</c:v>
                </c:pt>
                <c:pt idx="3">
                  <c:v>19.3</c:v>
                </c:pt>
                <c:pt idx="4">
                  <c:v>21.04</c:v>
                </c:pt>
                <c:pt idx="5">
                  <c:v>21.94</c:v>
                </c:pt>
                <c:pt idx="6">
                  <c:v>12.91</c:v>
                </c:pt>
                <c:pt idx="7">
                  <c:v>2.92</c:v>
                </c:pt>
                <c:pt idx="8">
                  <c:v>4.93</c:v>
                </c:pt>
              </c:numCache>
            </c:numRef>
          </c:val>
          <c:extLst>
            <c:ext xmlns:c16="http://schemas.microsoft.com/office/drawing/2014/chart" uri="{C3380CC4-5D6E-409C-BE32-E72D297353CC}">
              <c16:uniqueId val="{00000012-234F-4520-9923-E75DA71A0B4D}"/>
            </c:ext>
          </c:extLst>
        </c:ser>
        <c:dLbls>
          <c:showLegendKey val="0"/>
          <c:showVal val="0"/>
          <c:showCatName val="0"/>
          <c:showSerName val="0"/>
          <c:showPercent val="0"/>
          <c:showBubbleSize val="0"/>
          <c:showLeaderLines val="0"/>
        </c:dLbls>
      </c:pie3DChart>
      <c:spPr>
        <a:noFill/>
        <a:ln w="25400">
          <a:noFill/>
        </a:ln>
      </c:spPr>
    </c:plotArea>
    <c:legend>
      <c:legendPos val="b"/>
      <c:layout>
        <c:manualLayout>
          <c:xMode val="edge"/>
          <c:yMode val="edge"/>
          <c:x val="1.5701952046990909E-2"/>
          <c:y val="0.8696160711857065"/>
          <c:w val="0.97948704964934041"/>
          <c:h val="0.11504762331907466"/>
        </c:manualLayout>
      </c:layout>
      <c:overlay val="0"/>
    </c:legend>
    <c:plotVisOnly val="1"/>
    <c:dispBlanksAs val="gap"/>
    <c:showDLblsOverMax val="0"/>
  </c:chart>
  <c:txPr>
    <a:bodyPr/>
    <a:lstStyle/>
    <a:p>
      <a:pPr>
        <a:defRPr sz="1400"/>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0"/>
    </c:view3D>
    <c:floor>
      <c:thickness val="0"/>
    </c:floor>
    <c:sideWall>
      <c:thickness val="0"/>
    </c:sideWall>
    <c:backWall>
      <c:thickness val="0"/>
    </c:backWall>
    <c:plotArea>
      <c:layout/>
      <c:pie3DChart>
        <c:varyColors val="1"/>
        <c:ser>
          <c:idx val="0"/>
          <c:order val="0"/>
          <c:explosion val="11"/>
          <c:dPt>
            <c:idx val="0"/>
            <c:bubble3D val="0"/>
            <c:explosion val="9"/>
            <c:extLst>
              <c:ext xmlns:c16="http://schemas.microsoft.com/office/drawing/2014/chart" uri="{C3380CC4-5D6E-409C-BE32-E72D297353CC}">
                <c16:uniqueId val="{00000001-AB62-4C1A-B279-4CC316428A2E}"/>
              </c:ext>
            </c:extLst>
          </c:dPt>
          <c:dPt>
            <c:idx val="1"/>
            <c:bubble3D val="0"/>
            <c:spPr>
              <a:solidFill>
                <a:schemeClr val="accent6">
                  <a:lumMod val="75000"/>
                </a:schemeClr>
              </a:solidFill>
            </c:spPr>
            <c:extLst>
              <c:ext xmlns:c16="http://schemas.microsoft.com/office/drawing/2014/chart" uri="{C3380CC4-5D6E-409C-BE32-E72D297353CC}">
                <c16:uniqueId val="{00000003-AB62-4C1A-B279-4CC316428A2E}"/>
              </c:ext>
            </c:extLst>
          </c:dPt>
          <c:dPt>
            <c:idx val="2"/>
            <c:bubble3D val="0"/>
            <c:spPr>
              <a:solidFill>
                <a:srgbClr val="A66BD3"/>
              </a:solidFill>
            </c:spPr>
            <c:extLst>
              <c:ext xmlns:c16="http://schemas.microsoft.com/office/drawing/2014/chart" uri="{C3380CC4-5D6E-409C-BE32-E72D297353CC}">
                <c16:uniqueId val="{00000005-AB62-4C1A-B279-4CC316428A2E}"/>
              </c:ext>
            </c:extLst>
          </c:dPt>
          <c:dPt>
            <c:idx val="3"/>
            <c:bubble3D val="0"/>
            <c:spPr>
              <a:solidFill>
                <a:schemeClr val="accent1">
                  <a:lumMod val="20000"/>
                  <a:lumOff val="80000"/>
                </a:schemeClr>
              </a:solidFill>
            </c:spPr>
            <c:extLst>
              <c:ext xmlns:c16="http://schemas.microsoft.com/office/drawing/2014/chart" uri="{C3380CC4-5D6E-409C-BE32-E72D297353CC}">
                <c16:uniqueId val="{00000007-AB62-4C1A-B279-4CC316428A2E}"/>
              </c:ext>
            </c:extLst>
          </c:dPt>
          <c:dPt>
            <c:idx val="4"/>
            <c:bubble3D val="0"/>
            <c:spPr>
              <a:solidFill>
                <a:srgbClr val="FFFF99"/>
              </a:solidFill>
            </c:spPr>
            <c:extLst>
              <c:ext xmlns:c16="http://schemas.microsoft.com/office/drawing/2014/chart" uri="{C3380CC4-5D6E-409C-BE32-E72D297353CC}">
                <c16:uniqueId val="{00000009-AB62-4C1A-B279-4CC316428A2E}"/>
              </c:ext>
            </c:extLst>
          </c:dPt>
          <c:dLbls>
            <c:numFmt formatCode="0.0%" sourceLinked="0"/>
            <c:spPr>
              <a:noFill/>
              <a:ln w="25400">
                <a:noFill/>
              </a:ln>
            </c:spPr>
            <c:dLblPos val="outEnd"/>
            <c:showLegendKey val="0"/>
            <c:showVal val="0"/>
            <c:showCatName val="0"/>
            <c:showSerName val="0"/>
            <c:showPercent val="1"/>
            <c:showBubbleSize val="0"/>
            <c:showLeaderLines val="0"/>
            <c:extLst>
              <c:ext xmlns:c15="http://schemas.microsoft.com/office/drawing/2012/chart" uri="{CE6537A1-D6FC-4f65-9D91-7224C49458BB}"/>
            </c:extLst>
          </c:dLbls>
          <c:cat>
            <c:strRef>
              <c:f>Diagnoses!$A$2:$A$6</c:f>
              <c:strCache>
                <c:ptCount val="5"/>
                <c:pt idx="0">
                  <c:v>Schizophrenia</c:v>
                </c:pt>
                <c:pt idx="1">
                  <c:v>Bipolar</c:v>
                </c:pt>
                <c:pt idx="2">
                  <c:v>Depression</c:v>
                </c:pt>
                <c:pt idx="3">
                  <c:v>Other</c:v>
                </c:pt>
                <c:pt idx="4">
                  <c:v>Unknown</c:v>
                </c:pt>
              </c:strCache>
            </c:strRef>
          </c:cat>
          <c:val>
            <c:numRef>
              <c:f>Diagnoses!$B$2:$B$6</c:f>
              <c:numCache>
                <c:formatCode>General</c:formatCode>
                <c:ptCount val="5"/>
                <c:pt idx="0">
                  <c:v>41.64</c:v>
                </c:pt>
                <c:pt idx="1">
                  <c:v>20.66</c:v>
                </c:pt>
                <c:pt idx="2">
                  <c:v>19.39</c:v>
                </c:pt>
                <c:pt idx="3">
                  <c:v>15.11</c:v>
                </c:pt>
                <c:pt idx="4">
                  <c:v>3.36</c:v>
                </c:pt>
              </c:numCache>
            </c:numRef>
          </c:val>
          <c:extLst>
            <c:ext xmlns:c16="http://schemas.microsoft.com/office/drawing/2014/chart" uri="{C3380CC4-5D6E-409C-BE32-E72D297353CC}">
              <c16:uniqueId val="{0000000A-AB62-4C1A-B279-4CC316428A2E}"/>
            </c:ext>
          </c:extLst>
        </c:ser>
        <c:dLbls>
          <c:showLegendKey val="0"/>
          <c:showVal val="0"/>
          <c:showCatName val="0"/>
          <c:showSerName val="0"/>
          <c:showPercent val="0"/>
          <c:showBubbleSize val="0"/>
          <c:showLeaderLines val="0"/>
        </c:dLbls>
      </c:pie3DChart>
      <c:spPr>
        <a:noFill/>
        <a:ln w="25400">
          <a:noFill/>
        </a:ln>
      </c:spPr>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30"/>
      <c:rotY val="140"/>
      <c:rAngAx val="0"/>
      <c:perspective val="0"/>
    </c:view3D>
    <c:floor>
      <c:thickness val="0"/>
    </c:floor>
    <c:sideWall>
      <c:thickness val="0"/>
    </c:sideWall>
    <c:backWall>
      <c:thickness val="0"/>
    </c:backWall>
    <c:plotArea>
      <c:layout>
        <c:manualLayout>
          <c:layoutTarget val="inner"/>
          <c:xMode val="edge"/>
          <c:yMode val="edge"/>
          <c:x val="0.11732947069497743"/>
          <c:y val="0.17517000884804418"/>
          <c:w val="0.80629682137354497"/>
          <c:h val="0.60527358959240474"/>
        </c:manualLayout>
      </c:layout>
      <c:pie3DChart>
        <c:varyColors val="1"/>
        <c:ser>
          <c:idx val="0"/>
          <c:order val="0"/>
          <c:dPt>
            <c:idx val="0"/>
            <c:bubble3D val="0"/>
            <c:spPr>
              <a:solidFill>
                <a:schemeClr val="accent2"/>
              </a:solidFill>
            </c:spPr>
            <c:extLst>
              <c:ext xmlns:c16="http://schemas.microsoft.com/office/drawing/2014/chart" uri="{C3380CC4-5D6E-409C-BE32-E72D297353CC}">
                <c16:uniqueId val="{00000001-8DB7-4343-BD71-FC0AA26971D9}"/>
              </c:ext>
            </c:extLst>
          </c:dPt>
          <c:dPt>
            <c:idx val="1"/>
            <c:bubble3D val="0"/>
            <c:spPr>
              <a:solidFill>
                <a:schemeClr val="tx2"/>
              </a:solidFill>
            </c:spPr>
            <c:extLst>
              <c:ext xmlns:c16="http://schemas.microsoft.com/office/drawing/2014/chart" uri="{C3380CC4-5D6E-409C-BE32-E72D297353CC}">
                <c16:uniqueId val="{00000003-8DB7-4343-BD71-FC0AA26971D9}"/>
              </c:ext>
            </c:extLst>
          </c:dPt>
          <c:dPt>
            <c:idx val="2"/>
            <c:bubble3D val="0"/>
            <c:spPr>
              <a:solidFill>
                <a:schemeClr val="accent5">
                  <a:lumMod val="40000"/>
                  <a:lumOff val="60000"/>
                </a:schemeClr>
              </a:solidFill>
            </c:spPr>
            <c:extLst>
              <c:ext xmlns:c16="http://schemas.microsoft.com/office/drawing/2014/chart" uri="{C3380CC4-5D6E-409C-BE32-E72D297353CC}">
                <c16:uniqueId val="{00000005-8DB7-4343-BD71-FC0AA26971D9}"/>
              </c:ext>
            </c:extLst>
          </c:dPt>
          <c:dPt>
            <c:idx val="3"/>
            <c:bubble3D val="0"/>
            <c:extLst>
              <c:ext xmlns:c16="http://schemas.microsoft.com/office/drawing/2014/chart" uri="{C3380CC4-5D6E-409C-BE32-E72D297353CC}">
                <c16:uniqueId val="{00000006-8DB7-4343-BD71-FC0AA26971D9}"/>
              </c:ext>
            </c:extLst>
          </c:dPt>
          <c:dPt>
            <c:idx val="4"/>
            <c:bubble3D val="0"/>
            <c:spPr>
              <a:solidFill>
                <a:srgbClr val="ECF573"/>
              </a:solidFill>
            </c:spPr>
            <c:extLst>
              <c:ext xmlns:c16="http://schemas.microsoft.com/office/drawing/2014/chart" uri="{C3380CC4-5D6E-409C-BE32-E72D297353CC}">
                <c16:uniqueId val="{00000008-8DB7-4343-BD71-FC0AA26971D9}"/>
              </c:ext>
            </c:extLst>
          </c:dPt>
          <c:dPt>
            <c:idx val="5"/>
            <c:bubble3D val="0"/>
            <c:extLst>
              <c:ext xmlns:c16="http://schemas.microsoft.com/office/drawing/2014/chart" uri="{C3380CC4-5D6E-409C-BE32-E72D297353CC}">
                <c16:uniqueId val="{00000009-8DB7-4343-BD71-FC0AA26971D9}"/>
              </c:ext>
            </c:extLst>
          </c:dPt>
          <c:dPt>
            <c:idx val="6"/>
            <c:bubble3D val="0"/>
            <c:spPr>
              <a:solidFill>
                <a:srgbClr val="00B050"/>
              </a:solidFill>
            </c:spPr>
            <c:extLst>
              <c:ext xmlns:c16="http://schemas.microsoft.com/office/drawing/2014/chart" uri="{C3380CC4-5D6E-409C-BE32-E72D297353CC}">
                <c16:uniqueId val="{0000000B-8DB7-4343-BD71-FC0AA26971D9}"/>
              </c:ext>
            </c:extLst>
          </c:dPt>
          <c:dPt>
            <c:idx val="7"/>
            <c:bubble3D val="0"/>
            <c:spPr>
              <a:solidFill>
                <a:schemeClr val="tx1">
                  <a:lumMod val="75000"/>
                  <a:lumOff val="25000"/>
                </a:schemeClr>
              </a:solidFill>
            </c:spPr>
            <c:extLst>
              <c:ext xmlns:c16="http://schemas.microsoft.com/office/drawing/2014/chart" uri="{C3380CC4-5D6E-409C-BE32-E72D297353CC}">
                <c16:uniqueId val="{0000000D-8DB7-4343-BD71-FC0AA26971D9}"/>
              </c:ext>
            </c:extLst>
          </c:dPt>
          <c:dPt>
            <c:idx val="8"/>
            <c:bubble3D val="0"/>
            <c:spPr>
              <a:solidFill>
                <a:schemeClr val="tx1">
                  <a:lumMod val="65000"/>
                  <a:lumOff val="35000"/>
                </a:schemeClr>
              </a:solidFill>
            </c:spPr>
            <c:extLst>
              <c:ext xmlns:c16="http://schemas.microsoft.com/office/drawing/2014/chart" uri="{C3380CC4-5D6E-409C-BE32-E72D297353CC}">
                <c16:uniqueId val="{0000000F-8DB7-4343-BD71-FC0AA26971D9}"/>
              </c:ext>
            </c:extLst>
          </c:dPt>
          <c:dLbls>
            <c:dLbl>
              <c:idx val="0"/>
              <c:layout>
                <c:manualLayout>
                  <c:x val="1.4416794238993884E-2"/>
                  <c:y val="1.3752388600150195E-3"/>
                </c:manualLayout>
              </c:layout>
              <c:numFmt formatCode="0.0%" sourceLinked="0"/>
              <c:spPr/>
              <c:txPr>
                <a:bodyPr/>
                <a:lstStyle/>
                <a:p>
                  <a:pPr>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DB7-4343-BD71-FC0AA26971D9}"/>
                </c:ext>
              </c:extLst>
            </c:dLbl>
            <c:dLbl>
              <c:idx val="1"/>
              <c:layout>
                <c:manualLayout>
                  <c:x val="-3.0653971217852344E-4"/>
                  <c:y val="8.883585019294685E-3"/>
                </c:manualLayout>
              </c:layout>
              <c:numFmt formatCode="0.0%" sourceLinked="0"/>
              <c:spPr/>
              <c:txPr>
                <a:bodyPr/>
                <a:lstStyle/>
                <a:p>
                  <a:pPr>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8DB7-4343-BD71-FC0AA26971D9}"/>
                </c:ext>
              </c:extLst>
            </c:dLbl>
            <c:dLbl>
              <c:idx val="2"/>
              <c:layout>
                <c:manualLayout>
                  <c:x val="-1.7631113460425119E-2"/>
                  <c:y val="-2.5367416891585434E-2"/>
                </c:manualLayout>
              </c:layout>
              <c:numFmt formatCode="0.0%" sourceLinked="0"/>
              <c:spPr/>
              <c:txPr>
                <a:bodyPr/>
                <a:lstStyle/>
                <a:p>
                  <a:pPr>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8DB7-4343-BD71-FC0AA26971D9}"/>
                </c:ext>
              </c:extLst>
            </c:dLbl>
            <c:dLbl>
              <c:idx val="3"/>
              <c:layout>
                <c:manualLayout>
                  <c:x val="-2.1230497460508507E-2"/>
                  <c:y val="-1.5550539856187411E-2"/>
                </c:manualLayout>
              </c:layout>
              <c:numFmt formatCode="0.0%" sourceLinked="0"/>
              <c:spPr/>
              <c:txPr>
                <a:bodyPr/>
                <a:lstStyle/>
                <a:p>
                  <a:pPr>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8.0845273554226743E-2"/>
                      <c:h val="6.7274452537177967E-2"/>
                    </c:manualLayout>
                  </c15:layout>
                </c:ext>
                <c:ext xmlns:c16="http://schemas.microsoft.com/office/drawing/2014/chart" uri="{C3380CC4-5D6E-409C-BE32-E72D297353CC}">
                  <c16:uniqueId val="{00000006-8DB7-4343-BD71-FC0AA26971D9}"/>
                </c:ext>
              </c:extLst>
            </c:dLbl>
            <c:dLbl>
              <c:idx val="4"/>
              <c:layout>
                <c:manualLayout>
                  <c:x val="-1.0252741946925336E-2"/>
                  <c:y val="1.3752388600150195E-3"/>
                </c:manualLayout>
              </c:layout>
              <c:numFmt formatCode="0.0%" sourceLinked="0"/>
              <c:spPr/>
              <c:txPr>
                <a:bodyPr/>
                <a:lstStyle/>
                <a:p>
                  <a:pPr>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8-8DB7-4343-BD71-FC0AA26971D9}"/>
                </c:ext>
              </c:extLst>
            </c:dLbl>
            <c:dLbl>
              <c:idx val="5"/>
              <c:layout>
                <c:manualLayout>
                  <c:x val="-8.6229282368474654E-3"/>
                  <c:y val="-5.5928561337778636E-4"/>
                </c:manualLayout>
              </c:layout>
              <c:numFmt formatCode="0.0%" sourceLinked="0"/>
              <c:spPr/>
              <c:txPr>
                <a:bodyPr/>
                <a:lstStyle/>
                <a:p>
                  <a:pPr>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8DB7-4343-BD71-FC0AA26971D9}"/>
                </c:ext>
              </c:extLst>
            </c:dLbl>
            <c:dLbl>
              <c:idx val="6"/>
              <c:layout>
                <c:manualLayout>
                  <c:x val="1.8599244405696103E-2"/>
                  <c:y val="2.4551463644948063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8DB7-4343-BD71-FC0AA26971D9}"/>
                </c:ext>
              </c:extLst>
            </c:dLbl>
            <c:dLbl>
              <c:idx val="7"/>
              <c:layout>
                <c:manualLayout>
                  <c:x val="-3.3711130485324037E-2"/>
                  <c:y val="5.4768649669499528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8DB7-4343-BD71-FC0AA26971D9}"/>
                </c:ext>
              </c:extLst>
            </c:dLbl>
            <c:dLbl>
              <c:idx val="8"/>
              <c:layout>
                <c:manualLayout>
                  <c:x val="-3.7198488811392039E-2"/>
                  <c:y val="1.5108593012275733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8DB7-4343-BD71-FC0AA26971D9}"/>
                </c:ext>
              </c:extLst>
            </c:dLbl>
            <c:numFmt formatCode="0.0%" sourceLinked="0"/>
            <c:spPr>
              <a:noFill/>
              <a:ln w="25400">
                <a:noFill/>
              </a:ln>
            </c:spPr>
            <c:dLblPos val="outEnd"/>
            <c:showLegendKey val="0"/>
            <c:showVal val="0"/>
            <c:showCatName val="0"/>
            <c:showSerName val="0"/>
            <c:showPercent val="1"/>
            <c:showBubbleSize val="0"/>
            <c:showLeaderLines val="1"/>
            <c:extLst>
              <c:ext xmlns:c15="http://schemas.microsoft.com/office/drawing/2012/chart" uri="{CE6537A1-D6FC-4f65-9D91-7224C49458BB}"/>
            </c:extLst>
          </c:dLbls>
          <c:cat>
            <c:strRef>
              <c:f>'[World CPQ 2023_OneDrive Version.xlsx]Housing_Members'!$A$2:$A$9</c:f>
              <c:strCache>
                <c:ptCount val="8"/>
                <c:pt idx="0">
                  <c:v>Independent Housing</c:v>
                </c:pt>
                <c:pt idx="1">
                  <c:v>Living with Family</c:v>
                </c:pt>
                <c:pt idx="2">
                  <c:v>Group Housing</c:v>
                </c:pt>
                <c:pt idx="3">
                  <c:v>Other Housing</c:v>
                </c:pt>
                <c:pt idx="4">
                  <c:v>Clubhouse Housing</c:v>
                </c:pt>
                <c:pt idx="5">
                  <c:v>Shelter or Without Housing</c:v>
                </c:pt>
                <c:pt idx="6">
                  <c:v>Criminal Justice Placement</c:v>
                </c:pt>
                <c:pt idx="7">
                  <c:v>Unknown Housing</c:v>
                </c:pt>
              </c:strCache>
            </c:strRef>
          </c:cat>
          <c:val>
            <c:numRef>
              <c:f>'[World CPQ 2023_OneDrive Version.xlsx]Housing_Members'!$B$2:$B$9</c:f>
              <c:numCache>
                <c:formatCode>General</c:formatCode>
                <c:ptCount val="8"/>
                <c:pt idx="0">
                  <c:v>48.61</c:v>
                </c:pt>
                <c:pt idx="1">
                  <c:v>24.81</c:v>
                </c:pt>
                <c:pt idx="2">
                  <c:v>16.63</c:v>
                </c:pt>
                <c:pt idx="3">
                  <c:v>4.8099999999999996</c:v>
                </c:pt>
                <c:pt idx="4">
                  <c:v>2</c:v>
                </c:pt>
                <c:pt idx="5">
                  <c:v>2.77</c:v>
                </c:pt>
                <c:pt idx="6">
                  <c:v>0.19</c:v>
                </c:pt>
                <c:pt idx="7">
                  <c:v>0.08</c:v>
                </c:pt>
              </c:numCache>
            </c:numRef>
          </c:val>
          <c:extLst>
            <c:ext xmlns:c16="http://schemas.microsoft.com/office/drawing/2014/chart" uri="{C3380CC4-5D6E-409C-BE32-E72D297353CC}">
              <c16:uniqueId val="{00000010-B7ED-4D0D-9A6A-74C9BB5E63D9}"/>
            </c:ext>
          </c:extLst>
        </c:ser>
        <c:dLbls>
          <c:showLegendKey val="0"/>
          <c:showVal val="0"/>
          <c:showCatName val="0"/>
          <c:showSerName val="0"/>
          <c:showPercent val="0"/>
          <c:showBubbleSize val="0"/>
          <c:showLeaderLines val="1"/>
        </c:dLbls>
      </c:pie3DChart>
      <c:spPr>
        <a:noFill/>
        <a:ln w="25400">
          <a:noFill/>
        </a:ln>
      </c:spPr>
    </c:plotArea>
    <c:legend>
      <c:legendPos val="b"/>
      <c:layout>
        <c:manualLayout>
          <c:xMode val="edge"/>
          <c:yMode val="edge"/>
          <c:x val="2.4883981903508965E-2"/>
          <c:y val="0.83195302279927597"/>
          <c:w val="0.96549763339970218"/>
          <c:h val="0.12510063720788445"/>
        </c:manualLayout>
      </c:layout>
      <c:overlay val="0"/>
    </c:legend>
    <c:plotVisOnly val="1"/>
    <c:dispBlanksAs val="zero"/>
    <c:showDLblsOverMax val="0"/>
  </c:chart>
  <c:spPr>
    <a:ln>
      <a:noFill/>
    </a:ln>
  </c:spPr>
  <c:txPr>
    <a:bodyPr/>
    <a:lstStyle/>
    <a:p>
      <a:pPr>
        <a:defRPr sz="16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2"/>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F652-4B4F-A51D-5F0A2C73C1C7}"/>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F652-4B4F-A51D-5F0A2C73C1C7}"/>
              </c:ext>
            </c:extLst>
          </c:dPt>
          <c:dLbls>
            <c:numFmt formatCode="#,##0.0" sourceLinked="0"/>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extLst>
          </c:dLbls>
          <c:cat>
            <c:strRef>
              <c:f>FundingSources!$A$21:$A$22</c:f>
              <c:strCache>
                <c:ptCount val="2"/>
                <c:pt idx="0">
                  <c:v>Public Sources</c:v>
                </c:pt>
                <c:pt idx="1">
                  <c:v>Private Sources</c:v>
                </c:pt>
              </c:strCache>
            </c:strRef>
          </c:cat>
          <c:val>
            <c:numRef>
              <c:f>FundingSources!$B$21:$B$22</c:f>
              <c:numCache>
                <c:formatCode>General</c:formatCode>
                <c:ptCount val="2"/>
                <c:pt idx="0">
                  <c:v>85.31</c:v>
                </c:pt>
                <c:pt idx="1">
                  <c:v>14.69</c:v>
                </c:pt>
              </c:numCache>
            </c:numRef>
          </c:val>
          <c:extLst>
            <c:ext xmlns:c16="http://schemas.microsoft.com/office/drawing/2014/chart" uri="{C3380CC4-5D6E-409C-BE32-E72D297353CC}">
              <c16:uniqueId val="{00000004-F652-4B4F-A51D-5F0A2C73C1C7}"/>
            </c:ext>
          </c:extLst>
        </c:ser>
        <c:dLbls>
          <c:showLegendKey val="0"/>
          <c:showVal val="0"/>
          <c:showCatName val="0"/>
          <c:showSerName val="0"/>
          <c:showPercent val="0"/>
          <c:showBubbleSize val="0"/>
          <c:showLeaderLines val="0"/>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rgbClr val="FFFF99"/>
              </a:solidFill>
              <a:ln w="25400">
                <a:solidFill>
                  <a:schemeClr val="lt1"/>
                </a:solidFill>
              </a:ln>
              <a:effectLst/>
              <a:sp3d contourW="25400">
                <a:contourClr>
                  <a:schemeClr val="lt1"/>
                </a:contourClr>
              </a:sp3d>
            </c:spPr>
            <c:extLst>
              <c:ext xmlns:c16="http://schemas.microsoft.com/office/drawing/2014/chart" uri="{C3380CC4-5D6E-409C-BE32-E72D297353CC}">
                <c16:uniqueId val="{00000001-3622-4B36-B633-E5101676C3DE}"/>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3622-4B36-B633-E5101676C3DE}"/>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3622-4B36-B633-E5101676C3DE}"/>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3622-4B36-B633-E5101676C3DE}"/>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3622-4B36-B633-E5101676C3DE}"/>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3622-4B36-B633-E5101676C3DE}"/>
              </c:ext>
            </c:extLst>
          </c:dPt>
          <c:dLbls>
            <c:numFmt formatCode="0.0%" sourceLinked="0"/>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Aptos" panose="020B0004020202020204" pitchFamily="34" charset="0"/>
                    <a:ea typeface="+mn-ea"/>
                    <a:cs typeface="+mn-cs"/>
                  </a:defRPr>
                </a:pPr>
                <a:endParaRPr lang="en-US"/>
              </a:p>
            </c:txPr>
            <c:dLblPos val="outEnd"/>
            <c:showLegendKey val="0"/>
            <c:showVal val="0"/>
            <c:showCatName val="0"/>
            <c:showSerName val="0"/>
            <c:showPercent val="1"/>
            <c:showBubbleSize val="0"/>
            <c:showLeaderLines val="0"/>
            <c:extLst>
              <c:ext xmlns:c15="http://schemas.microsoft.com/office/drawing/2012/chart" uri="{CE6537A1-D6FC-4f65-9D91-7224C49458BB}"/>
            </c:extLst>
          </c:dLbls>
          <c:cat>
            <c:strRef>
              <c:f>Transportation!$A$2:$A$7</c:f>
              <c:strCache>
                <c:ptCount val="6"/>
                <c:pt idx="0">
                  <c:v>Walk</c:v>
                </c:pt>
                <c:pt idx="1">
                  <c:v>Bicycle</c:v>
                </c:pt>
                <c:pt idx="2">
                  <c:v>Car</c:v>
                </c:pt>
                <c:pt idx="3">
                  <c:v>Club Van</c:v>
                </c:pt>
                <c:pt idx="4">
                  <c:v>Public Transportation</c:v>
                </c:pt>
                <c:pt idx="5">
                  <c:v>Other</c:v>
                </c:pt>
              </c:strCache>
            </c:strRef>
          </c:cat>
          <c:val>
            <c:numRef>
              <c:f>Transportation!$B$2:$B$7</c:f>
              <c:numCache>
                <c:formatCode>General</c:formatCode>
                <c:ptCount val="6"/>
                <c:pt idx="0">
                  <c:v>10.4</c:v>
                </c:pt>
                <c:pt idx="1">
                  <c:v>3.5</c:v>
                </c:pt>
                <c:pt idx="2">
                  <c:v>15.8</c:v>
                </c:pt>
                <c:pt idx="3">
                  <c:v>17.899999999999999</c:v>
                </c:pt>
                <c:pt idx="4">
                  <c:v>41.2</c:v>
                </c:pt>
                <c:pt idx="5">
                  <c:v>11.2</c:v>
                </c:pt>
              </c:numCache>
            </c:numRef>
          </c:val>
          <c:extLst>
            <c:ext xmlns:c16="http://schemas.microsoft.com/office/drawing/2014/chart" uri="{C3380CC4-5D6E-409C-BE32-E72D297353CC}">
              <c16:uniqueId val="{0000000C-3622-4B36-B633-E5101676C3DE}"/>
            </c:ext>
          </c:extLst>
        </c:ser>
        <c:dLbls>
          <c:showLegendKey val="0"/>
          <c:showVal val="0"/>
          <c:showCatName val="0"/>
          <c:showSerName val="0"/>
          <c:showPercent val="0"/>
          <c:showBubbleSize val="0"/>
          <c:showLeaderLines val="0"/>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Aptos" panose="020B00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latin typeface="Aptos" panose="020B0004020202020204" pitchFamily="34" charset="0"/>
        </a:defRPr>
      </a:pPr>
      <a:endParaRPr lang="en-US"/>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0.30364247217877482"/>
          <c:y val="8.2730102053335079E-3"/>
          <c:w val="0.66704263939207697"/>
          <c:h val="0.89193581273205413"/>
        </c:manualLayout>
      </c:layout>
      <c:bar3D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'Unit Work'!$A$2:$A$14</c:f>
              <c:strCache>
                <c:ptCount val="13"/>
                <c:pt idx="0">
                  <c:v>Other Activities</c:v>
                </c:pt>
                <c:pt idx="1">
                  <c:v>Research</c:v>
                </c:pt>
                <c:pt idx="2">
                  <c:v>Supported Education</c:v>
                </c:pt>
                <c:pt idx="3">
                  <c:v>Accounting</c:v>
                </c:pt>
                <c:pt idx="4">
                  <c:v>Employment</c:v>
                </c:pt>
                <c:pt idx="5">
                  <c:v>Answering Telephones</c:v>
                </c:pt>
                <c:pt idx="6">
                  <c:v>Administration</c:v>
                </c:pt>
                <c:pt idx="7">
                  <c:v>Member Enrollment</c:v>
                </c:pt>
                <c:pt idx="8">
                  <c:v>Attendance</c:v>
                </c:pt>
                <c:pt idx="9">
                  <c:v>Outreach/Reachout</c:v>
                </c:pt>
                <c:pt idx="10">
                  <c:v>Clerical</c:v>
                </c:pt>
                <c:pt idx="11">
                  <c:v>Maintenance/Cleaning</c:v>
                </c:pt>
                <c:pt idx="12">
                  <c:v>Food Preparation/Serving Meals</c:v>
                </c:pt>
              </c:strCache>
            </c:strRef>
          </c:cat>
          <c:val>
            <c:numRef>
              <c:f>'Unit Work'!$B$2:$B$14</c:f>
              <c:numCache>
                <c:formatCode>0%</c:formatCode>
                <c:ptCount val="13"/>
                <c:pt idx="0">
                  <c:v>0.37</c:v>
                </c:pt>
                <c:pt idx="1">
                  <c:v>0.61</c:v>
                </c:pt>
                <c:pt idx="2">
                  <c:v>0.7</c:v>
                </c:pt>
                <c:pt idx="3">
                  <c:v>0.73</c:v>
                </c:pt>
                <c:pt idx="4">
                  <c:v>0.79</c:v>
                </c:pt>
                <c:pt idx="5">
                  <c:v>0.8</c:v>
                </c:pt>
                <c:pt idx="6">
                  <c:v>0.82</c:v>
                </c:pt>
                <c:pt idx="7">
                  <c:v>0.84</c:v>
                </c:pt>
                <c:pt idx="8">
                  <c:v>0.86</c:v>
                </c:pt>
                <c:pt idx="9">
                  <c:v>0.87</c:v>
                </c:pt>
                <c:pt idx="10">
                  <c:v>0.88</c:v>
                </c:pt>
                <c:pt idx="11">
                  <c:v>0.88</c:v>
                </c:pt>
                <c:pt idx="12">
                  <c:v>0.89</c:v>
                </c:pt>
              </c:numCache>
            </c:numRef>
          </c:val>
          <c:extLst>
            <c:ext xmlns:c16="http://schemas.microsoft.com/office/drawing/2014/chart" uri="{C3380CC4-5D6E-409C-BE32-E72D297353CC}">
              <c16:uniqueId val="{00000000-546B-477E-9F81-0E3EA899CF6A}"/>
            </c:ext>
          </c:extLst>
        </c:ser>
        <c:dLbls>
          <c:showLegendKey val="0"/>
          <c:showVal val="0"/>
          <c:showCatName val="0"/>
          <c:showSerName val="0"/>
          <c:showPercent val="0"/>
          <c:showBubbleSize val="0"/>
        </c:dLbls>
        <c:gapWidth val="150"/>
        <c:shape val="box"/>
        <c:axId val="1556167152"/>
        <c:axId val="1"/>
        <c:axId val="0"/>
      </c:bar3DChart>
      <c:catAx>
        <c:axId val="1556167152"/>
        <c:scaling>
          <c:orientation val="minMax"/>
        </c:scaling>
        <c:delete val="0"/>
        <c:axPos val="l"/>
        <c:numFmt formatCode="General" sourceLinked="1"/>
        <c:majorTickMark val="out"/>
        <c:minorTickMark val="none"/>
        <c:tickLblPos val="nextTo"/>
        <c:crossAx val="1"/>
        <c:crosses val="autoZero"/>
        <c:auto val="1"/>
        <c:lblAlgn val="ctr"/>
        <c:lblOffset val="100"/>
        <c:noMultiLvlLbl val="0"/>
      </c:catAx>
      <c:valAx>
        <c:axId val="1"/>
        <c:scaling>
          <c:orientation val="minMax"/>
          <c:max val="1"/>
        </c:scaling>
        <c:delete val="0"/>
        <c:axPos val="b"/>
        <c:majorGridlines/>
        <c:numFmt formatCode="0%" sourceLinked="1"/>
        <c:majorTickMark val="out"/>
        <c:minorTickMark val="none"/>
        <c:tickLblPos val="nextTo"/>
        <c:crossAx val="1556167152"/>
        <c:crosses val="autoZero"/>
        <c:crossBetween val="between"/>
        <c:majorUnit val="0.1"/>
      </c:valAx>
      <c:spPr>
        <a:noFill/>
        <a:ln w="25400">
          <a:noFill/>
        </a:ln>
      </c:spPr>
    </c:plotArea>
    <c:plotVisOnly val="1"/>
    <c:dispBlanksAs val="gap"/>
    <c:showDLblsOverMax val="0"/>
  </c:chart>
  <c:spPr>
    <a:ln>
      <a:noFill/>
    </a:ln>
  </c:spPr>
  <c:txPr>
    <a:bodyPr/>
    <a:lstStyle/>
    <a:p>
      <a:pPr>
        <a:defRPr sz="16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962971683150292"/>
          <c:y val="2.8360207522824182E-2"/>
          <c:w val="0.61439440223702479"/>
          <c:h val="0.84590520829019411"/>
        </c:manualLayout>
      </c:layout>
      <c:barChart>
        <c:barDir val="bar"/>
        <c:grouping val="clustered"/>
        <c:varyColors val="0"/>
        <c:ser>
          <c:idx val="0"/>
          <c:order val="0"/>
          <c:tx>
            <c:strRef>
              <c:f>'[World CPQ 2023.xlsx]Adv Board Functions (2)'!$N$1</c:f>
              <c:strCache>
                <c:ptCount val="1"/>
                <c:pt idx="0">
                  <c:v>ADV</c:v>
                </c:pt>
              </c:strCache>
            </c:strRef>
          </c:tx>
          <c:spPr>
            <a:solidFill>
              <a:schemeClr val="accent1"/>
            </a:solidFill>
            <a:ln>
              <a:noFill/>
            </a:ln>
            <a:effectLst/>
          </c:spPr>
          <c:invertIfNegative val="0"/>
          <c:cat>
            <c:strRef>
              <c:f>'[World CPQ 2023.xlsx]Adv Board Functions (2)'!$L$2:$L$18</c:f>
              <c:strCache>
                <c:ptCount val="17"/>
                <c:pt idx="0">
                  <c:v>Other</c:v>
                </c:pt>
                <c:pt idx="1">
                  <c:v>Determine and Monitor the Clubhouse's Programs and Services</c:v>
                </c:pt>
                <c:pt idx="2">
                  <c:v>Engage in Job Development Efforts</c:v>
                </c:pt>
                <c:pt idx="3">
                  <c:v>Assess the Clubhouse's Performance</c:v>
                </c:pt>
                <c:pt idx="4">
                  <c:v>Determine the Clubhouse's Mission and Purpose</c:v>
                </c:pt>
                <c:pt idx="5">
                  <c:v>Ensure Effective Clubhouse Planning</c:v>
                </c:pt>
                <c:pt idx="6">
                  <c:v>Maximizing Stakeholder and Community Support</c:v>
                </c:pt>
                <c:pt idx="7">
                  <c:v>Fundraising</c:v>
                </c:pt>
                <c:pt idx="8">
                  <c:v>Govern the Clubhouse by Broad Policies and Objectives</c:v>
                </c:pt>
                <c:pt idx="9">
                  <c:v>Ensure Adequate Resources</c:v>
                </c:pt>
                <c:pt idx="10">
                  <c:v>Enhance the Clubhouse's Public Image</c:v>
                </c:pt>
                <c:pt idx="11">
                  <c:v>Maintain Accountability</c:v>
                </c:pt>
                <c:pt idx="12">
                  <c:v>Ensure Legal and Ethical Integrity</c:v>
                </c:pt>
                <c:pt idx="13">
                  <c:v>Select and evaluate the Clubhouse Executive Director</c:v>
                </c:pt>
                <c:pt idx="14">
                  <c:v>Recruit &amp; Orient New Board Members &amp; Assess Board Performance</c:v>
                </c:pt>
                <c:pt idx="15">
                  <c:v>Provide Financial Oversight</c:v>
                </c:pt>
                <c:pt idx="16">
                  <c:v>Support the Clubhouse Executive Director</c:v>
                </c:pt>
              </c:strCache>
            </c:strRef>
          </c:cat>
          <c:val>
            <c:numRef>
              <c:f>'[World CPQ 2023.xlsx]Adv Board Functions (2)'!$N$2:$N$18</c:f>
              <c:numCache>
                <c:formatCode>General</c:formatCode>
                <c:ptCount val="17"/>
                <c:pt idx="0">
                  <c:v>23</c:v>
                </c:pt>
                <c:pt idx="1">
                  <c:v>27</c:v>
                </c:pt>
                <c:pt idx="2">
                  <c:v>110</c:v>
                </c:pt>
                <c:pt idx="3">
                  <c:v>48</c:v>
                </c:pt>
                <c:pt idx="4">
                  <c:v>41</c:v>
                </c:pt>
                <c:pt idx="5">
                  <c:v>74</c:v>
                </c:pt>
                <c:pt idx="6">
                  <c:v>84</c:v>
                </c:pt>
                <c:pt idx="7">
                  <c:v>89</c:v>
                </c:pt>
                <c:pt idx="8">
                  <c:v>16</c:v>
                </c:pt>
                <c:pt idx="9">
                  <c:v>58</c:v>
                </c:pt>
                <c:pt idx="10">
                  <c:v>105</c:v>
                </c:pt>
                <c:pt idx="11">
                  <c:v>60</c:v>
                </c:pt>
                <c:pt idx="12">
                  <c:v>44</c:v>
                </c:pt>
                <c:pt idx="13">
                  <c:v>12</c:v>
                </c:pt>
                <c:pt idx="14">
                  <c:v>76</c:v>
                </c:pt>
                <c:pt idx="15">
                  <c:v>40</c:v>
                </c:pt>
                <c:pt idx="16">
                  <c:v>85</c:v>
                </c:pt>
              </c:numCache>
            </c:numRef>
          </c:val>
          <c:extLst>
            <c:ext xmlns:c16="http://schemas.microsoft.com/office/drawing/2014/chart" uri="{C3380CC4-5D6E-409C-BE32-E72D297353CC}">
              <c16:uniqueId val="{00000000-1E0B-4BDF-A252-11F5470BEDE6}"/>
            </c:ext>
          </c:extLst>
        </c:ser>
        <c:ser>
          <c:idx val="1"/>
          <c:order val="1"/>
          <c:tx>
            <c:strRef>
              <c:f>'[World CPQ 2023.xlsx]Adv Board Functions (2)'!$M$1</c:f>
              <c:strCache>
                <c:ptCount val="1"/>
                <c:pt idx="0">
                  <c:v>BOD</c:v>
                </c:pt>
              </c:strCache>
            </c:strRef>
          </c:tx>
          <c:spPr>
            <a:solidFill>
              <a:schemeClr val="accent2"/>
            </a:solidFill>
            <a:ln>
              <a:noFill/>
            </a:ln>
            <a:effectLst/>
          </c:spPr>
          <c:invertIfNegative val="0"/>
          <c:cat>
            <c:strRef>
              <c:f>'[World CPQ 2023.xlsx]Adv Board Functions (2)'!$L$2:$L$18</c:f>
              <c:strCache>
                <c:ptCount val="17"/>
                <c:pt idx="0">
                  <c:v>Other</c:v>
                </c:pt>
                <c:pt idx="1">
                  <c:v>Determine and Monitor the Clubhouse's Programs and Services</c:v>
                </c:pt>
                <c:pt idx="2">
                  <c:v>Engage in Job Development Efforts</c:v>
                </c:pt>
                <c:pt idx="3">
                  <c:v>Assess the Clubhouse's Performance</c:v>
                </c:pt>
                <c:pt idx="4">
                  <c:v>Determine the Clubhouse's Mission and Purpose</c:v>
                </c:pt>
                <c:pt idx="5">
                  <c:v>Ensure Effective Clubhouse Planning</c:v>
                </c:pt>
                <c:pt idx="6">
                  <c:v>Maximizing Stakeholder and Community Support</c:v>
                </c:pt>
                <c:pt idx="7">
                  <c:v>Fundraising</c:v>
                </c:pt>
                <c:pt idx="8">
                  <c:v>Govern the Clubhouse by Broad Policies and Objectives</c:v>
                </c:pt>
                <c:pt idx="9">
                  <c:v>Ensure Adequate Resources</c:v>
                </c:pt>
                <c:pt idx="10">
                  <c:v>Enhance the Clubhouse's Public Image</c:v>
                </c:pt>
                <c:pt idx="11">
                  <c:v>Maintain Accountability</c:v>
                </c:pt>
                <c:pt idx="12">
                  <c:v>Ensure Legal and Ethical Integrity</c:v>
                </c:pt>
                <c:pt idx="13">
                  <c:v>Select and evaluate the Clubhouse Executive Director</c:v>
                </c:pt>
                <c:pt idx="14">
                  <c:v>Recruit &amp; Orient New Board Members &amp; Assess Board Performance</c:v>
                </c:pt>
                <c:pt idx="15">
                  <c:v>Provide Financial Oversight</c:v>
                </c:pt>
                <c:pt idx="16">
                  <c:v>Support the Clubhouse Executive Director</c:v>
                </c:pt>
              </c:strCache>
            </c:strRef>
          </c:cat>
          <c:val>
            <c:numRef>
              <c:f>'[World CPQ 2023.xlsx]Adv Board Functions (2)'!$M$2:$M$18</c:f>
              <c:numCache>
                <c:formatCode>General</c:formatCode>
                <c:ptCount val="17"/>
                <c:pt idx="0">
                  <c:v>5</c:v>
                </c:pt>
                <c:pt idx="1">
                  <c:v>57</c:v>
                </c:pt>
                <c:pt idx="2">
                  <c:v>69</c:v>
                </c:pt>
                <c:pt idx="3">
                  <c:v>71</c:v>
                </c:pt>
                <c:pt idx="4">
                  <c:v>72</c:v>
                </c:pt>
                <c:pt idx="5">
                  <c:v>72</c:v>
                </c:pt>
                <c:pt idx="6">
                  <c:v>73</c:v>
                </c:pt>
                <c:pt idx="7">
                  <c:v>78</c:v>
                </c:pt>
                <c:pt idx="8">
                  <c:v>80</c:v>
                </c:pt>
                <c:pt idx="9">
                  <c:v>82</c:v>
                </c:pt>
                <c:pt idx="10">
                  <c:v>82</c:v>
                </c:pt>
                <c:pt idx="11">
                  <c:v>85</c:v>
                </c:pt>
                <c:pt idx="12">
                  <c:v>86</c:v>
                </c:pt>
                <c:pt idx="13">
                  <c:v>87</c:v>
                </c:pt>
                <c:pt idx="14">
                  <c:v>87</c:v>
                </c:pt>
                <c:pt idx="15">
                  <c:v>90</c:v>
                </c:pt>
                <c:pt idx="16">
                  <c:v>92</c:v>
                </c:pt>
              </c:numCache>
            </c:numRef>
          </c:val>
          <c:extLst>
            <c:ext xmlns:c16="http://schemas.microsoft.com/office/drawing/2014/chart" uri="{C3380CC4-5D6E-409C-BE32-E72D297353CC}">
              <c16:uniqueId val="{00000001-1E0B-4BDF-A252-11F5470BEDE6}"/>
            </c:ext>
          </c:extLst>
        </c:ser>
        <c:dLbls>
          <c:showLegendKey val="0"/>
          <c:showVal val="0"/>
          <c:showCatName val="0"/>
          <c:showSerName val="0"/>
          <c:showPercent val="0"/>
          <c:showBubbleSize val="0"/>
        </c:dLbls>
        <c:gapWidth val="182"/>
        <c:axId val="1432648319"/>
        <c:axId val="1432634879"/>
      </c:barChart>
      <c:catAx>
        <c:axId val="143264831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432634879"/>
        <c:crosses val="autoZero"/>
        <c:auto val="1"/>
        <c:lblAlgn val="ctr"/>
        <c:lblOffset val="100"/>
        <c:noMultiLvlLbl val="0"/>
      </c:catAx>
      <c:valAx>
        <c:axId val="143263487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432648319"/>
        <c:crosses val="autoZero"/>
        <c:crossBetween val="between"/>
      </c:valAx>
      <c:spPr>
        <a:noFill/>
        <a:ln>
          <a:noFill/>
        </a:ln>
        <a:effectLst/>
      </c:spPr>
    </c:plotArea>
    <c:legend>
      <c:legendPos val="b"/>
      <c:layout>
        <c:manualLayout>
          <c:xMode val="edge"/>
          <c:yMode val="edge"/>
          <c:x val="0.14038914877089503"/>
          <c:y val="0.83016072543664965"/>
          <c:w val="0.12385710071172754"/>
          <c:h val="0.11311885951770186"/>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0.26998723050471252"/>
          <c:y val="1.1501692563118391E-2"/>
          <c:w val="0.70423039604261739"/>
          <c:h val="0.93461933131236585"/>
        </c:manualLayout>
      </c:layout>
      <c:bar3DChart>
        <c:barDir val="bar"/>
        <c:grouping val="clustered"/>
        <c:varyColors val="0"/>
        <c:ser>
          <c:idx val="0"/>
          <c:order val="0"/>
          <c:tx>
            <c:strRef>
              <c:f>Services!$B$1</c:f>
              <c:strCache>
                <c:ptCount val="1"/>
                <c:pt idx="0">
                  <c:v>Staff to Member</c:v>
                </c:pt>
              </c:strCache>
            </c:strRef>
          </c:tx>
          <c:spPr>
            <a:solidFill>
              <a:schemeClr val="bg2">
                <a:lumMod val="90000"/>
              </a:schemeClr>
            </a:solidFill>
          </c:spPr>
          <c:invertIfNegative val="0"/>
          <c:cat>
            <c:strRef>
              <c:f>Services!$A$2:$A$24</c:f>
              <c:strCache>
                <c:ptCount val="23"/>
                <c:pt idx="0">
                  <c:v>Family Supports</c:v>
                </c:pt>
                <c:pt idx="1">
                  <c:v>Non-Reimbursed Case Management</c:v>
                </c:pt>
                <c:pt idx="2">
                  <c:v>Food Co-Op</c:v>
                </c:pt>
                <c:pt idx="3">
                  <c:v>Peer Groups</c:v>
                </c:pt>
                <c:pt idx="4">
                  <c:v>Medication Linkage</c:v>
                </c:pt>
                <c:pt idx="5">
                  <c:v>Financial Assistance</c:v>
                </c:pt>
                <c:pt idx="6">
                  <c:v>Substance Use Supports</c:v>
                </c:pt>
                <c:pt idx="7">
                  <c:v>Volunteer Work for Other Agency</c:v>
                </c:pt>
                <c:pt idx="8">
                  <c:v>Engaging Young Adults</c:v>
                </c:pt>
                <c:pt idx="9">
                  <c:v>Volunteer Work for CH</c:v>
                </c:pt>
                <c:pt idx="10">
                  <c:v>Transportation to CH</c:v>
                </c:pt>
                <c:pt idx="11">
                  <c:v>Political Advocacy</c:v>
                </c:pt>
                <c:pt idx="12">
                  <c:v>Education Linkages</c:v>
                </c:pt>
                <c:pt idx="13">
                  <c:v>Mobile Outreach</c:v>
                </c:pt>
                <c:pt idx="14">
                  <c:v>Health Care Linkages</c:v>
                </c:pt>
                <c:pt idx="15">
                  <c:v>Supported Education</c:v>
                </c:pt>
                <c:pt idx="16">
                  <c:v>Help with Entitlements</c:v>
                </c:pt>
                <c:pt idx="17">
                  <c:v>Low Priced Meals</c:v>
                </c:pt>
                <c:pt idx="18">
                  <c:v>Help Finding Jobs</c:v>
                </c:pt>
                <c:pt idx="19">
                  <c:v>Housing Supports</c:v>
                </c:pt>
                <c:pt idx="20">
                  <c:v>Wellness/Health Promotion</c:v>
                </c:pt>
                <c:pt idx="21">
                  <c:v>Reachout</c:v>
                </c:pt>
                <c:pt idx="22">
                  <c:v>Recreational Activities</c:v>
                </c:pt>
              </c:strCache>
            </c:strRef>
          </c:cat>
          <c:val>
            <c:numRef>
              <c:f>Services!$B$2:$B$24</c:f>
              <c:numCache>
                <c:formatCode>0%</c:formatCode>
                <c:ptCount val="23"/>
                <c:pt idx="0">
                  <c:v>0.2</c:v>
                </c:pt>
                <c:pt idx="1">
                  <c:v>0.23</c:v>
                </c:pt>
                <c:pt idx="2">
                  <c:v>0.23</c:v>
                </c:pt>
                <c:pt idx="3">
                  <c:v>0.23</c:v>
                </c:pt>
                <c:pt idx="4">
                  <c:v>0.31</c:v>
                </c:pt>
                <c:pt idx="5">
                  <c:v>0.32</c:v>
                </c:pt>
                <c:pt idx="6">
                  <c:v>0.32</c:v>
                </c:pt>
                <c:pt idx="7">
                  <c:v>0.32</c:v>
                </c:pt>
                <c:pt idx="8">
                  <c:v>0.33</c:v>
                </c:pt>
                <c:pt idx="9">
                  <c:v>0.48</c:v>
                </c:pt>
                <c:pt idx="10">
                  <c:v>0.5</c:v>
                </c:pt>
                <c:pt idx="11">
                  <c:v>0.52</c:v>
                </c:pt>
                <c:pt idx="12">
                  <c:v>0.61</c:v>
                </c:pt>
                <c:pt idx="13">
                  <c:v>0.62</c:v>
                </c:pt>
                <c:pt idx="14">
                  <c:v>0.71</c:v>
                </c:pt>
                <c:pt idx="15">
                  <c:v>0.71</c:v>
                </c:pt>
                <c:pt idx="16">
                  <c:v>0.73</c:v>
                </c:pt>
                <c:pt idx="17">
                  <c:v>0.74</c:v>
                </c:pt>
                <c:pt idx="18">
                  <c:v>0.75</c:v>
                </c:pt>
                <c:pt idx="19">
                  <c:v>0.75</c:v>
                </c:pt>
                <c:pt idx="20">
                  <c:v>0.75</c:v>
                </c:pt>
                <c:pt idx="21">
                  <c:v>0.75</c:v>
                </c:pt>
                <c:pt idx="22">
                  <c:v>0.77</c:v>
                </c:pt>
              </c:numCache>
            </c:numRef>
          </c:val>
          <c:extLst>
            <c:ext xmlns:c16="http://schemas.microsoft.com/office/drawing/2014/chart" uri="{C3380CC4-5D6E-409C-BE32-E72D297353CC}">
              <c16:uniqueId val="{00000000-654D-4DC7-8FA5-0028DF00CF05}"/>
            </c:ext>
          </c:extLst>
        </c:ser>
        <c:ser>
          <c:idx val="1"/>
          <c:order val="1"/>
          <c:tx>
            <c:strRef>
              <c:f>Services!$C$1</c:f>
              <c:strCache>
                <c:ptCount val="1"/>
                <c:pt idx="0">
                  <c:v>Member to Member</c:v>
                </c:pt>
              </c:strCache>
            </c:strRef>
          </c:tx>
          <c:spPr>
            <a:solidFill>
              <a:schemeClr val="tx2">
                <a:lumMod val="40000"/>
                <a:lumOff val="60000"/>
              </a:schemeClr>
            </a:solidFill>
          </c:spPr>
          <c:invertIfNegative val="0"/>
          <c:cat>
            <c:strRef>
              <c:f>Services!$A$2:$A$24</c:f>
              <c:strCache>
                <c:ptCount val="23"/>
                <c:pt idx="0">
                  <c:v>Family Supports</c:v>
                </c:pt>
                <c:pt idx="1">
                  <c:v>Non-Reimbursed Case Management</c:v>
                </c:pt>
                <c:pt idx="2">
                  <c:v>Food Co-Op</c:v>
                </c:pt>
                <c:pt idx="3">
                  <c:v>Peer Groups</c:v>
                </c:pt>
                <c:pt idx="4">
                  <c:v>Medication Linkage</c:v>
                </c:pt>
                <c:pt idx="5">
                  <c:v>Financial Assistance</c:v>
                </c:pt>
                <c:pt idx="6">
                  <c:v>Substance Use Supports</c:v>
                </c:pt>
                <c:pt idx="7">
                  <c:v>Volunteer Work for Other Agency</c:v>
                </c:pt>
                <c:pt idx="8">
                  <c:v>Engaging Young Adults</c:v>
                </c:pt>
                <c:pt idx="9">
                  <c:v>Volunteer Work for CH</c:v>
                </c:pt>
                <c:pt idx="10">
                  <c:v>Transportation to CH</c:v>
                </c:pt>
                <c:pt idx="11">
                  <c:v>Political Advocacy</c:v>
                </c:pt>
                <c:pt idx="12">
                  <c:v>Education Linkages</c:v>
                </c:pt>
                <c:pt idx="13">
                  <c:v>Mobile Outreach</c:v>
                </c:pt>
                <c:pt idx="14">
                  <c:v>Health Care Linkages</c:v>
                </c:pt>
                <c:pt idx="15">
                  <c:v>Supported Education</c:v>
                </c:pt>
                <c:pt idx="16">
                  <c:v>Help with Entitlements</c:v>
                </c:pt>
                <c:pt idx="17">
                  <c:v>Low Priced Meals</c:v>
                </c:pt>
                <c:pt idx="18">
                  <c:v>Help Finding Jobs</c:v>
                </c:pt>
                <c:pt idx="19">
                  <c:v>Housing Supports</c:v>
                </c:pt>
                <c:pt idx="20">
                  <c:v>Wellness/Health Promotion</c:v>
                </c:pt>
                <c:pt idx="21">
                  <c:v>Reachout</c:v>
                </c:pt>
                <c:pt idx="22">
                  <c:v>Recreational Activities</c:v>
                </c:pt>
              </c:strCache>
            </c:strRef>
          </c:cat>
          <c:val>
            <c:numRef>
              <c:f>Services!$C$2:$C$24</c:f>
              <c:numCache>
                <c:formatCode>0%</c:formatCode>
                <c:ptCount val="23"/>
                <c:pt idx="0">
                  <c:v>0.11</c:v>
                </c:pt>
                <c:pt idx="1">
                  <c:v>0.08</c:v>
                </c:pt>
                <c:pt idx="2">
                  <c:v>0.19</c:v>
                </c:pt>
                <c:pt idx="3">
                  <c:v>0.31</c:v>
                </c:pt>
                <c:pt idx="4">
                  <c:v>0.17</c:v>
                </c:pt>
                <c:pt idx="5">
                  <c:v>0.14000000000000001</c:v>
                </c:pt>
                <c:pt idx="6">
                  <c:v>0.25</c:v>
                </c:pt>
                <c:pt idx="7">
                  <c:v>0.38</c:v>
                </c:pt>
                <c:pt idx="8">
                  <c:v>0.28999999999999998</c:v>
                </c:pt>
                <c:pt idx="9">
                  <c:v>0.56999999999999995</c:v>
                </c:pt>
                <c:pt idx="10">
                  <c:v>0.34</c:v>
                </c:pt>
                <c:pt idx="11">
                  <c:v>0.53</c:v>
                </c:pt>
                <c:pt idx="12">
                  <c:v>0.51</c:v>
                </c:pt>
                <c:pt idx="13">
                  <c:v>0.6</c:v>
                </c:pt>
                <c:pt idx="14">
                  <c:v>0.5</c:v>
                </c:pt>
                <c:pt idx="15">
                  <c:v>0.63</c:v>
                </c:pt>
                <c:pt idx="16">
                  <c:v>0.6</c:v>
                </c:pt>
                <c:pt idx="17">
                  <c:v>0.68</c:v>
                </c:pt>
                <c:pt idx="18">
                  <c:v>0.62</c:v>
                </c:pt>
                <c:pt idx="19">
                  <c:v>0.62</c:v>
                </c:pt>
                <c:pt idx="20">
                  <c:v>0.71</c:v>
                </c:pt>
                <c:pt idx="21">
                  <c:v>0.73</c:v>
                </c:pt>
                <c:pt idx="22">
                  <c:v>0.74</c:v>
                </c:pt>
              </c:numCache>
            </c:numRef>
          </c:val>
          <c:extLst>
            <c:ext xmlns:c16="http://schemas.microsoft.com/office/drawing/2014/chart" uri="{C3380CC4-5D6E-409C-BE32-E72D297353CC}">
              <c16:uniqueId val="{00000001-654D-4DC7-8FA5-0028DF00CF05}"/>
            </c:ext>
          </c:extLst>
        </c:ser>
        <c:dLbls>
          <c:showLegendKey val="0"/>
          <c:showVal val="0"/>
          <c:showCatName val="0"/>
          <c:showSerName val="0"/>
          <c:showPercent val="0"/>
          <c:showBubbleSize val="0"/>
        </c:dLbls>
        <c:gapWidth val="150"/>
        <c:shape val="box"/>
        <c:axId val="588392176"/>
        <c:axId val="1"/>
        <c:axId val="0"/>
      </c:bar3DChart>
      <c:catAx>
        <c:axId val="588392176"/>
        <c:scaling>
          <c:orientation val="minMax"/>
        </c:scaling>
        <c:delete val="0"/>
        <c:axPos val="l"/>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1"/>
        <c:crosses val="autoZero"/>
        <c:auto val="1"/>
        <c:lblAlgn val="ctr"/>
        <c:lblOffset val="100"/>
        <c:noMultiLvlLbl val="0"/>
      </c:catAx>
      <c:valAx>
        <c:axId val="1"/>
        <c:scaling>
          <c:orientation val="minMax"/>
          <c:max val="1"/>
        </c:scaling>
        <c:delete val="0"/>
        <c:axPos val="b"/>
        <c:majorGridlines/>
        <c:numFmt formatCode="0%"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588392176"/>
        <c:crosses val="autoZero"/>
        <c:crossBetween val="between"/>
      </c:valAx>
      <c:spPr>
        <a:noFill/>
        <a:ln w="25400">
          <a:noFill/>
        </a:ln>
      </c:spPr>
    </c:plotArea>
    <c:legend>
      <c:legendPos val="r"/>
      <c:layout>
        <c:manualLayout>
          <c:xMode val="edge"/>
          <c:yMode val="edge"/>
          <c:x val="0.80367301026147242"/>
          <c:y val="0.80431776027996493"/>
          <c:w val="0.15486278500901673"/>
          <c:h val="7.3886789151356047E-2"/>
        </c:manualLayout>
      </c:layout>
      <c:overlay val="0"/>
      <c:spPr>
        <a:solidFill>
          <a:schemeClr val="bg1"/>
        </a:solidFill>
      </c:spPr>
    </c:legend>
    <c:plotVisOnly val="1"/>
    <c:dispBlanksAs val="gap"/>
    <c:showDLblsOverMax val="0"/>
  </c:chart>
  <c:txPr>
    <a:bodyPr/>
    <a:lstStyle/>
    <a:p>
      <a:pPr>
        <a:defRPr sz="12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'[World CPQ 2023_OneDrive Version.xlsx]Membership by Budget'!$A$2</c:f>
              <c:strCache>
                <c:ptCount val="1"/>
                <c:pt idx="0">
                  <c:v># Referrals in Fiscal Year</c:v>
                </c:pt>
              </c:strCache>
            </c:strRef>
          </c:tx>
          <c:spPr>
            <a:solidFill>
              <a:schemeClr val="accent1"/>
            </a:solidFill>
            <a:ln>
              <a:noFill/>
            </a:ln>
            <a:effectLst/>
            <a:sp3d/>
          </c:spPr>
          <c:invertIfNegative val="0"/>
          <c:dLbls>
            <c:dLbl>
              <c:idx val="0"/>
              <c:layout>
                <c:manualLayout>
                  <c:x val="-4.459308807134894E-3"/>
                  <c:y val="9.38967136150234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DAD-4758-BEF6-24A177BB7D27}"/>
                </c:ext>
              </c:extLst>
            </c:dLbl>
            <c:dLbl>
              <c:idx val="1"/>
              <c:layout>
                <c:manualLayout>
                  <c:x val="0"/>
                  <c:y val="8.45070422535211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DAD-4758-BEF6-24A177BB7D27}"/>
                </c:ext>
              </c:extLst>
            </c:dLbl>
            <c:dLbl>
              <c:idx val="2"/>
              <c:layout>
                <c:manualLayout>
                  <c:x val="0"/>
                  <c:y val="8.45070422535211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DAD-4758-BEF6-24A177BB7D27}"/>
                </c:ext>
              </c:extLst>
            </c:dLbl>
            <c:dLbl>
              <c:idx val="3"/>
              <c:layout>
                <c:manualLayout>
                  <c:x val="2.229654403567447E-3"/>
                  <c:y val="7.51173708920187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DAD-4758-BEF6-24A177BB7D27}"/>
                </c:ext>
              </c:extLst>
            </c:dLbl>
            <c:spPr>
              <a:noFill/>
              <a:ln>
                <a:noFill/>
              </a:ln>
              <a:effectLst/>
            </c:spPr>
            <c:txPr>
              <a:bodyPr rot="0" spcFirstLastPara="1" vertOverflow="ellipsis" vert="horz" wrap="square" anchor="ctr" anchorCtr="1"/>
              <a:lstStyle/>
              <a:p>
                <a:pPr>
                  <a:defRPr sz="1600" b="0"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'[World CPQ 2023_OneDrive Version.xlsx]Membership by Budget'!$B$1:$E$1</c:f>
              <c:strCache>
                <c:ptCount val="4"/>
                <c:pt idx="0">
                  <c:v>&lt;300K (N=31)</c:v>
                </c:pt>
                <c:pt idx="1">
                  <c:v>300-500K (N=57)</c:v>
                </c:pt>
                <c:pt idx="2">
                  <c:v>500K-1.25M (N=106)</c:v>
                </c:pt>
                <c:pt idx="3">
                  <c:v>&gt;1.25M (N=14)</c:v>
                </c:pt>
              </c:strCache>
            </c:strRef>
          </c:cat>
          <c:val>
            <c:numRef>
              <c:f>'[World CPQ 2023_OneDrive Version.xlsx]Membership by Budget'!$B$2:$E$2</c:f>
              <c:numCache>
                <c:formatCode>General</c:formatCode>
                <c:ptCount val="4"/>
                <c:pt idx="0">
                  <c:v>33</c:v>
                </c:pt>
                <c:pt idx="1">
                  <c:v>35</c:v>
                </c:pt>
                <c:pt idx="2">
                  <c:v>81</c:v>
                </c:pt>
                <c:pt idx="3">
                  <c:v>162</c:v>
                </c:pt>
              </c:numCache>
            </c:numRef>
          </c:val>
          <c:extLst>
            <c:ext xmlns:c16="http://schemas.microsoft.com/office/drawing/2014/chart" uri="{C3380CC4-5D6E-409C-BE32-E72D297353CC}">
              <c16:uniqueId val="{00000004-5DAD-4758-BEF6-24A177BB7D27}"/>
            </c:ext>
          </c:extLst>
        </c:ser>
        <c:dLbls>
          <c:showLegendKey val="0"/>
          <c:showVal val="0"/>
          <c:showCatName val="0"/>
          <c:showSerName val="0"/>
          <c:showPercent val="0"/>
          <c:showBubbleSize val="0"/>
        </c:dLbls>
        <c:gapWidth val="150"/>
        <c:shape val="box"/>
        <c:axId val="402605408"/>
        <c:axId val="402628928"/>
        <c:axId val="0"/>
      </c:bar3DChart>
      <c:catAx>
        <c:axId val="4026054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02628928"/>
        <c:crosses val="autoZero"/>
        <c:auto val="1"/>
        <c:lblAlgn val="ctr"/>
        <c:lblOffset val="100"/>
        <c:noMultiLvlLbl val="0"/>
      </c:catAx>
      <c:valAx>
        <c:axId val="4026289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02605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'[World CPQ 2023_OneDrive Version.xlsx]Membership by Budget'!$A$19</c:f>
              <c:strCache>
                <c:ptCount val="1"/>
                <c:pt idx="0">
                  <c:v>Average Daily Attendance (ADA)</c:v>
                </c:pt>
              </c:strCache>
            </c:strRef>
          </c:tx>
          <c:spPr>
            <a:solidFill>
              <a:srgbClr val="69BF2F"/>
            </a:solidFill>
            <a:ln>
              <a:noFill/>
            </a:ln>
            <a:effectLst/>
            <a:sp3d/>
          </c:spPr>
          <c:invertIfNegative val="0"/>
          <c:dLbls>
            <c:dLbl>
              <c:idx val="0"/>
              <c:layout>
                <c:manualLayout>
                  <c:x val="2.4936485518646472E-17"/>
                  <c:y val="8.18509925238462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2CD-46AD-9E5D-9F7E659ED998}"/>
                </c:ext>
              </c:extLst>
            </c:dLbl>
            <c:dLbl>
              <c:idx val="1"/>
              <c:layout>
                <c:manualLayout>
                  <c:x val="-4.9872971037292943E-17"/>
                  <c:y val="8.49991076209173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2CD-46AD-9E5D-9F7E659ED998}"/>
                </c:ext>
              </c:extLst>
            </c:dLbl>
            <c:dLbl>
              <c:idx val="2"/>
              <c:layout>
                <c:manualLayout>
                  <c:x val="-1.3601876502030053E-3"/>
                  <c:y val="8.81472227179883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2CD-46AD-9E5D-9F7E659ED998}"/>
                </c:ext>
              </c:extLst>
            </c:dLbl>
            <c:dLbl>
              <c:idx val="3"/>
              <c:layout>
                <c:manualLayout>
                  <c:x val="1.3601876502030053E-3"/>
                  <c:y val="7.87028774267753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2CD-46AD-9E5D-9F7E659ED998}"/>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'[World CPQ 2023_OneDrive Version.xlsx]Membership by Budget'!$B$18:$E$18</c:f>
              <c:strCache>
                <c:ptCount val="4"/>
                <c:pt idx="0">
                  <c:v>&lt;300K (N=31)</c:v>
                </c:pt>
                <c:pt idx="1">
                  <c:v>300-500K (N=57)</c:v>
                </c:pt>
                <c:pt idx="2">
                  <c:v>500K-1.25M (N=106)</c:v>
                </c:pt>
                <c:pt idx="3">
                  <c:v>&gt;1.25M (N=14)</c:v>
                </c:pt>
              </c:strCache>
            </c:strRef>
          </c:cat>
          <c:val>
            <c:numRef>
              <c:f>'[World CPQ 2023_OneDrive Version.xlsx]Membership by Budget'!$B$19:$E$19</c:f>
              <c:numCache>
                <c:formatCode>General</c:formatCode>
                <c:ptCount val="4"/>
                <c:pt idx="0">
                  <c:v>19</c:v>
                </c:pt>
                <c:pt idx="1">
                  <c:v>17</c:v>
                </c:pt>
                <c:pt idx="2">
                  <c:v>33</c:v>
                </c:pt>
                <c:pt idx="3">
                  <c:v>68</c:v>
                </c:pt>
              </c:numCache>
            </c:numRef>
          </c:val>
          <c:extLst>
            <c:ext xmlns:c16="http://schemas.microsoft.com/office/drawing/2014/chart" uri="{C3380CC4-5D6E-409C-BE32-E72D297353CC}">
              <c16:uniqueId val="{00000000-4846-46F5-838E-8A179DC02854}"/>
            </c:ext>
          </c:extLst>
        </c:ser>
        <c:dLbls>
          <c:showLegendKey val="0"/>
          <c:showVal val="0"/>
          <c:showCatName val="0"/>
          <c:showSerName val="0"/>
          <c:showPercent val="0"/>
          <c:showBubbleSize val="0"/>
        </c:dLbls>
        <c:gapWidth val="150"/>
        <c:shape val="box"/>
        <c:axId val="498079488"/>
        <c:axId val="498079968"/>
        <c:axId val="0"/>
      </c:bar3DChart>
      <c:catAx>
        <c:axId val="49807948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98079968"/>
        <c:crosses val="autoZero"/>
        <c:auto val="1"/>
        <c:lblAlgn val="ctr"/>
        <c:lblOffset val="100"/>
        <c:noMultiLvlLbl val="0"/>
      </c:catAx>
      <c:valAx>
        <c:axId val="4980799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980794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'[World CPQ 2023_OneDrive Version.xlsx]Membership by Budget'!$A$23</c:f>
              <c:strCache>
                <c:ptCount val="1"/>
                <c:pt idx="0">
                  <c:v>Evening/Weekend Attendance</c:v>
                </c:pt>
              </c:strCache>
            </c:strRef>
          </c:tx>
          <c:spPr>
            <a:solidFill>
              <a:schemeClr val="accent2">
                <a:lumMod val="75000"/>
              </a:schemeClr>
            </a:solidFill>
            <a:ln>
              <a:noFill/>
            </a:ln>
            <a:effectLst/>
            <a:sp3d/>
          </c:spPr>
          <c:invertIfNegative val="0"/>
          <c:dLbls>
            <c:dLbl>
              <c:idx val="0"/>
              <c:layout>
                <c:manualLayout>
                  <c:x val="-1.3507093404316369E-3"/>
                  <c:y val="8.4706886751413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835-4186-9210-AA403350E7D3}"/>
                </c:ext>
              </c:extLst>
            </c:dLbl>
            <c:dLbl>
              <c:idx val="1"/>
              <c:layout>
                <c:manualLayout>
                  <c:x val="-1.3507093404316619E-3"/>
                  <c:y val="9.09814709552214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835-4186-9210-AA403350E7D3}"/>
                </c:ext>
              </c:extLst>
            </c:dLbl>
            <c:dLbl>
              <c:idx val="2"/>
              <c:layout>
                <c:manualLayout>
                  <c:x val="1.3507093404316122E-3"/>
                  <c:y val="8.47068867514130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835-4186-9210-AA403350E7D3}"/>
                </c:ext>
              </c:extLst>
            </c:dLbl>
            <c:dLbl>
              <c:idx val="3"/>
              <c:layout>
                <c:manualLayout>
                  <c:x val="2.7014186808631256E-3"/>
                  <c:y val="8.4706886751413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835-4186-9210-AA403350E7D3}"/>
                </c:ext>
              </c:extLst>
            </c:dLbl>
            <c:spPr>
              <a:noFill/>
              <a:ln>
                <a:noFill/>
              </a:ln>
              <a:effectLst/>
            </c:spPr>
            <c:txPr>
              <a:bodyPr rot="0" spcFirstLastPara="1" vertOverflow="ellipsis" vert="horz" wrap="square" anchor="ctr" anchorCtr="1"/>
              <a:lstStyle/>
              <a:p>
                <a:pPr>
                  <a:defRPr sz="1400" b="0"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'[World CPQ 2023_OneDrive Version.xlsx]Membership by Budget'!$B$22:$E$22</c:f>
              <c:strCache>
                <c:ptCount val="4"/>
                <c:pt idx="0">
                  <c:v>&lt;300K (N=31)</c:v>
                </c:pt>
                <c:pt idx="1">
                  <c:v>300-500K (N=57)</c:v>
                </c:pt>
                <c:pt idx="2">
                  <c:v>500K-1.25M (N=106)</c:v>
                </c:pt>
                <c:pt idx="3">
                  <c:v>&gt;1.25M (N=14)</c:v>
                </c:pt>
              </c:strCache>
            </c:strRef>
          </c:cat>
          <c:val>
            <c:numRef>
              <c:f>'[World CPQ 2023_OneDrive Version.xlsx]Membership by Budget'!$B$23:$E$23</c:f>
              <c:numCache>
                <c:formatCode>General</c:formatCode>
                <c:ptCount val="4"/>
                <c:pt idx="0">
                  <c:v>23</c:v>
                </c:pt>
                <c:pt idx="1">
                  <c:v>25</c:v>
                </c:pt>
                <c:pt idx="2">
                  <c:v>43</c:v>
                </c:pt>
                <c:pt idx="3">
                  <c:v>77</c:v>
                </c:pt>
              </c:numCache>
            </c:numRef>
          </c:val>
          <c:extLst>
            <c:ext xmlns:c16="http://schemas.microsoft.com/office/drawing/2014/chart" uri="{C3380CC4-5D6E-409C-BE32-E72D297353CC}">
              <c16:uniqueId val="{00000000-3835-4186-9210-AA403350E7D3}"/>
            </c:ext>
          </c:extLst>
        </c:ser>
        <c:dLbls>
          <c:showLegendKey val="0"/>
          <c:showVal val="0"/>
          <c:showCatName val="0"/>
          <c:showSerName val="0"/>
          <c:showPercent val="0"/>
          <c:showBubbleSize val="0"/>
        </c:dLbls>
        <c:gapWidth val="150"/>
        <c:shape val="box"/>
        <c:axId val="465498336"/>
        <c:axId val="465499296"/>
        <c:axId val="0"/>
      </c:bar3DChart>
      <c:catAx>
        <c:axId val="46549833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65499296"/>
        <c:crosses val="autoZero"/>
        <c:auto val="1"/>
        <c:lblAlgn val="ctr"/>
        <c:lblOffset val="100"/>
        <c:noMultiLvlLbl val="0"/>
      </c:catAx>
      <c:valAx>
        <c:axId val="4654992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65498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'[World CPQ 2023_OneDrive Version.xlsx]Membership by Budget'!$A$11</c:f>
              <c:strCache>
                <c:ptCount val="1"/>
                <c:pt idx="0">
                  <c:v>Total Active (Month)</c:v>
                </c:pt>
              </c:strCache>
            </c:strRef>
          </c:tx>
          <c:spPr>
            <a:solidFill>
              <a:srgbClr val="FFFF99"/>
            </a:solidFill>
            <a:ln>
              <a:noFill/>
            </a:ln>
            <a:effectLst/>
            <a:sp3d/>
          </c:spPr>
          <c:invertIfNegative val="0"/>
          <c:dLbls>
            <c:dLbl>
              <c:idx val="0"/>
              <c:layout>
                <c:manualLayout>
                  <c:x val="2.0481310803891449E-3"/>
                  <c:y val="0.100178872061776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59D-4EA0-A6BD-19C8BD9B31CF}"/>
                </c:ext>
              </c:extLst>
            </c:dLbl>
            <c:dLbl>
              <c:idx val="1"/>
              <c:layout>
                <c:manualLayout>
                  <c:x val="0"/>
                  <c:y val="9.54084495826443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59D-4EA0-A6BD-19C8BD9B31CF}"/>
                </c:ext>
              </c:extLst>
            </c:dLbl>
            <c:dLbl>
              <c:idx val="2"/>
              <c:layout>
                <c:manualLayout>
                  <c:x val="-7.5097272084173224E-17"/>
                  <c:y val="8.58676046243799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59D-4EA0-A6BD-19C8BD9B31CF}"/>
                </c:ext>
              </c:extLst>
            </c:dLbl>
            <c:dLbl>
              <c:idx val="3"/>
              <c:layout>
                <c:manualLayout>
                  <c:x val="0"/>
                  <c:y val="8.58676046243798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59D-4EA0-A6BD-19C8BD9B31CF}"/>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'[World CPQ 2023_OneDrive Version.xlsx]Membership by Budget'!$B$10:$E$10</c:f>
              <c:strCache>
                <c:ptCount val="4"/>
                <c:pt idx="0">
                  <c:v>&lt;300K (N=31)</c:v>
                </c:pt>
                <c:pt idx="1">
                  <c:v>300-500K (N=57)</c:v>
                </c:pt>
                <c:pt idx="2">
                  <c:v>500K-1.25M (N=106)</c:v>
                </c:pt>
                <c:pt idx="3">
                  <c:v>&gt;1.25M (N=14)</c:v>
                </c:pt>
              </c:strCache>
            </c:strRef>
          </c:cat>
          <c:val>
            <c:numRef>
              <c:f>'[World CPQ 2023_OneDrive Version.xlsx]Membership by Budget'!$B$11:$E$11</c:f>
              <c:numCache>
                <c:formatCode>General</c:formatCode>
                <c:ptCount val="4"/>
                <c:pt idx="0">
                  <c:v>45</c:v>
                </c:pt>
                <c:pt idx="1">
                  <c:v>50</c:v>
                </c:pt>
                <c:pt idx="2">
                  <c:v>83</c:v>
                </c:pt>
                <c:pt idx="3">
                  <c:v>191</c:v>
                </c:pt>
              </c:numCache>
            </c:numRef>
          </c:val>
          <c:extLst>
            <c:ext xmlns:c16="http://schemas.microsoft.com/office/drawing/2014/chart" uri="{C3380CC4-5D6E-409C-BE32-E72D297353CC}">
              <c16:uniqueId val="{00000004-359D-4EA0-A6BD-19C8BD9B31CF}"/>
            </c:ext>
          </c:extLst>
        </c:ser>
        <c:ser>
          <c:idx val="1"/>
          <c:order val="1"/>
          <c:tx>
            <c:strRef>
              <c:f>'[World CPQ 2023_OneDrive Version.xlsx]Membership by Budget'!$A$12</c:f>
              <c:strCache>
                <c:ptCount val="1"/>
                <c:pt idx="0">
                  <c:v>Total Active (90 Days)</c:v>
                </c:pt>
              </c:strCache>
            </c:strRef>
          </c:tx>
          <c:spPr>
            <a:solidFill>
              <a:schemeClr val="accent4">
                <a:lumMod val="75000"/>
              </a:schemeClr>
            </a:solidFill>
            <a:ln>
              <a:noFill/>
            </a:ln>
            <a:effectLst/>
            <a:sp3d/>
          </c:spPr>
          <c:invertIfNegative val="0"/>
          <c:dLbls>
            <c:dLbl>
              <c:idx val="0"/>
              <c:layout>
                <c:manualLayout>
                  <c:x val="-3.7548636042086612E-17"/>
                  <c:y val="9.54084495826442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59D-4EA0-A6BD-19C8BD9B31CF}"/>
                </c:ext>
              </c:extLst>
            </c:dLbl>
            <c:dLbl>
              <c:idx val="1"/>
              <c:layout>
                <c:manualLayout>
                  <c:x val="-7.5097272084173224E-17"/>
                  <c:y val="8.1097182145247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59D-4EA0-A6BD-19C8BD9B31CF}"/>
                </c:ext>
              </c:extLst>
            </c:dLbl>
            <c:dLbl>
              <c:idx val="2"/>
              <c:layout>
                <c:manualLayout>
                  <c:x val="-7.5097272084173224E-17"/>
                  <c:y val="7.63267596661155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59D-4EA0-A6BD-19C8BD9B31CF}"/>
                </c:ext>
              </c:extLst>
            </c:dLbl>
            <c:dLbl>
              <c:idx val="3"/>
              <c:layout>
                <c:manualLayout>
                  <c:x val="2.0481310803891449E-3"/>
                  <c:y val="8.58676046243799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59D-4EA0-A6BD-19C8BD9B31CF}"/>
                </c:ext>
              </c:extLst>
            </c:dLbl>
            <c:spPr>
              <a:noFill/>
              <a:ln>
                <a:noFill/>
              </a:ln>
              <a:effectLst/>
            </c:spPr>
            <c:txPr>
              <a:bodyPr rot="0" spcFirstLastPara="1" vertOverflow="ellipsis" vert="horz" wrap="square" anchor="ctr" anchorCtr="1"/>
              <a:lstStyle/>
              <a:p>
                <a:pPr>
                  <a:defRPr sz="1400" b="0"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'[World CPQ 2023_OneDrive Version.xlsx]Membership by Budget'!$B$10:$E$10</c:f>
              <c:strCache>
                <c:ptCount val="4"/>
                <c:pt idx="0">
                  <c:v>&lt;300K (N=31)</c:v>
                </c:pt>
                <c:pt idx="1">
                  <c:v>300-500K (N=57)</c:v>
                </c:pt>
                <c:pt idx="2">
                  <c:v>500K-1.25M (N=106)</c:v>
                </c:pt>
                <c:pt idx="3">
                  <c:v>&gt;1.25M (N=14)</c:v>
                </c:pt>
              </c:strCache>
            </c:strRef>
          </c:cat>
          <c:val>
            <c:numRef>
              <c:f>'[World CPQ 2023_OneDrive Version.xlsx]Membership by Budget'!$B$12:$E$12</c:f>
              <c:numCache>
                <c:formatCode>General</c:formatCode>
                <c:ptCount val="4"/>
                <c:pt idx="0">
                  <c:v>59</c:v>
                </c:pt>
                <c:pt idx="1">
                  <c:v>65</c:v>
                </c:pt>
                <c:pt idx="2">
                  <c:v>109</c:v>
                </c:pt>
                <c:pt idx="3">
                  <c:v>249</c:v>
                </c:pt>
              </c:numCache>
            </c:numRef>
          </c:val>
          <c:extLst>
            <c:ext xmlns:c16="http://schemas.microsoft.com/office/drawing/2014/chart" uri="{C3380CC4-5D6E-409C-BE32-E72D297353CC}">
              <c16:uniqueId val="{00000009-359D-4EA0-A6BD-19C8BD9B31CF}"/>
            </c:ext>
          </c:extLst>
        </c:ser>
        <c:dLbls>
          <c:showLegendKey val="0"/>
          <c:showVal val="0"/>
          <c:showCatName val="0"/>
          <c:showSerName val="0"/>
          <c:showPercent val="0"/>
          <c:showBubbleSize val="0"/>
        </c:dLbls>
        <c:gapWidth val="150"/>
        <c:shape val="box"/>
        <c:axId val="598228752"/>
        <c:axId val="598231632"/>
        <c:axId val="0"/>
      </c:bar3DChart>
      <c:catAx>
        <c:axId val="59822875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98231632"/>
        <c:crosses val="autoZero"/>
        <c:auto val="1"/>
        <c:lblAlgn val="ctr"/>
        <c:lblOffset val="100"/>
        <c:noMultiLvlLbl val="0"/>
      </c:catAx>
      <c:valAx>
        <c:axId val="5982316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982287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1838165020707237E-2"/>
          <c:y val="8.8353616408208199E-2"/>
          <c:w val="0.90285930538380055"/>
          <c:h val="0.81313580357718829"/>
        </c:manualLayout>
      </c:layout>
      <c:bar3DChart>
        <c:barDir val="col"/>
        <c:grouping val="clustered"/>
        <c:varyColors val="0"/>
        <c:ser>
          <c:idx val="0"/>
          <c:order val="0"/>
          <c:tx>
            <c:strRef>
              <c:f>'[World CPQ 2023_OneDrive Version.xlsx]Membership by Budget'!$A$6</c:f>
              <c:strCache>
                <c:ptCount val="1"/>
                <c:pt idx="0">
                  <c:v>Total Membership</c:v>
                </c:pt>
              </c:strCache>
            </c:strRef>
          </c:tx>
          <c:spPr>
            <a:solidFill>
              <a:schemeClr val="accent6">
                <a:lumMod val="75000"/>
              </a:schemeClr>
            </a:solidFill>
            <a:ln>
              <a:noFill/>
            </a:ln>
            <a:effectLst/>
            <a:sp3d/>
          </c:spPr>
          <c:invertIfNegative val="0"/>
          <c:dLbls>
            <c:dLbl>
              <c:idx val="0"/>
              <c:layout>
                <c:manualLayout>
                  <c:x val="-2.1965948973965738E-3"/>
                  <c:y val="6.65477938919754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206-4A53-91CE-5CEDD3CEC2C6}"/>
                </c:ext>
              </c:extLst>
            </c:dLbl>
            <c:dLbl>
              <c:idx val="1"/>
              <c:layout>
                <c:manualLayout>
                  <c:x val="0"/>
                  <c:y val="8.55614492896827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206-4A53-91CE-5CEDD3CEC2C6}"/>
                </c:ext>
              </c:extLst>
            </c:dLbl>
            <c:dLbl>
              <c:idx val="2"/>
              <c:layout>
                <c:manualLayout>
                  <c:x val="0"/>
                  <c:y val="8.55614492896826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206-4A53-91CE-5CEDD3CEC2C6}"/>
                </c:ext>
              </c:extLst>
            </c:dLbl>
            <c:dLbl>
              <c:idx val="3"/>
              <c:layout>
                <c:manualLayout>
                  <c:x val="-1.6108176497878445E-16"/>
                  <c:y val="9.03148631391095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206-4A53-91CE-5CEDD3CEC2C6}"/>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'[World CPQ 2023_OneDrive Version.xlsx]Membership by Budget'!$B$5:$E$5</c:f>
              <c:strCache>
                <c:ptCount val="4"/>
                <c:pt idx="0">
                  <c:v>&lt;300K (N=31)</c:v>
                </c:pt>
                <c:pt idx="1">
                  <c:v>300-500K (N=57)</c:v>
                </c:pt>
                <c:pt idx="2">
                  <c:v>500K-1.25M (N=106)</c:v>
                </c:pt>
                <c:pt idx="3">
                  <c:v>&gt;1.25M (N=14)</c:v>
                </c:pt>
              </c:strCache>
            </c:strRef>
          </c:cat>
          <c:val>
            <c:numRef>
              <c:f>'[World CPQ 2023_OneDrive Version.xlsx]Membership by Budget'!$B$6:$E$6</c:f>
              <c:numCache>
                <c:formatCode>General</c:formatCode>
                <c:ptCount val="4"/>
                <c:pt idx="0">
                  <c:v>219</c:v>
                </c:pt>
                <c:pt idx="1">
                  <c:v>417</c:v>
                </c:pt>
                <c:pt idx="2">
                  <c:v>810</c:v>
                </c:pt>
                <c:pt idx="3">
                  <c:v>2785</c:v>
                </c:pt>
              </c:numCache>
            </c:numRef>
          </c:val>
          <c:extLst>
            <c:ext xmlns:c16="http://schemas.microsoft.com/office/drawing/2014/chart" uri="{C3380CC4-5D6E-409C-BE32-E72D297353CC}">
              <c16:uniqueId val="{00000004-B206-4A53-91CE-5CEDD3CEC2C6}"/>
            </c:ext>
          </c:extLst>
        </c:ser>
        <c:dLbls>
          <c:showLegendKey val="0"/>
          <c:showVal val="0"/>
          <c:showCatName val="0"/>
          <c:showSerName val="0"/>
          <c:showPercent val="0"/>
          <c:showBubbleSize val="0"/>
        </c:dLbls>
        <c:gapWidth val="150"/>
        <c:shape val="box"/>
        <c:axId val="508467104"/>
        <c:axId val="508469504"/>
        <c:axId val="0"/>
      </c:bar3DChart>
      <c:catAx>
        <c:axId val="50846710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08469504"/>
        <c:crosses val="autoZero"/>
        <c:auto val="1"/>
        <c:lblAlgn val="ctr"/>
        <c:lblOffset val="100"/>
        <c:noMultiLvlLbl val="0"/>
      </c:catAx>
      <c:valAx>
        <c:axId val="5084695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084671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1.jpeg"/></Relationships>
</file>

<file path=ppt/diagrams/_rels/drawing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DCA35E-3534-4A65-BEE8-4AE441E36F75}" type="doc">
      <dgm:prSet loTypeId="urn:microsoft.com/office/officeart/2005/8/layout/hProcess3" loCatId="process" qsTypeId="urn:microsoft.com/office/officeart/2005/8/quickstyle/simple3" qsCatId="simple" csTypeId="urn:microsoft.com/office/officeart/2005/8/colors/accent1_2" csCatId="accent1" phldr="1"/>
      <dgm:spPr/>
    </dgm:pt>
    <dgm:pt modelId="{A089BA3F-400F-49D8-8959-55285FA01E7E}" type="pres">
      <dgm:prSet presAssocID="{D8DCA35E-3534-4A65-BEE8-4AE441E36F75}" presName="Name0" presStyleCnt="0">
        <dgm:presLayoutVars>
          <dgm:dir/>
          <dgm:animLvl val="lvl"/>
          <dgm:resizeHandles val="exact"/>
        </dgm:presLayoutVars>
      </dgm:prSet>
      <dgm:spPr/>
    </dgm:pt>
    <dgm:pt modelId="{A0D02872-5361-42A6-96C6-D7684D5A5CFE}" type="pres">
      <dgm:prSet presAssocID="{D8DCA35E-3534-4A65-BEE8-4AE441E36F75}" presName="dummy" presStyleCnt="0"/>
      <dgm:spPr/>
    </dgm:pt>
    <dgm:pt modelId="{C9C4BDBB-6613-4F1B-ABEA-F47946845B95}" type="pres">
      <dgm:prSet presAssocID="{D8DCA35E-3534-4A65-BEE8-4AE441E36F75}" presName="linH" presStyleCnt="0"/>
      <dgm:spPr/>
    </dgm:pt>
    <dgm:pt modelId="{68F76119-57F5-42F5-9770-73C8E7A2388C}" type="pres">
      <dgm:prSet presAssocID="{D8DCA35E-3534-4A65-BEE8-4AE441E36F75}" presName="padding1" presStyleCnt="0"/>
      <dgm:spPr/>
    </dgm:pt>
    <dgm:pt modelId="{A9AEBD00-90E9-4A1A-8C3D-A5587CE086B2}" type="pres">
      <dgm:prSet presAssocID="{D8DCA35E-3534-4A65-BEE8-4AE441E36F75}" presName="padding2" presStyleCnt="0"/>
      <dgm:spPr/>
    </dgm:pt>
    <dgm:pt modelId="{BF2CB8A7-0FBC-435F-AEBD-191C5471A19D}" type="pres">
      <dgm:prSet presAssocID="{D8DCA35E-3534-4A65-BEE8-4AE441E36F75}" presName="negArrow" presStyleCnt="0"/>
      <dgm:spPr/>
    </dgm:pt>
    <dgm:pt modelId="{92814098-7018-45C4-86B4-1BFE9D145EEC}" type="pres">
      <dgm:prSet presAssocID="{D8DCA35E-3534-4A65-BEE8-4AE441E36F75}" presName="backgroundArrow" presStyleLbl="node1" presStyleIdx="0" presStyleCnt="1" custScaleY="66219"/>
      <dgm:spPr>
        <a:solidFill>
          <a:schemeClr val="accent5">
            <a:lumMod val="60000"/>
            <a:lumOff val="40000"/>
          </a:schemeClr>
        </a:solidFill>
        <a:ln>
          <a:solidFill>
            <a:schemeClr val="accent5">
              <a:lumMod val="20000"/>
              <a:lumOff val="80000"/>
            </a:schemeClr>
          </a:solidFill>
        </a:ln>
      </dgm:spPr>
    </dgm:pt>
  </dgm:ptLst>
  <dgm:cxnLst>
    <dgm:cxn modelId="{A98A5EF0-06A3-4254-8ECA-EF4675812DBF}" type="presOf" srcId="{D8DCA35E-3534-4A65-BEE8-4AE441E36F75}" destId="{A089BA3F-400F-49D8-8959-55285FA01E7E}" srcOrd="0" destOrd="0" presId="urn:microsoft.com/office/officeart/2005/8/layout/hProcess3"/>
    <dgm:cxn modelId="{53B5F48A-2CA1-4FDE-AA40-E95BC5F75325}" type="presParOf" srcId="{A089BA3F-400F-49D8-8959-55285FA01E7E}" destId="{A0D02872-5361-42A6-96C6-D7684D5A5CFE}" srcOrd="0" destOrd="0" presId="urn:microsoft.com/office/officeart/2005/8/layout/hProcess3"/>
    <dgm:cxn modelId="{1E1FE0C7-0B05-4BA9-93B8-32E8109BE73D}" type="presParOf" srcId="{A089BA3F-400F-49D8-8959-55285FA01E7E}" destId="{C9C4BDBB-6613-4F1B-ABEA-F47946845B95}" srcOrd="1" destOrd="0" presId="urn:microsoft.com/office/officeart/2005/8/layout/hProcess3"/>
    <dgm:cxn modelId="{E6CB9D36-1EB4-45B1-A481-FF8A28B61AED}" type="presParOf" srcId="{C9C4BDBB-6613-4F1B-ABEA-F47946845B95}" destId="{68F76119-57F5-42F5-9770-73C8E7A2388C}" srcOrd="0" destOrd="0" presId="urn:microsoft.com/office/officeart/2005/8/layout/hProcess3"/>
    <dgm:cxn modelId="{31DE0D02-5704-4DE6-AAA7-9B5874D1D43B}" type="presParOf" srcId="{C9C4BDBB-6613-4F1B-ABEA-F47946845B95}" destId="{A9AEBD00-90E9-4A1A-8C3D-A5587CE086B2}" srcOrd="1" destOrd="0" presId="urn:microsoft.com/office/officeart/2005/8/layout/hProcess3"/>
    <dgm:cxn modelId="{B8F8155B-5F0A-456C-8E2A-A4FC36D10795}" type="presParOf" srcId="{C9C4BDBB-6613-4F1B-ABEA-F47946845B95}" destId="{BF2CB8A7-0FBC-435F-AEBD-191C5471A19D}" srcOrd="2" destOrd="0" presId="urn:microsoft.com/office/officeart/2005/8/layout/hProcess3"/>
    <dgm:cxn modelId="{DCB34410-5998-42DA-A7C4-211FDA080F0E}" type="presParOf" srcId="{C9C4BDBB-6613-4F1B-ABEA-F47946845B95}" destId="{92814098-7018-45C4-86B4-1BFE9D145EEC}" srcOrd="3"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0F04F7-124B-4E12-A353-2B8A65AC86AD}" type="doc">
      <dgm:prSet loTypeId="urn:microsoft.com/office/officeart/2008/layout/CircleAccentTimeline" loCatId="process" qsTypeId="urn:microsoft.com/office/officeart/2005/8/quickstyle/3d2" qsCatId="3D" csTypeId="urn:microsoft.com/office/officeart/2005/8/colors/colorful1" csCatId="colorful" phldr="1"/>
      <dgm:spPr/>
      <dgm:t>
        <a:bodyPr/>
        <a:lstStyle/>
        <a:p>
          <a:endParaRPr lang="en-US"/>
        </a:p>
      </dgm:t>
    </dgm:pt>
    <dgm:pt modelId="{94604157-2CE5-40F8-9B2C-24BD7D3D6E5D}">
      <dgm:prSet phldrT="[Text]"/>
      <dgm:spPr/>
      <dgm:t>
        <a:bodyPr/>
        <a:lstStyle/>
        <a:p>
          <a:pPr algn="l"/>
          <a:r>
            <a:rPr lang="en-US" dirty="0">
              <a:solidFill>
                <a:schemeClr val="accent5">
                  <a:lumMod val="50000"/>
                </a:schemeClr>
              </a:solidFill>
            </a:rPr>
            <a:t>1948</a:t>
          </a:r>
        </a:p>
        <a:p>
          <a:pPr algn="ctr"/>
          <a:r>
            <a:rPr lang="en-US" dirty="0">
              <a:solidFill>
                <a:schemeClr val="accent5">
                  <a:lumMod val="50000"/>
                </a:schemeClr>
              </a:solidFill>
            </a:rPr>
            <a:t>Fountain House</a:t>
          </a:r>
        </a:p>
      </dgm:t>
    </dgm:pt>
    <dgm:pt modelId="{CBF4A2BA-2DEC-406C-9357-37B6AAEF4B4B}" type="parTrans" cxnId="{27087AA7-C72C-442B-9DCE-095B2020BC50}">
      <dgm:prSet/>
      <dgm:spPr/>
      <dgm:t>
        <a:bodyPr/>
        <a:lstStyle/>
        <a:p>
          <a:endParaRPr lang="en-US"/>
        </a:p>
      </dgm:t>
    </dgm:pt>
    <dgm:pt modelId="{F167DE47-236C-49D6-8995-E8881C2BC18A}" type="sibTrans" cxnId="{27087AA7-C72C-442B-9DCE-095B2020BC50}">
      <dgm:prSet/>
      <dgm:spPr/>
      <dgm:t>
        <a:bodyPr/>
        <a:lstStyle/>
        <a:p>
          <a:endParaRPr lang="en-US"/>
        </a:p>
      </dgm:t>
    </dgm:pt>
    <dgm:pt modelId="{ED3A029C-ECFB-408D-8D89-21EF075145B7}">
      <dgm:prSet phldrT="[Text]" custT="1"/>
      <dgm:spPr/>
      <dgm:t>
        <a:bodyPr/>
        <a:lstStyle/>
        <a:p>
          <a:r>
            <a:rPr lang="en-US" sz="1050" dirty="0"/>
            <a:t>1963 First clubhouse research at Fountain House – Beard et al</a:t>
          </a:r>
        </a:p>
      </dgm:t>
    </dgm:pt>
    <dgm:pt modelId="{34AA4140-15FF-4F01-B786-512FA411021A}" type="parTrans" cxnId="{1C25F9B4-7730-4855-AA1F-C2457BFCBC38}">
      <dgm:prSet/>
      <dgm:spPr/>
      <dgm:t>
        <a:bodyPr/>
        <a:lstStyle/>
        <a:p>
          <a:endParaRPr lang="en-US"/>
        </a:p>
      </dgm:t>
    </dgm:pt>
    <dgm:pt modelId="{41317CAE-CF7E-4C01-875F-3F17C8FEF131}" type="sibTrans" cxnId="{1C25F9B4-7730-4855-AA1F-C2457BFCBC38}">
      <dgm:prSet/>
      <dgm:spPr/>
      <dgm:t>
        <a:bodyPr/>
        <a:lstStyle/>
        <a:p>
          <a:endParaRPr lang="en-US"/>
        </a:p>
      </dgm:t>
    </dgm:pt>
    <dgm:pt modelId="{A5D61C6F-C418-43D2-96BE-67E182303C1C}">
      <dgm:prSet phldrT="[Text]" custT="1"/>
      <dgm:spPr/>
      <dgm:t>
        <a:bodyPr/>
        <a:lstStyle/>
        <a:p>
          <a:r>
            <a:rPr lang="en-US" sz="1050" dirty="0"/>
            <a:t>1971 clubhouse research – Hill House – </a:t>
          </a:r>
          <a:r>
            <a:rPr lang="en-US" sz="1050" dirty="0" err="1"/>
            <a:t>Wolkon</a:t>
          </a:r>
          <a:r>
            <a:rPr lang="en-US" sz="1050" dirty="0"/>
            <a:t> et al 1971</a:t>
          </a:r>
        </a:p>
      </dgm:t>
    </dgm:pt>
    <dgm:pt modelId="{59066E89-EA39-46BF-8480-317B9B50B112}" type="parTrans" cxnId="{36AB86BA-5B86-4C50-A14B-A7B67636F865}">
      <dgm:prSet/>
      <dgm:spPr/>
      <dgm:t>
        <a:bodyPr/>
        <a:lstStyle/>
        <a:p>
          <a:endParaRPr lang="en-US"/>
        </a:p>
      </dgm:t>
    </dgm:pt>
    <dgm:pt modelId="{09684330-337C-4E89-A658-866FE5F35514}" type="sibTrans" cxnId="{36AB86BA-5B86-4C50-A14B-A7B67636F865}">
      <dgm:prSet/>
      <dgm:spPr/>
      <dgm:t>
        <a:bodyPr/>
        <a:lstStyle/>
        <a:p>
          <a:endParaRPr lang="en-US"/>
        </a:p>
      </dgm:t>
    </dgm:pt>
    <dgm:pt modelId="{D019A86B-C2F0-49BA-8D65-4880B0DD3B51}">
      <dgm:prSet phldrT="[Text]"/>
      <dgm:spPr/>
      <dgm:t>
        <a:bodyPr/>
        <a:lstStyle/>
        <a:p>
          <a:pPr algn="ctr"/>
          <a:r>
            <a:rPr lang="en-US" dirty="0">
              <a:solidFill>
                <a:schemeClr val="accent5">
                  <a:lumMod val="50000"/>
                </a:schemeClr>
              </a:solidFill>
            </a:rPr>
            <a:t>1994 Clubhouse International</a:t>
          </a:r>
        </a:p>
      </dgm:t>
    </dgm:pt>
    <dgm:pt modelId="{170A62D8-DAD7-414B-B01F-182AA9869994}" type="parTrans" cxnId="{16C1B688-A0B9-4984-8C3B-74008F00D428}">
      <dgm:prSet/>
      <dgm:spPr/>
      <dgm:t>
        <a:bodyPr/>
        <a:lstStyle/>
        <a:p>
          <a:endParaRPr lang="en-US"/>
        </a:p>
      </dgm:t>
    </dgm:pt>
    <dgm:pt modelId="{2709DAD6-22DF-4D9F-ADAA-C9A1DD1E67C7}" type="sibTrans" cxnId="{16C1B688-A0B9-4984-8C3B-74008F00D428}">
      <dgm:prSet/>
      <dgm:spPr/>
      <dgm:t>
        <a:bodyPr/>
        <a:lstStyle/>
        <a:p>
          <a:endParaRPr lang="en-US"/>
        </a:p>
      </dgm:t>
    </dgm:pt>
    <dgm:pt modelId="{772EC498-6A86-43E8-B9BB-D2F4C2867784}">
      <dgm:prSet phldrT="[Text]" custT="1"/>
      <dgm:spPr/>
      <dgm:t>
        <a:bodyPr/>
        <a:lstStyle/>
        <a:p>
          <a:r>
            <a:rPr lang="en-US" sz="1050" dirty="0"/>
            <a:t>1977 - First article on Clubhouse outside the US: Fountain House Lahore - Pakistan</a:t>
          </a:r>
        </a:p>
      </dgm:t>
    </dgm:pt>
    <dgm:pt modelId="{92B05967-3A11-475B-A464-029372B2135C}" type="parTrans" cxnId="{CA093DD0-E45B-4040-9671-E582639FE00B}">
      <dgm:prSet/>
      <dgm:spPr/>
      <dgm:t>
        <a:bodyPr/>
        <a:lstStyle/>
        <a:p>
          <a:endParaRPr lang="en-US"/>
        </a:p>
      </dgm:t>
    </dgm:pt>
    <dgm:pt modelId="{6E427D96-3851-4CE7-B471-17BB22F05EFD}" type="sibTrans" cxnId="{CA093DD0-E45B-4040-9671-E582639FE00B}">
      <dgm:prSet/>
      <dgm:spPr/>
      <dgm:t>
        <a:bodyPr/>
        <a:lstStyle/>
        <a:p>
          <a:endParaRPr lang="en-US"/>
        </a:p>
      </dgm:t>
    </dgm:pt>
    <dgm:pt modelId="{79B76C3B-501E-44A1-A764-D03A2C424EE5}">
      <dgm:prSet phldrT="[Text]" custT="1"/>
      <dgm:spPr/>
      <dgm:t>
        <a:bodyPr/>
        <a:lstStyle/>
        <a:p>
          <a:r>
            <a:rPr lang="en-US" sz="1050" dirty="0"/>
            <a:t>1995 – 2000 SAMHSA EIDP Randomized Clinical Trial of Clubhouse &amp; PACT</a:t>
          </a:r>
        </a:p>
      </dgm:t>
    </dgm:pt>
    <dgm:pt modelId="{0DE67851-661E-42AE-BA9E-CAF466FF14D9}" type="parTrans" cxnId="{1AC7A682-2D5F-42B3-8983-BB5B309B7C6F}">
      <dgm:prSet/>
      <dgm:spPr/>
      <dgm:t>
        <a:bodyPr/>
        <a:lstStyle/>
        <a:p>
          <a:endParaRPr lang="en-US"/>
        </a:p>
      </dgm:t>
    </dgm:pt>
    <dgm:pt modelId="{093AE59E-4262-4DED-9460-2B17306089EF}" type="sibTrans" cxnId="{1AC7A682-2D5F-42B3-8983-BB5B309B7C6F}">
      <dgm:prSet/>
      <dgm:spPr/>
      <dgm:t>
        <a:bodyPr/>
        <a:lstStyle/>
        <a:p>
          <a:endParaRPr lang="en-US"/>
        </a:p>
      </dgm:t>
    </dgm:pt>
    <dgm:pt modelId="{8F7A4BE4-E66C-44B5-834A-DD64BFFFC487}">
      <dgm:prSet phldrT="[Text]"/>
      <dgm:spPr/>
      <dgm:t>
        <a:bodyPr/>
        <a:lstStyle/>
        <a:p>
          <a:pPr algn="ctr"/>
          <a:r>
            <a:rPr lang="en-US" dirty="0">
              <a:solidFill>
                <a:schemeClr val="accent5">
                  <a:lumMod val="50000"/>
                </a:schemeClr>
              </a:solidFill>
            </a:rPr>
            <a:t>2000 Program for Clubhouse Research</a:t>
          </a:r>
        </a:p>
      </dgm:t>
    </dgm:pt>
    <dgm:pt modelId="{6DD5BFA8-8631-4EC0-8D85-0D1D0BDDB0B9}" type="parTrans" cxnId="{4B158841-FB97-41A4-85B1-7D889A8F0D25}">
      <dgm:prSet/>
      <dgm:spPr/>
      <dgm:t>
        <a:bodyPr/>
        <a:lstStyle/>
        <a:p>
          <a:endParaRPr lang="en-US"/>
        </a:p>
      </dgm:t>
    </dgm:pt>
    <dgm:pt modelId="{3A4A7A56-7632-4496-9C3E-358AFFF94065}" type="sibTrans" cxnId="{4B158841-FB97-41A4-85B1-7D889A8F0D25}">
      <dgm:prSet/>
      <dgm:spPr/>
      <dgm:t>
        <a:bodyPr/>
        <a:lstStyle/>
        <a:p>
          <a:endParaRPr lang="en-US"/>
        </a:p>
      </dgm:t>
    </dgm:pt>
    <dgm:pt modelId="{6FBD8955-1B63-4629-B696-46B033498F06}">
      <dgm:prSet phldrT="[Text]" custT="1"/>
      <dgm:spPr/>
      <dgm:t>
        <a:bodyPr/>
        <a:lstStyle/>
        <a:p>
          <a:r>
            <a:rPr lang="en-US" sz="1050" dirty="0"/>
            <a:t>2011 Clubhouse Model recognized as an EBP on SAMHSA’s </a:t>
          </a:r>
          <a:r>
            <a:rPr lang="en-US" sz="1050" b="0" i="0" dirty="0"/>
            <a:t>National Registry of Evidence Based Practices and Programs (</a:t>
          </a:r>
          <a:r>
            <a:rPr lang="en-US" sz="1050" b="1" i="0" dirty="0"/>
            <a:t>NREPP</a:t>
          </a:r>
          <a:r>
            <a:rPr lang="en-US" sz="1050" b="0" i="0" dirty="0"/>
            <a:t>)</a:t>
          </a:r>
          <a:endParaRPr lang="en-US" sz="1050" dirty="0"/>
        </a:p>
      </dgm:t>
    </dgm:pt>
    <dgm:pt modelId="{ED61F0D8-4CF7-40EF-B5A8-7D0D7EB199AC}" type="parTrans" cxnId="{4EA184F5-F43C-4B05-9E71-608327150014}">
      <dgm:prSet/>
      <dgm:spPr/>
      <dgm:t>
        <a:bodyPr/>
        <a:lstStyle/>
        <a:p>
          <a:endParaRPr lang="en-US"/>
        </a:p>
      </dgm:t>
    </dgm:pt>
    <dgm:pt modelId="{D6619508-12A5-4E0E-B906-0AEB612E9B3E}" type="sibTrans" cxnId="{4EA184F5-F43C-4B05-9E71-608327150014}">
      <dgm:prSet/>
      <dgm:spPr/>
      <dgm:t>
        <a:bodyPr/>
        <a:lstStyle/>
        <a:p>
          <a:endParaRPr lang="en-US"/>
        </a:p>
      </dgm:t>
    </dgm:pt>
    <dgm:pt modelId="{DB655590-63C4-49C0-81ED-8072DF32D2F9}">
      <dgm:prSet phldrT="[Text]" custT="1"/>
      <dgm:spPr/>
      <dgm:t>
        <a:bodyPr/>
        <a:lstStyle/>
        <a:p>
          <a:r>
            <a:rPr lang="en-US" sz="1050" dirty="0"/>
            <a:t>2018 Systematic Review of Clubhouse Research published</a:t>
          </a:r>
        </a:p>
      </dgm:t>
    </dgm:pt>
    <dgm:pt modelId="{00952133-5521-4FE4-B50B-947027F06DCE}" type="parTrans" cxnId="{46A88E45-8A0D-4B6E-969A-AF8E5BC52CBF}">
      <dgm:prSet/>
      <dgm:spPr/>
      <dgm:t>
        <a:bodyPr/>
        <a:lstStyle/>
        <a:p>
          <a:endParaRPr lang="en-US"/>
        </a:p>
      </dgm:t>
    </dgm:pt>
    <dgm:pt modelId="{A6FDEB84-1099-48B8-9C55-C7F1AA630888}" type="sibTrans" cxnId="{46A88E45-8A0D-4B6E-969A-AF8E5BC52CBF}">
      <dgm:prSet/>
      <dgm:spPr/>
      <dgm:t>
        <a:bodyPr/>
        <a:lstStyle/>
        <a:p>
          <a:endParaRPr lang="en-US"/>
        </a:p>
      </dgm:t>
    </dgm:pt>
    <dgm:pt modelId="{FCEE904B-9EC0-4238-9DA7-9A9C9A42E015}">
      <dgm:prSet phldrT="[Text]" custT="1"/>
      <dgm:spPr/>
      <dgm:t>
        <a:bodyPr/>
        <a:lstStyle/>
        <a:p>
          <a:r>
            <a:rPr lang="en-US" sz="1050" dirty="0"/>
            <a:t>2019 published manuscripts about Clubhouses in Australia, Canada, China, Hong Kong, Denmark, England, Finland, Ireland, Norway, &amp; Sweden</a:t>
          </a:r>
        </a:p>
      </dgm:t>
    </dgm:pt>
    <dgm:pt modelId="{2ED66374-1418-4D97-83FF-B848B49A1C36}" type="parTrans" cxnId="{1E3342B2-497D-4AD8-B995-4E6A0D8A5080}">
      <dgm:prSet/>
      <dgm:spPr/>
      <dgm:t>
        <a:bodyPr/>
        <a:lstStyle/>
        <a:p>
          <a:endParaRPr lang="en-US"/>
        </a:p>
      </dgm:t>
    </dgm:pt>
    <dgm:pt modelId="{20FECE9C-15FB-4F19-BF14-00E332812167}" type="sibTrans" cxnId="{1E3342B2-497D-4AD8-B995-4E6A0D8A5080}">
      <dgm:prSet/>
      <dgm:spPr/>
      <dgm:t>
        <a:bodyPr/>
        <a:lstStyle/>
        <a:p>
          <a:endParaRPr lang="en-US"/>
        </a:p>
      </dgm:t>
    </dgm:pt>
    <dgm:pt modelId="{CD4892B3-C49C-4931-8518-395960EF0B86}" type="pres">
      <dgm:prSet presAssocID="{650F04F7-124B-4E12-A353-2B8A65AC86AD}" presName="Name0" presStyleCnt="0">
        <dgm:presLayoutVars>
          <dgm:dir/>
        </dgm:presLayoutVars>
      </dgm:prSet>
      <dgm:spPr/>
    </dgm:pt>
    <dgm:pt modelId="{6EBF3F30-9DD0-4554-8E10-DB2C05C55741}" type="pres">
      <dgm:prSet presAssocID="{94604157-2CE5-40F8-9B2C-24BD7D3D6E5D}" presName="parComposite" presStyleCnt="0"/>
      <dgm:spPr/>
    </dgm:pt>
    <dgm:pt modelId="{013CB936-BC50-4F52-8E38-B1B277C189A5}" type="pres">
      <dgm:prSet presAssocID="{94604157-2CE5-40F8-9B2C-24BD7D3D6E5D}" presName="parBigCircle" presStyleLbl="node0" presStyleIdx="0" presStyleCnt="3"/>
      <dgm:spPr/>
    </dgm:pt>
    <dgm:pt modelId="{DEE672E5-5552-4583-92B2-12F9F339C917}" type="pres">
      <dgm:prSet presAssocID="{94604157-2CE5-40F8-9B2C-24BD7D3D6E5D}" presName="parTx" presStyleLbl="revTx" presStyleIdx="0" presStyleCnt="17" custScaleX="90026" custLinFactNeighborX="-24159" custLinFactNeighborY="-8805"/>
      <dgm:spPr/>
    </dgm:pt>
    <dgm:pt modelId="{0B12391F-2DB0-424C-A11C-C08C321CC4F6}" type="pres">
      <dgm:prSet presAssocID="{94604157-2CE5-40F8-9B2C-24BD7D3D6E5D}" presName="bSpace" presStyleCnt="0"/>
      <dgm:spPr/>
    </dgm:pt>
    <dgm:pt modelId="{88D720D6-F86D-4E55-BBE7-45FCF12AAD89}" type="pres">
      <dgm:prSet presAssocID="{94604157-2CE5-40F8-9B2C-24BD7D3D6E5D}" presName="parBackupNorm" presStyleCnt="0"/>
      <dgm:spPr/>
    </dgm:pt>
    <dgm:pt modelId="{CF143332-3DDF-405B-9661-11FCF5F61E4E}" type="pres">
      <dgm:prSet presAssocID="{F167DE47-236C-49D6-8995-E8881C2BC18A}" presName="parSpace" presStyleCnt="0"/>
      <dgm:spPr/>
    </dgm:pt>
    <dgm:pt modelId="{855514CE-7A74-44DA-B543-E49CF392F8D3}" type="pres">
      <dgm:prSet presAssocID="{ED3A029C-ECFB-408D-8D89-21EF075145B7}" presName="desBackupLeftNorm" presStyleCnt="0"/>
      <dgm:spPr/>
    </dgm:pt>
    <dgm:pt modelId="{7FF49EF3-2143-4B99-BEBC-E58FAF66C509}" type="pres">
      <dgm:prSet presAssocID="{ED3A029C-ECFB-408D-8D89-21EF075145B7}" presName="desComposite" presStyleCnt="0"/>
      <dgm:spPr/>
    </dgm:pt>
    <dgm:pt modelId="{F224646F-33E9-46A8-9BAB-B1B82FAC6763}" type="pres">
      <dgm:prSet presAssocID="{ED3A029C-ECFB-408D-8D89-21EF075145B7}" presName="desCircle" presStyleLbl="node1" presStyleIdx="0" presStyleCnt="7" custScaleX="65309" custScaleY="65731" custLinFactNeighborX="-20136" custLinFactNeighborY="-2909"/>
      <dgm:spPr/>
    </dgm:pt>
    <dgm:pt modelId="{3B74E5F9-CA01-48A5-B6C6-F4D659704E0B}" type="pres">
      <dgm:prSet presAssocID="{ED3A029C-ECFB-408D-8D89-21EF075145B7}" presName="chTx" presStyleLbl="revTx" presStyleIdx="1" presStyleCnt="17" custLinFactNeighborX="4799" custLinFactNeighborY="7966"/>
      <dgm:spPr/>
    </dgm:pt>
    <dgm:pt modelId="{3FCA949B-66EB-492F-85CC-C110BFE911F0}" type="pres">
      <dgm:prSet presAssocID="{ED3A029C-ECFB-408D-8D89-21EF075145B7}" presName="desTx" presStyleLbl="revTx" presStyleIdx="2" presStyleCnt="17">
        <dgm:presLayoutVars>
          <dgm:bulletEnabled val="1"/>
        </dgm:presLayoutVars>
      </dgm:prSet>
      <dgm:spPr/>
    </dgm:pt>
    <dgm:pt modelId="{088F6CDF-9ECC-4FF5-BD04-36664AD9CCC0}" type="pres">
      <dgm:prSet presAssocID="{ED3A029C-ECFB-408D-8D89-21EF075145B7}" presName="desBackupRightNorm" presStyleCnt="0"/>
      <dgm:spPr/>
    </dgm:pt>
    <dgm:pt modelId="{0740D6A2-CFEB-4EA5-894B-C9D9687E2731}" type="pres">
      <dgm:prSet presAssocID="{41317CAE-CF7E-4C01-875F-3F17C8FEF131}" presName="desSpace" presStyleCnt="0"/>
      <dgm:spPr/>
    </dgm:pt>
    <dgm:pt modelId="{00A93CF8-0159-48A6-B805-EC040DBD9773}" type="pres">
      <dgm:prSet presAssocID="{A5D61C6F-C418-43D2-96BE-67E182303C1C}" presName="desBackupLeftNorm" presStyleCnt="0"/>
      <dgm:spPr/>
    </dgm:pt>
    <dgm:pt modelId="{ACE01C50-4279-4CDF-87BD-9419ABF994EA}" type="pres">
      <dgm:prSet presAssocID="{A5D61C6F-C418-43D2-96BE-67E182303C1C}" presName="desComposite" presStyleCnt="0"/>
      <dgm:spPr/>
    </dgm:pt>
    <dgm:pt modelId="{33F1879A-3008-4230-855C-0BAB3CAF9D09}" type="pres">
      <dgm:prSet presAssocID="{A5D61C6F-C418-43D2-96BE-67E182303C1C}" presName="desCircle" presStyleLbl="node1" presStyleIdx="1" presStyleCnt="7" custScaleX="65309" custScaleY="65731" custLinFactNeighborX="-59239" custLinFactNeighborY="-7638"/>
      <dgm:spPr/>
    </dgm:pt>
    <dgm:pt modelId="{235BFE85-1767-4D62-AF79-F0CE5363A44C}" type="pres">
      <dgm:prSet presAssocID="{A5D61C6F-C418-43D2-96BE-67E182303C1C}" presName="chTx" presStyleLbl="revTx" presStyleIdx="3" presStyleCnt="17" custScaleX="96633" custScaleY="95887" custLinFactNeighborX="-10975" custLinFactNeighborY="-1589"/>
      <dgm:spPr/>
    </dgm:pt>
    <dgm:pt modelId="{AB8292DB-DD95-4AC7-9BBD-86B23065FD4D}" type="pres">
      <dgm:prSet presAssocID="{A5D61C6F-C418-43D2-96BE-67E182303C1C}" presName="desTx" presStyleLbl="revTx" presStyleIdx="4" presStyleCnt="17">
        <dgm:presLayoutVars>
          <dgm:bulletEnabled val="1"/>
        </dgm:presLayoutVars>
      </dgm:prSet>
      <dgm:spPr/>
    </dgm:pt>
    <dgm:pt modelId="{863C4BCB-CD01-4D87-B5FF-47A67BEC17EC}" type="pres">
      <dgm:prSet presAssocID="{A5D61C6F-C418-43D2-96BE-67E182303C1C}" presName="desBackupRightNorm" presStyleCnt="0"/>
      <dgm:spPr/>
    </dgm:pt>
    <dgm:pt modelId="{B17319AB-E611-4A6C-B254-4A3B12F2814D}" type="pres">
      <dgm:prSet presAssocID="{09684330-337C-4E89-A658-866FE5F35514}" presName="desSpace" presStyleCnt="0"/>
      <dgm:spPr/>
    </dgm:pt>
    <dgm:pt modelId="{972D87FE-5042-44A2-8609-08F4D2F66543}" type="pres">
      <dgm:prSet presAssocID="{D019A86B-C2F0-49BA-8D65-4880B0DD3B51}" presName="parComposite" presStyleCnt="0"/>
      <dgm:spPr/>
    </dgm:pt>
    <dgm:pt modelId="{DC8600AF-EB16-412D-9913-F6AF5ABF5839}" type="pres">
      <dgm:prSet presAssocID="{D019A86B-C2F0-49BA-8D65-4880B0DD3B51}" presName="parBigCircle" presStyleLbl="node0" presStyleIdx="1" presStyleCnt="3" custLinFactNeighborX="38155" custLinFactNeighborY="-582"/>
      <dgm:spPr/>
    </dgm:pt>
    <dgm:pt modelId="{624C7CDF-9CEB-4A77-A5E5-406FA1D80106}" type="pres">
      <dgm:prSet presAssocID="{D019A86B-C2F0-49BA-8D65-4880B0DD3B51}" presName="parTx" presStyleLbl="revTx" presStyleIdx="5" presStyleCnt="17" custLinFactNeighborX="7906" custLinFactNeighborY="-14155"/>
      <dgm:spPr/>
    </dgm:pt>
    <dgm:pt modelId="{8A88A3F1-D782-40A4-92E9-F023D6459C70}" type="pres">
      <dgm:prSet presAssocID="{D019A86B-C2F0-49BA-8D65-4880B0DD3B51}" presName="bSpace" presStyleCnt="0"/>
      <dgm:spPr/>
    </dgm:pt>
    <dgm:pt modelId="{1D31A41B-FAB1-4CB4-ABFA-16EC0A8D5EAA}" type="pres">
      <dgm:prSet presAssocID="{D019A86B-C2F0-49BA-8D65-4880B0DD3B51}" presName="parBackupNorm" presStyleCnt="0"/>
      <dgm:spPr/>
    </dgm:pt>
    <dgm:pt modelId="{2CA33D00-A714-444F-A74B-E1811CFC1A72}" type="pres">
      <dgm:prSet presAssocID="{2709DAD6-22DF-4D9F-ADAA-C9A1DD1E67C7}" presName="parSpace" presStyleCnt="0"/>
      <dgm:spPr/>
    </dgm:pt>
    <dgm:pt modelId="{E422C448-5649-450F-AFE5-87D7E41ACF10}" type="pres">
      <dgm:prSet presAssocID="{772EC498-6A86-43E8-B9BB-D2F4C2867784}" presName="desBackupLeftNorm" presStyleCnt="0"/>
      <dgm:spPr/>
    </dgm:pt>
    <dgm:pt modelId="{A8672B14-0A48-4E9C-A9ED-0FECC767FB9C}" type="pres">
      <dgm:prSet presAssocID="{772EC498-6A86-43E8-B9BB-D2F4C2867784}" presName="desComposite" presStyleCnt="0"/>
      <dgm:spPr/>
    </dgm:pt>
    <dgm:pt modelId="{0570F776-F18D-49DB-97FD-F54F4ACD64E9}" type="pres">
      <dgm:prSet presAssocID="{772EC498-6A86-43E8-B9BB-D2F4C2867784}" presName="desCircle" presStyleLbl="node1" presStyleIdx="2" presStyleCnt="7" custScaleX="65309" custScaleY="65731" custLinFactX="-101991" custLinFactNeighborX="-200000" custLinFactNeighborY="-2909"/>
      <dgm:spPr>
        <a:blipFill rotWithShape="0">
          <a:blip xmlns:r="http://schemas.openxmlformats.org/officeDocument/2006/relationships" r:embed="rId1">
            <a:duotone>
              <a:srgbClr val="D8B25C">
                <a:hueOff val="0"/>
                <a:satOff val="0"/>
                <a:lumOff val="0"/>
                <a:alphaOff val="0"/>
                <a:shade val="36000"/>
                <a:satMod val="120000"/>
              </a:srgbClr>
              <a:srgbClr val="D8B25C">
                <a:hueOff val="0"/>
                <a:satOff val="0"/>
                <a:lumOff val="0"/>
                <a:alphaOff val="0"/>
                <a:tint val="40000"/>
              </a:srgbClr>
            </a:duotone>
          </a:blip>
          <a:srcRect/>
          <a:stretch>
            <a:fillRect l="-23000" r="-23000"/>
          </a:stretch>
        </a:blipFill>
      </dgm:spPr>
    </dgm:pt>
    <dgm:pt modelId="{096F6F70-DE03-4ACB-B579-B1072AE8622B}" type="pres">
      <dgm:prSet presAssocID="{772EC498-6A86-43E8-B9BB-D2F4C2867784}" presName="chTx" presStyleLbl="revTx" presStyleIdx="6" presStyleCnt="17" custLinFactX="-46990" custLinFactNeighborX="-100000" custLinFactNeighborY="1333"/>
      <dgm:spPr/>
    </dgm:pt>
    <dgm:pt modelId="{237FE8AB-6502-4869-9ACE-4A68BEE14889}" type="pres">
      <dgm:prSet presAssocID="{772EC498-6A86-43E8-B9BB-D2F4C2867784}" presName="desTx" presStyleLbl="revTx" presStyleIdx="7" presStyleCnt="17">
        <dgm:presLayoutVars>
          <dgm:bulletEnabled val="1"/>
        </dgm:presLayoutVars>
      </dgm:prSet>
      <dgm:spPr/>
    </dgm:pt>
    <dgm:pt modelId="{5151147D-BBEF-4209-946E-1244A60986E3}" type="pres">
      <dgm:prSet presAssocID="{772EC498-6A86-43E8-B9BB-D2F4C2867784}" presName="desBackupRightNorm" presStyleCnt="0"/>
      <dgm:spPr/>
    </dgm:pt>
    <dgm:pt modelId="{34F6D18F-ACB6-46B1-B04A-28D5FB09816D}" type="pres">
      <dgm:prSet presAssocID="{6E427D96-3851-4CE7-B471-17BB22F05EFD}" presName="desSpace" presStyleCnt="0"/>
      <dgm:spPr/>
    </dgm:pt>
    <dgm:pt modelId="{C4E42992-11F5-452C-AA14-40C252ECC5CF}" type="pres">
      <dgm:prSet presAssocID="{79B76C3B-501E-44A1-A764-D03A2C424EE5}" presName="desBackupLeftNorm" presStyleCnt="0"/>
      <dgm:spPr/>
    </dgm:pt>
    <dgm:pt modelId="{6B8B258E-5D12-475D-BFFA-4A8C601068C6}" type="pres">
      <dgm:prSet presAssocID="{79B76C3B-501E-44A1-A764-D03A2C424EE5}" presName="desComposite" presStyleCnt="0"/>
      <dgm:spPr/>
    </dgm:pt>
    <dgm:pt modelId="{A52C55C6-4096-43B6-8851-29BFBB5C4B0D}" type="pres">
      <dgm:prSet presAssocID="{79B76C3B-501E-44A1-A764-D03A2C424EE5}" presName="desCircle" presStyleLbl="node1" presStyleIdx="3" presStyleCnt="7" custScaleX="73921" custScaleY="74232" custLinFactNeighborX="-51836" custLinFactNeighborY="409"/>
      <dgm:spPr/>
    </dgm:pt>
    <dgm:pt modelId="{99B10AC3-48FA-4550-A23C-58647C87A3AE}" type="pres">
      <dgm:prSet presAssocID="{79B76C3B-501E-44A1-A764-D03A2C424EE5}" presName="chTx" presStyleLbl="revTx" presStyleIdx="8" presStyleCnt="17" custLinFactNeighborX="-12992" custLinFactNeighborY="6005"/>
      <dgm:spPr/>
    </dgm:pt>
    <dgm:pt modelId="{B930A4DA-8BEF-4FC3-A121-4F0F8F99BD30}" type="pres">
      <dgm:prSet presAssocID="{79B76C3B-501E-44A1-A764-D03A2C424EE5}" presName="desTx" presStyleLbl="revTx" presStyleIdx="9" presStyleCnt="17">
        <dgm:presLayoutVars>
          <dgm:bulletEnabled val="1"/>
        </dgm:presLayoutVars>
      </dgm:prSet>
      <dgm:spPr/>
    </dgm:pt>
    <dgm:pt modelId="{E4B9DF80-2D5C-4E15-BA6C-ABABAA37FBF8}" type="pres">
      <dgm:prSet presAssocID="{79B76C3B-501E-44A1-A764-D03A2C424EE5}" presName="desBackupRightNorm" presStyleCnt="0"/>
      <dgm:spPr/>
    </dgm:pt>
    <dgm:pt modelId="{8B4F391B-BF4B-45D5-A7FD-D38773808E42}" type="pres">
      <dgm:prSet presAssocID="{093AE59E-4262-4DED-9460-2B17306089EF}" presName="desSpace" presStyleCnt="0"/>
      <dgm:spPr/>
    </dgm:pt>
    <dgm:pt modelId="{5A2E97B1-69CB-4748-AF22-D319B85B4C33}" type="pres">
      <dgm:prSet presAssocID="{8F7A4BE4-E66C-44B5-834A-DD64BFFFC487}" presName="parComposite" presStyleCnt="0"/>
      <dgm:spPr/>
    </dgm:pt>
    <dgm:pt modelId="{D90012B6-CE1D-4A98-A0B9-3CF62719B24D}" type="pres">
      <dgm:prSet presAssocID="{8F7A4BE4-E66C-44B5-834A-DD64BFFFC487}" presName="parBigCircle" presStyleLbl="node0" presStyleIdx="2" presStyleCnt="3" custLinFactNeighborX="-33602" custLinFactNeighborY="-1786"/>
      <dgm:spPr/>
    </dgm:pt>
    <dgm:pt modelId="{55C8E52C-60F0-452E-95BE-844CAAC2752C}" type="pres">
      <dgm:prSet presAssocID="{8F7A4BE4-E66C-44B5-834A-DD64BFFFC487}" presName="parTx" presStyleLbl="revTx" presStyleIdx="10" presStyleCnt="17" custLinFactNeighborX="-54157" custLinFactNeighborY="-14375"/>
      <dgm:spPr/>
    </dgm:pt>
    <dgm:pt modelId="{757AA3DA-4FA6-4E4F-93E4-77FB9C227D97}" type="pres">
      <dgm:prSet presAssocID="{8F7A4BE4-E66C-44B5-834A-DD64BFFFC487}" presName="bSpace" presStyleCnt="0"/>
      <dgm:spPr/>
    </dgm:pt>
    <dgm:pt modelId="{F152D04D-3720-414B-8207-F5D11F026EBD}" type="pres">
      <dgm:prSet presAssocID="{8F7A4BE4-E66C-44B5-834A-DD64BFFFC487}" presName="parBackupNorm" presStyleCnt="0"/>
      <dgm:spPr/>
    </dgm:pt>
    <dgm:pt modelId="{1CA5A2BD-1E4D-4454-BCE7-476D6FA541E3}" type="pres">
      <dgm:prSet presAssocID="{3A4A7A56-7632-4496-9C3E-358AFFF94065}" presName="parSpace" presStyleCnt="0"/>
      <dgm:spPr/>
    </dgm:pt>
    <dgm:pt modelId="{9B4DF06F-BC38-4C02-B261-ED2AE43B1AB7}" type="pres">
      <dgm:prSet presAssocID="{6FBD8955-1B63-4629-B696-46B033498F06}" presName="desBackupLeftNorm" presStyleCnt="0"/>
      <dgm:spPr/>
    </dgm:pt>
    <dgm:pt modelId="{52BB07CB-A0A1-423F-8EAF-1CE655FC4C07}" type="pres">
      <dgm:prSet presAssocID="{6FBD8955-1B63-4629-B696-46B033498F06}" presName="desComposite" presStyleCnt="0"/>
      <dgm:spPr/>
    </dgm:pt>
    <dgm:pt modelId="{C43657C0-EEBD-405C-B3E4-C453EE3BFB9D}" type="pres">
      <dgm:prSet presAssocID="{6FBD8955-1B63-4629-B696-46B033498F06}" presName="desCircle" presStyleLbl="node1" presStyleIdx="4" presStyleCnt="7" custScaleX="92246" custScaleY="80716" custLinFactNeighborX="-74170" custLinFactNeighborY="-390"/>
      <dgm:spPr>
        <a:blipFill rotWithShape="0">
          <a:blip xmlns:r="http://schemas.openxmlformats.org/officeDocument/2006/relationships" r:embed="rId2"/>
          <a:srcRect/>
          <a:stretch>
            <a:fillRect l="-91000" r="-91000"/>
          </a:stretch>
        </a:blipFill>
      </dgm:spPr>
    </dgm:pt>
    <dgm:pt modelId="{CF998BF3-9409-432C-9F14-9404BBBC8F3F}" type="pres">
      <dgm:prSet presAssocID="{6FBD8955-1B63-4629-B696-46B033498F06}" presName="chTx" presStyleLbl="revTx" presStyleIdx="11" presStyleCnt="17" custLinFactNeighborX="-35261" custLinFactNeighborY="2603"/>
      <dgm:spPr/>
    </dgm:pt>
    <dgm:pt modelId="{ECBC34D6-CAD7-44B9-BA2E-5441088ED3ED}" type="pres">
      <dgm:prSet presAssocID="{6FBD8955-1B63-4629-B696-46B033498F06}" presName="desTx" presStyleLbl="revTx" presStyleIdx="12" presStyleCnt="17">
        <dgm:presLayoutVars>
          <dgm:bulletEnabled val="1"/>
        </dgm:presLayoutVars>
      </dgm:prSet>
      <dgm:spPr/>
    </dgm:pt>
    <dgm:pt modelId="{785913AA-F5FB-47E2-B0EF-1C15CE461DE6}" type="pres">
      <dgm:prSet presAssocID="{6FBD8955-1B63-4629-B696-46B033498F06}" presName="desBackupRightNorm" presStyleCnt="0"/>
      <dgm:spPr/>
    </dgm:pt>
    <dgm:pt modelId="{065E964C-4D2E-40AE-9AC6-28EC88B669D6}" type="pres">
      <dgm:prSet presAssocID="{D6619508-12A5-4E0E-B906-0AEB612E9B3E}" presName="desSpace" presStyleCnt="0"/>
      <dgm:spPr/>
    </dgm:pt>
    <dgm:pt modelId="{B16BD2C2-B2C2-4688-9361-1B5BC986BC1A}" type="pres">
      <dgm:prSet presAssocID="{DB655590-63C4-49C0-81ED-8072DF32D2F9}" presName="desBackupLeftNorm" presStyleCnt="0"/>
      <dgm:spPr/>
    </dgm:pt>
    <dgm:pt modelId="{82C0D41C-1101-44B0-86CA-ED92B29CF182}" type="pres">
      <dgm:prSet presAssocID="{DB655590-63C4-49C0-81ED-8072DF32D2F9}" presName="desComposite" presStyleCnt="0"/>
      <dgm:spPr/>
    </dgm:pt>
    <dgm:pt modelId="{FF1A0533-D402-4BA2-980C-6016B00CCF88}" type="pres">
      <dgm:prSet presAssocID="{DB655590-63C4-49C0-81ED-8072DF32D2F9}" presName="desCircle" presStyleLbl="node1" presStyleIdx="5" presStyleCnt="7" custScaleX="80556" custScaleY="82287" custLinFactX="-5113" custLinFactNeighborX="-100000" custLinFactNeighborY="-30"/>
      <dgm:spPr/>
    </dgm:pt>
    <dgm:pt modelId="{2B297F76-5C62-4B44-A76C-1F772D848E92}" type="pres">
      <dgm:prSet presAssocID="{DB655590-63C4-49C0-81ED-8072DF32D2F9}" presName="chTx" presStyleLbl="revTx" presStyleIdx="13" presStyleCnt="17" custLinFactNeighborX="-39718" custLinFactNeighborY="2603"/>
      <dgm:spPr/>
    </dgm:pt>
    <dgm:pt modelId="{25E52EBB-D776-402E-9DA1-0B2704E9D308}" type="pres">
      <dgm:prSet presAssocID="{DB655590-63C4-49C0-81ED-8072DF32D2F9}" presName="desTx" presStyleLbl="revTx" presStyleIdx="14" presStyleCnt="17">
        <dgm:presLayoutVars>
          <dgm:bulletEnabled val="1"/>
        </dgm:presLayoutVars>
      </dgm:prSet>
      <dgm:spPr/>
    </dgm:pt>
    <dgm:pt modelId="{498FB461-7D13-408B-9336-B882D8789B6F}" type="pres">
      <dgm:prSet presAssocID="{DB655590-63C4-49C0-81ED-8072DF32D2F9}" presName="desBackupRightNorm" presStyleCnt="0"/>
      <dgm:spPr/>
    </dgm:pt>
    <dgm:pt modelId="{0F251D2F-179F-4765-A00E-F026A3FA2DD4}" type="pres">
      <dgm:prSet presAssocID="{A6FDEB84-1099-48B8-9C55-C7F1AA630888}" presName="desSpace" presStyleCnt="0"/>
      <dgm:spPr/>
    </dgm:pt>
    <dgm:pt modelId="{3C2C6651-F3DC-407B-8887-2512EFA048F5}" type="pres">
      <dgm:prSet presAssocID="{FCEE904B-9EC0-4238-9DA7-9A9C9A42E015}" presName="desBackupLeftNorm" presStyleCnt="0"/>
      <dgm:spPr/>
    </dgm:pt>
    <dgm:pt modelId="{3AF4FAF5-5AAC-4E84-911B-4649657FE0B1}" type="pres">
      <dgm:prSet presAssocID="{FCEE904B-9EC0-4238-9DA7-9A9C9A42E015}" presName="desComposite" presStyleCnt="0"/>
      <dgm:spPr/>
    </dgm:pt>
    <dgm:pt modelId="{01BD9612-68F4-4BBE-9875-91120D23FD00}" type="pres">
      <dgm:prSet presAssocID="{FCEE904B-9EC0-4238-9DA7-9A9C9A42E015}" presName="desCircle" presStyleLbl="node1" presStyleIdx="6" presStyleCnt="7" custScaleX="81078" custScaleY="83608" custLinFactX="-107085" custLinFactNeighborX="-200000" custLinFactNeighborY="-813"/>
      <dgm:spPr/>
    </dgm:pt>
    <dgm:pt modelId="{79FCF312-7371-4E52-A16D-27704DC93951}" type="pres">
      <dgm:prSet presAssocID="{FCEE904B-9EC0-4238-9DA7-9A9C9A42E015}" presName="chTx" presStyleLbl="revTx" presStyleIdx="15" presStyleCnt="17" custLinFactNeighborX="-47126" custLinFactNeighborY="7579"/>
      <dgm:spPr/>
    </dgm:pt>
    <dgm:pt modelId="{4076B13F-1F44-4EA4-9D31-2D9E418695C0}" type="pres">
      <dgm:prSet presAssocID="{FCEE904B-9EC0-4238-9DA7-9A9C9A42E015}" presName="desTx" presStyleLbl="revTx" presStyleIdx="16" presStyleCnt="17">
        <dgm:presLayoutVars>
          <dgm:bulletEnabled val="1"/>
        </dgm:presLayoutVars>
      </dgm:prSet>
      <dgm:spPr/>
    </dgm:pt>
    <dgm:pt modelId="{31684028-679E-43B8-818F-522DF7F30B90}" type="pres">
      <dgm:prSet presAssocID="{FCEE904B-9EC0-4238-9DA7-9A9C9A42E015}" presName="desBackupRightNorm" presStyleCnt="0"/>
      <dgm:spPr/>
    </dgm:pt>
    <dgm:pt modelId="{339173C5-0B1C-4D3D-87F9-6662B6761A59}" type="pres">
      <dgm:prSet presAssocID="{20FECE9C-15FB-4F19-BF14-00E332812167}" presName="desSpace" presStyleCnt="0"/>
      <dgm:spPr/>
    </dgm:pt>
  </dgm:ptLst>
  <dgm:cxnLst>
    <dgm:cxn modelId="{479F513D-BA0B-4FF7-9A64-6DA10A692DCE}" type="presOf" srcId="{79B76C3B-501E-44A1-A764-D03A2C424EE5}" destId="{99B10AC3-48FA-4550-A23C-58647C87A3AE}" srcOrd="0" destOrd="0" presId="urn:microsoft.com/office/officeart/2008/layout/CircleAccentTimeline"/>
    <dgm:cxn modelId="{4B158841-FB97-41A4-85B1-7D889A8F0D25}" srcId="{650F04F7-124B-4E12-A353-2B8A65AC86AD}" destId="{8F7A4BE4-E66C-44B5-834A-DD64BFFFC487}" srcOrd="2" destOrd="0" parTransId="{6DD5BFA8-8631-4EC0-8D85-0D1D0BDDB0B9}" sibTransId="{3A4A7A56-7632-4496-9C3E-358AFFF94065}"/>
    <dgm:cxn modelId="{40DC8244-0FA5-485C-8362-68E9B0FC0246}" type="presOf" srcId="{ED3A029C-ECFB-408D-8D89-21EF075145B7}" destId="{3B74E5F9-CA01-48A5-B6C6-F4D659704E0B}" srcOrd="0" destOrd="0" presId="urn:microsoft.com/office/officeart/2008/layout/CircleAccentTimeline"/>
    <dgm:cxn modelId="{46A88E45-8A0D-4B6E-969A-AF8E5BC52CBF}" srcId="{8F7A4BE4-E66C-44B5-834A-DD64BFFFC487}" destId="{DB655590-63C4-49C0-81ED-8072DF32D2F9}" srcOrd="1" destOrd="0" parTransId="{00952133-5521-4FE4-B50B-947027F06DCE}" sibTransId="{A6FDEB84-1099-48B8-9C55-C7F1AA630888}"/>
    <dgm:cxn modelId="{1A9BDD69-6BF9-45E6-8A0B-8A73658086B6}" type="presOf" srcId="{A5D61C6F-C418-43D2-96BE-67E182303C1C}" destId="{235BFE85-1767-4D62-AF79-F0CE5363A44C}" srcOrd="0" destOrd="0" presId="urn:microsoft.com/office/officeart/2008/layout/CircleAccentTimeline"/>
    <dgm:cxn modelId="{7EB8B27F-D7B1-4E19-9D59-A214A67BB40C}" type="presOf" srcId="{FCEE904B-9EC0-4238-9DA7-9A9C9A42E015}" destId="{79FCF312-7371-4E52-A16D-27704DC93951}" srcOrd="0" destOrd="0" presId="urn:microsoft.com/office/officeart/2008/layout/CircleAccentTimeline"/>
    <dgm:cxn modelId="{1AC7A682-2D5F-42B3-8983-BB5B309B7C6F}" srcId="{D019A86B-C2F0-49BA-8D65-4880B0DD3B51}" destId="{79B76C3B-501E-44A1-A764-D03A2C424EE5}" srcOrd="1" destOrd="0" parTransId="{0DE67851-661E-42AE-BA9E-CAF466FF14D9}" sibTransId="{093AE59E-4262-4DED-9460-2B17306089EF}"/>
    <dgm:cxn modelId="{16C1B688-A0B9-4984-8C3B-74008F00D428}" srcId="{650F04F7-124B-4E12-A353-2B8A65AC86AD}" destId="{D019A86B-C2F0-49BA-8D65-4880B0DD3B51}" srcOrd="1" destOrd="0" parTransId="{170A62D8-DAD7-414B-B01F-182AA9869994}" sibTransId="{2709DAD6-22DF-4D9F-ADAA-C9A1DD1E67C7}"/>
    <dgm:cxn modelId="{9739DC9F-3603-4915-9573-5CF2F0CFEC6A}" type="presOf" srcId="{D019A86B-C2F0-49BA-8D65-4880B0DD3B51}" destId="{624C7CDF-9CEB-4A77-A5E5-406FA1D80106}" srcOrd="0" destOrd="0" presId="urn:microsoft.com/office/officeart/2008/layout/CircleAccentTimeline"/>
    <dgm:cxn modelId="{27087AA7-C72C-442B-9DCE-095B2020BC50}" srcId="{650F04F7-124B-4E12-A353-2B8A65AC86AD}" destId="{94604157-2CE5-40F8-9B2C-24BD7D3D6E5D}" srcOrd="0" destOrd="0" parTransId="{CBF4A2BA-2DEC-406C-9357-37B6AAEF4B4B}" sibTransId="{F167DE47-236C-49D6-8995-E8881C2BC18A}"/>
    <dgm:cxn modelId="{3DE608A9-65F5-4DD3-A9BD-6D94F4B7954F}" type="presOf" srcId="{8F7A4BE4-E66C-44B5-834A-DD64BFFFC487}" destId="{55C8E52C-60F0-452E-95BE-844CAAC2752C}" srcOrd="0" destOrd="0" presId="urn:microsoft.com/office/officeart/2008/layout/CircleAccentTimeline"/>
    <dgm:cxn modelId="{C3B80EAC-2C65-44CF-B370-B271BCC5DFAF}" type="presOf" srcId="{94604157-2CE5-40F8-9B2C-24BD7D3D6E5D}" destId="{DEE672E5-5552-4583-92B2-12F9F339C917}" srcOrd="0" destOrd="0" presId="urn:microsoft.com/office/officeart/2008/layout/CircleAccentTimeline"/>
    <dgm:cxn modelId="{1E3342B2-497D-4AD8-B995-4E6A0D8A5080}" srcId="{8F7A4BE4-E66C-44B5-834A-DD64BFFFC487}" destId="{FCEE904B-9EC0-4238-9DA7-9A9C9A42E015}" srcOrd="2" destOrd="0" parTransId="{2ED66374-1418-4D97-83FF-B848B49A1C36}" sibTransId="{20FECE9C-15FB-4F19-BF14-00E332812167}"/>
    <dgm:cxn modelId="{1C25F9B4-7730-4855-AA1F-C2457BFCBC38}" srcId="{94604157-2CE5-40F8-9B2C-24BD7D3D6E5D}" destId="{ED3A029C-ECFB-408D-8D89-21EF075145B7}" srcOrd="0" destOrd="0" parTransId="{34AA4140-15FF-4F01-B786-512FA411021A}" sibTransId="{41317CAE-CF7E-4C01-875F-3F17C8FEF131}"/>
    <dgm:cxn modelId="{36AB86BA-5B86-4C50-A14B-A7B67636F865}" srcId="{94604157-2CE5-40F8-9B2C-24BD7D3D6E5D}" destId="{A5D61C6F-C418-43D2-96BE-67E182303C1C}" srcOrd="1" destOrd="0" parTransId="{59066E89-EA39-46BF-8480-317B9B50B112}" sibTransId="{09684330-337C-4E89-A658-866FE5F35514}"/>
    <dgm:cxn modelId="{20D84AC7-EF2C-4F80-AE85-2F2D8D4835C8}" type="presOf" srcId="{650F04F7-124B-4E12-A353-2B8A65AC86AD}" destId="{CD4892B3-C49C-4931-8518-395960EF0B86}" srcOrd="0" destOrd="0" presId="urn:microsoft.com/office/officeart/2008/layout/CircleAccentTimeline"/>
    <dgm:cxn modelId="{CA093DD0-E45B-4040-9671-E582639FE00B}" srcId="{D019A86B-C2F0-49BA-8D65-4880B0DD3B51}" destId="{772EC498-6A86-43E8-B9BB-D2F4C2867784}" srcOrd="0" destOrd="0" parTransId="{92B05967-3A11-475B-A464-029372B2135C}" sibTransId="{6E427D96-3851-4CE7-B471-17BB22F05EFD}"/>
    <dgm:cxn modelId="{AAC439E0-3265-4CF3-AFE0-37B0F41BE209}" type="presOf" srcId="{DB655590-63C4-49C0-81ED-8072DF32D2F9}" destId="{2B297F76-5C62-4B44-A76C-1F772D848E92}" srcOrd="0" destOrd="0" presId="urn:microsoft.com/office/officeart/2008/layout/CircleAccentTimeline"/>
    <dgm:cxn modelId="{7CB09BE6-00DF-42CB-890C-75D004CB1653}" type="presOf" srcId="{772EC498-6A86-43E8-B9BB-D2F4C2867784}" destId="{096F6F70-DE03-4ACB-B579-B1072AE8622B}" srcOrd="0" destOrd="0" presId="urn:microsoft.com/office/officeart/2008/layout/CircleAccentTimeline"/>
    <dgm:cxn modelId="{164E0BF4-DC73-4A5A-8E1A-4ADB5CE74C79}" type="presOf" srcId="{6FBD8955-1B63-4629-B696-46B033498F06}" destId="{CF998BF3-9409-432C-9F14-9404BBBC8F3F}" srcOrd="0" destOrd="0" presId="urn:microsoft.com/office/officeart/2008/layout/CircleAccentTimeline"/>
    <dgm:cxn modelId="{4EA184F5-F43C-4B05-9E71-608327150014}" srcId="{8F7A4BE4-E66C-44B5-834A-DD64BFFFC487}" destId="{6FBD8955-1B63-4629-B696-46B033498F06}" srcOrd="0" destOrd="0" parTransId="{ED61F0D8-4CF7-40EF-B5A8-7D0D7EB199AC}" sibTransId="{D6619508-12A5-4E0E-B906-0AEB612E9B3E}"/>
    <dgm:cxn modelId="{8147D305-54A0-4C42-BB9A-911EA20E06A8}" type="presParOf" srcId="{CD4892B3-C49C-4931-8518-395960EF0B86}" destId="{6EBF3F30-9DD0-4554-8E10-DB2C05C55741}" srcOrd="0" destOrd="0" presId="urn:microsoft.com/office/officeart/2008/layout/CircleAccentTimeline"/>
    <dgm:cxn modelId="{D4FC4F4A-EE83-4C48-983D-F2C2640FCF99}" type="presParOf" srcId="{6EBF3F30-9DD0-4554-8E10-DB2C05C55741}" destId="{013CB936-BC50-4F52-8E38-B1B277C189A5}" srcOrd="0" destOrd="0" presId="urn:microsoft.com/office/officeart/2008/layout/CircleAccentTimeline"/>
    <dgm:cxn modelId="{36E6C742-931E-4F0C-AA22-ACA1A672A2ED}" type="presParOf" srcId="{6EBF3F30-9DD0-4554-8E10-DB2C05C55741}" destId="{DEE672E5-5552-4583-92B2-12F9F339C917}" srcOrd="1" destOrd="0" presId="urn:microsoft.com/office/officeart/2008/layout/CircleAccentTimeline"/>
    <dgm:cxn modelId="{FB56CF57-BA7B-4727-B465-37FEA94AB5BB}" type="presParOf" srcId="{6EBF3F30-9DD0-4554-8E10-DB2C05C55741}" destId="{0B12391F-2DB0-424C-A11C-C08C321CC4F6}" srcOrd="2" destOrd="0" presId="urn:microsoft.com/office/officeart/2008/layout/CircleAccentTimeline"/>
    <dgm:cxn modelId="{388ED794-FFF2-4DC6-BAA3-145E65DF11B0}" type="presParOf" srcId="{CD4892B3-C49C-4931-8518-395960EF0B86}" destId="{88D720D6-F86D-4E55-BBE7-45FCF12AAD89}" srcOrd="1" destOrd="0" presId="urn:microsoft.com/office/officeart/2008/layout/CircleAccentTimeline"/>
    <dgm:cxn modelId="{4120573A-29F3-4FD6-8103-BE2724A951D1}" type="presParOf" srcId="{CD4892B3-C49C-4931-8518-395960EF0B86}" destId="{CF143332-3DDF-405B-9661-11FCF5F61E4E}" srcOrd="2" destOrd="0" presId="urn:microsoft.com/office/officeart/2008/layout/CircleAccentTimeline"/>
    <dgm:cxn modelId="{6976F327-AD3E-4BDF-92BB-85165C92ADC8}" type="presParOf" srcId="{CD4892B3-C49C-4931-8518-395960EF0B86}" destId="{855514CE-7A74-44DA-B543-E49CF392F8D3}" srcOrd="3" destOrd="0" presId="urn:microsoft.com/office/officeart/2008/layout/CircleAccentTimeline"/>
    <dgm:cxn modelId="{08BDA7FE-4911-4BF1-8CF7-2C8D34CB7440}" type="presParOf" srcId="{CD4892B3-C49C-4931-8518-395960EF0B86}" destId="{7FF49EF3-2143-4B99-BEBC-E58FAF66C509}" srcOrd="4" destOrd="0" presId="urn:microsoft.com/office/officeart/2008/layout/CircleAccentTimeline"/>
    <dgm:cxn modelId="{4D6193A2-5D0C-4CB8-A724-788EBA459108}" type="presParOf" srcId="{7FF49EF3-2143-4B99-BEBC-E58FAF66C509}" destId="{F224646F-33E9-46A8-9BAB-B1B82FAC6763}" srcOrd="0" destOrd="0" presId="urn:microsoft.com/office/officeart/2008/layout/CircleAccentTimeline"/>
    <dgm:cxn modelId="{92F2221A-5B07-4B46-B492-B054DB2D6A0C}" type="presParOf" srcId="{7FF49EF3-2143-4B99-BEBC-E58FAF66C509}" destId="{3B74E5F9-CA01-48A5-B6C6-F4D659704E0B}" srcOrd="1" destOrd="0" presId="urn:microsoft.com/office/officeart/2008/layout/CircleAccentTimeline"/>
    <dgm:cxn modelId="{22D62543-7416-4EDB-BD1F-CD5B1866D79E}" type="presParOf" srcId="{7FF49EF3-2143-4B99-BEBC-E58FAF66C509}" destId="{3FCA949B-66EB-492F-85CC-C110BFE911F0}" srcOrd="2" destOrd="0" presId="urn:microsoft.com/office/officeart/2008/layout/CircleAccentTimeline"/>
    <dgm:cxn modelId="{9326EA9D-362B-4335-A431-C95D37069FB4}" type="presParOf" srcId="{CD4892B3-C49C-4931-8518-395960EF0B86}" destId="{088F6CDF-9ECC-4FF5-BD04-36664AD9CCC0}" srcOrd="5" destOrd="0" presId="urn:microsoft.com/office/officeart/2008/layout/CircleAccentTimeline"/>
    <dgm:cxn modelId="{A5A23600-B795-4E2A-B64D-035FB3404D24}" type="presParOf" srcId="{CD4892B3-C49C-4931-8518-395960EF0B86}" destId="{0740D6A2-CFEB-4EA5-894B-C9D9687E2731}" srcOrd="6" destOrd="0" presId="urn:microsoft.com/office/officeart/2008/layout/CircleAccentTimeline"/>
    <dgm:cxn modelId="{AB36A5BF-8A3D-4C31-8F06-EFF8273A5CC2}" type="presParOf" srcId="{CD4892B3-C49C-4931-8518-395960EF0B86}" destId="{00A93CF8-0159-48A6-B805-EC040DBD9773}" srcOrd="7" destOrd="0" presId="urn:microsoft.com/office/officeart/2008/layout/CircleAccentTimeline"/>
    <dgm:cxn modelId="{E4EF8156-A94D-4F6D-9559-132F58A9EFF1}" type="presParOf" srcId="{CD4892B3-C49C-4931-8518-395960EF0B86}" destId="{ACE01C50-4279-4CDF-87BD-9419ABF994EA}" srcOrd="8" destOrd="0" presId="urn:microsoft.com/office/officeart/2008/layout/CircleAccentTimeline"/>
    <dgm:cxn modelId="{244B7702-CCFC-4D93-9B12-38912C45E799}" type="presParOf" srcId="{ACE01C50-4279-4CDF-87BD-9419ABF994EA}" destId="{33F1879A-3008-4230-855C-0BAB3CAF9D09}" srcOrd="0" destOrd="0" presId="urn:microsoft.com/office/officeart/2008/layout/CircleAccentTimeline"/>
    <dgm:cxn modelId="{45599E91-3F1C-4032-A8B8-0D3E3DD1B8D2}" type="presParOf" srcId="{ACE01C50-4279-4CDF-87BD-9419ABF994EA}" destId="{235BFE85-1767-4D62-AF79-F0CE5363A44C}" srcOrd="1" destOrd="0" presId="urn:microsoft.com/office/officeart/2008/layout/CircleAccentTimeline"/>
    <dgm:cxn modelId="{E7BA011F-C1F1-44E8-B78F-CFB929905D7F}" type="presParOf" srcId="{ACE01C50-4279-4CDF-87BD-9419ABF994EA}" destId="{AB8292DB-DD95-4AC7-9BBD-86B23065FD4D}" srcOrd="2" destOrd="0" presId="urn:microsoft.com/office/officeart/2008/layout/CircleAccentTimeline"/>
    <dgm:cxn modelId="{4C856EC0-881A-47F1-9239-7DB71A03B5C2}" type="presParOf" srcId="{CD4892B3-C49C-4931-8518-395960EF0B86}" destId="{863C4BCB-CD01-4D87-B5FF-47A67BEC17EC}" srcOrd="9" destOrd="0" presId="urn:microsoft.com/office/officeart/2008/layout/CircleAccentTimeline"/>
    <dgm:cxn modelId="{672DDA16-5562-4EFD-A328-D328B42CC504}" type="presParOf" srcId="{CD4892B3-C49C-4931-8518-395960EF0B86}" destId="{B17319AB-E611-4A6C-B254-4A3B12F2814D}" srcOrd="10" destOrd="0" presId="urn:microsoft.com/office/officeart/2008/layout/CircleAccentTimeline"/>
    <dgm:cxn modelId="{255DFB6D-64DE-4841-9BF5-3FF7339B8181}" type="presParOf" srcId="{CD4892B3-C49C-4931-8518-395960EF0B86}" destId="{972D87FE-5042-44A2-8609-08F4D2F66543}" srcOrd="11" destOrd="0" presId="urn:microsoft.com/office/officeart/2008/layout/CircleAccentTimeline"/>
    <dgm:cxn modelId="{39005BCA-B4A5-4020-B327-BA15A3E01765}" type="presParOf" srcId="{972D87FE-5042-44A2-8609-08F4D2F66543}" destId="{DC8600AF-EB16-412D-9913-F6AF5ABF5839}" srcOrd="0" destOrd="0" presId="urn:microsoft.com/office/officeart/2008/layout/CircleAccentTimeline"/>
    <dgm:cxn modelId="{39B36782-CD8E-40E4-8A2D-90024694CBF4}" type="presParOf" srcId="{972D87FE-5042-44A2-8609-08F4D2F66543}" destId="{624C7CDF-9CEB-4A77-A5E5-406FA1D80106}" srcOrd="1" destOrd="0" presId="urn:microsoft.com/office/officeart/2008/layout/CircleAccentTimeline"/>
    <dgm:cxn modelId="{216D2B46-4073-48A1-8AE9-C5A11E8CB662}" type="presParOf" srcId="{972D87FE-5042-44A2-8609-08F4D2F66543}" destId="{8A88A3F1-D782-40A4-92E9-F023D6459C70}" srcOrd="2" destOrd="0" presId="urn:microsoft.com/office/officeart/2008/layout/CircleAccentTimeline"/>
    <dgm:cxn modelId="{83C20101-F46A-40BA-8E4E-E1A57A6E5AD1}" type="presParOf" srcId="{CD4892B3-C49C-4931-8518-395960EF0B86}" destId="{1D31A41B-FAB1-4CB4-ABFA-16EC0A8D5EAA}" srcOrd="12" destOrd="0" presId="urn:microsoft.com/office/officeart/2008/layout/CircleAccentTimeline"/>
    <dgm:cxn modelId="{B99E325D-422B-4052-A577-F815CB4126B3}" type="presParOf" srcId="{CD4892B3-C49C-4931-8518-395960EF0B86}" destId="{2CA33D00-A714-444F-A74B-E1811CFC1A72}" srcOrd="13" destOrd="0" presId="urn:microsoft.com/office/officeart/2008/layout/CircleAccentTimeline"/>
    <dgm:cxn modelId="{FED94FA4-C9AC-4048-95F4-2FC94DEC05A8}" type="presParOf" srcId="{CD4892B3-C49C-4931-8518-395960EF0B86}" destId="{E422C448-5649-450F-AFE5-87D7E41ACF10}" srcOrd="14" destOrd="0" presId="urn:microsoft.com/office/officeart/2008/layout/CircleAccentTimeline"/>
    <dgm:cxn modelId="{DED5ECBA-E80A-4081-ABB2-EABCAD4CD7FD}" type="presParOf" srcId="{CD4892B3-C49C-4931-8518-395960EF0B86}" destId="{A8672B14-0A48-4E9C-A9ED-0FECC767FB9C}" srcOrd="15" destOrd="0" presId="urn:microsoft.com/office/officeart/2008/layout/CircleAccentTimeline"/>
    <dgm:cxn modelId="{29D6BB75-ECBA-4370-B98F-942906DCDFF2}" type="presParOf" srcId="{A8672B14-0A48-4E9C-A9ED-0FECC767FB9C}" destId="{0570F776-F18D-49DB-97FD-F54F4ACD64E9}" srcOrd="0" destOrd="0" presId="urn:microsoft.com/office/officeart/2008/layout/CircleAccentTimeline"/>
    <dgm:cxn modelId="{D7883016-CFD0-44A6-BA99-AEADBC3E474E}" type="presParOf" srcId="{A8672B14-0A48-4E9C-A9ED-0FECC767FB9C}" destId="{096F6F70-DE03-4ACB-B579-B1072AE8622B}" srcOrd="1" destOrd="0" presId="urn:microsoft.com/office/officeart/2008/layout/CircleAccentTimeline"/>
    <dgm:cxn modelId="{AAF61DB1-AA61-4DB1-923A-DE60AD7A185E}" type="presParOf" srcId="{A8672B14-0A48-4E9C-A9ED-0FECC767FB9C}" destId="{237FE8AB-6502-4869-9ACE-4A68BEE14889}" srcOrd="2" destOrd="0" presId="urn:microsoft.com/office/officeart/2008/layout/CircleAccentTimeline"/>
    <dgm:cxn modelId="{39FDD0CA-4BEB-469E-9CC0-49126EB4FAE5}" type="presParOf" srcId="{CD4892B3-C49C-4931-8518-395960EF0B86}" destId="{5151147D-BBEF-4209-946E-1244A60986E3}" srcOrd="16" destOrd="0" presId="urn:microsoft.com/office/officeart/2008/layout/CircleAccentTimeline"/>
    <dgm:cxn modelId="{9446AB0A-114C-4A08-9187-40612A2C647D}" type="presParOf" srcId="{CD4892B3-C49C-4931-8518-395960EF0B86}" destId="{34F6D18F-ACB6-46B1-B04A-28D5FB09816D}" srcOrd="17" destOrd="0" presId="urn:microsoft.com/office/officeart/2008/layout/CircleAccentTimeline"/>
    <dgm:cxn modelId="{F00B743D-3641-4FD0-8526-12832CB62806}" type="presParOf" srcId="{CD4892B3-C49C-4931-8518-395960EF0B86}" destId="{C4E42992-11F5-452C-AA14-40C252ECC5CF}" srcOrd="18" destOrd="0" presId="urn:microsoft.com/office/officeart/2008/layout/CircleAccentTimeline"/>
    <dgm:cxn modelId="{F591C112-BA6D-4702-A9F3-BE3AA022DA84}" type="presParOf" srcId="{CD4892B3-C49C-4931-8518-395960EF0B86}" destId="{6B8B258E-5D12-475D-BFFA-4A8C601068C6}" srcOrd="19" destOrd="0" presId="urn:microsoft.com/office/officeart/2008/layout/CircleAccentTimeline"/>
    <dgm:cxn modelId="{22CDA234-781A-4D67-94F8-CEC9F4508F59}" type="presParOf" srcId="{6B8B258E-5D12-475D-BFFA-4A8C601068C6}" destId="{A52C55C6-4096-43B6-8851-29BFBB5C4B0D}" srcOrd="0" destOrd="0" presId="urn:microsoft.com/office/officeart/2008/layout/CircleAccentTimeline"/>
    <dgm:cxn modelId="{8424767F-9BF1-4A48-AFA2-0F1D0D160604}" type="presParOf" srcId="{6B8B258E-5D12-475D-BFFA-4A8C601068C6}" destId="{99B10AC3-48FA-4550-A23C-58647C87A3AE}" srcOrd="1" destOrd="0" presId="urn:microsoft.com/office/officeart/2008/layout/CircleAccentTimeline"/>
    <dgm:cxn modelId="{CC2303BB-375D-412E-9EBF-F83269D5C529}" type="presParOf" srcId="{6B8B258E-5D12-475D-BFFA-4A8C601068C6}" destId="{B930A4DA-8BEF-4FC3-A121-4F0F8F99BD30}" srcOrd="2" destOrd="0" presId="urn:microsoft.com/office/officeart/2008/layout/CircleAccentTimeline"/>
    <dgm:cxn modelId="{C397D96E-5008-43D2-859E-EC86C37F27F4}" type="presParOf" srcId="{CD4892B3-C49C-4931-8518-395960EF0B86}" destId="{E4B9DF80-2D5C-4E15-BA6C-ABABAA37FBF8}" srcOrd="20" destOrd="0" presId="urn:microsoft.com/office/officeart/2008/layout/CircleAccentTimeline"/>
    <dgm:cxn modelId="{D470B449-21A1-4070-96BF-2C003F7B6CC6}" type="presParOf" srcId="{CD4892B3-C49C-4931-8518-395960EF0B86}" destId="{8B4F391B-BF4B-45D5-A7FD-D38773808E42}" srcOrd="21" destOrd="0" presId="urn:microsoft.com/office/officeart/2008/layout/CircleAccentTimeline"/>
    <dgm:cxn modelId="{D9E66921-B25C-40E3-9718-DC54771AA7D6}" type="presParOf" srcId="{CD4892B3-C49C-4931-8518-395960EF0B86}" destId="{5A2E97B1-69CB-4748-AF22-D319B85B4C33}" srcOrd="22" destOrd="0" presId="urn:microsoft.com/office/officeart/2008/layout/CircleAccentTimeline"/>
    <dgm:cxn modelId="{57A7114A-663A-4C3B-9A81-608ED101BBE5}" type="presParOf" srcId="{5A2E97B1-69CB-4748-AF22-D319B85B4C33}" destId="{D90012B6-CE1D-4A98-A0B9-3CF62719B24D}" srcOrd="0" destOrd="0" presId="urn:microsoft.com/office/officeart/2008/layout/CircleAccentTimeline"/>
    <dgm:cxn modelId="{CDD2A8F6-64F5-4C04-A78E-953B22333813}" type="presParOf" srcId="{5A2E97B1-69CB-4748-AF22-D319B85B4C33}" destId="{55C8E52C-60F0-452E-95BE-844CAAC2752C}" srcOrd="1" destOrd="0" presId="urn:microsoft.com/office/officeart/2008/layout/CircleAccentTimeline"/>
    <dgm:cxn modelId="{26158202-8814-4DDE-B2FE-440BFBD20C58}" type="presParOf" srcId="{5A2E97B1-69CB-4748-AF22-D319B85B4C33}" destId="{757AA3DA-4FA6-4E4F-93E4-77FB9C227D97}" srcOrd="2" destOrd="0" presId="urn:microsoft.com/office/officeart/2008/layout/CircleAccentTimeline"/>
    <dgm:cxn modelId="{B86D7693-BDE9-4587-ACA0-19978A7317E7}" type="presParOf" srcId="{CD4892B3-C49C-4931-8518-395960EF0B86}" destId="{F152D04D-3720-414B-8207-F5D11F026EBD}" srcOrd="23" destOrd="0" presId="urn:microsoft.com/office/officeart/2008/layout/CircleAccentTimeline"/>
    <dgm:cxn modelId="{84125E09-B1B1-4E88-9176-7368374D1341}" type="presParOf" srcId="{CD4892B3-C49C-4931-8518-395960EF0B86}" destId="{1CA5A2BD-1E4D-4454-BCE7-476D6FA541E3}" srcOrd="24" destOrd="0" presId="urn:microsoft.com/office/officeart/2008/layout/CircleAccentTimeline"/>
    <dgm:cxn modelId="{897B3A1D-64E8-4F94-B839-660D9CFECAC9}" type="presParOf" srcId="{CD4892B3-C49C-4931-8518-395960EF0B86}" destId="{9B4DF06F-BC38-4C02-B261-ED2AE43B1AB7}" srcOrd="25" destOrd="0" presId="urn:microsoft.com/office/officeart/2008/layout/CircleAccentTimeline"/>
    <dgm:cxn modelId="{529319BF-4532-4D29-8606-00B7A12AF4C3}" type="presParOf" srcId="{CD4892B3-C49C-4931-8518-395960EF0B86}" destId="{52BB07CB-A0A1-423F-8EAF-1CE655FC4C07}" srcOrd="26" destOrd="0" presId="urn:microsoft.com/office/officeart/2008/layout/CircleAccentTimeline"/>
    <dgm:cxn modelId="{E325FB70-8BAD-4F8E-8E7C-A835655B995C}" type="presParOf" srcId="{52BB07CB-A0A1-423F-8EAF-1CE655FC4C07}" destId="{C43657C0-EEBD-405C-B3E4-C453EE3BFB9D}" srcOrd="0" destOrd="0" presId="urn:microsoft.com/office/officeart/2008/layout/CircleAccentTimeline"/>
    <dgm:cxn modelId="{66FEB9E0-B088-4252-8084-C03097F0170D}" type="presParOf" srcId="{52BB07CB-A0A1-423F-8EAF-1CE655FC4C07}" destId="{CF998BF3-9409-432C-9F14-9404BBBC8F3F}" srcOrd="1" destOrd="0" presId="urn:microsoft.com/office/officeart/2008/layout/CircleAccentTimeline"/>
    <dgm:cxn modelId="{70B296A2-7A14-4A16-8539-09ABBCC51F03}" type="presParOf" srcId="{52BB07CB-A0A1-423F-8EAF-1CE655FC4C07}" destId="{ECBC34D6-CAD7-44B9-BA2E-5441088ED3ED}" srcOrd="2" destOrd="0" presId="urn:microsoft.com/office/officeart/2008/layout/CircleAccentTimeline"/>
    <dgm:cxn modelId="{83B5E8E8-71BA-46C3-A434-7B9B39151667}" type="presParOf" srcId="{CD4892B3-C49C-4931-8518-395960EF0B86}" destId="{785913AA-F5FB-47E2-B0EF-1C15CE461DE6}" srcOrd="27" destOrd="0" presId="urn:microsoft.com/office/officeart/2008/layout/CircleAccentTimeline"/>
    <dgm:cxn modelId="{84D50F51-A368-46C4-A713-1637D81D3A9A}" type="presParOf" srcId="{CD4892B3-C49C-4931-8518-395960EF0B86}" destId="{065E964C-4D2E-40AE-9AC6-28EC88B669D6}" srcOrd="28" destOrd="0" presId="urn:microsoft.com/office/officeart/2008/layout/CircleAccentTimeline"/>
    <dgm:cxn modelId="{9E9CD8DC-35C7-47B5-850F-4005BDFCD06D}" type="presParOf" srcId="{CD4892B3-C49C-4931-8518-395960EF0B86}" destId="{B16BD2C2-B2C2-4688-9361-1B5BC986BC1A}" srcOrd="29" destOrd="0" presId="urn:microsoft.com/office/officeart/2008/layout/CircleAccentTimeline"/>
    <dgm:cxn modelId="{899293FD-F673-455F-953B-7F593F4030CE}" type="presParOf" srcId="{CD4892B3-C49C-4931-8518-395960EF0B86}" destId="{82C0D41C-1101-44B0-86CA-ED92B29CF182}" srcOrd="30" destOrd="0" presId="urn:microsoft.com/office/officeart/2008/layout/CircleAccentTimeline"/>
    <dgm:cxn modelId="{55163B8C-95A7-42E9-9CF0-6C61E25E43A5}" type="presParOf" srcId="{82C0D41C-1101-44B0-86CA-ED92B29CF182}" destId="{FF1A0533-D402-4BA2-980C-6016B00CCF88}" srcOrd="0" destOrd="0" presId="urn:microsoft.com/office/officeart/2008/layout/CircleAccentTimeline"/>
    <dgm:cxn modelId="{2C315EF9-D7A1-4F0C-B83F-1CCB3123EA39}" type="presParOf" srcId="{82C0D41C-1101-44B0-86CA-ED92B29CF182}" destId="{2B297F76-5C62-4B44-A76C-1F772D848E92}" srcOrd="1" destOrd="0" presId="urn:microsoft.com/office/officeart/2008/layout/CircleAccentTimeline"/>
    <dgm:cxn modelId="{01CC33BF-D586-42BD-892E-B7B92E97723A}" type="presParOf" srcId="{82C0D41C-1101-44B0-86CA-ED92B29CF182}" destId="{25E52EBB-D776-402E-9DA1-0B2704E9D308}" srcOrd="2" destOrd="0" presId="urn:microsoft.com/office/officeart/2008/layout/CircleAccentTimeline"/>
    <dgm:cxn modelId="{86B67388-51A7-4C7E-8FA0-E27E2F0D135C}" type="presParOf" srcId="{CD4892B3-C49C-4931-8518-395960EF0B86}" destId="{498FB461-7D13-408B-9336-B882D8789B6F}" srcOrd="31" destOrd="0" presId="urn:microsoft.com/office/officeart/2008/layout/CircleAccentTimeline"/>
    <dgm:cxn modelId="{2D9DAE20-BE6E-443B-97BC-56AEB27BF767}" type="presParOf" srcId="{CD4892B3-C49C-4931-8518-395960EF0B86}" destId="{0F251D2F-179F-4765-A00E-F026A3FA2DD4}" srcOrd="32" destOrd="0" presId="urn:microsoft.com/office/officeart/2008/layout/CircleAccentTimeline"/>
    <dgm:cxn modelId="{EB8690B9-3887-449A-94DB-4373086AAA70}" type="presParOf" srcId="{CD4892B3-C49C-4931-8518-395960EF0B86}" destId="{3C2C6651-F3DC-407B-8887-2512EFA048F5}" srcOrd="33" destOrd="0" presId="urn:microsoft.com/office/officeart/2008/layout/CircleAccentTimeline"/>
    <dgm:cxn modelId="{C746C30E-B4DF-4D93-A369-A9F71E233191}" type="presParOf" srcId="{CD4892B3-C49C-4931-8518-395960EF0B86}" destId="{3AF4FAF5-5AAC-4E84-911B-4649657FE0B1}" srcOrd="34" destOrd="0" presId="urn:microsoft.com/office/officeart/2008/layout/CircleAccentTimeline"/>
    <dgm:cxn modelId="{FADE04D5-487A-4A1B-8B8B-06C8B1E90AFA}" type="presParOf" srcId="{3AF4FAF5-5AAC-4E84-911B-4649657FE0B1}" destId="{01BD9612-68F4-4BBE-9875-91120D23FD00}" srcOrd="0" destOrd="0" presId="urn:microsoft.com/office/officeart/2008/layout/CircleAccentTimeline"/>
    <dgm:cxn modelId="{C47318F5-F32E-4D99-9B47-572B33EEBE00}" type="presParOf" srcId="{3AF4FAF5-5AAC-4E84-911B-4649657FE0B1}" destId="{79FCF312-7371-4E52-A16D-27704DC93951}" srcOrd="1" destOrd="0" presId="urn:microsoft.com/office/officeart/2008/layout/CircleAccentTimeline"/>
    <dgm:cxn modelId="{8B3885C5-2BF9-47DF-8D89-FB1F7FD323EA}" type="presParOf" srcId="{3AF4FAF5-5AAC-4E84-911B-4649657FE0B1}" destId="{4076B13F-1F44-4EA4-9D31-2D9E418695C0}" srcOrd="2" destOrd="0" presId="urn:microsoft.com/office/officeart/2008/layout/CircleAccentTimeline"/>
    <dgm:cxn modelId="{1C507A17-A60E-416A-9134-9A5C1AD3AEAA}" type="presParOf" srcId="{CD4892B3-C49C-4931-8518-395960EF0B86}" destId="{31684028-679E-43B8-818F-522DF7F30B90}" srcOrd="35" destOrd="0" presId="urn:microsoft.com/office/officeart/2008/layout/CircleAccentTimeline"/>
    <dgm:cxn modelId="{4B6471FC-2CD6-4E55-ACA7-7A4F19A07036}" type="presParOf" srcId="{CD4892B3-C49C-4931-8518-395960EF0B86}" destId="{339173C5-0B1C-4D3D-87F9-6662B6761A59}" srcOrd="36" destOrd="0" presId="urn:microsoft.com/office/officeart/2008/layout/CircleAccentTimeline"/>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814098-7018-45C4-86B4-1BFE9D145EEC}">
      <dsp:nvSpPr>
        <dsp:cNvPr id="0" name=""/>
        <dsp:cNvSpPr/>
      </dsp:nvSpPr>
      <dsp:spPr>
        <a:xfrm>
          <a:off x="0" y="1176132"/>
          <a:ext cx="12122331" cy="3099049"/>
        </a:xfrm>
        <a:prstGeom prst="rightArrow">
          <a:avLst/>
        </a:prstGeom>
        <a:solidFill>
          <a:schemeClr val="accent5">
            <a:lumMod val="60000"/>
            <a:lumOff val="40000"/>
          </a:schemeClr>
        </a:solidFill>
        <a:ln>
          <a:solidFill>
            <a:schemeClr val="accent5">
              <a:lumMod val="20000"/>
              <a:lumOff val="80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3CB936-BC50-4F52-8E38-B1B277C189A5}">
      <dsp:nvSpPr>
        <dsp:cNvPr id="0" name=""/>
        <dsp:cNvSpPr/>
      </dsp:nvSpPr>
      <dsp:spPr>
        <a:xfrm>
          <a:off x="1265" y="2201574"/>
          <a:ext cx="1527676" cy="1527676"/>
        </a:xfrm>
        <a:prstGeom prst="donut">
          <a:avLst>
            <a:gd name="adj" fmla="val 20000"/>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EE672E5-5552-4583-92B2-12F9F339C917}">
      <dsp:nvSpPr>
        <dsp:cNvPr id="0" name=""/>
        <dsp:cNvSpPr/>
      </dsp:nvSpPr>
      <dsp:spPr>
        <a:xfrm rot="17700000">
          <a:off x="225658" y="822917"/>
          <a:ext cx="1738284" cy="810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0" rIns="0" bIns="0" numCol="1" spcCol="1270" anchor="ctr" anchorCtr="0">
          <a:noAutofit/>
        </a:bodyPr>
        <a:lstStyle/>
        <a:p>
          <a:pPr marL="0" lvl="0" indent="0" algn="l" defTabSz="844550">
            <a:lnSpc>
              <a:spcPct val="90000"/>
            </a:lnSpc>
            <a:spcBef>
              <a:spcPct val="0"/>
            </a:spcBef>
            <a:spcAft>
              <a:spcPct val="35000"/>
            </a:spcAft>
            <a:buNone/>
          </a:pPr>
          <a:r>
            <a:rPr lang="en-US" sz="1900" kern="1200" dirty="0">
              <a:solidFill>
                <a:schemeClr val="accent5">
                  <a:lumMod val="50000"/>
                </a:schemeClr>
              </a:solidFill>
            </a:rPr>
            <a:t>1948</a:t>
          </a:r>
        </a:p>
        <a:p>
          <a:pPr marL="0" lvl="0" indent="0" algn="ctr" defTabSz="844550">
            <a:lnSpc>
              <a:spcPct val="90000"/>
            </a:lnSpc>
            <a:spcBef>
              <a:spcPct val="0"/>
            </a:spcBef>
            <a:spcAft>
              <a:spcPct val="35000"/>
            </a:spcAft>
            <a:buNone/>
          </a:pPr>
          <a:r>
            <a:rPr lang="en-US" sz="1900" kern="1200" dirty="0">
              <a:solidFill>
                <a:schemeClr val="accent5">
                  <a:lumMod val="50000"/>
                </a:schemeClr>
              </a:solidFill>
            </a:rPr>
            <a:t>Fountain House</a:t>
          </a:r>
        </a:p>
      </dsp:txBody>
      <dsp:txXfrm>
        <a:off x="225658" y="822917"/>
        <a:ext cx="1738284" cy="810575"/>
      </dsp:txXfrm>
    </dsp:sp>
    <dsp:sp modelId="{F224646F-33E9-46A8-9BAB-B1B82FAC6763}">
      <dsp:nvSpPr>
        <dsp:cNvPr id="0" name=""/>
        <dsp:cNvSpPr/>
      </dsp:nvSpPr>
      <dsp:spPr>
        <a:xfrm>
          <a:off x="1540494" y="2681734"/>
          <a:ext cx="517874" cy="521221"/>
        </a:xfrm>
        <a:prstGeom prst="ellipse">
          <a:avLst/>
        </a:prstGeom>
        <a:blipFill rotWithShape="1">
          <a:blip xmlns:r="http://schemas.openxmlformats.org/officeDocument/2006/relationships" r:embed="rId1">
            <a:duotone>
              <a:schemeClr val="accent2">
                <a:hueOff val="0"/>
                <a:satOff val="0"/>
                <a:lumOff val="0"/>
                <a:alphaOff val="0"/>
                <a:shade val="36000"/>
                <a:satMod val="120000"/>
              </a:schemeClr>
              <a:schemeClr val="accent2">
                <a:hueOff val="0"/>
                <a:satOff val="0"/>
                <a:lumOff val="0"/>
                <a:alphaOff val="0"/>
                <a:tint val="40000"/>
              </a:schemeClr>
            </a:duotone>
          </a:blip>
          <a:tile tx="0" ty="0" sx="60000" sy="59000" flip="none" algn="tl"/>
        </a:blipFill>
        <a:ln>
          <a:noFill/>
        </a:ln>
        <a:effectLst>
          <a:softEdge rad="1270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B74E5F9-CA01-48A5-B6C6-F4D659704E0B}">
      <dsp:nvSpPr>
        <dsp:cNvPr id="0" name=""/>
        <dsp:cNvSpPr/>
      </dsp:nvSpPr>
      <dsp:spPr>
        <a:xfrm rot="17700000">
          <a:off x="691237" y="3817878"/>
          <a:ext cx="1642786" cy="792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marL="0" lvl="0" indent="0" algn="r" defTabSz="466725">
            <a:lnSpc>
              <a:spcPct val="90000"/>
            </a:lnSpc>
            <a:spcBef>
              <a:spcPct val="0"/>
            </a:spcBef>
            <a:spcAft>
              <a:spcPct val="35000"/>
            </a:spcAft>
            <a:buNone/>
          </a:pPr>
          <a:r>
            <a:rPr lang="en-US" sz="1050" kern="1200" dirty="0"/>
            <a:t>1963 First clubhouse research at Fountain House – Beard et al</a:t>
          </a:r>
        </a:p>
      </dsp:txBody>
      <dsp:txXfrm>
        <a:off x="691237" y="3817878"/>
        <a:ext cx="1642786" cy="792090"/>
      </dsp:txXfrm>
    </dsp:sp>
    <dsp:sp modelId="{3FCA949B-66EB-492F-85CC-C110BFE911F0}">
      <dsp:nvSpPr>
        <dsp:cNvPr id="0" name=""/>
        <dsp:cNvSpPr/>
      </dsp:nvSpPr>
      <dsp:spPr>
        <a:xfrm rot="17700000">
          <a:off x="1651950" y="1466126"/>
          <a:ext cx="1642786" cy="792090"/>
        </a:xfrm>
        <a:prstGeom prst="rect">
          <a:avLst/>
        </a:prstGeom>
        <a:noFill/>
        <a:ln>
          <a:noFill/>
        </a:ln>
        <a:effectLst/>
      </dsp:spPr>
      <dsp:style>
        <a:lnRef idx="0">
          <a:scrgbClr r="0" g="0" b="0"/>
        </a:lnRef>
        <a:fillRef idx="0">
          <a:scrgbClr r="0" g="0" b="0"/>
        </a:fillRef>
        <a:effectRef idx="0">
          <a:scrgbClr r="0" g="0" b="0"/>
        </a:effectRef>
        <a:fontRef idx="minor"/>
      </dsp:style>
    </dsp:sp>
    <dsp:sp modelId="{33F1879A-3008-4230-855C-0BAB3CAF9D09}">
      <dsp:nvSpPr>
        <dsp:cNvPr id="0" name=""/>
        <dsp:cNvSpPr/>
      </dsp:nvSpPr>
      <dsp:spPr>
        <a:xfrm>
          <a:off x="2114558" y="2681738"/>
          <a:ext cx="517874" cy="521221"/>
        </a:xfrm>
        <a:prstGeom prst="ellipse">
          <a:avLst/>
        </a:prstGeom>
        <a:blipFill rotWithShape="1">
          <a:blip xmlns:r="http://schemas.openxmlformats.org/officeDocument/2006/relationships" r:embed="rId1">
            <a:duotone>
              <a:schemeClr val="accent3">
                <a:hueOff val="0"/>
                <a:satOff val="0"/>
                <a:lumOff val="0"/>
                <a:alphaOff val="0"/>
                <a:shade val="36000"/>
                <a:satMod val="120000"/>
              </a:schemeClr>
              <a:schemeClr val="accent3">
                <a:hueOff val="0"/>
                <a:satOff val="0"/>
                <a:lumOff val="0"/>
                <a:alphaOff val="0"/>
                <a:tint val="40000"/>
              </a:schemeClr>
            </a:duotone>
          </a:blip>
          <a:tile tx="0" ty="0" sx="60000" sy="59000" flip="none" algn="tl"/>
        </a:blipFill>
        <a:ln>
          <a:noFill/>
        </a:ln>
        <a:effectLst>
          <a:softEdge rad="1270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35BFE85-1767-4D62-AF79-F0CE5363A44C}">
      <dsp:nvSpPr>
        <dsp:cNvPr id="0" name=""/>
        <dsp:cNvSpPr/>
      </dsp:nvSpPr>
      <dsp:spPr>
        <a:xfrm rot="17700000">
          <a:off x="1389867" y="3689996"/>
          <a:ext cx="1568292" cy="7743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marL="0" lvl="0" indent="0" algn="r" defTabSz="466725">
            <a:lnSpc>
              <a:spcPct val="90000"/>
            </a:lnSpc>
            <a:spcBef>
              <a:spcPct val="0"/>
            </a:spcBef>
            <a:spcAft>
              <a:spcPct val="35000"/>
            </a:spcAft>
            <a:buNone/>
          </a:pPr>
          <a:r>
            <a:rPr lang="en-US" sz="1050" kern="1200" dirty="0"/>
            <a:t>1971 clubhouse research – Hill House – </a:t>
          </a:r>
          <a:r>
            <a:rPr lang="en-US" sz="1050" kern="1200" dirty="0" err="1"/>
            <a:t>Wolkon</a:t>
          </a:r>
          <a:r>
            <a:rPr lang="en-US" sz="1050" kern="1200" dirty="0"/>
            <a:t> et al 1971</a:t>
          </a:r>
        </a:p>
      </dsp:txBody>
      <dsp:txXfrm>
        <a:off x="1389867" y="3689996"/>
        <a:ext cx="1568292" cy="774365"/>
      </dsp:txXfrm>
    </dsp:sp>
    <dsp:sp modelId="{AB8292DB-DD95-4AC7-9BBD-86B23065FD4D}">
      <dsp:nvSpPr>
        <dsp:cNvPr id="0" name=""/>
        <dsp:cNvSpPr/>
      </dsp:nvSpPr>
      <dsp:spPr>
        <a:xfrm rot="17700000">
          <a:off x="2536086" y="1503629"/>
          <a:ext cx="1642786" cy="792090"/>
        </a:xfrm>
        <a:prstGeom prst="rect">
          <a:avLst/>
        </a:prstGeom>
        <a:noFill/>
        <a:ln>
          <a:noFill/>
        </a:ln>
        <a:effectLst/>
      </dsp:spPr>
      <dsp:style>
        <a:lnRef idx="0">
          <a:scrgbClr r="0" g="0" b="0"/>
        </a:lnRef>
        <a:fillRef idx="0">
          <a:scrgbClr r="0" g="0" b="0"/>
        </a:fillRef>
        <a:effectRef idx="0">
          <a:scrgbClr r="0" g="0" b="0"/>
        </a:effectRef>
        <a:fontRef idx="minor"/>
      </dsp:style>
    </dsp:sp>
    <dsp:sp modelId="{DC8600AF-EB16-412D-9913-F6AF5ABF5839}">
      <dsp:nvSpPr>
        <dsp:cNvPr id="0" name=""/>
        <dsp:cNvSpPr/>
      </dsp:nvSpPr>
      <dsp:spPr>
        <a:xfrm>
          <a:off x="3937674" y="2192683"/>
          <a:ext cx="1527676" cy="1527676"/>
        </a:xfrm>
        <a:prstGeom prst="donut">
          <a:avLst>
            <a:gd name="adj" fmla="val 20000"/>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24C7CDF-9CEB-4A77-A5E5-406FA1D80106}">
      <dsp:nvSpPr>
        <dsp:cNvPr id="0" name=""/>
        <dsp:cNvSpPr/>
      </dsp:nvSpPr>
      <dsp:spPr>
        <a:xfrm rot="17700000">
          <a:off x="4022102" y="657828"/>
          <a:ext cx="1899072" cy="915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0" rIns="0" bIns="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accent5">
                  <a:lumMod val="50000"/>
                </a:schemeClr>
              </a:solidFill>
            </a:rPr>
            <a:t>1994 Clubhouse International</a:t>
          </a:r>
        </a:p>
      </dsp:txBody>
      <dsp:txXfrm>
        <a:off x="4022102" y="657828"/>
        <a:ext cx="1899072" cy="915206"/>
      </dsp:txXfrm>
    </dsp:sp>
    <dsp:sp modelId="{0570F776-F18D-49DB-97FD-F54F4ACD64E9}">
      <dsp:nvSpPr>
        <dsp:cNvPr id="0" name=""/>
        <dsp:cNvSpPr/>
      </dsp:nvSpPr>
      <dsp:spPr>
        <a:xfrm>
          <a:off x="2740407" y="2681734"/>
          <a:ext cx="517874" cy="521221"/>
        </a:xfrm>
        <a:prstGeom prst="ellipse">
          <a:avLst/>
        </a:prstGeom>
        <a:blipFill rotWithShape="0">
          <a:blip xmlns:r="http://schemas.openxmlformats.org/officeDocument/2006/relationships" r:embed="rId1">
            <a:duotone>
              <a:srgbClr val="D8B25C">
                <a:hueOff val="0"/>
                <a:satOff val="0"/>
                <a:lumOff val="0"/>
                <a:alphaOff val="0"/>
                <a:shade val="36000"/>
                <a:satMod val="120000"/>
              </a:srgbClr>
              <a:srgbClr val="D8B25C">
                <a:hueOff val="0"/>
                <a:satOff val="0"/>
                <a:lumOff val="0"/>
                <a:alphaOff val="0"/>
                <a:tint val="40000"/>
              </a:srgbClr>
            </a:duotone>
          </a:blip>
          <a:srcRect/>
          <a:stretch>
            <a:fillRect l="-23000" r="-23000"/>
          </a:stretch>
        </a:blipFill>
        <a:ln>
          <a:noFill/>
        </a:ln>
        <a:effectLst>
          <a:softEdge rad="1270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96F6F70-DE03-4ACB-B579-B1072AE8622B}">
      <dsp:nvSpPr>
        <dsp:cNvPr id="0" name=""/>
        <dsp:cNvSpPr/>
      </dsp:nvSpPr>
      <dsp:spPr>
        <a:xfrm rot="17700000">
          <a:off x="1982663" y="3696917"/>
          <a:ext cx="1642786" cy="792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marL="0" lvl="0" indent="0" algn="r" defTabSz="466725">
            <a:lnSpc>
              <a:spcPct val="90000"/>
            </a:lnSpc>
            <a:spcBef>
              <a:spcPct val="0"/>
            </a:spcBef>
            <a:spcAft>
              <a:spcPct val="35000"/>
            </a:spcAft>
            <a:buNone/>
          </a:pPr>
          <a:r>
            <a:rPr lang="en-US" sz="1050" kern="1200" dirty="0"/>
            <a:t>1977 - First article on Clubhouse outside the US: Fountain House Lahore - Pakistan</a:t>
          </a:r>
        </a:p>
      </dsp:txBody>
      <dsp:txXfrm>
        <a:off x="1982663" y="3696917"/>
        <a:ext cx="1642786" cy="792090"/>
      </dsp:txXfrm>
    </dsp:sp>
    <dsp:sp modelId="{237FE8AB-6502-4869-9ACE-4A68BEE14889}">
      <dsp:nvSpPr>
        <dsp:cNvPr id="0" name=""/>
        <dsp:cNvSpPr/>
      </dsp:nvSpPr>
      <dsp:spPr>
        <a:xfrm rot="17700000">
          <a:off x="5086864" y="1466126"/>
          <a:ext cx="1642786" cy="792090"/>
        </a:xfrm>
        <a:prstGeom prst="rect">
          <a:avLst/>
        </a:prstGeom>
        <a:noFill/>
        <a:ln>
          <a:noFill/>
        </a:ln>
        <a:effectLst/>
      </dsp:spPr>
      <dsp:style>
        <a:lnRef idx="0">
          <a:scrgbClr r="0" g="0" b="0"/>
        </a:lnRef>
        <a:fillRef idx="0">
          <a:scrgbClr r="0" g="0" b="0"/>
        </a:fillRef>
        <a:effectRef idx="0">
          <a:scrgbClr r="0" g="0" b="0"/>
        </a:effectRef>
        <a:fontRef idx="minor"/>
      </dsp:style>
    </dsp:sp>
    <dsp:sp modelId="{A52C55C6-4096-43B6-8851-29BFBB5C4B0D}">
      <dsp:nvSpPr>
        <dsp:cNvPr id="0" name=""/>
        <dsp:cNvSpPr/>
      </dsp:nvSpPr>
      <dsp:spPr>
        <a:xfrm>
          <a:off x="5597804" y="2674340"/>
          <a:ext cx="586164" cy="588630"/>
        </a:xfrm>
        <a:prstGeom prst="ellipse">
          <a:avLst/>
        </a:prstGeom>
        <a:blipFill rotWithShape="1">
          <a:blip xmlns:r="http://schemas.openxmlformats.org/officeDocument/2006/relationships" r:embed="rId1">
            <a:duotone>
              <a:schemeClr val="accent5">
                <a:hueOff val="0"/>
                <a:satOff val="0"/>
                <a:lumOff val="0"/>
                <a:alphaOff val="0"/>
                <a:shade val="36000"/>
                <a:satMod val="120000"/>
              </a:schemeClr>
              <a:schemeClr val="accent5">
                <a:hueOff val="0"/>
                <a:satOff val="0"/>
                <a:lumOff val="0"/>
                <a:alphaOff val="0"/>
                <a:tint val="40000"/>
              </a:schemeClr>
            </a:duotone>
          </a:blip>
          <a:tile tx="0" ty="0" sx="60000" sy="59000" flip="none" algn="tl"/>
        </a:blipFill>
        <a:ln>
          <a:noFill/>
        </a:ln>
        <a:effectLst>
          <a:softEdge rad="1270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9B10AC3-48FA-4550-A23C-58647C87A3AE}">
      <dsp:nvSpPr>
        <dsp:cNvPr id="0" name=""/>
        <dsp:cNvSpPr/>
      </dsp:nvSpPr>
      <dsp:spPr>
        <a:xfrm rot="17700000">
          <a:off x="4782824" y="3782117"/>
          <a:ext cx="1642786" cy="792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marL="0" lvl="0" indent="0" algn="r" defTabSz="466725">
            <a:lnSpc>
              <a:spcPct val="90000"/>
            </a:lnSpc>
            <a:spcBef>
              <a:spcPct val="0"/>
            </a:spcBef>
            <a:spcAft>
              <a:spcPct val="35000"/>
            </a:spcAft>
            <a:buNone/>
          </a:pPr>
          <a:r>
            <a:rPr lang="en-US" sz="1050" kern="1200" dirty="0"/>
            <a:t>1995 – 2000 SAMHSA EIDP Randomized Clinical Trial of Clubhouse &amp; PACT</a:t>
          </a:r>
        </a:p>
      </dsp:txBody>
      <dsp:txXfrm>
        <a:off x="4782824" y="3782117"/>
        <a:ext cx="1642786" cy="792090"/>
      </dsp:txXfrm>
    </dsp:sp>
    <dsp:sp modelId="{B930A4DA-8BEF-4FC3-A121-4F0F8F99BD30}">
      <dsp:nvSpPr>
        <dsp:cNvPr id="0" name=""/>
        <dsp:cNvSpPr/>
      </dsp:nvSpPr>
      <dsp:spPr>
        <a:xfrm rot="17700000">
          <a:off x="5994773" y="1466126"/>
          <a:ext cx="1642786" cy="792090"/>
        </a:xfrm>
        <a:prstGeom prst="rect">
          <a:avLst/>
        </a:prstGeom>
        <a:noFill/>
        <a:ln>
          <a:noFill/>
        </a:ln>
        <a:effectLst/>
      </dsp:spPr>
      <dsp:style>
        <a:lnRef idx="0">
          <a:scrgbClr r="0" g="0" b="0"/>
        </a:lnRef>
        <a:fillRef idx="0">
          <a:scrgbClr r="0" g="0" b="0"/>
        </a:fillRef>
        <a:effectRef idx="0">
          <a:scrgbClr r="0" g="0" b="0"/>
        </a:effectRef>
        <a:fontRef idx="minor"/>
      </dsp:style>
    </dsp:sp>
    <dsp:sp modelId="{D90012B6-CE1D-4A98-A0B9-3CF62719B24D}">
      <dsp:nvSpPr>
        <dsp:cNvPr id="0" name=""/>
        <dsp:cNvSpPr/>
      </dsp:nvSpPr>
      <dsp:spPr>
        <a:xfrm>
          <a:off x="6300146" y="2174289"/>
          <a:ext cx="1527676" cy="1527676"/>
        </a:xfrm>
        <a:prstGeom prst="donut">
          <a:avLst>
            <a:gd name="adj" fmla="val 20000"/>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5C8E52C-60F0-452E-95BE-844CAAC2752C}">
      <dsp:nvSpPr>
        <dsp:cNvPr id="0" name=""/>
        <dsp:cNvSpPr/>
      </dsp:nvSpPr>
      <dsp:spPr>
        <a:xfrm rot="17700000">
          <a:off x="6467896" y="653190"/>
          <a:ext cx="1899072" cy="915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0" rIns="0" bIns="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accent5">
                  <a:lumMod val="50000"/>
                </a:schemeClr>
              </a:solidFill>
            </a:rPr>
            <a:t>2000 Program for Clubhouse Research</a:t>
          </a:r>
        </a:p>
      </dsp:txBody>
      <dsp:txXfrm>
        <a:off x="6467896" y="653190"/>
        <a:ext cx="1899072" cy="915206"/>
      </dsp:txXfrm>
    </dsp:sp>
    <dsp:sp modelId="{C43657C0-EEBD-405C-B3E4-C453EE3BFB9D}">
      <dsp:nvSpPr>
        <dsp:cNvPr id="0" name=""/>
        <dsp:cNvSpPr/>
      </dsp:nvSpPr>
      <dsp:spPr>
        <a:xfrm>
          <a:off x="7898827" y="2642296"/>
          <a:ext cx="731474" cy="640046"/>
        </a:xfrm>
        <a:prstGeom prst="ellipse">
          <a:avLst/>
        </a:prstGeom>
        <a:blipFill rotWithShape="0">
          <a:blip xmlns:r="http://schemas.openxmlformats.org/officeDocument/2006/relationships" r:embed="rId2"/>
          <a:srcRect/>
          <a:stretch>
            <a:fillRect l="-91000" r="-91000"/>
          </a:stretch>
        </a:blipFill>
        <a:ln>
          <a:noFill/>
        </a:ln>
        <a:effectLst>
          <a:softEdge rad="1270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F998BF3-9409-432C-9F14-9404BBBC8F3F}">
      <dsp:nvSpPr>
        <dsp:cNvPr id="0" name=""/>
        <dsp:cNvSpPr/>
      </dsp:nvSpPr>
      <dsp:spPr>
        <a:xfrm rot="17700000">
          <a:off x="7019131" y="3720077"/>
          <a:ext cx="1642786" cy="792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marL="0" lvl="0" indent="0" algn="r" defTabSz="466725">
            <a:lnSpc>
              <a:spcPct val="90000"/>
            </a:lnSpc>
            <a:spcBef>
              <a:spcPct val="0"/>
            </a:spcBef>
            <a:spcAft>
              <a:spcPct val="35000"/>
            </a:spcAft>
            <a:buNone/>
          </a:pPr>
          <a:r>
            <a:rPr lang="en-US" sz="1050" kern="1200" dirty="0"/>
            <a:t>2011 Clubhouse Model recognized as an EBP on SAMHSA’s </a:t>
          </a:r>
          <a:r>
            <a:rPr lang="en-US" sz="1050" b="0" i="0" kern="1200" dirty="0"/>
            <a:t>National Registry of Evidence Based Practices and Programs (</a:t>
          </a:r>
          <a:r>
            <a:rPr lang="en-US" sz="1050" b="1" i="0" kern="1200" dirty="0"/>
            <a:t>NREPP</a:t>
          </a:r>
          <a:r>
            <a:rPr lang="en-US" sz="1050" b="0" i="0" kern="1200" dirty="0"/>
            <a:t>)</a:t>
          </a:r>
          <a:endParaRPr lang="en-US" sz="1050" kern="1200" dirty="0"/>
        </a:p>
      </dsp:txBody>
      <dsp:txXfrm>
        <a:off x="7019131" y="3720077"/>
        <a:ext cx="1642786" cy="792090"/>
      </dsp:txXfrm>
    </dsp:sp>
    <dsp:sp modelId="{ECBC34D6-CAD7-44B9-BA2E-5441088ED3ED}">
      <dsp:nvSpPr>
        <dsp:cNvPr id="0" name=""/>
        <dsp:cNvSpPr/>
      </dsp:nvSpPr>
      <dsp:spPr>
        <a:xfrm rot="17700000">
          <a:off x="8545551" y="1466126"/>
          <a:ext cx="1642786" cy="792090"/>
        </a:xfrm>
        <a:prstGeom prst="rect">
          <a:avLst/>
        </a:prstGeom>
        <a:noFill/>
        <a:ln>
          <a:noFill/>
        </a:ln>
        <a:effectLst/>
      </dsp:spPr>
      <dsp:style>
        <a:lnRef idx="0">
          <a:scrgbClr r="0" g="0" b="0"/>
        </a:lnRef>
        <a:fillRef idx="0">
          <a:scrgbClr r="0" g="0" b="0"/>
        </a:fillRef>
        <a:effectRef idx="0">
          <a:scrgbClr r="0" g="0" b="0"/>
        </a:effectRef>
        <a:fontRef idx="minor"/>
      </dsp:style>
    </dsp:sp>
    <dsp:sp modelId="{FF1A0533-D402-4BA2-980C-6016B00CCF88}">
      <dsp:nvSpPr>
        <dsp:cNvPr id="0" name=""/>
        <dsp:cNvSpPr/>
      </dsp:nvSpPr>
      <dsp:spPr>
        <a:xfrm>
          <a:off x="8607718" y="2638922"/>
          <a:ext cx="638777" cy="652503"/>
        </a:xfrm>
        <a:prstGeom prst="ellipse">
          <a:avLst/>
        </a:prstGeom>
        <a:blipFill rotWithShape="1">
          <a:blip xmlns:r="http://schemas.openxmlformats.org/officeDocument/2006/relationships" r:embed="rId1">
            <a:duotone>
              <a:schemeClr val="accent2">
                <a:hueOff val="0"/>
                <a:satOff val="0"/>
                <a:lumOff val="0"/>
                <a:alphaOff val="0"/>
                <a:shade val="36000"/>
                <a:satMod val="120000"/>
              </a:schemeClr>
              <a:schemeClr val="accent2">
                <a:hueOff val="0"/>
                <a:satOff val="0"/>
                <a:lumOff val="0"/>
                <a:alphaOff val="0"/>
                <a:tint val="40000"/>
              </a:schemeClr>
            </a:duotone>
          </a:blip>
          <a:tile tx="0" ty="0" sx="60000" sy="59000" flip="none" algn="tl"/>
        </a:blipFill>
        <a:ln>
          <a:noFill/>
        </a:ln>
        <a:effectLst>
          <a:softEdge rad="1270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B297F76-5C62-4B44-A76C-1F772D848E92}">
      <dsp:nvSpPr>
        <dsp:cNvPr id="0" name=""/>
        <dsp:cNvSpPr/>
      </dsp:nvSpPr>
      <dsp:spPr>
        <a:xfrm rot="17700000">
          <a:off x="7864101" y="3720077"/>
          <a:ext cx="1642786" cy="792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marL="0" lvl="0" indent="0" algn="r" defTabSz="466725">
            <a:lnSpc>
              <a:spcPct val="90000"/>
            </a:lnSpc>
            <a:spcBef>
              <a:spcPct val="0"/>
            </a:spcBef>
            <a:spcAft>
              <a:spcPct val="35000"/>
            </a:spcAft>
            <a:buNone/>
          </a:pPr>
          <a:r>
            <a:rPr lang="en-US" sz="1050" kern="1200" dirty="0"/>
            <a:t>2018 Systematic Review of Clubhouse Research published</a:t>
          </a:r>
        </a:p>
      </dsp:txBody>
      <dsp:txXfrm>
        <a:off x="7864101" y="3720077"/>
        <a:ext cx="1642786" cy="792090"/>
      </dsp:txXfrm>
    </dsp:sp>
    <dsp:sp modelId="{25E52EBB-D776-402E-9DA1-0B2704E9D308}">
      <dsp:nvSpPr>
        <dsp:cNvPr id="0" name=""/>
        <dsp:cNvSpPr/>
      </dsp:nvSpPr>
      <dsp:spPr>
        <a:xfrm rot="17700000">
          <a:off x="9453460" y="1466126"/>
          <a:ext cx="1642786" cy="792090"/>
        </a:xfrm>
        <a:prstGeom prst="rect">
          <a:avLst/>
        </a:prstGeom>
        <a:noFill/>
        <a:ln>
          <a:noFill/>
        </a:ln>
        <a:effectLst/>
      </dsp:spPr>
      <dsp:style>
        <a:lnRef idx="0">
          <a:scrgbClr r="0" g="0" b="0"/>
        </a:lnRef>
        <a:fillRef idx="0">
          <a:scrgbClr r="0" g="0" b="0"/>
        </a:fillRef>
        <a:effectRef idx="0">
          <a:scrgbClr r="0" g="0" b="0"/>
        </a:effectRef>
        <a:fontRef idx="minor"/>
      </dsp:style>
    </dsp:sp>
    <dsp:sp modelId="{01BD9612-68F4-4BBE-9875-91120D23FD00}">
      <dsp:nvSpPr>
        <dsp:cNvPr id="0" name=""/>
        <dsp:cNvSpPr/>
      </dsp:nvSpPr>
      <dsp:spPr>
        <a:xfrm>
          <a:off x="7911998" y="2627476"/>
          <a:ext cx="642917" cy="662978"/>
        </a:xfrm>
        <a:prstGeom prst="ellipse">
          <a:avLst/>
        </a:prstGeom>
        <a:blipFill rotWithShape="1">
          <a:blip xmlns:r="http://schemas.openxmlformats.org/officeDocument/2006/relationships" r:embed="rId1">
            <a:duotone>
              <a:schemeClr val="accent3">
                <a:hueOff val="0"/>
                <a:satOff val="0"/>
                <a:lumOff val="0"/>
                <a:alphaOff val="0"/>
                <a:shade val="36000"/>
                <a:satMod val="120000"/>
              </a:schemeClr>
              <a:schemeClr val="accent3">
                <a:hueOff val="0"/>
                <a:satOff val="0"/>
                <a:lumOff val="0"/>
                <a:alphaOff val="0"/>
                <a:tint val="40000"/>
              </a:schemeClr>
            </a:duotone>
          </a:blip>
          <a:tile tx="0" ty="0" sx="60000" sy="59000" flip="none" algn="tl"/>
        </a:blipFill>
        <a:ln>
          <a:noFill/>
        </a:ln>
        <a:effectLst>
          <a:softEdge rad="1270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9FCF312-7371-4E52-A16D-27704DC93951}">
      <dsp:nvSpPr>
        <dsp:cNvPr id="0" name=""/>
        <dsp:cNvSpPr/>
      </dsp:nvSpPr>
      <dsp:spPr>
        <a:xfrm rot="17700000">
          <a:off x="8667398" y="3810820"/>
          <a:ext cx="1642786" cy="792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marL="0" lvl="0" indent="0" algn="r" defTabSz="466725">
            <a:lnSpc>
              <a:spcPct val="90000"/>
            </a:lnSpc>
            <a:spcBef>
              <a:spcPct val="0"/>
            </a:spcBef>
            <a:spcAft>
              <a:spcPct val="35000"/>
            </a:spcAft>
            <a:buNone/>
          </a:pPr>
          <a:r>
            <a:rPr lang="en-US" sz="1050" kern="1200" dirty="0"/>
            <a:t>2019 published manuscripts about Clubhouses in Australia, Canada, China, Hong Kong, Denmark, England, Finland, Ireland, Norway, &amp; Sweden</a:t>
          </a:r>
        </a:p>
      </dsp:txBody>
      <dsp:txXfrm>
        <a:off x="8667398" y="3810820"/>
        <a:ext cx="1642786" cy="792090"/>
      </dsp:txXfrm>
    </dsp:sp>
    <dsp:sp modelId="{4076B13F-1F44-4EA4-9D31-2D9E418695C0}">
      <dsp:nvSpPr>
        <dsp:cNvPr id="0" name=""/>
        <dsp:cNvSpPr/>
      </dsp:nvSpPr>
      <dsp:spPr>
        <a:xfrm rot="17700000">
          <a:off x="10361369" y="1466126"/>
          <a:ext cx="1642786" cy="792090"/>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2.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DC93DB7-6D70-FD72-6B8D-D27C3BC82856}"/>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89ED7E1-FDC4-D575-1CD8-CF9E5BB7167F}"/>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r>
              <a:rPr lang="en-US"/>
              <a:t>12/19/2024</a:t>
            </a:r>
          </a:p>
        </p:txBody>
      </p:sp>
      <p:sp>
        <p:nvSpPr>
          <p:cNvPr id="4" name="Footer Placeholder 3">
            <a:extLst>
              <a:ext uri="{FF2B5EF4-FFF2-40B4-BE49-F238E27FC236}">
                <a16:creationId xmlns:a16="http://schemas.microsoft.com/office/drawing/2014/main" id="{2A889756-29F8-3D8F-8F2E-2C70F49B5E7D}"/>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CCFA9BB-97F4-1ECE-2B38-4EE2FAE0A955}"/>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FB7BFD22-3D0D-4425-A6F3-6AC785F41632}" type="slidenum">
              <a:rPr lang="en-US" smtClean="0"/>
              <a:t>‹#›</a:t>
            </a:fld>
            <a:endParaRPr lang="en-US"/>
          </a:p>
        </p:txBody>
      </p:sp>
    </p:spTree>
    <p:extLst>
      <p:ext uri="{BB962C8B-B14F-4D97-AF65-F5344CB8AC3E}">
        <p14:creationId xmlns:p14="http://schemas.microsoft.com/office/powerpoint/2010/main" val="15788436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33" tIns="48317" rIns="96633" bIns="48317" rtlCol="0"/>
          <a:lstStyle>
            <a:lvl1pPr algn="l">
              <a:defRPr sz="1300"/>
            </a:lvl1pPr>
          </a:lstStyle>
          <a:p>
            <a:endParaRPr lang="en-US"/>
          </a:p>
        </p:txBody>
      </p:sp>
      <p:sp>
        <p:nvSpPr>
          <p:cNvPr id="3" name="Date Placeholder 2"/>
          <p:cNvSpPr>
            <a:spLocks noGrp="1"/>
          </p:cNvSpPr>
          <p:nvPr>
            <p:ph type="dt" idx="1"/>
          </p:nvPr>
        </p:nvSpPr>
        <p:spPr>
          <a:xfrm>
            <a:off x="4143587" y="1"/>
            <a:ext cx="3169920" cy="481727"/>
          </a:xfrm>
          <a:prstGeom prst="rect">
            <a:avLst/>
          </a:prstGeom>
        </p:spPr>
        <p:txBody>
          <a:bodyPr vert="horz" lIns="96633" tIns="48317" rIns="96633" bIns="48317" rtlCol="0"/>
          <a:lstStyle>
            <a:lvl1pPr algn="r">
              <a:defRPr sz="1300"/>
            </a:lvl1pPr>
          </a:lstStyle>
          <a:p>
            <a:r>
              <a:rPr lang="en-US"/>
              <a:t>12/19/2024</a:t>
            </a:r>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33" tIns="48317" rIns="96633" bIns="48317"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33" tIns="48317" rIns="96633" bIns="483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6"/>
            <a:ext cx="3169920" cy="481726"/>
          </a:xfrm>
          <a:prstGeom prst="rect">
            <a:avLst/>
          </a:prstGeom>
        </p:spPr>
        <p:txBody>
          <a:bodyPr vert="horz" lIns="96633" tIns="48317" rIns="96633" bIns="48317"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6"/>
            <a:ext cx="3169920" cy="481726"/>
          </a:xfrm>
          <a:prstGeom prst="rect">
            <a:avLst/>
          </a:prstGeom>
        </p:spPr>
        <p:txBody>
          <a:bodyPr vert="horz" lIns="96633" tIns="48317" rIns="96633" bIns="48317" rtlCol="0" anchor="b"/>
          <a:lstStyle>
            <a:lvl1pPr algn="r">
              <a:defRPr sz="1300"/>
            </a:lvl1pPr>
          </a:lstStyle>
          <a:p>
            <a:fld id="{1F6121C7-6AB9-40D9-932A-B505ADB28B2E}" type="slidenum">
              <a:rPr lang="en-US" smtClean="0"/>
              <a:t>‹#›</a:t>
            </a:fld>
            <a:endParaRPr lang="en-US"/>
          </a:p>
        </p:txBody>
      </p:sp>
    </p:spTree>
    <p:extLst>
      <p:ext uri="{BB962C8B-B14F-4D97-AF65-F5344CB8AC3E}">
        <p14:creationId xmlns:p14="http://schemas.microsoft.com/office/powerpoint/2010/main" val="2721699981"/>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BF633-1963-9FAD-C7DB-B0E19F45B2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D43FAB-EFCB-778F-E0DE-160A09060D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60143F-C1A6-8E53-0237-401984BC6E7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94CA3FD-602E-DD6C-DFD8-F0AEC6111FD0}"/>
              </a:ext>
            </a:extLst>
          </p:cNvPr>
          <p:cNvSpPr>
            <a:spLocks noGrp="1"/>
          </p:cNvSpPr>
          <p:nvPr>
            <p:ph type="sldNum" sz="quarter" idx="5"/>
          </p:nvPr>
        </p:nvSpPr>
        <p:spPr/>
        <p:txBody>
          <a:bodyPr/>
          <a:lstStyle/>
          <a:p>
            <a:fld id="{1F6121C7-6AB9-40D9-932A-B505ADB28B2E}" type="slidenum">
              <a:rPr lang="en-US" smtClean="0"/>
              <a:t>3</a:t>
            </a:fld>
            <a:endParaRPr lang="en-US"/>
          </a:p>
        </p:txBody>
      </p:sp>
      <p:sp>
        <p:nvSpPr>
          <p:cNvPr id="5" name="Date Placeholder 4">
            <a:extLst>
              <a:ext uri="{FF2B5EF4-FFF2-40B4-BE49-F238E27FC236}">
                <a16:creationId xmlns:a16="http://schemas.microsoft.com/office/drawing/2014/main" id="{A6D155FE-823C-5B45-8117-DF5E45389637}"/>
              </a:ext>
            </a:extLst>
          </p:cNvPr>
          <p:cNvSpPr>
            <a:spLocks noGrp="1"/>
          </p:cNvSpPr>
          <p:nvPr>
            <p:ph type="dt" idx="1"/>
          </p:nvPr>
        </p:nvSpPr>
        <p:spPr/>
        <p:txBody>
          <a:bodyPr/>
          <a:lstStyle/>
          <a:p>
            <a:r>
              <a:rPr lang="en-US"/>
              <a:t>12/19/2024</a:t>
            </a:r>
          </a:p>
        </p:txBody>
      </p:sp>
      <p:sp>
        <p:nvSpPr>
          <p:cNvPr id="6" name="Footer Placeholder 5">
            <a:extLst>
              <a:ext uri="{FF2B5EF4-FFF2-40B4-BE49-F238E27FC236}">
                <a16:creationId xmlns:a16="http://schemas.microsoft.com/office/drawing/2014/main" id="{B8185438-0D85-D3A7-2D26-EA736155CF64}"/>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6172426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6121C7-6AB9-40D9-932A-B505ADB28B2E}" type="slidenum">
              <a:rPr lang="en-US" smtClean="0"/>
              <a:t>21</a:t>
            </a:fld>
            <a:endParaRPr lang="en-US"/>
          </a:p>
        </p:txBody>
      </p:sp>
      <p:sp>
        <p:nvSpPr>
          <p:cNvPr id="5" name="Date Placeholder 4">
            <a:extLst>
              <a:ext uri="{FF2B5EF4-FFF2-40B4-BE49-F238E27FC236}">
                <a16:creationId xmlns:a16="http://schemas.microsoft.com/office/drawing/2014/main" id="{530F21FD-28B0-73E3-43C3-B3F47D4FFA7A}"/>
              </a:ext>
            </a:extLst>
          </p:cNvPr>
          <p:cNvSpPr>
            <a:spLocks noGrp="1"/>
          </p:cNvSpPr>
          <p:nvPr>
            <p:ph type="dt" idx="1"/>
          </p:nvPr>
        </p:nvSpPr>
        <p:spPr/>
        <p:txBody>
          <a:bodyPr/>
          <a:lstStyle/>
          <a:p>
            <a:r>
              <a:rPr lang="en-US"/>
              <a:t>12/19/2024</a:t>
            </a:r>
          </a:p>
        </p:txBody>
      </p:sp>
      <p:sp>
        <p:nvSpPr>
          <p:cNvPr id="6" name="Footer Placeholder 5">
            <a:extLst>
              <a:ext uri="{FF2B5EF4-FFF2-40B4-BE49-F238E27FC236}">
                <a16:creationId xmlns:a16="http://schemas.microsoft.com/office/drawing/2014/main" id="{DF951FCA-4D77-4C71-E44F-D6460DE36B50}"/>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564454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6121C7-6AB9-40D9-932A-B505ADB28B2E}" type="slidenum">
              <a:rPr lang="en-US" smtClean="0"/>
              <a:t>22</a:t>
            </a:fld>
            <a:endParaRPr lang="en-US"/>
          </a:p>
        </p:txBody>
      </p:sp>
      <p:sp>
        <p:nvSpPr>
          <p:cNvPr id="5" name="Date Placeholder 4">
            <a:extLst>
              <a:ext uri="{FF2B5EF4-FFF2-40B4-BE49-F238E27FC236}">
                <a16:creationId xmlns:a16="http://schemas.microsoft.com/office/drawing/2014/main" id="{1683F46B-8763-DA30-4BDF-DCD972B640D7}"/>
              </a:ext>
            </a:extLst>
          </p:cNvPr>
          <p:cNvSpPr>
            <a:spLocks noGrp="1"/>
          </p:cNvSpPr>
          <p:nvPr>
            <p:ph type="dt" idx="1"/>
          </p:nvPr>
        </p:nvSpPr>
        <p:spPr/>
        <p:txBody>
          <a:bodyPr/>
          <a:lstStyle/>
          <a:p>
            <a:r>
              <a:rPr lang="en-US"/>
              <a:t>12/19/2024</a:t>
            </a:r>
          </a:p>
        </p:txBody>
      </p:sp>
      <p:sp>
        <p:nvSpPr>
          <p:cNvPr id="6" name="Footer Placeholder 5">
            <a:extLst>
              <a:ext uri="{FF2B5EF4-FFF2-40B4-BE49-F238E27FC236}">
                <a16:creationId xmlns:a16="http://schemas.microsoft.com/office/drawing/2014/main" id="{786B05E9-0733-5F82-6ABD-10F3AD567AC4}"/>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085377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6121C7-6AB9-40D9-932A-B505ADB28B2E}" type="slidenum">
              <a:rPr lang="en-US" smtClean="0"/>
              <a:t>23</a:t>
            </a:fld>
            <a:endParaRPr lang="en-US"/>
          </a:p>
        </p:txBody>
      </p:sp>
      <p:sp>
        <p:nvSpPr>
          <p:cNvPr id="5" name="Date Placeholder 4">
            <a:extLst>
              <a:ext uri="{FF2B5EF4-FFF2-40B4-BE49-F238E27FC236}">
                <a16:creationId xmlns:a16="http://schemas.microsoft.com/office/drawing/2014/main" id="{9C32A680-61D6-792A-EB80-27C2DE357AB3}"/>
              </a:ext>
            </a:extLst>
          </p:cNvPr>
          <p:cNvSpPr>
            <a:spLocks noGrp="1"/>
          </p:cNvSpPr>
          <p:nvPr>
            <p:ph type="dt" idx="1"/>
          </p:nvPr>
        </p:nvSpPr>
        <p:spPr/>
        <p:txBody>
          <a:bodyPr/>
          <a:lstStyle/>
          <a:p>
            <a:r>
              <a:rPr lang="en-US"/>
              <a:t>12/19/2024</a:t>
            </a:r>
          </a:p>
        </p:txBody>
      </p:sp>
      <p:sp>
        <p:nvSpPr>
          <p:cNvPr id="6" name="Footer Placeholder 5">
            <a:extLst>
              <a:ext uri="{FF2B5EF4-FFF2-40B4-BE49-F238E27FC236}">
                <a16:creationId xmlns:a16="http://schemas.microsoft.com/office/drawing/2014/main" id="{1C1CD063-4FBA-A7E1-5C42-D35CFF6305CC}"/>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7318450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6121C7-6AB9-40D9-932A-B505ADB28B2E}" type="slidenum">
              <a:rPr lang="en-US" smtClean="0"/>
              <a:t>24</a:t>
            </a:fld>
            <a:endParaRPr lang="en-US"/>
          </a:p>
        </p:txBody>
      </p:sp>
      <p:sp>
        <p:nvSpPr>
          <p:cNvPr id="5" name="Date Placeholder 4">
            <a:extLst>
              <a:ext uri="{FF2B5EF4-FFF2-40B4-BE49-F238E27FC236}">
                <a16:creationId xmlns:a16="http://schemas.microsoft.com/office/drawing/2014/main" id="{C02A8F86-BA22-53A7-7891-F21F1A9C1047}"/>
              </a:ext>
            </a:extLst>
          </p:cNvPr>
          <p:cNvSpPr>
            <a:spLocks noGrp="1"/>
          </p:cNvSpPr>
          <p:nvPr>
            <p:ph type="dt" idx="1"/>
          </p:nvPr>
        </p:nvSpPr>
        <p:spPr/>
        <p:txBody>
          <a:bodyPr/>
          <a:lstStyle/>
          <a:p>
            <a:r>
              <a:rPr lang="en-US"/>
              <a:t>12/19/2024</a:t>
            </a:r>
          </a:p>
        </p:txBody>
      </p:sp>
      <p:sp>
        <p:nvSpPr>
          <p:cNvPr id="6" name="Footer Placeholder 5">
            <a:extLst>
              <a:ext uri="{FF2B5EF4-FFF2-40B4-BE49-F238E27FC236}">
                <a16:creationId xmlns:a16="http://schemas.microsoft.com/office/drawing/2014/main" id="{37355977-974F-B0CF-4E50-1FFA8771EC38}"/>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41158677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6121C7-6AB9-40D9-932A-B505ADB28B2E}" type="slidenum">
              <a:rPr lang="en-US" smtClean="0"/>
              <a:t>25</a:t>
            </a:fld>
            <a:endParaRPr lang="en-US"/>
          </a:p>
        </p:txBody>
      </p:sp>
      <p:sp>
        <p:nvSpPr>
          <p:cNvPr id="5" name="Date Placeholder 4">
            <a:extLst>
              <a:ext uri="{FF2B5EF4-FFF2-40B4-BE49-F238E27FC236}">
                <a16:creationId xmlns:a16="http://schemas.microsoft.com/office/drawing/2014/main" id="{1F002373-24A9-BF0C-E82D-A1C56FA07FCD}"/>
              </a:ext>
            </a:extLst>
          </p:cNvPr>
          <p:cNvSpPr>
            <a:spLocks noGrp="1"/>
          </p:cNvSpPr>
          <p:nvPr>
            <p:ph type="dt" idx="1"/>
          </p:nvPr>
        </p:nvSpPr>
        <p:spPr/>
        <p:txBody>
          <a:bodyPr/>
          <a:lstStyle/>
          <a:p>
            <a:r>
              <a:rPr lang="en-US"/>
              <a:t>12/19/2024</a:t>
            </a:r>
          </a:p>
        </p:txBody>
      </p:sp>
      <p:sp>
        <p:nvSpPr>
          <p:cNvPr id="6" name="Footer Placeholder 5">
            <a:extLst>
              <a:ext uri="{FF2B5EF4-FFF2-40B4-BE49-F238E27FC236}">
                <a16:creationId xmlns:a16="http://schemas.microsoft.com/office/drawing/2014/main" id="{FE5D8F6A-8C14-DD1F-5FA4-23BCD3E927C0}"/>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9100671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6121C7-6AB9-40D9-932A-B505ADB28B2E}" type="slidenum">
              <a:rPr lang="en-US" smtClean="0"/>
              <a:t>27</a:t>
            </a:fld>
            <a:endParaRPr lang="en-US"/>
          </a:p>
        </p:txBody>
      </p:sp>
      <p:sp>
        <p:nvSpPr>
          <p:cNvPr id="5" name="Date Placeholder 4">
            <a:extLst>
              <a:ext uri="{FF2B5EF4-FFF2-40B4-BE49-F238E27FC236}">
                <a16:creationId xmlns:a16="http://schemas.microsoft.com/office/drawing/2014/main" id="{283AE7BE-21D4-2279-8E52-B8B489365DBF}"/>
              </a:ext>
            </a:extLst>
          </p:cNvPr>
          <p:cNvSpPr>
            <a:spLocks noGrp="1"/>
          </p:cNvSpPr>
          <p:nvPr>
            <p:ph type="dt" idx="1"/>
          </p:nvPr>
        </p:nvSpPr>
        <p:spPr/>
        <p:txBody>
          <a:bodyPr/>
          <a:lstStyle/>
          <a:p>
            <a:r>
              <a:rPr lang="en-US"/>
              <a:t>12/19/2024</a:t>
            </a:r>
          </a:p>
        </p:txBody>
      </p:sp>
      <p:sp>
        <p:nvSpPr>
          <p:cNvPr id="6" name="Footer Placeholder 5">
            <a:extLst>
              <a:ext uri="{FF2B5EF4-FFF2-40B4-BE49-F238E27FC236}">
                <a16:creationId xmlns:a16="http://schemas.microsoft.com/office/drawing/2014/main" id="{EDB9F03A-DF34-150F-B78E-9A32C98247AB}"/>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3438026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6121C7-6AB9-40D9-932A-B505ADB28B2E}" type="slidenum">
              <a:rPr lang="en-US" smtClean="0"/>
              <a:t>28</a:t>
            </a:fld>
            <a:endParaRPr lang="en-US"/>
          </a:p>
        </p:txBody>
      </p:sp>
      <p:sp>
        <p:nvSpPr>
          <p:cNvPr id="5" name="Date Placeholder 4">
            <a:extLst>
              <a:ext uri="{FF2B5EF4-FFF2-40B4-BE49-F238E27FC236}">
                <a16:creationId xmlns:a16="http://schemas.microsoft.com/office/drawing/2014/main" id="{8D404EA7-7246-05D3-92AB-F26D4D31B5B9}"/>
              </a:ext>
            </a:extLst>
          </p:cNvPr>
          <p:cNvSpPr>
            <a:spLocks noGrp="1"/>
          </p:cNvSpPr>
          <p:nvPr>
            <p:ph type="dt" idx="1"/>
          </p:nvPr>
        </p:nvSpPr>
        <p:spPr/>
        <p:txBody>
          <a:bodyPr/>
          <a:lstStyle/>
          <a:p>
            <a:r>
              <a:rPr lang="en-US"/>
              <a:t>12/19/2024</a:t>
            </a:r>
          </a:p>
        </p:txBody>
      </p:sp>
      <p:sp>
        <p:nvSpPr>
          <p:cNvPr id="6" name="Footer Placeholder 5">
            <a:extLst>
              <a:ext uri="{FF2B5EF4-FFF2-40B4-BE49-F238E27FC236}">
                <a16:creationId xmlns:a16="http://schemas.microsoft.com/office/drawing/2014/main" id="{FF65AF0B-BF0A-ECFA-B74F-A5796575D17F}"/>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7987615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6121C7-6AB9-40D9-932A-B505ADB28B2E}" type="slidenum">
              <a:rPr lang="en-US" smtClean="0"/>
              <a:t>29</a:t>
            </a:fld>
            <a:endParaRPr lang="en-US"/>
          </a:p>
        </p:txBody>
      </p:sp>
      <p:sp>
        <p:nvSpPr>
          <p:cNvPr id="5" name="Date Placeholder 4">
            <a:extLst>
              <a:ext uri="{FF2B5EF4-FFF2-40B4-BE49-F238E27FC236}">
                <a16:creationId xmlns:a16="http://schemas.microsoft.com/office/drawing/2014/main" id="{DC257995-DDA7-E431-60F6-7CE3E67C01E7}"/>
              </a:ext>
            </a:extLst>
          </p:cNvPr>
          <p:cNvSpPr>
            <a:spLocks noGrp="1"/>
          </p:cNvSpPr>
          <p:nvPr>
            <p:ph type="dt" idx="1"/>
          </p:nvPr>
        </p:nvSpPr>
        <p:spPr/>
        <p:txBody>
          <a:bodyPr/>
          <a:lstStyle/>
          <a:p>
            <a:r>
              <a:rPr lang="en-US"/>
              <a:t>12/19/2024</a:t>
            </a:r>
          </a:p>
        </p:txBody>
      </p:sp>
      <p:sp>
        <p:nvSpPr>
          <p:cNvPr id="6" name="Footer Placeholder 5">
            <a:extLst>
              <a:ext uri="{FF2B5EF4-FFF2-40B4-BE49-F238E27FC236}">
                <a16:creationId xmlns:a16="http://schemas.microsoft.com/office/drawing/2014/main" id="{7812F8D6-C0FD-8500-9120-EB80939BD909}"/>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40150339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6121C7-6AB9-40D9-932A-B505ADB28B2E}" type="slidenum">
              <a:rPr lang="en-US" smtClean="0"/>
              <a:t>30</a:t>
            </a:fld>
            <a:endParaRPr lang="en-US"/>
          </a:p>
        </p:txBody>
      </p:sp>
      <p:sp>
        <p:nvSpPr>
          <p:cNvPr id="5" name="Date Placeholder 4">
            <a:extLst>
              <a:ext uri="{FF2B5EF4-FFF2-40B4-BE49-F238E27FC236}">
                <a16:creationId xmlns:a16="http://schemas.microsoft.com/office/drawing/2014/main" id="{7737DB80-9082-10B1-878A-4E36413DE1E7}"/>
              </a:ext>
            </a:extLst>
          </p:cNvPr>
          <p:cNvSpPr>
            <a:spLocks noGrp="1"/>
          </p:cNvSpPr>
          <p:nvPr>
            <p:ph type="dt" idx="1"/>
          </p:nvPr>
        </p:nvSpPr>
        <p:spPr/>
        <p:txBody>
          <a:bodyPr/>
          <a:lstStyle/>
          <a:p>
            <a:r>
              <a:rPr lang="en-US"/>
              <a:t>12/19/2024</a:t>
            </a:r>
          </a:p>
        </p:txBody>
      </p:sp>
      <p:sp>
        <p:nvSpPr>
          <p:cNvPr id="6" name="Footer Placeholder 5">
            <a:extLst>
              <a:ext uri="{FF2B5EF4-FFF2-40B4-BE49-F238E27FC236}">
                <a16:creationId xmlns:a16="http://schemas.microsoft.com/office/drawing/2014/main" id="{CB57610D-F9C8-3857-239E-8FB555EF8FF8}"/>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364731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6121C7-6AB9-40D9-932A-B505ADB28B2E}" type="slidenum">
              <a:rPr lang="en-US" smtClean="0"/>
              <a:t>31</a:t>
            </a:fld>
            <a:endParaRPr lang="en-US"/>
          </a:p>
        </p:txBody>
      </p:sp>
      <p:sp>
        <p:nvSpPr>
          <p:cNvPr id="5" name="Date Placeholder 4">
            <a:extLst>
              <a:ext uri="{FF2B5EF4-FFF2-40B4-BE49-F238E27FC236}">
                <a16:creationId xmlns:a16="http://schemas.microsoft.com/office/drawing/2014/main" id="{DE5053AD-1C6E-0289-94E2-9FC0EB3DED7A}"/>
              </a:ext>
            </a:extLst>
          </p:cNvPr>
          <p:cNvSpPr>
            <a:spLocks noGrp="1"/>
          </p:cNvSpPr>
          <p:nvPr>
            <p:ph type="dt" idx="1"/>
          </p:nvPr>
        </p:nvSpPr>
        <p:spPr/>
        <p:txBody>
          <a:bodyPr/>
          <a:lstStyle/>
          <a:p>
            <a:r>
              <a:rPr lang="en-US"/>
              <a:t>12/19/2024</a:t>
            </a:r>
          </a:p>
        </p:txBody>
      </p:sp>
      <p:sp>
        <p:nvSpPr>
          <p:cNvPr id="6" name="Footer Placeholder 5">
            <a:extLst>
              <a:ext uri="{FF2B5EF4-FFF2-40B4-BE49-F238E27FC236}">
                <a16:creationId xmlns:a16="http://schemas.microsoft.com/office/drawing/2014/main" id="{E9992BBB-3C33-191F-7E9B-AE285B7AC952}"/>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630176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6121C7-6AB9-40D9-932A-B505ADB28B2E}" type="slidenum">
              <a:rPr lang="en-US" smtClean="0"/>
              <a:t>6</a:t>
            </a:fld>
            <a:endParaRPr lang="en-US"/>
          </a:p>
        </p:txBody>
      </p:sp>
      <p:sp>
        <p:nvSpPr>
          <p:cNvPr id="5" name="Date Placeholder 4">
            <a:extLst>
              <a:ext uri="{FF2B5EF4-FFF2-40B4-BE49-F238E27FC236}">
                <a16:creationId xmlns:a16="http://schemas.microsoft.com/office/drawing/2014/main" id="{8BF2D14C-2270-EC53-4EEC-013A8802F280}"/>
              </a:ext>
            </a:extLst>
          </p:cNvPr>
          <p:cNvSpPr>
            <a:spLocks noGrp="1"/>
          </p:cNvSpPr>
          <p:nvPr>
            <p:ph type="dt" idx="1"/>
          </p:nvPr>
        </p:nvSpPr>
        <p:spPr/>
        <p:txBody>
          <a:bodyPr/>
          <a:lstStyle/>
          <a:p>
            <a:r>
              <a:rPr lang="en-US"/>
              <a:t>12/19/2024</a:t>
            </a:r>
          </a:p>
        </p:txBody>
      </p:sp>
      <p:sp>
        <p:nvSpPr>
          <p:cNvPr id="6" name="Footer Placeholder 5">
            <a:extLst>
              <a:ext uri="{FF2B5EF4-FFF2-40B4-BE49-F238E27FC236}">
                <a16:creationId xmlns:a16="http://schemas.microsoft.com/office/drawing/2014/main" id="{C2DCB1C2-E4C4-0CB7-7F26-E63343FEC5B4}"/>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2237565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6121C7-6AB9-40D9-932A-B505ADB28B2E}" type="slidenum">
              <a:rPr lang="en-US" smtClean="0"/>
              <a:t>32</a:t>
            </a:fld>
            <a:endParaRPr lang="en-US"/>
          </a:p>
        </p:txBody>
      </p:sp>
      <p:sp>
        <p:nvSpPr>
          <p:cNvPr id="5" name="Date Placeholder 4">
            <a:extLst>
              <a:ext uri="{FF2B5EF4-FFF2-40B4-BE49-F238E27FC236}">
                <a16:creationId xmlns:a16="http://schemas.microsoft.com/office/drawing/2014/main" id="{7F795FED-C344-9447-ACE4-300EE4C5B41B}"/>
              </a:ext>
            </a:extLst>
          </p:cNvPr>
          <p:cNvSpPr>
            <a:spLocks noGrp="1"/>
          </p:cNvSpPr>
          <p:nvPr>
            <p:ph type="dt" idx="1"/>
          </p:nvPr>
        </p:nvSpPr>
        <p:spPr/>
        <p:txBody>
          <a:bodyPr/>
          <a:lstStyle/>
          <a:p>
            <a:r>
              <a:rPr lang="en-US"/>
              <a:t>12/19/2024</a:t>
            </a:r>
          </a:p>
        </p:txBody>
      </p:sp>
      <p:sp>
        <p:nvSpPr>
          <p:cNvPr id="6" name="Footer Placeholder 5">
            <a:extLst>
              <a:ext uri="{FF2B5EF4-FFF2-40B4-BE49-F238E27FC236}">
                <a16:creationId xmlns:a16="http://schemas.microsoft.com/office/drawing/2014/main" id="{6766B506-592F-484D-5467-604716E8DE73}"/>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4850686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6121C7-6AB9-40D9-932A-B505ADB28B2E}" type="slidenum">
              <a:rPr lang="en-US" smtClean="0"/>
              <a:t>33</a:t>
            </a:fld>
            <a:endParaRPr lang="en-US"/>
          </a:p>
        </p:txBody>
      </p:sp>
      <p:sp>
        <p:nvSpPr>
          <p:cNvPr id="5" name="Date Placeholder 4">
            <a:extLst>
              <a:ext uri="{FF2B5EF4-FFF2-40B4-BE49-F238E27FC236}">
                <a16:creationId xmlns:a16="http://schemas.microsoft.com/office/drawing/2014/main" id="{A035416F-243A-B38A-2C73-33E4D3187DDB}"/>
              </a:ext>
            </a:extLst>
          </p:cNvPr>
          <p:cNvSpPr>
            <a:spLocks noGrp="1"/>
          </p:cNvSpPr>
          <p:nvPr>
            <p:ph type="dt" idx="1"/>
          </p:nvPr>
        </p:nvSpPr>
        <p:spPr/>
        <p:txBody>
          <a:bodyPr/>
          <a:lstStyle/>
          <a:p>
            <a:r>
              <a:rPr lang="en-US"/>
              <a:t>12/19/2024</a:t>
            </a:r>
          </a:p>
        </p:txBody>
      </p:sp>
      <p:sp>
        <p:nvSpPr>
          <p:cNvPr id="6" name="Footer Placeholder 5">
            <a:extLst>
              <a:ext uri="{FF2B5EF4-FFF2-40B4-BE49-F238E27FC236}">
                <a16:creationId xmlns:a16="http://schemas.microsoft.com/office/drawing/2014/main" id="{138CE6A7-09E1-08D4-0CF0-131BD03EEC6F}"/>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8020662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6121C7-6AB9-40D9-932A-B505ADB28B2E}" type="slidenum">
              <a:rPr lang="en-US" smtClean="0"/>
              <a:t>34</a:t>
            </a:fld>
            <a:endParaRPr lang="en-US"/>
          </a:p>
        </p:txBody>
      </p:sp>
      <p:sp>
        <p:nvSpPr>
          <p:cNvPr id="5" name="Date Placeholder 4">
            <a:extLst>
              <a:ext uri="{FF2B5EF4-FFF2-40B4-BE49-F238E27FC236}">
                <a16:creationId xmlns:a16="http://schemas.microsoft.com/office/drawing/2014/main" id="{0A6D474C-A3D7-9909-D4DC-CCF344647127}"/>
              </a:ext>
            </a:extLst>
          </p:cNvPr>
          <p:cNvSpPr>
            <a:spLocks noGrp="1"/>
          </p:cNvSpPr>
          <p:nvPr>
            <p:ph type="dt" idx="1"/>
          </p:nvPr>
        </p:nvSpPr>
        <p:spPr/>
        <p:txBody>
          <a:bodyPr/>
          <a:lstStyle/>
          <a:p>
            <a:r>
              <a:rPr lang="en-US"/>
              <a:t>12/19/2024</a:t>
            </a:r>
          </a:p>
        </p:txBody>
      </p:sp>
      <p:sp>
        <p:nvSpPr>
          <p:cNvPr id="6" name="Footer Placeholder 5">
            <a:extLst>
              <a:ext uri="{FF2B5EF4-FFF2-40B4-BE49-F238E27FC236}">
                <a16:creationId xmlns:a16="http://schemas.microsoft.com/office/drawing/2014/main" id="{1CBBF005-F5EE-7DA7-6766-5F3848266950}"/>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9676233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6121C7-6AB9-40D9-932A-B505ADB28B2E}" type="slidenum">
              <a:rPr lang="en-US" smtClean="0"/>
              <a:t>35</a:t>
            </a:fld>
            <a:endParaRPr lang="en-US"/>
          </a:p>
        </p:txBody>
      </p:sp>
      <p:sp>
        <p:nvSpPr>
          <p:cNvPr id="5" name="Date Placeholder 4">
            <a:extLst>
              <a:ext uri="{FF2B5EF4-FFF2-40B4-BE49-F238E27FC236}">
                <a16:creationId xmlns:a16="http://schemas.microsoft.com/office/drawing/2014/main" id="{FE02EFC8-1437-0D2D-EAD7-57A3E4717B87}"/>
              </a:ext>
            </a:extLst>
          </p:cNvPr>
          <p:cNvSpPr>
            <a:spLocks noGrp="1"/>
          </p:cNvSpPr>
          <p:nvPr>
            <p:ph type="dt" idx="1"/>
          </p:nvPr>
        </p:nvSpPr>
        <p:spPr/>
        <p:txBody>
          <a:bodyPr/>
          <a:lstStyle/>
          <a:p>
            <a:r>
              <a:rPr lang="en-US"/>
              <a:t>12/19/2024</a:t>
            </a:r>
          </a:p>
        </p:txBody>
      </p:sp>
      <p:sp>
        <p:nvSpPr>
          <p:cNvPr id="6" name="Footer Placeholder 5">
            <a:extLst>
              <a:ext uri="{FF2B5EF4-FFF2-40B4-BE49-F238E27FC236}">
                <a16:creationId xmlns:a16="http://schemas.microsoft.com/office/drawing/2014/main" id="{E815C1D6-5998-0D93-0FD9-5052BA020CFB}"/>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2789720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6121C7-6AB9-40D9-932A-B505ADB28B2E}" type="slidenum">
              <a:rPr lang="en-US" smtClean="0"/>
              <a:t>36</a:t>
            </a:fld>
            <a:endParaRPr lang="en-US"/>
          </a:p>
        </p:txBody>
      </p:sp>
      <p:sp>
        <p:nvSpPr>
          <p:cNvPr id="5" name="Date Placeholder 4">
            <a:extLst>
              <a:ext uri="{FF2B5EF4-FFF2-40B4-BE49-F238E27FC236}">
                <a16:creationId xmlns:a16="http://schemas.microsoft.com/office/drawing/2014/main" id="{9A0AE5CC-CE3F-27A8-40EC-8374A5D20798}"/>
              </a:ext>
            </a:extLst>
          </p:cNvPr>
          <p:cNvSpPr>
            <a:spLocks noGrp="1"/>
          </p:cNvSpPr>
          <p:nvPr>
            <p:ph type="dt" idx="1"/>
          </p:nvPr>
        </p:nvSpPr>
        <p:spPr/>
        <p:txBody>
          <a:bodyPr/>
          <a:lstStyle/>
          <a:p>
            <a:r>
              <a:rPr lang="en-US"/>
              <a:t>12/19/2024</a:t>
            </a:r>
          </a:p>
        </p:txBody>
      </p:sp>
      <p:sp>
        <p:nvSpPr>
          <p:cNvPr id="6" name="Footer Placeholder 5">
            <a:extLst>
              <a:ext uri="{FF2B5EF4-FFF2-40B4-BE49-F238E27FC236}">
                <a16:creationId xmlns:a16="http://schemas.microsoft.com/office/drawing/2014/main" id="{BF000D46-55BA-B4A2-DE9D-944EF88BA41E}"/>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5580902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6121C7-6AB9-40D9-932A-B505ADB28B2E}" type="slidenum">
              <a:rPr lang="en-US" smtClean="0"/>
              <a:t>37</a:t>
            </a:fld>
            <a:endParaRPr lang="en-US"/>
          </a:p>
        </p:txBody>
      </p:sp>
      <p:sp>
        <p:nvSpPr>
          <p:cNvPr id="5" name="Date Placeholder 4">
            <a:extLst>
              <a:ext uri="{FF2B5EF4-FFF2-40B4-BE49-F238E27FC236}">
                <a16:creationId xmlns:a16="http://schemas.microsoft.com/office/drawing/2014/main" id="{93D75B34-0FD9-26E5-83BA-69B06CC7A840}"/>
              </a:ext>
            </a:extLst>
          </p:cNvPr>
          <p:cNvSpPr>
            <a:spLocks noGrp="1"/>
          </p:cNvSpPr>
          <p:nvPr>
            <p:ph type="dt" idx="1"/>
          </p:nvPr>
        </p:nvSpPr>
        <p:spPr/>
        <p:txBody>
          <a:bodyPr/>
          <a:lstStyle/>
          <a:p>
            <a:r>
              <a:rPr lang="en-US"/>
              <a:t>12/19/2024</a:t>
            </a:r>
          </a:p>
        </p:txBody>
      </p:sp>
      <p:sp>
        <p:nvSpPr>
          <p:cNvPr id="6" name="Footer Placeholder 5">
            <a:extLst>
              <a:ext uri="{FF2B5EF4-FFF2-40B4-BE49-F238E27FC236}">
                <a16:creationId xmlns:a16="http://schemas.microsoft.com/office/drawing/2014/main" id="{0A213CC8-3792-2AE5-7FB9-42AA958C4FAC}"/>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6084953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6121C7-6AB9-40D9-932A-B505ADB28B2E}" type="slidenum">
              <a:rPr lang="en-US" smtClean="0"/>
              <a:t>38</a:t>
            </a:fld>
            <a:endParaRPr lang="en-US"/>
          </a:p>
        </p:txBody>
      </p:sp>
      <p:sp>
        <p:nvSpPr>
          <p:cNvPr id="5" name="Date Placeholder 4">
            <a:extLst>
              <a:ext uri="{FF2B5EF4-FFF2-40B4-BE49-F238E27FC236}">
                <a16:creationId xmlns:a16="http://schemas.microsoft.com/office/drawing/2014/main" id="{053E7578-0940-C694-22C4-1C789D036C51}"/>
              </a:ext>
            </a:extLst>
          </p:cNvPr>
          <p:cNvSpPr>
            <a:spLocks noGrp="1"/>
          </p:cNvSpPr>
          <p:nvPr>
            <p:ph type="dt" idx="1"/>
          </p:nvPr>
        </p:nvSpPr>
        <p:spPr/>
        <p:txBody>
          <a:bodyPr/>
          <a:lstStyle/>
          <a:p>
            <a:r>
              <a:rPr lang="en-US"/>
              <a:t>12/19/2024</a:t>
            </a:r>
          </a:p>
        </p:txBody>
      </p:sp>
      <p:sp>
        <p:nvSpPr>
          <p:cNvPr id="6" name="Footer Placeholder 5">
            <a:extLst>
              <a:ext uri="{FF2B5EF4-FFF2-40B4-BE49-F238E27FC236}">
                <a16:creationId xmlns:a16="http://schemas.microsoft.com/office/drawing/2014/main" id="{6B3F201F-F50C-10F7-5B47-CEDFF38B9546}"/>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8881973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6121C7-6AB9-40D9-932A-B505ADB28B2E}" type="slidenum">
              <a:rPr lang="en-US" smtClean="0"/>
              <a:t>39</a:t>
            </a:fld>
            <a:endParaRPr lang="en-US"/>
          </a:p>
        </p:txBody>
      </p:sp>
      <p:sp>
        <p:nvSpPr>
          <p:cNvPr id="5" name="Date Placeholder 4">
            <a:extLst>
              <a:ext uri="{FF2B5EF4-FFF2-40B4-BE49-F238E27FC236}">
                <a16:creationId xmlns:a16="http://schemas.microsoft.com/office/drawing/2014/main" id="{7BFC2495-426D-6FE7-DC69-9AEEF8DA1F04}"/>
              </a:ext>
            </a:extLst>
          </p:cNvPr>
          <p:cNvSpPr>
            <a:spLocks noGrp="1"/>
          </p:cNvSpPr>
          <p:nvPr>
            <p:ph type="dt" idx="1"/>
          </p:nvPr>
        </p:nvSpPr>
        <p:spPr/>
        <p:txBody>
          <a:bodyPr/>
          <a:lstStyle/>
          <a:p>
            <a:r>
              <a:rPr lang="en-US"/>
              <a:t>12/19/2024</a:t>
            </a:r>
          </a:p>
        </p:txBody>
      </p:sp>
      <p:sp>
        <p:nvSpPr>
          <p:cNvPr id="6" name="Footer Placeholder 5">
            <a:extLst>
              <a:ext uri="{FF2B5EF4-FFF2-40B4-BE49-F238E27FC236}">
                <a16:creationId xmlns:a16="http://schemas.microsoft.com/office/drawing/2014/main" id="{9B5A0375-CA27-7C2F-4B45-A47E04F6BFAE}"/>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764007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6121C7-6AB9-40D9-932A-B505ADB28B2E}" type="slidenum">
              <a:rPr lang="en-US" smtClean="0"/>
              <a:t>40</a:t>
            </a:fld>
            <a:endParaRPr lang="en-US"/>
          </a:p>
        </p:txBody>
      </p:sp>
      <p:sp>
        <p:nvSpPr>
          <p:cNvPr id="5" name="Date Placeholder 4">
            <a:extLst>
              <a:ext uri="{FF2B5EF4-FFF2-40B4-BE49-F238E27FC236}">
                <a16:creationId xmlns:a16="http://schemas.microsoft.com/office/drawing/2014/main" id="{8A370C03-935D-1462-D549-0ABD157DF6DA}"/>
              </a:ext>
            </a:extLst>
          </p:cNvPr>
          <p:cNvSpPr>
            <a:spLocks noGrp="1"/>
          </p:cNvSpPr>
          <p:nvPr>
            <p:ph type="dt" idx="1"/>
          </p:nvPr>
        </p:nvSpPr>
        <p:spPr/>
        <p:txBody>
          <a:bodyPr/>
          <a:lstStyle/>
          <a:p>
            <a:r>
              <a:rPr lang="en-US"/>
              <a:t>12/19/2024</a:t>
            </a:r>
          </a:p>
        </p:txBody>
      </p:sp>
      <p:sp>
        <p:nvSpPr>
          <p:cNvPr id="6" name="Footer Placeholder 5">
            <a:extLst>
              <a:ext uri="{FF2B5EF4-FFF2-40B4-BE49-F238E27FC236}">
                <a16:creationId xmlns:a16="http://schemas.microsoft.com/office/drawing/2014/main" id="{B264ED70-0130-8BFF-60C0-B9C28F3AEF0B}"/>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7957163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6121C7-6AB9-40D9-932A-B505ADB28B2E}" type="slidenum">
              <a:rPr lang="en-US" smtClean="0"/>
              <a:t>41</a:t>
            </a:fld>
            <a:endParaRPr lang="en-US"/>
          </a:p>
        </p:txBody>
      </p:sp>
      <p:sp>
        <p:nvSpPr>
          <p:cNvPr id="5" name="Date Placeholder 4">
            <a:extLst>
              <a:ext uri="{FF2B5EF4-FFF2-40B4-BE49-F238E27FC236}">
                <a16:creationId xmlns:a16="http://schemas.microsoft.com/office/drawing/2014/main" id="{28EF2489-AFC9-1035-D194-2FAC977081FF}"/>
              </a:ext>
            </a:extLst>
          </p:cNvPr>
          <p:cNvSpPr>
            <a:spLocks noGrp="1"/>
          </p:cNvSpPr>
          <p:nvPr>
            <p:ph type="dt" idx="1"/>
          </p:nvPr>
        </p:nvSpPr>
        <p:spPr/>
        <p:txBody>
          <a:bodyPr/>
          <a:lstStyle/>
          <a:p>
            <a:r>
              <a:rPr lang="en-US"/>
              <a:t>12/19/2024</a:t>
            </a:r>
          </a:p>
        </p:txBody>
      </p:sp>
      <p:sp>
        <p:nvSpPr>
          <p:cNvPr id="6" name="Footer Placeholder 5">
            <a:extLst>
              <a:ext uri="{FF2B5EF4-FFF2-40B4-BE49-F238E27FC236}">
                <a16:creationId xmlns:a16="http://schemas.microsoft.com/office/drawing/2014/main" id="{D65362B0-55EA-4482-9D42-E09D6C97875B}"/>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060186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6121C7-6AB9-40D9-932A-B505ADB28B2E}" type="slidenum">
              <a:rPr lang="en-US" smtClean="0"/>
              <a:t>7</a:t>
            </a:fld>
            <a:endParaRPr lang="en-US"/>
          </a:p>
        </p:txBody>
      </p:sp>
      <p:sp>
        <p:nvSpPr>
          <p:cNvPr id="5" name="Date Placeholder 4">
            <a:extLst>
              <a:ext uri="{FF2B5EF4-FFF2-40B4-BE49-F238E27FC236}">
                <a16:creationId xmlns:a16="http://schemas.microsoft.com/office/drawing/2014/main" id="{E31A6E6E-2C13-ACF2-7095-9A79662744D7}"/>
              </a:ext>
            </a:extLst>
          </p:cNvPr>
          <p:cNvSpPr>
            <a:spLocks noGrp="1"/>
          </p:cNvSpPr>
          <p:nvPr>
            <p:ph type="dt" idx="1"/>
          </p:nvPr>
        </p:nvSpPr>
        <p:spPr/>
        <p:txBody>
          <a:bodyPr/>
          <a:lstStyle/>
          <a:p>
            <a:r>
              <a:rPr lang="en-US"/>
              <a:t>12/19/2024</a:t>
            </a:r>
          </a:p>
        </p:txBody>
      </p:sp>
      <p:sp>
        <p:nvSpPr>
          <p:cNvPr id="6" name="Footer Placeholder 5">
            <a:extLst>
              <a:ext uri="{FF2B5EF4-FFF2-40B4-BE49-F238E27FC236}">
                <a16:creationId xmlns:a16="http://schemas.microsoft.com/office/drawing/2014/main" id="{41A45C9C-5BB1-2BA5-4A41-909CECA052C2}"/>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2641218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6121C7-6AB9-40D9-932A-B505ADB28B2E}" type="slidenum">
              <a:rPr lang="en-US" smtClean="0"/>
              <a:t>42</a:t>
            </a:fld>
            <a:endParaRPr lang="en-US"/>
          </a:p>
        </p:txBody>
      </p:sp>
      <p:sp>
        <p:nvSpPr>
          <p:cNvPr id="5" name="Date Placeholder 4">
            <a:extLst>
              <a:ext uri="{FF2B5EF4-FFF2-40B4-BE49-F238E27FC236}">
                <a16:creationId xmlns:a16="http://schemas.microsoft.com/office/drawing/2014/main" id="{E69A63C4-77D7-DD71-FFA5-252F4F811411}"/>
              </a:ext>
            </a:extLst>
          </p:cNvPr>
          <p:cNvSpPr>
            <a:spLocks noGrp="1"/>
          </p:cNvSpPr>
          <p:nvPr>
            <p:ph type="dt" idx="1"/>
          </p:nvPr>
        </p:nvSpPr>
        <p:spPr/>
        <p:txBody>
          <a:bodyPr/>
          <a:lstStyle/>
          <a:p>
            <a:r>
              <a:rPr lang="en-US"/>
              <a:t>12/19/2024</a:t>
            </a:r>
          </a:p>
        </p:txBody>
      </p:sp>
      <p:sp>
        <p:nvSpPr>
          <p:cNvPr id="6" name="Footer Placeholder 5">
            <a:extLst>
              <a:ext uri="{FF2B5EF4-FFF2-40B4-BE49-F238E27FC236}">
                <a16:creationId xmlns:a16="http://schemas.microsoft.com/office/drawing/2014/main" id="{1A9F0E3D-27BD-0A5B-A304-CE53337BD5A4}"/>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9680604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6121C7-6AB9-40D9-932A-B505ADB28B2E}" type="slidenum">
              <a:rPr lang="en-US" smtClean="0"/>
              <a:t>43</a:t>
            </a:fld>
            <a:endParaRPr lang="en-US"/>
          </a:p>
        </p:txBody>
      </p:sp>
      <p:sp>
        <p:nvSpPr>
          <p:cNvPr id="5" name="Date Placeholder 4">
            <a:extLst>
              <a:ext uri="{FF2B5EF4-FFF2-40B4-BE49-F238E27FC236}">
                <a16:creationId xmlns:a16="http://schemas.microsoft.com/office/drawing/2014/main" id="{709B0B93-58C5-E5EF-F85A-1CE20FF2BF7B}"/>
              </a:ext>
            </a:extLst>
          </p:cNvPr>
          <p:cNvSpPr>
            <a:spLocks noGrp="1"/>
          </p:cNvSpPr>
          <p:nvPr>
            <p:ph type="dt" idx="1"/>
          </p:nvPr>
        </p:nvSpPr>
        <p:spPr/>
        <p:txBody>
          <a:bodyPr/>
          <a:lstStyle/>
          <a:p>
            <a:r>
              <a:rPr lang="en-US"/>
              <a:t>12/19/2024</a:t>
            </a:r>
          </a:p>
        </p:txBody>
      </p:sp>
      <p:sp>
        <p:nvSpPr>
          <p:cNvPr id="6" name="Footer Placeholder 5">
            <a:extLst>
              <a:ext uri="{FF2B5EF4-FFF2-40B4-BE49-F238E27FC236}">
                <a16:creationId xmlns:a16="http://schemas.microsoft.com/office/drawing/2014/main" id="{9015D582-6402-DDA2-4098-C267D79D8575}"/>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8017759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6121C7-6AB9-40D9-932A-B505ADB28B2E}" type="slidenum">
              <a:rPr lang="en-US" smtClean="0"/>
              <a:t>44</a:t>
            </a:fld>
            <a:endParaRPr lang="en-US"/>
          </a:p>
        </p:txBody>
      </p:sp>
      <p:sp>
        <p:nvSpPr>
          <p:cNvPr id="5" name="Date Placeholder 4">
            <a:extLst>
              <a:ext uri="{FF2B5EF4-FFF2-40B4-BE49-F238E27FC236}">
                <a16:creationId xmlns:a16="http://schemas.microsoft.com/office/drawing/2014/main" id="{E18EC409-6375-7E95-986F-F61FE815AB69}"/>
              </a:ext>
            </a:extLst>
          </p:cNvPr>
          <p:cNvSpPr>
            <a:spLocks noGrp="1"/>
          </p:cNvSpPr>
          <p:nvPr>
            <p:ph type="dt" idx="1"/>
          </p:nvPr>
        </p:nvSpPr>
        <p:spPr/>
        <p:txBody>
          <a:bodyPr/>
          <a:lstStyle/>
          <a:p>
            <a:r>
              <a:rPr lang="en-US"/>
              <a:t>12/19/2024</a:t>
            </a:r>
          </a:p>
        </p:txBody>
      </p:sp>
      <p:sp>
        <p:nvSpPr>
          <p:cNvPr id="6" name="Footer Placeholder 5">
            <a:extLst>
              <a:ext uri="{FF2B5EF4-FFF2-40B4-BE49-F238E27FC236}">
                <a16:creationId xmlns:a16="http://schemas.microsoft.com/office/drawing/2014/main" id="{8598AF20-F1F0-23A7-EA7C-1526ECA9B445}"/>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5939672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6121C7-6AB9-40D9-932A-B505ADB28B2E}" type="slidenum">
              <a:rPr lang="en-US" smtClean="0"/>
              <a:t>45</a:t>
            </a:fld>
            <a:endParaRPr lang="en-US"/>
          </a:p>
        </p:txBody>
      </p:sp>
      <p:sp>
        <p:nvSpPr>
          <p:cNvPr id="5" name="Date Placeholder 4">
            <a:extLst>
              <a:ext uri="{FF2B5EF4-FFF2-40B4-BE49-F238E27FC236}">
                <a16:creationId xmlns:a16="http://schemas.microsoft.com/office/drawing/2014/main" id="{23B8B391-88DE-FA20-9312-BB3A7216BBB1}"/>
              </a:ext>
            </a:extLst>
          </p:cNvPr>
          <p:cNvSpPr>
            <a:spLocks noGrp="1"/>
          </p:cNvSpPr>
          <p:nvPr>
            <p:ph type="dt" idx="1"/>
          </p:nvPr>
        </p:nvSpPr>
        <p:spPr/>
        <p:txBody>
          <a:bodyPr/>
          <a:lstStyle/>
          <a:p>
            <a:r>
              <a:rPr lang="en-US"/>
              <a:t>12/19/2024</a:t>
            </a:r>
          </a:p>
        </p:txBody>
      </p:sp>
      <p:sp>
        <p:nvSpPr>
          <p:cNvPr id="6" name="Footer Placeholder 5">
            <a:extLst>
              <a:ext uri="{FF2B5EF4-FFF2-40B4-BE49-F238E27FC236}">
                <a16:creationId xmlns:a16="http://schemas.microsoft.com/office/drawing/2014/main" id="{83123999-2836-D966-9FC6-C71ADA5835EF}"/>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1153365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6121C7-6AB9-40D9-932A-B505ADB28B2E}" type="slidenum">
              <a:rPr lang="en-US" smtClean="0"/>
              <a:t>46</a:t>
            </a:fld>
            <a:endParaRPr lang="en-US"/>
          </a:p>
        </p:txBody>
      </p:sp>
      <p:sp>
        <p:nvSpPr>
          <p:cNvPr id="5" name="Date Placeholder 4">
            <a:extLst>
              <a:ext uri="{FF2B5EF4-FFF2-40B4-BE49-F238E27FC236}">
                <a16:creationId xmlns:a16="http://schemas.microsoft.com/office/drawing/2014/main" id="{9838BCF0-825F-5552-F2BB-0C14BE5A2AFE}"/>
              </a:ext>
            </a:extLst>
          </p:cNvPr>
          <p:cNvSpPr>
            <a:spLocks noGrp="1"/>
          </p:cNvSpPr>
          <p:nvPr>
            <p:ph type="dt" idx="1"/>
          </p:nvPr>
        </p:nvSpPr>
        <p:spPr/>
        <p:txBody>
          <a:bodyPr/>
          <a:lstStyle/>
          <a:p>
            <a:r>
              <a:rPr lang="en-US"/>
              <a:t>12/19/2024</a:t>
            </a:r>
          </a:p>
        </p:txBody>
      </p:sp>
      <p:sp>
        <p:nvSpPr>
          <p:cNvPr id="6" name="Footer Placeholder 5">
            <a:extLst>
              <a:ext uri="{FF2B5EF4-FFF2-40B4-BE49-F238E27FC236}">
                <a16:creationId xmlns:a16="http://schemas.microsoft.com/office/drawing/2014/main" id="{EB5C33A9-4055-0A8F-8E2B-F1884D7C754F}"/>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7301675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6121C7-6AB9-40D9-932A-B505ADB28B2E}" type="slidenum">
              <a:rPr lang="en-US" smtClean="0"/>
              <a:t>47</a:t>
            </a:fld>
            <a:endParaRPr lang="en-US"/>
          </a:p>
        </p:txBody>
      </p:sp>
      <p:sp>
        <p:nvSpPr>
          <p:cNvPr id="5" name="Date Placeholder 4">
            <a:extLst>
              <a:ext uri="{FF2B5EF4-FFF2-40B4-BE49-F238E27FC236}">
                <a16:creationId xmlns:a16="http://schemas.microsoft.com/office/drawing/2014/main" id="{DFE27713-FC7C-6A54-6B32-7E3CE96E3B42}"/>
              </a:ext>
            </a:extLst>
          </p:cNvPr>
          <p:cNvSpPr>
            <a:spLocks noGrp="1"/>
          </p:cNvSpPr>
          <p:nvPr>
            <p:ph type="dt" idx="1"/>
          </p:nvPr>
        </p:nvSpPr>
        <p:spPr/>
        <p:txBody>
          <a:bodyPr/>
          <a:lstStyle/>
          <a:p>
            <a:r>
              <a:rPr lang="en-US"/>
              <a:t>12/19/2024</a:t>
            </a:r>
          </a:p>
        </p:txBody>
      </p:sp>
      <p:sp>
        <p:nvSpPr>
          <p:cNvPr id="6" name="Footer Placeholder 5">
            <a:extLst>
              <a:ext uri="{FF2B5EF4-FFF2-40B4-BE49-F238E27FC236}">
                <a16:creationId xmlns:a16="http://schemas.microsoft.com/office/drawing/2014/main" id="{417C4392-F60D-5839-07F3-4DC4B799DDD9}"/>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9627170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6121C7-6AB9-40D9-932A-B505ADB28B2E}" type="slidenum">
              <a:rPr lang="en-US" smtClean="0"/>
              <a:t>49</a:t>
            </a:fld>
            <a:endParaRPr lang="en-US"/>
          </a:p>
        </p:txBody>
      </p:sp>
      <p:sp>
        <p:nvSpPr>
          <p:cNvPr id="5" name="Date Placeholder 4">
            <a:extLst>
              <a:ext uri="{FF2B5EF4-FFF2-40B4-BE49-F238E27FC236}">
                <a16:creationId xmlns:a16="http://schemas.microsoft.com/office/drawing/2014/main" id="{C1DBDB90-D57F-BDFF-EAA3-494E7E3E2160}"/>
              </a:ext>
            </a:extLst>
          </p:cNvPr>
          <p:cNvSpPr>
            <a:spLocks noGrp="1"/>
          </p:cNvSpPr>
          <p:nvPr>
            <p:ph type="dt" idx="1"/>
          </p:nvPr>
        </p:nvSpPr>
        <p:spPr/>
        <p:txBody>
          <a:bodyPr/>
          <a:lstStyle/>
          <a:p>
            <a:r>
              <a:rPr lang="en-US"/>
              <a:t>12/19/2024</a:t>
            </a:r>
          </a:p>
        </p:txBody>
      </p:sp>
      <p:sp>
        <p:nvSpPr>
          <p:cNvPr id="6" name="Footer Placeholder 5">
            <a:extLst>
              <a:ext uri="{FF2B5EF4-FFF2-40B4-BE49-F238E27FC236}">
                <a16:creationId xmlns:a16="http://schemas.microsoft.com/office/drawing/2014/main" id="{3F1316D1-5FCE-587E-6C49-37E1B917CBFA}"/>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9732128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6121C7-6AB9-40D9-932A-B505ADB28B2E}" type="slidenum">
              <a:rPr lang="en-US" smtClean="0"/>
              <a:t>50</a:t>
            </a:fld>
            <a:endParaRPr lang="en-US"/>
          </a:p>
        </p:txBody>
      </p:sp>
      <p:sp>
        <p:nvSpPr>
          <p:cNvPr id="5" name="Date Placeholder 4">
            <a:extLst>
              <a:ext uri="{FF2B5EF4-FFF2-40B4-BE49-F238E27FC236}">
                <a16:creationId xmlns:a16="http://schemas.microsoft.com/office/drawing/2014/main" id="{8D9E9819-6F2E-6AE6-1BD2-CFFC64C2C944}"/>
              </a:ext>
            </a:extLst>
          </p:cNvPr>
          <p:cNvSpPr>
            <a:spLocks noGrp="1"/>
          </p:cNvSpPr>
          <p:nvPr>
            <p:ph type="dt" idx="1"/>
          </p:nvPr>
        </p:nvSpPr>
        <p:spPr/>
        <p:txBody>
          <a:bodyPr/>
          <a:lstStyle/>
          <a:p>
            <a:r>
              <a:rPr lang="en-US"/>
              <a:t>12/19/2024</a:t>
            </a:r>
          </a:p>
        </p:txBody>
      </p:sp>
      <p:sp>
        <p:nvSpPr>
          <p:cNvPr id="6" name="Footer Placeholder 5">
            <a:extLst>
              <a:ext uri="{FF2B5EF4-FFF2-40B4-BE49-F238E27FC236}">
                <a16:creationId xmlns:a16="http://schemas.microsoft.com/office/drawing/2014/main" id="{C5C5CEC6-F18B-5233-9338-30FAB536FC86}"/>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9658968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6121C7-6AB9-40D9-932A-B505ADB28B2E}" type="slidenum">
              <a:rPr lang="en-US" smtClean="0"/>
              <a:t>51</a:t>
            </a:fld>
            <a:endParaRPr lang="en-US"/>
          </a:p>
        </p:txBody>
      </p:sp>
      <p:sp>
        <p:nvSpPr>
          <p:cNvPr id="5" name="Date Placeholder 4">
            <a:extLst>
              <a:ext uri="{FF2B5EF4-FFF2-40B4-BE49-F238E27FC236}">
                <a16:creationId xmlns:a16="http://schemas.microsoft.com/office/drawing/2014/main" id="{E23BFE22-69A4-981F-C381-00C4E9F4D785}"/>
              </a:ext>
            </a:extLst>
          </p:cNvPr>
          <p:cNvSpPr>
            <a:spLocks noGrp="1"/>
          </p:cNvSpPr>
          <p:nvPr>
            <p:ph type="dt" idx="1"/>
          </p:nvPr>
        </p:nvSpPr>
        <p:spPr/>
        <p:txBody>
          <a:bodyPr/>
          <a:lstStyle/>
          <a:p>
            <a:r>
              <a:rPr lang="en-US"/>
              <a:t>12/19/2024</a:t>
            </a:r>
          </a:p>
        </p:txBody>
      </p:sp>
      <p:sp>
        <p:nvSpPr>
          <p:cNvPr id="6" name="Footer Placeholder 5">
            <a:extLst>
              <a:ext uri="{FF2B5EF4-FFF2-40B4-BE49-F238E27FC236}">
                <a16:creationId xmlns:a16="http://schemas.microsoft.com/office/drawing/2014/main" id="{0DCADBCC-4A17-6A26-4B4C-EA40E773B2AF}"/>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695393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F189E6-3BAE-30D6-66BA-645617C639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F28F21-6B45-D4B7-0D36-8D16B220B2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BB6126-E1C4-8EF0-A148-8B05237783C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07706B9-E820-68B4-A7F0-1D4BAD0BC52F}"/>
              </a:ext>
            </a:extLst>
          </p:cNvPr>
          <p:cNvSpPr>
            <a:spLocks noGrp="1"/>
          </p:cNvSpPr>
          <p:nvPr>
            <p:ph type="sldNum" sz="quarter" idx="5"/>
          </p:nvPr>
        </p:nvSpPr>
        <p:spPr/>
        <p:txBody>
          <a:bodyPr/>
          <a:lstStyle/>
          <a:p>
            <a:fld id="{1F6121C7-6AB9-40D9-932A-B505ADB28B2E}" type="slidenum">
              <a:rPr lang="en-US" smtClean="0"/>
              <a:t>52</a:t>
            </a:fld>
            <a:endParaRPr lang="en-US"/>
          </a:p>
        </p:txBody>
      </p:sp>
      <p:sp>
        <p:nvSpPr>
          <p:cNvPr id="5" name="Date Placeholder 4">
            <a:extLst>
              <a:ext uri="{FF2B5EF4-FFF2-40B4-BE49-F238E27FC236}">
                <a16:creationId xmlns:a16="http://schemas.microsoft.com/office/drawing/2014/main" id="{FFA36472-4D39-0404-5924-DD4C134CF7DB}"/>
              </a:ext>
            </a:extLst>
          </p:cNvPr>
          <p:cNvSpPr>
            <a:spLocks noGrp="1"/>
          </p:cNvSpPr>
          <p:nvPr>
            <p:ph type="dt" idx="1"/>
          </p:nvPr>
        </p:nvSpPr>
        <p:spPr/>
        <p:txBody>
          <a:bodyPr/>
          <a:lstStyle/>
          <a:p>
            <a:r>
              <a:rPr lang="en-US"/>
              <a:t>12/19/2024</a:t>
            </a:r>
          </a:p>
        </p:txBody>
      </p:sp>
      <p:sp>
        <p:nvSpPr>
          <p:cNvPr id="6" name="Footer Placeholder 5">
            <a:extLst>
              <a:ext uri="{FF2B5EF4-FFF2-40B4-BE49-F238E27FC236}">
                <a16:creationId xmlns:a16="http://schemas.microsoft.com/office/drawing/2014/main" id="{6521B315-7D2B-3E27-2995-28E368DAD9BD}"/>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629980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ed7f876fed_0_332:notes"/>
          <p:cNvSpPr txBox="1">
            <a:spLocks noGrp="1"/>
          </p:cNvSpPr>
          <p:nvPr>
            <p:ph type="body" idx="1"/>
          </p:nvPr>
        </p:nvSpPr>
        <p:spPr>
          <a:xfrm>
            <a:off x="715617" y="4485807"/>
            <a:ext cx="5724939" cy="4249711"/>
          </a:xfrm>
          <a:prstGeom prst="rect">
            <a:avLst/>
          </a:prstGeom>
        </p:spPr>
        <p:txBody>
          <a:bodyPr spcFirstLastPara="1" wrap="square" lIns="94835" tIns="94835" rIns="94835" bIns="94835" anchor="t" anchorCtr="0">
            <a:noAutofit/>
          </a:bodyPr>
          <a:lstStyle/>
          <a:p>
            <a:endParaRPr/>
          </a:p>
        </p:txBody>
      </p:sp>
      <p:sp>
        <p:nvSpPr>
          <p:cNvPr id="79" name="Google Shape;79;g1ed7f876fed_0_332:notes"/>
          <p:cNvSpPr>
            <a:spLocks noGrp="1" noRot="1" noChangeAspect="1"/>
          </p:cNvSpPr>
          <p:nvPr>
            <p:ph type="sldImg" idx="2"/>
          </p:nvPr>
        </p:nvSpPr>
        <p:spPr>
          <a:xfrm>
            <a:off x="428625" y="708025"/>
            <a:ext cx="6297613" cy="35417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Date Placeholder 1">
            <a:extLst>
              <a:ext uri="{FF2B5EF4-FFF2-40B4-BE49-F238E27FC236}">
                <a16:creationId xmlns:a16="http://schemas.microsoft.com/office/drawing/2014/main" id="{EFEB2D1E-A3B7-F006-C9D0-1B5353C6C6BF}"/>
              </a:ext>
            </a:extLst>
          </p:cNvPr>
          <p:cNvSpPr>
            <a:spLocks noGrp="1"/>
          </p:cNvSpPr>
          <p:nvPr>
            <p:ph type="dt" idx="1"/>
          </p:nvPr>
        </p:nvSpPr>
        <p:spPr/>
        <p:txBody>
          <a:bodyPr/>
          <a:lstStyle/>
          <a:p>
            <a:r>
              <a:rPr lang="en-US"/>
              <a:t>12/19/2024</a:t>
            </a:r>
          </a:p>
        </p:txBody>
      </p:sp>
      <p:sp>
        <p:nvSpPr>
          <p:cNvPr id="3" name="Footer Placeholder 2">
            <a:extLst>
              <a:ext uri="{FF2B5EF4-FFF2-40B4-BE49-F238E27FC236}">
                <a16:creationId xmlns:a16="http://schemas.microsoft.com/office/drawing/2014/main" id="{59609234-AB87-192B-47B1-9DEC832C0DAB}"/>
              </a:ext>
            </a:extLst>
          </p:cNvPr>
          <p:cNvSpPr>
            <a:spLocks noGrp="1"/>
          </p:cNvSpPr>
          <p:nvPr>
            <p:ph type="ftr" sz="quarter" idx="4"/>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3:notes"/>
          <p:cNvSpPr>
            <a:spLocks noGrp="1" noRot="1" noChangeAspect="1"/>
          </p:cNvSpPr>
          <p:nvPr>
            <p:ph type="sldImg" idx="2"/>
          </p:nvPr>
        </p:nvSpPr>
        <p:spPr>
          <a:xfrm>
            <a:off x="428625" y="708025"/>
            <a:ext cx="6297613" cy="35417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p3:notes"/>
          <p:cNvSpPr txBox="1">
            <a:spLocks noGrp="1"/>
          </p:cNvSpPr>
          <p:nvPr>
            <p:ph type="body" idx="1"/>
          </p:nvPr>
        </p:nvSpPr>
        <p:spPr>
          <a:xfrm>
            <a:off x="715617" y="4485807"/>
            <a:ext cx="5724939" cy="4249711"/>
          </a:xfrm>
          <a:prstGeom prst="rect">
            <a:avLst/>
          </a:prstGeom>
          <a:noFill/>
          <a:ln>
            <a:noFill/>
          </a:ln>
        </p:spPr>
        <p:txBody>
          <a:bodyPr spcFirstLastPara="1" wrap="square" lIns="94835" tIns="94835" rIns="94835" bIns="94835" anchor="t" anchorCtr="0">
            <a:noAutofit/>
          </a:bodyPr>
          <a:lstStyle/>
          <a:p>
            <a:pPr>
              <a:buSzPts val="1100"/>
            </a:pPr>
            <a:endParaRPr/>
          </a:p>
        </p:txBody>
      </p:sp>
      <p:sp>
        <p:nvSpPr>
          <p:cNvPr id="2" name="Date Placeholder 1">
            <a:extLst>
              <a:ext uri="{FF2B5EF4-FFF2-40B4-BE49-F238E27FC236}">
                <a16:creationId xmlns:a16="http://schemas.microsoft.com/office/drawing/2014/main" id="{CFD6EBA1-1CE0-B09C-0417-AE938DCD0C84}"/>
              </a:ext>
            </a:extLst>
          </p:cNvPr>
          <p:cNvSpPr>
            <a:spLocks noGrp="1"/>
          </p:cNvSpPr>
          <p:nvPr>
            <p:ph type="dt" idx="1"/>
          </p:nvPr>
        </p:nvSpPr>
        <p:spPr/>
        <p:txBody>
          <a:bodyPr/>
          <a:lstStyle/>
          <a:p>
            <a:r>
              <a:rPr lang="en-US"/>
              <a:t>12/19/2024</a:t>
            </a:r>
          </a:p>
        </p:txBody>
      </p:sp>
      <p:sp>
        <p:nvSpPr>
          <p:cNvPr id="3" name="Footer Placeholder 2">
            <a:extLst>
              <a:ext uri="{FF2B5EF4-FFF2-40B4-BE49-F238E27FC236}">
                <a16:creationId xmlns:a16="http://schemas.microsoft.com/office/drawing/2014/main" id="{DA5A070C-1684-0BDB-A57B-0CD7A39E67EE}"/>
              </a:ext>
            </a:extLst>
          </p:cNvPr>
          <p:cNvSpPr>
            <a:spLocks noGrp="1"/>
          </p:cNvSpPr>
          <p:nvPr>
            <p:ph type="ftr" sz="quarter" idx="4"/>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6121C7-6AB9-40D9-932A-B505ADB28B2E}" type="slidenum">
              <a:rPr lang="en-US" smtClean="0"/>
              <a:t>14</a:t>
            </a:fld>
            <a:endParaRPr lang="en-US"/>
          </a:p>
        </p:txBody>
      </p:sp>
      <p:sp>
        <p:nvSpPr>
          <p:cNvPr id="5" name="Date Placeholder 4">
            <a:extLst>
              <a:ext uri="{FF2B5EF4-FFF2-40B4-BE49-F238E27FC236}">
                <a16:creationId xmlns:a16="http://schemas.microsoft.com/office/drawing/2014/main" id="{922870BE-DA11-7A5D-1A06-EE96208239C9}"/>
              </a:ext>
            </a:extLst>
          </p:cNvPr>
          <p:cNvSpPr>
            <a:spLocks noGrp="1"/>
          </p:cNvSpPr>
          <p:nvPr>
            <p:ph type="dt" idx="1"/>
          </p:nvPr>
        </p:nvSpPr>
        <p:spPr/>
        <p:txBody>
          <a:bodyPr/>
          <a:lstStyle/>
          <a:p>
            <a:r>
              <a:rPr lang="en-US"/>
              <a:t>12/19/2024</a:t>
            </a:r>
          </a:p>
        </p:txBody>
      </p:sp>
      <p:sp>
        <p:nvSpPr>
          <p:cNvPr id="6" name="Footer Placeholder 5">
            <a:extLst>
              <a:ext uri="{FF2B5EF4-FFF2-40B4-BE49-F238E27FC236}">
                <a16:creationId xmlns:a16="http://schemas.microsoft.com/office/drawing/2014/main" id="{5A3050B3-E9F1-3518-C116-C69D46A6F2E2}"/>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475195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6121C7-6AB9-40D9-932A-B505ADB28B2E}" type="slidenum">
              <a:rPr lang="en-US" smtClean="0"/>
              <a:t>15</a:t>
            </a:fld>
            <a:endParaRPr lang="en-US"/>
          </a:p>
        </p:txBody>
      </p:sp>
      <p:sp>
        <p:nvSpPr>
          <p:cNvPr id="5" name="Date Placeholder 4">
            <a:extLst>
              <a:ext uri="{FF2B5EF4-FFF2-40B4-BE49-F238E27FC236}">
                <a16:creationId xmlns:a16="http://schemas.microsoft.com/office/drawing/2014/main" id="{69ED788D-CCD6-55D3-CFE7-03BB2E2C8210}"/>
              </a:ext>
            </a:extLst>
          </p:cNvPr>
          <p:cNvSpPr>
            <a:spLocks noGrp="1"/>
          </p:cNvSpPr>
          <p:nvPr>
            <p:ph type="dt" idx="1"/>
          </p:nvPr>
        </p:nvSpPr>
        <p:spPr/>
        <p:txBody>
          <a:bodyPr/>
          <a:lstStyle/>
          <a:p>
            <a:r>
              <a:rPr lang="en-US"/>
              <a:t>12/19/2024</a:t>
            </a:r>
          </a:p>
        </p:txBody>
      </p:sp>
      <p:sp>
        <p:nvSpPr>
          <p:cNvPr id="6" name="Footer Placeholder 5">
            <a:extLst>
              <a:ext uri="{FF2B5EF4-FFF2-40B4-BE49-F238E27FC236}">
                <a16:creationId xmlns:a16="http://schemas.microsoft.com/office/drawing/2014/main" id="{BF4916B8-4B73-D1F5-9874-4406F951FBC4}"/>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002554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6121C7-6AB9-40D9-932A-B505ADB28B2E}" type="slidenum">
              <a:rPr lang="en-US" smtClean="0"/>
              <a:t>16</a:t>
            </a:fld>
            <a:endParaRPr lang="en-US"/>
          </a:p>
        </p:txBody>
      </p:sp>
      <p:sp>
        <p:nvSpPr>
          <p:cNvPr id="5" name="Date Placeholder 4">
            <a:extLst>
              <a:ext uri="{FF2B5EF4-FFF2-40B4-BE49-F238E27FC236}">
                <a16:creationId xmlns:a16="http://schemas.microsoft.com/office/drawing/2014/main" id="{48A08FBA-8577-3730-0D95-33C2738A3D7C}"/>
              </a:ext>
            </a:extLst>
          </p:cNvPr>
          <p:cNvSpPr>
            <a:spLocks noGrp="1"/>
          </p:cNvSpPr>
          <p:nvPr>
            <p:ph type="dt" idx="1"/>
          </p:nvPr>
        </p:nvSpPr>
        <p:spPr/>
        <p:txBody>
          <a:bodyPr/>
          <a:lstStyle/>
          <a:p>
            <a:r>
              <a:rPr lang="en-US"/>
              <a:t>12/19/2024</a:t>
            </a:r>
          </a:p>
        </p:txBody>
      </p:sp>
      <p:sp>
        <p:nvSpPr>
          <p:cNvPr id="6" name="Footer Placeholder 5">
            <a:extLst>
              <a:ext uri="{FF2B5EF4-FFF2-40B4-BE49-F238E27FC236}">
                <a16:creationId xmlns:a16="http://schemas.microsoft.com/office/drawing/2014/main" id="{055798E5-6910-1D96-A273-5CC81F2BEA2B}"/>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37046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6121C7-6AB9-40D9-932A-B505ADB28B2E}" type="slidenum">
              <a:rPr lang="en-US" smtClean="0"/>
              <a:t>20</a:t>
            </a:fld>
            <a:endParaRPr lang="en-US"/>
          </a:p>
        </p:txBody>
      </p:sp>
      <p:sp>
        <p:nvSpPr>
          <p:cNvPr id="5" name="Date Placeholder 4">
            <a:extLst>
              <a:ext uri="{FF2B5EF4-FFF2-40B4-BE49-F238E27FC236}">
                <a16:creationId xmlns:a16="http://schemas.microsoft.com/office/drawing/2014/main" id="{D9EBDC50-6FC8-DAE2-01BE-F132A4C283C8}"/>
              </a:ext>
            </a:extLst>
          </p:cNvPr>
          <p:cNvSpPr>
            <a:spLocks noGrp="1"/>
          </p:cNvSpPr>
          <p:nvPr>
            <p:ph type="dt" idx="1"/>
          </p:nvPr>
        </p:nvSpPr>
        <p:spPr/>
        <p:txBody>
          <a:bodyPr/>
          <a:lstStyle/>
          <a:p>
            <a:r>
              <a:rPr lang="en-US"/>
              <a:t>12/19/2024</a:t>
            </a:r>
          </a:p>
        </p:txBody>
      </p:sp>
      <p:sp>
        <p:nvSpPr>
          <p:cNvPr id="6" name="Footer Placeholder 5">
            <a:extLst>
              <a:ext uri="{FF2B5EF4-FFF2-40B4-BE49-F238E27FC236}">
                <a16:creationId xmlns:a16="http://schemas.microsoft.com/office/drawing/2014/main" id="{F69E9BF2-2CAA-556A-44FE-91B4B2F71631}"/>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047221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US"/>
              <a:t>12/19/2024</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US"/>
              <a:t>12/19/2024</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US"/>
              <a:t>12/19/2024</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6197600" y="1600201"/>
            <a:ext cx="53848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12/19/2024</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2AAF13-E05A-4590-B595-89FA272318E0}" type="slidenum">
              <a:rPr lang="en-US" smtClean="0"/>
              <a:t>‹#›</a:t>
            </a:fld>
            <a:endParaRPr lang="en-US"/>
          </a:p>
        </p:txBody>
      </p:sp>
      <p:sp>
        <p:nvSpPr>
          <p:cNvPr id="9" name="Content Placeholder 8"/>
          <p:cNvSpPr>
            <a:spLocks noGrp="1"/>
          </p:cNvSpPr>
          <p:nvPr>
            <p:ph sz="quarter" idx="13"/>
          </p:nvPr>
        </p:nvSpPr>
        <p:spPr>
          <a:xfrm>
            <a:off x="487680" y="1600200"/>
            <a:ext cx="5388864"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630013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12/19/2024</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ED4D89-7BE6-4C45-A4E4-B03F68EF7578}" type="slidenum">
              <a:rPr lang="en-US" smtClean="0"/>
              <a:t>‹#›</a:t>
            </a:fld>
            <a:endParaRPr lang="en-US"/>
          </a:p>
        </p:txBody>
      </p:sp>
    </p:spTree>
    <p:extLst>
      <p:ext uri="{BB962C8B-B14F-4D97-AF65-F5344CB8AC3E}">
        <p14:creationId xmlns:p14="http://schemas.microsoft.com/office/powerpoint/2010/main" val="3190032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914400" y="2130425"/>
            <a:ext cx="10363200" cy="1470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31859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828800" y="3886200"/>
            <a:ext cx="8534400" cy="1752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853"/>
              </a:spcBef>
              <a:spcAft>
                <a:spcPts val="0"/>
              </a:spcAft>
              <a:buClr>
                <a:srgbClr val="888888"/>
              </a:buClr>
              <a:buSzPts val="3200"/>
              <a:buNone/>
              <a:defRPr>
                <a:solidFill>
                  <a:srgbClr val="888888"/>
                </a:solidFill>
              </a:defRPr>
            </a:lvl1pPr>
            <a:lvl2pPr lvl="1" algn="ctr">
              <a:lnSpc>
                <a:spcPct val="100000"/>
              </a:lnSpc>
              <a:spcBef>
                <a:spcPts val="747"/>
              </a:spcBef>
              <a:spcAft>
                <a:spcPts val="0"/>
              </a:spcAft>
              <a:buClr>
                <a:srgbClr val="888888"/>
              </a:buClr>
              <a:buSzPts val="2800"/>
              <a:buNone/>
              <a:defRPr>
                <a:solidFill>
                  <a:srgbClr val="888888"/>
                </a:solidFill>
              </a:defRPr>
            </a:lvl2pPr>
            <a:lvl3pPr lvl="2" algn="ctr">
              <a:lnSpc>
                <a:spcPct val="100000"/>
              </a:lnSpc>
              <a:spcBef>
                <a:spcPts val="640"/>
              </a:spcBef>
              <a:spcAft>
                <a:spcPts val="0"/>
              </a:spcAft>
              <a:buClr>
                <a:srgbClr val="888888"/>
              </a:buClr>
              <a:buSzPts val="2400"/>
              <a:buNone/>
              <a:defRPr>
                <a:solidFill>
                  <a:srgbClr val="888888"/>
                </a:solidFill>
              </a:defRPr>
            </a:lvl3pPr>
            <a:lvl4pPr lvl="3" algn="ctr">
              <a:lnSpc>
                <a:spcPct val="100000"/>
              </a:lnSpc>
              <a:spcBef>
                <a:spcPts val="533"/>
              </a:spcBef>
              <a:spcAft>
                <a:spcPts val="0"/>
              </a:spcAft>
              <a:buClr>
                <a:srgbClr val="888888"/>
              </a:buClr>
              <a:buSzPts val="2000"/>
              <a:buNone/>
              <a:defRPr>
                <a:solidFill>
                  <a:srgbClr val="888888"/>
                </a:solidFill>
              </a:defRPr>
            </a:lvl4pPr>
            <a:lvl5pPr lvl="4" algn="ctr">
              <a:lnSpc>
                <a:spcPct val="100000"/>
              </a:lnSpc>
              <a:spcBef>
                <a:spcPts val="533"/>
              </a:spcBef>
              <a:spcAft>
                <a:spcPts val="0"/>
              </a:spcAft>
              <a:buClr>
                <a:srgbClr val="888888"/>
              </a:buClr>
              <a:buSzPts val="2000"/>
              <a:buNone/>
              <a:defRPr>
                <a:solidFill>
                  <a:srgbClr val="888888"/>
                </a:solidFill>
              </a:defRPr>
            </a:lvl5pPr>
            <a:lvl6pPr lvl="5" algn="ctr">
              <a:lnSpc>
                <a:spcPct val="100000"/>
              </a:lnSpc>
              <a:spcBef>
                <a:spcPts val="533"/>
              </a:spcBef>
              <a:spcAft>
                <a:spcPts val="0"/>
              </a:spcAft>
              <a:buClr>
                <a:srgbClr val="888888"/>
              </a:buClr>
              <a:buSzPts val="2000"/>
              <a:buNone/>
              <a:defRPr>
                <a:solidFill>
                  <a:srgbClr val="888888"/>
                </a:solidFill>
              </a:defRPr>
            </a:lvl6pPr>
            <a:lvl7pPr lvl="6" algn="ctr">
              <a:lnSpc>
                <a:spcPct val="100000"/>
              </a:lnSpc>
              <a:spcBef>
                <a:spcPts val="533"/>
              </a:spcBef>
              <a:spcAft>
                <a:spcPts val="0"/>
              </a:spcAft>
              <a:buClr>
                <a:srgbClr val="888888"/>
              </a:buClr>
              <a:buSzPts val="2000"/>
              <a:buNone/>
              <a:defRPr>
                <a:solidFill>
                  <a:srgbClr val="888888"/>
                </a:solidFill>
              </a:defRPr>
            </a:lvl7pPr>
            <a:lvl8pPr lvl="7" algn="ctr">
              <a:lnSpc>
                <a:spcPct val="100000"/>
              </a:lnSpc>
              <a:spcBef>
                <a:spcPts val="533"/>
              </a:spcBef>
              <a:spcAft>
                <a:spcPts val="0"/>
              </a:spcAft>
              <a:buClr>
                <a:srgbClr val="888888"/>
              </a:buClr>
              <a:buSzPts val="2000"/>
              <a:buNone/>
              <a:defRPr>
                <a:solidFill>
                  <a:srgbClr val="888888"/>
                </a:solidFill>
              </a:defRPr>
            </a:lvl8pPr>
            <a:lvl9pPr lvl="8" algn="ctr">
              <a:lnSpc>
                <a:spcPct val="100000"/>
              </a:lnSpc>
              <a:spcBef>
                <a:spcPts val="533"/>
              </a:spcBef>
              <a:spcAft>
                <a:spcPts val="0"/>
              </a:spcAft>
              <a:buClr>
                <a:srgbClr val="888888"/>
              </a:buClr>
              <a:buSzPts val="2000"/>
              <a:buNone/>
              <a:defRPr>
                <a:solidFill>
                  <a:srgbClr val="888888"/>
                </a:solidFill>
              </a:defRPr>
            </a:lvl9pPr>
          </a:lstStyle>
          <a:p>
            <a:endParaRPr/>
          </a:p>
        </p:txBody>
      </p:sp>
      <p:sp>
        <p:nvSpPr>
          <p:cNvPr id="14" name="Google Shape;14;p2"/>
          <p:cNvSpPr txBox="1">
            <a:spLocks noGrp="1"/>
          </p:cNvSpPr>
          <p:nvPr>
            <p:ph type="dt" idx="10"/>
          </p:nvPr>
        </p:nvSpPr>
        <p:spPr>
          <a:xfrm>
            <a:off x="6647356" y="6220883"/>
            <a:ext cx="4199600" cy="501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12/19/2024</a:t>
            </a:r>
            <a:endParaRPr/>
          </a:p>
        </p:txBody>
      </p:sp>
      <p:sp>
        <p:nvSpPr>
          <p:cNvPr id="15" name="Google Shape;15;p2"/>
          <p:cNvSpPr txBox="1">
            <a:spLocks noGrp="1"/>
          </p:cNvSpPr>
          <p:nvPr>
            <p:ph type="ftr" idx="11"/>
          </p:nvPr>
        </p:nvSpPr>
        <p:spPr>
          <a:xfrm>
            <a:off x="4165600" y="6356351"/>
            <a:ext cx="3860800" cy="365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16" name="Google Shape;16;p2"/>
          <p:cNvSpPr txBox="1">
            <a:spLocks noGrp="1"/>
          </p:cNvSpPr>
          <p:nvPr>
            <p:ph type="sldNum" idx="12"/>
          </p:nvPr>
        </p:nvSpPr>
        <p:spPr>
          <a:xfrm>
            <a:off x="11251176" y="6356351"/>
            <a:ext cx="890000" cy="3652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2400" b="0" i="0" u="none" strike="noStrike" cap="none">
                <a:solidFill>
                  <a:schemeClr val="dk1"/>
                </a:solidFill>
                <a:latin typeface="Century Gothic"/>
                <a:ea typeface="Century Gothic"/>
                <a:cs typeface="Century Gothic"/>
                <a:sym typeface="Century Gothic"/>
              </a:defRPr>
            </a:lvl1pPr>
            <a:lvl2pPr marL="0" marR="0" lvl="1" indent="0" algn="l" rtl="0">
              <a:lnSpc>
                <a:spcPct val="100000"/>
              </a:lnSpc>
              <a:spcBef>
                <a:spcPts val="0"/>
              </a:spcBef>
              <a:spcAft>
                <a:spcPts val="0"/>
              </a:spcAft>
              <a:buClr>
                <a:srgbClr val="000000"/>
              </a:buClr>
              <a:buSzPts val="1800"/>
              <a:buFont typeface="Arial"/>
              <a:buNone/>
              <a:defRPr sz="2400" b="0" i="0" u="none" strike="noStrike" cap="none">
                <a:solidFill>
                  <a:schemeClr val="dk1"/>
                </a:solidFill>
                <a:latin typeface="Century Gothic"/>
                <a:ea typeface="Century Gothic"/>
                <a:cs typeface="Century Gothic"/>
                <a:sym typeface="Century Gothic"/>
              </a:defRPr>
            </a:lvl2pPr>
            <a:lvl3pPr marL="0" marR="0" lvl="2" indent="0" algn="l" rtl="0">
              <a:lnSpc>
                <a:spcPct val="100000"/>
              </a:lnSpc>
              <a:spcBef>
                <a:spcPts val="0"/>
              </a:spcBef>
              <a:spcAft>
                <a:spcPts val="0"/>
              </a:spcAft>
              <a:buClr>
                <a:srgbClr val="000000"/>
              </a:buClr>
              <a:buSzPts val="1800"/>
              <a:buFont typeface="Arial"/>
              <a:buNone/>
              <a:defRPr sz="2400" b="0" i="0" u="none" strike="noStrike" cap="none">
                <a:solidFill>
                  <a:schemeClr val="dk1"/>
                </a:solidFill>
                <a:latin typeface="Century Gothic"/>
                <a:ea typeface="Century Gothic"/>
                <a:cs typeface="Century Gothic"/>
                <a:sym typeface="Century Gothic"/>
              </a:defRPr>
            </a:lvl3pPr>
            <a:lvl4pPr marL="0" marR="0" lvl="3" indent="0" algn="l" rtl="0">
              <a:lnSpc>
                <a:spcPct val="100000"/>
              </a:lnSpc>
              <a:spcBef>
                <a:spcPts val="0"/>
              </a:spcBef>
              <a:spcAft>
                <a:spcPts val="0"/>
              </a:spcAft>
              <a:buClr>
                <a:srgbClr val="000000"/>
              </a:buClr>
              <a:buSzPts val="1800"/>
              <a:buFont typeface="Arial"/>
              <a:buNone/>
              <a:defRPr sz="2400" b="0" i="0" u="none" strike="noStrike" cap="none">
                <a:solidFill>
                  <a:schemeClr val="dk1"/>
                </a:solidFill>
                <a:latin typeface="Century Gothic"/>
                <a:ea typeface="Century Gothic"/>
                <a:cs typeface="Century Gothic"/>
                <a:sym typeface="Century Gothic"/>
              </a:defRPr>
            </a:lvl4pPr>
            <a:lvl5pPr marL="0" marR="0" lvl="4" indent="0" algn="l" rtl="0">
              <a:lnSpc>
                <a:spcPct val="100000"/>
              </a:lnSpc>
              <a:spcBef>
                <a:spcPts val="0"/>
              </a:spcBef>
              <a:spcAft>
                <a:spcPts val="0"/>
              </a:spcAft>
              <a:buClr>
                <a:srgbClr val="000000"/>
              </a:buClr>
              <a:buSzPts val="1800"/>
              <a:buFont typeface="Arial"/>
              <a:buNone/>
              <a:defRPr sz="2400" b="0" i="0" u="none" strike="noStrike" cap="none">
                <a:solidFill>
                  <a:schemeClr val="dk1"/>
                </a:solidFill>
                <a:latin typeface="Century Gothic"/>
                <a:ea typeface="Century Gothic"/>
                <a:cs typeface="Century Gothic"/>
                <a:sym typeface="Century Gothic"/>
              </a:defRPr>
            </a:lvl5pPr>
            <a:lvl6pPr marL="0" marR="0" lvl="5" indent="0" algn="l" rtl="0">
              <a:lnSpc>
                <a:spcPct val="100000"/>
              </a:lnSpc>
              <a:spcBef>
                <a:spcPts val="0"/>
              </a:spcBef>
              <a:spcAft>
                <a:spcPts val="0"/>
              </a:spcAft>
              <a:buClr>
                <a:srgbClr val="000000"/>
              </a:buClr>
              <a:buSzPts val="1800"/>
              <a:buFont typeface="Arial"/>
              <a:buNone/>
              <a:defRPr sz="2400" b="0" i="0" u="none" strike="noStrike" cap="none">
                <a:solidFill>
                  <a:schemeClr val="dk1"/>
                </a:solidFill>
                <a:latin typeface="Century Gothic"/>
                <a:ea typeface="Century Gothic"/>
                <a:cs typeface="Century Gothic"/>
                <a:sym typeface="Century Gothic"/>
              </a:defRPr>
            </a:lvl6pPr>
            <a:lvl7pPr marL="0" marR="0" lvl="6" indent="0" algn="l" rtl="0">
              <a:lnSpc>
                <a:spcPct val="100000"/>
              </a:lnSpc>
              <a:spcBef>
                <a:spcPts val="0"/>
              </a:spcBef>
              <a:spcAft>
                <a:spcPts val="0"/>
              </a:spcAft>
              <a:buClr>
                <a:srgbClr val="000000"/>
              </a:buClr>
              <a:buSzPts val="1800"/>
              <a:buFont typeface="Arial"/>
              <a:buNone/>
              <a:defRPr sz="2400" b="0" i="0" u="none" strike="noStrike" cap="none">
                <a:solidFill>
                  <a:schemeClr val="dk1"/>
                </a:solidFill>
                <a:latin typeface="Century Gothic"/>
                <a:ea typeface="Century Gothic"/>
                <a:cs typeface="Century Gothic"/>
                <a:sym typeface="Century Gothic"/>
              </a:defRPr>
            </a:lvl7pPr>
            <a:lvl8pPr marL="0" marR="0" lvl="7" indent="0" algn="l" rtl="0">
              <a:lnSpc>
                <a:spcPct val="100000"/>
              </a:lnSpc>
              <a:spcBef>
                <a:spcPts val="0"/>
              </a:spcBef>
              <a:spcAft>
                <a:spcPts val="0"/>
              </a:spcAft>
              <a:buClr>
                <a:srgbClr val="000000"/>
              </a:buClr>
              <a:buSzPts val="1800"/>
              <a:buFont typeface="Arial"/>
              <a:buNone/>
              <a:defRPr sz="2400" b="0" i="0" u="none" strike="noStrike" cap="none">
                <a:solidFill>
                  <a:schemeClr val="dk1"/>
                </a:solidFill>
                <a:latin typeface="Century Gothic"/>
                <a:ea typeface="Century Gothic"/>
                <a:cs typeface="Century Gothic"/>
                <a:sym typeface="Century Gothic"/>
              </a:defRPr>
            </a:lvl8pPr>
            <a:lvl9pPr marL="0" marR="0" lvl="8" indent="0" algn="l" rtl="0">
              <a:lnSpc>
                <a:spcPct val="100000"/>
              </a:lnSpc>
              <a:spcBef>
                <a:spcPts val="0"/>
              </a:spcBef>
              <a:spcAft>
                <a:spcPts val="0"/>
              </a:spcAft>
              <a:buClr>
                <a:srgbClr val="000000"/>
              </a:buClr>
              <a:buSzPts val="1800"/>
              <a:buFont typeface="Arial"/>
              <a:buNone/>
              <a:defRPr sz="2400" b="0" i="0" u="none" strike="noStrike" cap="none">
                <a:solidFill>
                  <a:schemeClr val="dk1"/>
                </a:solidFill>
                <a:latin typeface="Century Gothic"/>
                <a:ea typeface="Century Gothic"/>
                <a:cs typeface="Century Gothic"/>
                <a:sym typeface="Century Gothic"/>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127518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609600" y="274639"/>
            <a:ext cx="10972800" cy="1143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31859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4"/>
          <p:cNvSpPr txBox="1">
            <a:spLocks noGrp="1"/>
          </p:cNvSpPr>
          <p:nvPr>
            <p:ph type="body" idx="1"/>
          </p:nvPr>
        </p:nvSpPr>
        <p:spPr>
          <a:xfrm>
            <a:off x="609600" y="1600201"/>
            <a:ext cx="10972800" cy="4526000"/>
          </a:xfrm>
          <a:prstGeom prst="rect">
            <a:avLst/>
          </a:prstGeom>
          <a:noFill/>
          <a:ln>
            <a:noFill/>
          </a:ln>
        </p:spPr>
        <p:txBody>
          <a:bodyPr spcFirstLastPara="1" wrap="square" lIns="91425" tIns="45700" rIns="91425" bIns="45700" anchor="t" anchorCtr="0">
            <a:noAutofit/>
          </a:bodyPr>
          <a:lstStyle>
            <a:lvl1pPr marL="609585" lvl="0" indent="-304792" algn="l">
              <a:lnSpc>
                <a:spcPct val="100000"/>
              </a:lnSpc>
              <a:spcBef>
                <a:spcPts val="747"/>
              </a:spcBef>
              <a:spcAft>
                <a:spcPts val="0"/>
              </a:spcAft>
              <a:buClr>
                <a:srgbClr val="E36C09"/>
              </a:buClr>
              <a:buSzPts val="2800"/>
              <a:buFont typeface="Century Gothic"/>
              <a:buNone/>
              <a:defRPr sz="3733">
                <a:solidFill>
                  <a:srgbClr val="E36C09"/>
                </a:solidFill>
              </a:defRPr>
            </a:lvl1pPr>
            <a:lvl2pPr marL="1219170" lvl="1" indent="-541853" algn="l">
              <a:lnSpc>
                <a:spcPct val="100000"/>
              </a:lnSpc>
              <a:spcBef>
                <a:spcPts val="747"/>
              </a:spcBef>
              <a:spcAft>
                <a:spcPts val="0"/>
              </a:spcAft>
              <a:buClr>
                <a:srgbClr val="595959"/>
              </a:buClr>
              <a:buSzPts val="2800"/>
              <a:buFont typeface="Arial"/>
              <a:buChar char="•"/>
              <a:defRPr/>
            </a:lvl2pPr>
            <a:lvl3pPr marL="1828754" lvl="2" indent="-416548" algn="l">
              <a:lnSpc>
                <a:spcPct val="100000"/>
              </a:lnSpc>
              <a:spcBef>
                <a:spcPts val="640"/>
              </a:spcBef>
              <a:spcAft>
                <a:spcPts val="0"/>
              </a:spcAft>
              <a:buClr>
                <a:srgbClr val="595959"/>
              </a:buClr>
              <a:buSzPts val="1320"/>
              <a:buFont typeface="Noto Sans Symbols"/>
              <a:buChar char="⚪"/>
              <a:defRPr/>
            </a:lvl3pPr>
            <a:lvl4pPr marL="2438339" lvl="3" indent="-457189" algn="l">
              <a:lnSpc>
                <a:spcPct val="100000"/>
              </a:lnSpc>
              <a:spcBef>
                <a:spcPts val="480"/>
              </a:spcBef>
              <a:spcAft>
                <a:spcPts val="0"/>
              </a:spcAft>
              <a:buClr>
                <a:srgbClr val="595959"/>
              </a:buClr>
              <a:buSzPts val="1800"/>
              <a:buChar char="–"/>
              <a:defRPr/>
            </a:lvl4pPr>
            <a:lvl5pPr marL="3047924" lvl="4" indent="-457189" algn="l">
              <a:lnSpc>
                <a:spcPct val="100000"/>
              </a:lnSpc>
              <a:spcBef>
                <a:spcPts val="480"/>
              </a:spcBef>
              <a:spcAft>
                <a:spcPts val="0"/>
              </a:spcAft>
              <a:buClr>
                <a:srgbClr val="595959"/>
              </a:buClr>
              <a:buSzPts val="1800"/>
              <a:buChar char="»"/>
              <a:defRPr/>
            </a:lvl5pPr>
            <a:lvl6pPr marL="3657509" lvl="5" indent="-457189" algn="l">
              <a:lnSpc>
                <a:spcPct val="100000"/>
              </a:lnSpc>
              <a:spcBef>
                <a:spcPts val="480"/>
              </a:spcBef>
              <a:spcAft>
                <a:spcPts val="0"/>
              </a:spcAft>
              <a:buClr>
                <a:schemeClr val="dk1"/>
              </a:buClr>
              <a:buSzPts val="1800"/>
              <a:buChar char="•"/>
              <a:defRPr/>
            </a:lvl6pPr>
            <a:lvl7pPr marL="4267093" lvl="6" indent="-457189" algn="l">
              <a:lnSpc>
                <a:spcPct val="100000"/>
              </a:lnSpc>
              <a:spcBef>
                <a:spcPts val="480"/>
              </a:spcBef>
              <a:spcAft>
                <a:spcPts val="0"/>
              </a:spcAft>
              <a:buClr>
                <a:schemeClr val="dk1"/>
              </a:buClr>
              <a:buSzPts val="1800"/>
              <a:buChar char="•"/>
              <a:defRPr/>
            </a:lvl7pPr>
            <a:lvl8pPr marL="4876678" lvl="7" indent="-457189" algn="l">
              <a:lnSpc>
                <a:spcPct val="100000"/>
              </a:lnSpc>
              <a:spcBef>
                <a:spcPts val="480"/>
              </a:spcBef>
              <a:spcAft>
                <a:spcPts val="0"/>
              </a:spcAft>
              <a:buClr>
                <a:schemeClr val="dk1"/>
              </a:buClr>
              <a:buSzPts val="1800"/>
              <a:buChar char="•"/>
              <a:defRPr/>
            </a:lvl8pPr>
            <a:lvl9pPr marL="5486263" lvl="8" indent="-457189" algn="l">
              <a:lnSpc>
                <a:spcPct val="100000"/>
              </a:lnSpc>
              <a:spcBef>
                <a:spcPts val="480"/>
              </a:spcBef>
              <a:spcAft>
                <a:spcPts val="0"/>
              </a:spcAft>
              <a:buClr>
                <a:schemeClr val="dk1"/>
              </a:buClr>
              <a:buSzPts val="1800"/>
              <a:buChar char="•"/>
              <a:defRPr/>
            </a:lvl9pPr>
          </a:lstStyle>
          <a:p>
            <a:endParaRPr/>
          </a:p>
        </p:txBody>
      </p:sp>
      <p:sp>
        <p:nvSpPr>
          <p:cNvPr id="21" name="Google Shape;21;p4"/>
          <p:cNvSpPr txBox="1">
            <a:spLocks noGrp="1"/>
          </p:cNvSpPr>
          <p:nvPr>
            <p:ph type="dt" idx="10"/>
          </p:nvPr>
        </p:nvSpPr>
        <p:spPr>
          <a:xfrm>
            <a:off x="6647356" y="6220883"/>
            <a:ext cx="4199600" cy="501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12/19/2024</a:t>
            </a:r>
            <a:endParaRPr/>
          </a:p>
        </p:txBody>
      </p:sp>
      <p:sp>
        <p:nvSpPr>
          <p:cNvPr id="22" name="Google Shape;22;p4"/>
          <p:cNvSpPr txBox="1">
            <a:spLocks noGrp="1"/>
          </p:cNvSpPr>
          <p:nvPr>
            <p:ph type="ftr" idx="11"/>
          </p:nvPr>
        </p:nvSpPr>
        <p:spPr>
          <a:xfrm>
            <a:off x="4165600" y="6356351"/>
            <a:ext cx="3860800" cy="365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23" name="Google Shape;23;p4"/>
          <p:cNvSpPr txBox="1">
            <a:spLocks noGrp="1"/>
          </p:cNvSpPr>
          <p:nvPr>
            <p:ph type="sldNum" idx="12"/>
          </p:nvPr>
        </p:nvSpPr>
        <p:spPr>
          <a:xfrm>
            <a:off x="11251176" y="6356351"/>
            <a:ext cx="890000" cy="3652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2400" b="0" i="0" u="none" strike="noStrike" cap="none">
                <a:solidFill>
                  <a:schemeClr val="dk1"/>
                </a:solidFill>
                <a:latin typeface="Century Gothic"/>
                <a:ea typeface="Century Gothic"/>
                <a:cs typeface="Century Gothic"/>
                <a:sym typeface="Century Gothic"/>
              </a:defRPr>
            </a:lvl1pPr>
            <a:lvl2pPr marL="0" marR="0" lvl="1" indent="0" algn="l" rtl="0">
              <a:lnSpc>
                <a:spcPct val="100000"/>
              </a:lnSpc>
              <a:spcBef>
                <a:spcPts val="0"/>
              </a:spcBef>
              <a:spcAft>
                <a:spcPts val="0"/>
              </a:spcAft>
              <a:buClr>
                <a:srgbClr val="000000"/>
              </a:buClr>
              <a:buSzPts val="1800"/>
              <a:buFont typeface="Arial"/>
              <a:buNone/>
              <a:defRPr sz="2400" b="0" i="0" u="none" strike="noStrike" cap="none">
                <a:solidFill>
                  <a:schemeClr val="dk1"/>
                </a:solidFill>
                <a:latin typeface="Century Gothic"/>
                <a:ea typeface="Century Gothic"/>
                <a:cs typeface="Century Gothic"/>
                <a:sym typeface="Century Gothic"/>
              </a:defRPr>
            </a:lvl2pPr>
            <a:lvl3pPr marL="0" marR="0" lvl="2" indent="0" algn="l" rtl="0">
              <a:lnSpc>
                <a:spcPct val="100000"/>
              </a:lnSpc>
              <a:spcBef>
                <a:spcPts val="0"/>
              </a:spcBef>
              <a:spcAft>
                <a:spcPts val="0"/>
              </a:spcAft>
              <a:buClr>
                <a:srgbClr val="000000"/>
              </a:buClr>
              <a:buSzPts val="1800"/>
              <a:buFont typeface="Arial"/>
              <a:buNone/>
              <a:defRPr sz="2400" b="0" i="0" u="none" strike="noStrike" cap="none">
                <a:solidFill>
                  <a:schemeClr val="dk1"/>
                </a:solidFill>
                <a:latin typeface="Century Gothic"/>
                <a:ea typeface="Century Gothic"/>
                <a:cs typeface="Century Gothic"/>
                <a:sym typeface="Century Gothic"/>
              </a:defRPr>
            </a:lvl3pPr>
            <a:lvl4pPr marL="0" marR="0" lvl="3" indent="0" algn="l" rtl="0">
              <a:lnSpc>
                <a:spcPct val="100000"/>
              </a:lnSpc>
              <a:spcBef>
                <a:spcPts val="0"/>
              </a:spcBef>
              <a:spcAft>
                <a:spcPts val="0"/>
              </a:spcAft>
              <a:buClr>
                <a:srgbClr val="000000"/>
              </a:buClr>
              <a:buSzPts val="1800"/>
              <a:buFont typeface="Arial"/>
              <a:buNone/>
              <a:defRPr sz="2400" b="0" i="0" u="none" strike="noStrike" cap="none">
                <a:solidFill>
                  <a:schemeClr val="dk1"/>
                </a:solidFill>
                <a:latin typeface="Century Gothic"/>
                <a:ea typeface="Century Gothic"/>
                <a:cs typeface="Century Gothic"/>
                <a:sym typeface="Century Gothic"/>
              </a:defRPr>
            </a:lvl4pPr>
            <a:lvl5pPr marL="0" marR="0" lvl="4" indent="0" algn="l" rtl="0">
              <a:lnSpc>
                <a:spcPct val="100000"/>
              </a:lnSpc>
              <a:spcBef>
                <a:spcPts val="0"/>
              </a:spcBef>
              <a:spcAft>
                <a:spcPts val="0"/>
              </a:spcAft>
              <a:buClr>
                <a:srgbClr val="000000"/>
              </a:buClr>
              <a:buSzPts val="1800"/>
              <a:buFont typeface="Arial"/>
              <a:buNone/>
              <a:defRPr sz="2400" b="0" i="0" u="none" strike="noStrike" cap="none">
                <a:solidFill>
                  <a:schemeClr val="dk1"/>
                </a:solidFill>
                <a:latin typeface="Century Gothic"/>
                <a:ea typeface="Century Gothic"/>
                <a:cs typeface="Century Gothic"/>
                <a:sym typeface="Century Gothic"/>
              </a:defRPr>
            </a:lvl5pPr>
            <a:lvl6pPr marL="0" marR="0" lvl="5" indent="0" algn="l" rtl="0">
              <a:lnSpc>
                <a:spcPct val="100000"/>
              </a:lnSpc>
              <a:spcBef>
                <a:spcPts val="0"/>
              </a:spcBef>
              <a:spcAft>
                <a:spcPts val="0"/>
              </a:spcAft>
              <a:buClr>
                <a:srgbClr val="000000"/>
              </a:buClr>
              <a:buSzPts val="1800"/>
              <a:buFont typeface="Arial"/>
              <a:buNone/>
              <a:defRPr sz="2400" b="0" i="0" u="none" strike="noStrike" cap="none">
                <a:solidFill>
                  <a:schemeClr val="dk1"/>
                </a:solidFill>
                <a:latin typeface="Century Gothic"/>
                <a:ea typeface="Century Gothic"/>
                <a:cs typeface="Century Gothic"/>
                <a:sym typeface="Century Gothic"/>
              </a:defRPr>
            </a:lvl6pPr>
            <a:lvl7pPr marL="0" marR="0" lvl="6" indent="0" algn="l" rtl="0">
              <a:lnSpc>
                <a:spcPct val="100000"/>
              </a:lnSpc>
              <a:spcBef>
                <a:spcPts val="0"/>
              </a:spcBef>
              <a:spcAft>
                <a:spcPts val="0"/>
              </a:spcAft>
              <a:buClr>
                <a:srgbClr val="000000"/>
              </a:buClr>
              <a:buSzPts val="1800"/>
              <a:buFont typeface="Arial"/>
              <a:buNone/>
              <a:defRPr sz="2400" b="0" i="0" u="none" strike="noStrike" cap="none">
                <a:solidFill>
                  <a:schemeClr val="dk1"/>
                </a:solidFill>
                <a:latin typeface="Century Gothic"/>
                <a:ea typeface="Century Gothic"/>
                <a:cs typeface="Century Gothic"/>
                <a:sym typeface="Century Gothic"/>
              </a:defRPr>
            </a:lvl7pPr>
            <a:lvl8pPr marL="0" marR="0" lvl="7" indent="0" algn="l" rtl="0">
              <a:lnSpc>
                <a:spcPct val="100000"/>
              </a:lnSpc>
              <a:spcBef>
                <a:spcPts val="0"/>
              </a:spcBef>
              <a:spcAft>
                <a:spcPts val="0"/>
              </a:spcAft>
              <a:buClr>
                <a:srgbClr val="000000"/>
              </a:buClr>
              <a:buSzPts val="1800"/>
              <a:buFont typeface="Arial"/>
              <a:buNone/>
              <a:defRPr sz="2400" b="0" i="0" u="none" strike="noStrike" cap="none">
                <a:solidFill>
                  <a:schemeClr val="dk1"/>
                </a:solidFill>
                <a:latin typeface="Century Gothic"/>
                <a:ea typeface="Century Gothic"/>
                <a:cs typeface="Century Gothic"/>
                <a:sym typeface="Century Gothic"/>
              </a:defRPr>
            </a:lvl8pPr>
            <a:lvl9pPr marL="0" marR="0" lvl="8" indent="0" algn="l" rtl="0">
              <a:lnSpc>
                <a:spcPct val="100000"/>
              </a:lnSpc>
              <a:spcBef>
                <a:spcPts val="0"/>
              </a:spcBef>
              <a:spcAft>
                <a:spcPts val="0"/>
              </a:spcAft>
              <a:buClr>
                <a:srgbClr val="000000"/>
              </a:buClr>
              <a:buSzPts val="1800"/>
              <a:buFont typeface="Arial"/>
              <a:buNone/>
              <a:defRPr sz="2400" b="0" i="0" u="none" strike="noStrike" cap="none">
                <a:solidFill>
                  <a:schemeClr val="dk1"/>
                </a:solidFill>
                <a:latin typeface="Century Gothic"/>
                <a:ea typeface="Century Gothic"/>
                <a:cs typeface="Century Gothic"/>
                <a:sym typeface="Century Gothic"/>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2882264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963084" y="4406901"/>
            <a:ext cx="10363200" cy="1362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rgbClr val="31859B"/>
              </a:buClr>
              <a:buSzPts val="4000"/>
              <a:buFont typeface="Century Gothic"/>
              <a:buNone/>
              <a:defRPr sz="5333"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5"/>
          <p:cNvSpPr txBox="1">
            <a:spLocks noGrp="1"/>
          </p:cNvSpPr>
          <p:nvPr>
            <p:ph type="body" idx="1"/>
          </p:nvPr>
        </p:nvSpPr>
        <p:spPr>
          <a:xfrm>
            <a:off x="963084" y="2906713"/>
            <a:ext cx="10363200" cy="1500000"/>
          </a:xfrm>
          <a:prstGeom prst="rect">
            <a:avLst/>
          </a:prstGeom>
          <a:noFill/>
          <a:ln>
            <a:noFill/>
          </a:ln>
        </p:spPr>
        <p:txBody>
          <a:bodyPr spcFirstLastPara="1" wrap="square" lIns="91425" tIns="45700" rIns="91425" bIns="45700" anchor="b" anchorCtr="0">
            <a:noAutofit/>
          </a:bodyPr>
          <a:lstStyle>
            <a:lvl1pPr marL="609585" lvl="0" indent="-304792" algn="l">
              <a:lnSpc>
                <a:spcPct val="100000"/>
              </a:lnSpc>
              <a:spcBef>
                <a:spcPts val="533"/>
              </a:spcBef>
              <a:spcAft>
                <a:spcPts val="0"/>
              </a:spcAft>
              <a:buClr>
                <a:srgbClr val="888888"/>
              </a:buClr>
              <a:buSzPts val="2000"/>
              <a:buNone/>
              <a:defRPr sz="2667">
                <a:solidFill>
                  <a:srgbClr val="888888"/>
                </a:solidFill>
              </a:defRPr>
            </a:lvl1pPr>
            <a:lvl2pPr marL="1219170" lvl="1" indent="-304792" algn="l">
              <a:lnSpc>
                <a:spcPct val="100000"/>
              </a:lnSpc>
              <a:spcBef>
                <a:spcPts val="480"/>
              </a:spcBef>
              <a:spcAft>
                <a:spcPts val="0"/>
              </a:spcAft>
              <a:buClr>
                <a:srgbClr val="888888"/>
              </a:buClr>
              <a:buSzPts val="1800"/>
              <a:buNone/>
              <a:defRPr sz="2400">
                <a:solidFill>
                  <a:srgbClr val="888888"/>
                </a:solidFill>
              </a:defRPr>
            </a:lvl2pPr>
            <a:lvl3pPr marL="1828754" lvl="2" indent="-304792" algn="l">
              <a:lnSpc>
                <a:spcPct val="100000"/>
              </a:lnSpc>
              <a:spcBef>
                <a:spcPts val="427"/>
              </a:spcBef>
              <a:spcAft>
                <a:spcPts val="0"/>
              </a:spcAft>
              <a:buClr>
                <a:srgbClr val="888888"/>
              </a:buClr>
              <a:buSzPts val="1600"/>
              <a:buNone/>
              <a:defRPr sz="2133">
                <a:solidFill>
                  <a:srgbClr val="888888"/>
                </a:solidFill>
              </a:defRPr>
            </a:lvl3pPr>
            <a:lvl4pPr marL="2438339" lvl="3" indent="-304792" algn="l">
              <a:lnSpc>
                <a:spcPct val="100000"/>
              </a:lnSpc>
              <a:spcBef>
                <a:spcPts val="373"/>
              </a:spcBef>
              <a:spcAft>
                <a:spcPts val="0"/>
              </a:spcAft>
              <a:buClr>
                <a:srgbClr val="888888"/>
              </a:buClr>
              <a:buSzPts val="1400"/>
              <a:buNone/>
              <a:defRPr sz="1867">
                <a:solidFill>
                  <a:srgbClr val="888888"/>
                </a:solidFill>
              </a:defRPr>
            </a:lvl4pPr>
            <a:lvl5pPr marL="3047924" lvl="4" indent="-304792" algn="l">
              <a:lnSpc>
                <a:spcPct val="100000"/>
              </a:lnSpc>
              <a:spcBef>
                <a:spcPts val="373"/>
              </a:spcBef>
              <a:spcAft>
                <a:spcPts val="0"/>
              </a:spcAft>
              <a:buClr>
                <a:srgbClr val="888888"/>
              </a:buClr>
              <a:buSzPts val="1400"/>
              <a:buNone/>
              <a:defRPr sz="1867">
                <a:solidFill>
                  <a:srgbClr val="888888"/>
                </a:solidFill>
              </a:defRPr>
            </a:lvl5pPr>
            <a:lvl6pPr marL="3657509" lvl="5" indent="-304792" algn="l">
              <a:lnSpc>
                <a:spcPct val="100000"/>
              </a:lnSpc>
              <a:spcBef>
                <a:spcPts val="373"/>
              </a:spcBef>
              <a:spcAft>
                <a:spcPts val="0"/>
              </a:spcAft>
              <a:buClr>
                <a:srgbClr val="888888"/>
              </a:buClr>
              <a:buSzPts val="1400"/>
              <a:buNone/>
              <a:defRPr sz="1867">
                <a:solidFill>
                  <a:srgbClr val="888888"/>
                </a:solidFill>
              </a:defRPr>
            </a:lvl6pPr>
            <a:lvl7pPr marL="4267093" lvl="6" indent="-304792" algn="l">
              <a:lnSpc>
                <a:spcPct val="100000"/>
              </a:lnSpc>
              <a:spcBef>
                <a:spcPts val="373"/>
              </a:spcBef>
              <a:spcAft>
                <a:spcPts val="0"/>
              </a:spcAft>
              <a:buClr>
                <a:srgbClr val="888888"/>
              </a:buClr>
              <a:buSzPts val="1400"/>
              <a:buNone/>
              <a:defRPr sz="1867">
                <a:solidFill>
                  <a:srgbClr val="888888"/>
                </a:solidFill>
              </a:defRPr>
            </a:lvl7pPr>
            <a:lvl8pPr marL="4876678" lvl="7" indent="-304792" algn="l">
              <a:lnSpc>
                <a:spcPct val="100000"/>
              </a:lnSpc>
              <a:spcBef>
                <a:spcPts val="373"/>
              </a:spcBef>
              <a:spcAft>
                <a:spcPts val="0"/>
              </a:spcAft>
              <a:buClr>
                <a:srgbClr val="888888"/>
              </a:buClr>
              <a:buSzPts val="1400"/>
              <a:buNone/>
              <a:defRPr sz="1867">
                <a:solidFill>
                  <a:srgbClr val="888888"/>
                </a:solidFill>
              </a:defRPr>
            </a:lvl8pPr>
            <a:lvl9pPr marL="5486263" lvl="8" indent="-304792" algn="l">
              <a:lnSpc>
                <a:spcPct val="100000"/>
              </a:lnSpc>
              <a:spcBef>
                <a:spcPts val="373"/>
              </a:spcBef>
              <a:spcAft>
                <a:spcPts val="0"/>
              </a:spcAft>
              <a:buClr>
                <a:srgbClr val="888888"/>
              </a:buClr>
              <a:buSzPts val="1400"/>
              <a:buNone/>
              <a:defRPr sz="1867">
                <a:solidFill>
                  <a:srgbClr val="888888"/>
                </a:solidFill>
              </a:defRPr>
            </a:lvl9pPr>
          </a:lstStyle>
          <a:p>
            <a:endParaRPr/>
          </a:p>
        </p:txBody>
      </p:sp>
      <p:sp>
        <p:nvSpPr>
          <p:cNvPr id="27" name="Google Shape;27;p5"/>
          <p:cNvSpPr txBox="1">
            <a:spLocks noGrp="1"/>
          </p:cNvSpPr>
          <p:nvPr>
            <p:ph type="dt" idx="10"/>
          </p:nvPr>
        </p:nvSpPr>
        <p:spPr>
          <a:xfrm>
            <a:off x="6647356" y="6220883"/>
            <a:ext cx="4199600" cy="501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12/19/2024</a:t>
            </a:r>
            <a:endParaRPr/>
          </a:p>
        </p:txBody>
      </p:sp>
      <p:sp>
        <p:nvSpPr>
          <p:cNvPr id="28" name="Google Shape;28;p5"/>
          <p:cNvSpPr txBox="1">
            <a:spLocks noGrp="1"/>
          </p:cNvSpPr>
          <p:nvPr>
            <p:ph type="ftr" idx="11"/>
          </p:nvPr>
        </p:nvSpPr>
        <p:spPr>
          <a:xfrm>
            <a:off x="4165600" y="6356351"/>
            <a:ext cx="3860800" cy="365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29" name="Google Shape;29;p5"/>
          <p:cNvSpPr txBox="1">
            <a:spLocks noGrp="1"/>
          </p:cNvSpPr>
          <p:nvPr>
            <p:ph type="sldNum" idx="12"/>
          </p:nvPr>
        </p:nvSpPr>
        <p:spPr>
          <a:xfrm>
            <a:off x="11251176" y="6356351"/>
            <a:ext cx="890000" cy="3652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2400" b="0" i="0" u="none" strike="noStrike" cap="none">
                <a:solidFill>
                  <a:schemeClr val="dk1"/>
                </a:solidFill>
                <a:latin typeface="Century Gothic"/>
                <a:ea typeface="Century Gothic"/>
                <a:cs typeface="Century Gothic"/>
                <a:sym typeface="Century Gothic"/>
              </a:defRPr>
            </a:lvl1pPr>
            <a:lvl2pPr marL="0" marR="0" lvl="1" indent="0" algn="l" rtl="0">
              <a:lnSpc>
                <a:spcPct val="100000"/>
              </a:lnSpc>
              <a:spcBef>
                <a:spcPts val="0"/>
              </a:spcBef>
              <a:spcAft>
                <a:spcPts val="0"/>
              </a:spcAft>
              <a:buClr>
                <a:srgbClr val="000000"/>
              </a:buClr>
              <a:buSzPts val="1800"/>
              <a:buFont typeface="Arial"/>
              <a:buNone/>
              <a:defRPr sz="2400" b="0" i="0" u="none" strike="noStrike" cap="none">
                <a:solidFill>
                  <a:schemeClr val="dk1"/>
                </a:solidFill>
                <a:latin typeface="Century Gothic"/>
                <a:ea typeface="Century Gothic"/>
                <a:cs typeface="Century Gothic"/>
                <a:sym typeface="Century Gothic"/>
              </a:defRPr>
            </a:lvl2pPr>
            <a:lvl3pPr marL="0" marR="0" lvl="2" indent="0" algn="l" rtl="0">
              <a:lnSpc>
                <a:spcPct val="100000"/>
              </a:lnSpc>
              <a:spcBef>
                <a:spcPts val="0"/>
              </a:spcBef>
              <a:spcAft>
                <a:spcPts val="0"/>
              </a:spcAft>
              <a:buClr>
                <a:srgbClr val="000000"/>
              </a:buClr>
              <a:buSzPts val="1800"/>
              <a:buFont typeface="Arial"/>
              <a:buNone/>
              <a:defRPr sz="2400" b="0" i="0" u="none" strike="noStrike" cap="none">
                <a:solidFill>
                  <a:schemeClr val="dk1"/>
                </a:solidFill>
                <a:latin typeface="Century Gothic"/>
                <a:ea typeface="Century Gothic"/>
                <a:cs typeface="Century Gothic"/>
                <a:sym typeface="Century Gothic"/>
              </a:defRPr>
            </a:lvl3pPr>
            <a:lvl4pPr marL="0" marR="0" lvl="3" indent="0" algn="l" rtl="0">
              <a:lnSpc>
                <a:spcPct val="100000"/>
              </a:lnSpc>
              <a:spcBef>
                <a:spcPts val="0"/>
              </a:spcBef>
              <a:spcAft>
                <a:spcPts val="0"/>
              </a:spcAft>
              <a:buClr>
                <a:srgbClr val="000000"/>
              </a:buClr>
              <a:buSzPts val="1800"/>
              <a:buFont typeface="Arial"/>
              <a:buNone/>
              <a:defRPr sz="2400" b="0" i="0" u="none" strike="noStrike" cap="none">
                <a:solidFill>
                  <a:schemeClr val="dk1"/>
                </a:solidFill>
                <a:latin typeface="Century Gothic"/>
                <a:ea typeface="Century Gothic"/>
                <a:cs typeface="Century Gothic"/>
                <a:sym typeface="Century Gothic"/>
              </a:defRPr>
            </a:lvl4pPr>
            <a:lvl5pPr marL="0" marR="0" lvl="4" indent="0" algn="l" rtl="0">
              <a:lnSpc>
                <a:spcPct val="100000"/>
              </a:lnSpc>
              <a:spcBef>
                <a:spcPts val="0"/>
              </a:spcBef>
              <a:spcAft>
                <a:spcPts val="0"/>
              </a:spcAft>
              <a:buClr>
                <a:srgbClr val="000000"/>
              </a:buClr>
              <a:buSzPts val="1800"/>
              <a:buFont typeface="Arial"/>
              <a:buNone/>
              <a:defRPr sz="2400" b="0" i="0" u="none" strike="noStrike" cap="none">
                <a:solidFill>
                  <a:schemeClr val="dk1"/>
                </a:solidFill>
                <a:latin typeface="Century Gothic"/>
                <a:ea typeface="Century Gothic"/>
                <a:cs typeface="Century Gothic"/>
                <a:sym typeface="Century Gothic"/>
              </a:defRPr>
            </a:lvl5pPr>
            <a:lvl6pPr marL="0" marR="0" lvl="5" indent="0" algn="l" rtl="0">
              <a:lnSpc>
                <a:spcPct val="100000"/>
              </a:lnSpc>
              <a:spcBef>
                <a:spcPts val="0"/>
              </a:spcBef>
              <a:spcAft>
                <a:spcPts val="0"/>
              </a:spcAft>
              <a:buClr>
                <a:srgbClr val="000000"/>
              </a:buClr>
              <a:buSzPts val="1800"/>
              <a:buFont typeface="Arial"/>
              <a:buNone/>
              <a:defRPr sz="2400" b="0" i="0" u="none" strike="noStrike" cap="none">
                <a:solidFill>
                  <a:schemeClr val="dk1"/>
                </a:solidFill>
                <a:latin typeface="Century Gothic"/>
                <a:ea typeface="Century Gothic"/>
                <a:cs typeface="Century Gothic"/>
                <a:sym typeface="Century Gothic"/>
              </a:defRPr>
            </a:lvl6pPr>
            <a:lvl7pPr marL="0" marR="0" lvl="6" indent="0" algn="l" rtl="0">
              <a:lnSpc>
                <a:spcPct val="100000"/>
              </a:lnSpc>
              <a:spcBef>
                <a:spcPts val="0"/>
              </a:spcBef>
              <a:spcAft>
                <a:spcPts val="0"/>
              </a:spcAft>
              <a:buClr>
                <a:srgbClr val="000000"/>
              </a:buClr>
              <a:buSzPts val="1800"/>
              <a:buFont typeface="Arial"/>
              <a:buNone/>
              <a:defRPr sz="2400" b="0" i="0" u="none" strike="noStrike" cap="none">
                <a:solidFill>
                  <a:schemeClr val="dk1"/>
                </a:solidFill>
                <a:latin typeface="Century Gothic"/>
                <a:ea typeface="Century Gothic"/>
                <a:cs typeface="Century Gothic"/>
                <a:sym typeface="Century Gothic"/>
              </a:defRPr>
            </a:lvl7pPr>
            <a:lvl8pPr marL="0" marR="0" lvl="7" indent="0" algn="l" rtl="0">
              <a:lnSpc>
                <a:spcPct val="100000"/>
              </a:lnSpc>
              <a:spcBef>
                <a:spcPts val="0"/>
              </a:spcBef>
              <a:spcAft>
                <a:spcPts val="0"/>
              </a:spcAft>
              <a:buClr>
                <a:srgbClr val="000000"/>
              </a:buClr>
              <a:buSzPts val="1800"/>
              <a:buFont typeface="Arial"/>
              <a:buNone/>
              <a:defRPr sz="2400" b="0" i="0" u="none" strike="noStrike" cap="none">
                <a:solidFill>
                  <a:schemeClr val="dk1"/>
                </a:solidFill>
                <a:latin typeface="Century Gothic"/>
                <a:ea typeface="Century Gothic"/>
                <a:cs typeface="Century Gothic"/>
                <a:sym typeface="Century Gothic"/>
              </a:defRPr>
            </a:lvl8pPr>
            <a:lvl9pPr marL="0" marR="0" lvl="8" indent="0" algn="l" rtl="0">
              <a:lnSpc>
                <a:spcPct val="100000"/>
              </a:lnSpc>
              <a:spcBef>
                <a:spcPts val="0"/>
              </a:spcBef>
              <a:spcAft>
                <a:spcPts val="0"/>
              </a:spcAft>
              <a:buClr>
                <a:srgbClr val="000000"/>
              </a:buClr>
              <a:buSzPts val="1800"/>
              <a:buFont typeface="Arial"/>
              <a:buNone/>
              <a:defRPr sz="2400" b="0" i="0" u="none" strike="noStrike" cap="none">
                <a:solidFill>
                  <a:schemeClr val="dk1"/>
                </a:solidFill>
                <a:latin typeface="Century Gothic"/>
                <a:ea typeface="Century Gothic"/>
                <a:cs typeface="Century Gothic"/>
                <a:sym typeface="Century Gothic"/>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399247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609600" y="274639"/>
            <a:ext cx="10972800" cy="1143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31859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6"/>
          <p:cNvSpPr txBox="1">
            <a:spLocks noGrp="1"/>
          </p:cNvSpPr>
          <p:nvPr>
            <p:ph type="body" idx="1"/>
          </p:nvPr>
        </p:nvSpPr>
        <p:spPr>
          <a:xfrm>
            <a:off x="609600" y="1200151"/>
            <a:ext cx="5384800" cy="3394000"/>
          </a:xfrm>
          <a:prstGeom prst="rect">
            <a:avLst/>
          </a:prstGeom>
          <a:noFill/>
          <a:ln>
            <a:noFill/>
          </a:ln>
        </p:spPr>
        <p:txBody>
          <a:bodyPr spcFirstLastPara="1" wrap="square" lIns="91425" tIns="45700" rIns="91425" bIns="45700" anchor="t" anchorCtr="0">
            <a:noAutofit/>
          </a:bodyPr>
          <a:lstStyle>
            <a:lvl1pPr marL="609585" lvl="0" indent="-541853" algn="l">
              <a:lnSpc>
                <a:spcPct val="100000"/>
              </a:lnSpc>
              <a:spcBef>
                <a:spcPts val="747"/>
              </a:spcBef>
              <a:spcAft>
                <a:spcPts val="0"/>
              </a:spcAft>
              <a:buClr>
                <a:srgbClr val="595959"/>
              </a:buClr>
              <a:buSzPts val="2800"/>
              <a:buChar char="•"/>
              <a:defRPr sz="3733"/>
            </a:lvl1pPr>
            <a:lvl2pPr marL="1219170" lvl="1" indent="-507987" algn="l">
              <a:lnSpc>
                <a:spcPct val="100000"/>
              </a:lnSpc>
              <a:spcBef>
                <a:spcPts val="640"/>
              </a:spcBef>
              <a:spcAft>
                <a:spcPts val="0"/>
              </a:spcAft>
              <a:buClr>
                <a:srgbClr val="595959"/>
              </a:buClr>
              <a:buSzPts val="2400"/>
              <a:buChar char="–"/>
              <a:defRPr sz="3200"/>
            </a:lvl2pPr>
            <a:lvl3pPr marL="1828754" lvl="2" indent="-474121" algn="l">
              <a:lnSpc>
                <a:spcPct val="100000"/>
              </a:lnSpc>
              <a:spcBef>
                <a:spcPts val="533"/>
              </a:spcBef>
              <a:spcAft>
                <a:spcPts val="0"/>
              </a:spcAft>
              <a:buClr>
                <a:srgbClr val="595959"/>
              </a:buClr>
              <a:buSzPts val="2000"/>
              <a:buChar char="•"/>
              <a:defRPr sz="2667"/>
            </a:lvl3pPr>
            <a:lvl4pPr marL="2438339" lvl="3" indent="-457189" algn="l">
              <a:lnSpc>
                <a:spcPct val="100000"/>
              </a:lnSpc>
              <a:spcBef>
                <a:spcPts val="480"/>
              </a:spcBef>
              <a:spcAft>
                <a:spcPts val="0"/>
              </a:spcAft>
              <a:buClr>
                <a:srgbClr val="595959"/>
              </a:buClr>
              <a:buSzPts val="1800"/>
              <a:buChar char="–"/>
              <a:defRPr sz="2400"/>
            </a:lvl4pPr>
            <a:lvl5pPr marL="3047924" lvl="4" indent="-457189" algn="l">
              <a:lnSpc>
                <a:spcPct val="100000"/>
              </a:lnSpc>
              <a:spcBef>
                <a:spcPts val="480"/>
              </a:spcBef>
              <a:spcAft>
                <a:spcPts val="0"/>
              </a:spcAft>
              <a:buClr>
                <a:srgbClr val="595959"/>
              </a:buClr>
              <a:buSzPts val="1800"/>
              <a:buChar char="»"/>
              <a:defRPr sz="2400"/>
            </a:lvl5pPr>
            <a:lvl6pPr marL="3657509" lvl="5" indent="-457189" algn="l">
              <a:lnSpc>
                <a:spcPct val="100000"/>
              </a:lnSpc>
              <a:spcBef>
                <a:spcPts val="480"/>
              </a:spcBef>
              <a:spcAft>
                <a:spcPts val="0"/>
              </a:spcAft>
              <a:buClr>
                <a:schemeClr val="dk1"/>
              </a:buClr>
              <a:buSzPts val="1800"/>
              <a:buChar char="•"/>
              <a:defRPr sz="2400"/>
            </a:lvl6pPr>
            <a:lvl7pPr marL="4267093" lvl="6" indent="-457189" algn="l">
              <a:lnSpc>
                <a:spcPct val="100000"/>
              </a:lnSpc>
              <a:spcBef>
                <a:spcPts val="480"/>
              </a:spcBef>
              <a:spcAft>
                <a:spcPts val="0"/>
              </a:spcAft>
              <a:buClr>
                <a:schemeClr val="dk1"/>
              </a:buClr>
              <a:buSzPts val="1800"/>
              <a:buChar char="•"/>
              <a:defRPr sz="2400"/>
            </a:lvl7pPr>
            <a:lvl8pPr marL="4876678" lvl="7" indent="-457189" algn="l">
              <a:lnSpc>
                <a:spcPct val="100000"/>
              </a:lnSpc>
              <a:spcBef>
                <a:spcPts val="480"/>
              </a:spcBef>
              <a:spcAft>
                <a:spcPts val="0"/>
              </a:spcAft>
              <a:buClr>
                <a:schemeClr val="dk1"/>
              </a:buClr>
              <a:buSzPts val="1800"/>
              <a:buChar char="•"/>
              <a:defRPr sz="2400"/>
            </a:lvl8pPr>
            <a:lvl9pPr marL="5486263" lvl="8" indent="-457189" algn="l">
              <a:lnSpc>
                <a:spcPct val="100000"/>
              </a:lnSpc>
              <a:spcBef>
                <a:spcPts val="480"/>
              </a:spcBef>
              <a:spcAft>
                <a:spcPts val="0"/>
              </a:spcAft>
              <a:buClr>
                <a:schemeClr val="dk1"/>
              </a:buClr>
              <a:buSzPts val="1800"/>
              <a:buChar char="•"/>
              <a:defRPr sz="2400"/>
            </a:lvl9pPr>
          </a:lstStyle>
          <a:p>
            <a:endParaRPr/>
          </a:p>
        </p:txBody>
      </p:sp>
      <p:sp>
        <p:nvSpPr>
          <p:cNvPr id="33" name="Google Shape;33;p6"/>
          <p:cNvSpPr txBox="1">
            <a:spLocks noGrp="1"/>
          </p:cNvSpPr>
          <p:nvPr>
            <p:ph type="body" idx="2"/>
          </p:nvPr>
        </p:nvSpPr>
        <p:spPr>
          <a:xfrm>
            <a:off x="6197600" y="1200151"/>
            <a:ext cx="5384800" cy="3394000"/>
          </a:xfrm>
          <a:prstGeom prst="rect">
            <a:avLst/>
          </a:prstGeom>
          <a:noFill/>
          <a:ln>
            <a:noFill/>
          </a:ln>
        </p:spPr>
        <p:txBody>
          <a:bodyPr spcFirstLastPara="1" wrap="square" lIns="91425" tIns="45700" rIns="91425" bIns="45700" anchor="t" anchorCtr="0">
            <a:noAutofit/>
          </a:bodyPr>
          <a:lstStyle>
            <a:lvl1pPr marL="609585" lvl="0" indent="-541853" algn="l">
              <a:lnSpc>
                <a:spcPct val="100000"/>
              </a:lnSpc>
              <a:spcBef>
                <a:spcPts val="747"/>
              </a:spcBef>
              <a:spcAft>
                <a:spcPts val="0"/>
              </a:spcAft>
              <a:buClr>
                <a:srgbClr val="595959"/>
              </a:buClr>
              <a:buSzPts val="2800"/>
              <a:buChar char="•"/>
              <a:defRPr sz="3733"/>
            </a:lvl1pPr>
            <a:lvl2pPr marL="1219170" lvl="1" indent="-507987" algn="l">
              <a:lnSpc>
                <a:spcPct val="100000"/>
              </a:lnSpc>
              <a:spcBef>
                <a:spcPts val="640"/>
              </a:spcBef>
              <a:spcAft>
                <a:spcPts val="0"/>
              </a:spcAft>
              <a:buClr>
                <a:srgbClr val="595959"/>
              </a:buClr>
              <a:buSzPts val="2400"/>
              <a:buChar char="–"/>
              <a:defRPr sz="3200"/>
            </a:lvl2pPr>
            <a:lvl3pPr marL="1828754" lvl="2" indent="-474121" algn="l">
              <a:lnSpc>
                <a:spcPct val="100000"/>
              </a:lnSpc>
              <a:spcBef>
                <a:spcPts val="533"/>
              </a:spcBef>
              <a:spcAft>
                <a:spcPts val="0"/>
              </a:spcAft>
              <a:buClr>
                <a:srgbClr val="595959"/>
              </a:buClr>
              <a:buSzPts val="2000"/>
              <a:buChar char="•"/>
              <a:defRPr sz="2667"/>
            </a:lvl3pPr>
            <a:lvl4pPr marL="2438339" lvl="3" indent="-457189" algn="l">
              <a:lnSpc>
                <a:spcPct val="100000"/>
              </a:lnSpc>
              <a:spcBef>
                <a:spcPts val="480"/>
              </a:spcBef>
              <a:spcAft>
                <a:spcPts val="0"/>
              </a:spcAft>
              <a:buClr>
                <a:srgbClr val="595959"/>
              </a:buClr>
              <a:buSzPts val="1800"/>
              <a:buChar char="–"/>
              <a:defRPr sz="2400"/>
            </a:lvl4pPr>
            <a:lvl5pPr marL="3047924" lvl="4" indent="-457189" algn="l">
              <a:lnSpc>
                <a:spcPct val="100000"/>
              </a:lnSpc>
              <a:spcBef>
                <a:spcPts val="480"/>
              </a:spcBef>
              <a:spcAft>
                <a:spcPts val="0"/>
              </a:spcAft>
              <a:buClr>
                <a:srgbClr val="595959"/>
              </a:buClr>
              <a:buSzPts val="1800"/>
              <a:buChar char="»"/>
              <a:defRPr sz="2400"/>
            </a:lvl5pPr>
            <a:lvl6pPr marL="3657509" lvl="5" indent="-457189" algn="l">
              <a:lnSpc>
                <a:spcPct val="100000"/>
              </a:lnSpc>
              <a:spcBef>
                <a:spcPts val="480"/>
              </a:spcBef>
              <a:spcAft>
                <a:spcPts val="0"/>
              </a:spcAft>
              <a:buClr>
                <a:schemeClr val="dk1"/>
              </a:buClr>
              <a:buSzPts val="1800"/>
              <a:buChar char="•"/>
              <a:defRPr sz="2400"/>
            </a:lvl6pPr>
            <a:lvl7pPr marL="4267093" lvl="6" indent="-457189" algn="l">
              <a:lnSpc>
                <a:spcPct val="100000"/>
              </a:lnSpc>
              <a:spcBef>
                <a:spcPts val="480"/>
              </a:spcBef>
              <a:spcAft>
                <a:spcPts val="0"/>
              </a:spcAft>
              <a:buClr>
                <a:schemeClr val="dk1"/>
              </a:buClr>
              <a:buSzPts val="1800"/>
              <a:buChar char="•"/>
              <a:defRPr sz="2400"/>
            </a:lvl7pPr>
            <a:lvl8pPr marL="4876678" lvl="7" indent="-457189" algn="l">
              <a:lnSpc>
                <a:spcPct val="100000"/>
              </a:lnSpc>
              <a:spcBef>
                <a:spcPts val="480"/>
              </a:spcBef>
              <a:spcAft>
                <a:spcPts val="0"/>
              </a:spcAft>
              <a:buClr>
                <a:schemeClr val="dk1"/>
              </a:buClr>
              <a:buSzPts val="1800"/>
              <a:buChar char="•"/>
              <a:defRPr sz="2400"/>
            </a:lvl8pPr>
            <a:lvl9pPr marL="5486263" lvl="8" indent="-457189" algn="l">
              <a:lnSpc>
                <a:spcPct val="100000"/>
              </a:lnSpc>
              <a:spcBef>
                <a:spcPts val="480"/>
              </a:spcBef>
              <a:spcAft>
                <a:spcPts val="0"/>
              </a:spcAft>
              <a:buClr>
                <a:schemeClr val="dk1"/>
              </a:buClr>
              <a:buSzPts val="1800"/>
              <a:buChar char="•"/>
              <a:defRPr sz="2400"/>
            </a:lvl9pPr>
          </a:lstStyle>
          <a:p>
            <a:endParaRPr/>
          </a:p>
        </p:txBody>
      </p:sp>
      <p:sp>
        <p:nvSpPr>
          <p:cNvPr id="34" name="Google Shape;34;p6"/>
          <p:cNvSpPr txBox="1">
            <a:spLocks noGrp="1"/>
          </p:cNvSpPr>
          <p:nvPr>
            <p:ph type="dt" idx="10"/>
          </p:nvPr>
        </p:nvSpPr>
        <p:spPr>
          <a:xfrm>
            <a:off x="6647356" y="6220883"/>
            <a:ext cx="4199600" cy="501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12/19/2024</a:t>
            </a:r>
            <a:endParaRPr/>
          </a:p>
        </p:txBody>
      </p:sp>
      <p:sp>
        <p:nvSpPr>
          <p:cNvPr id="35" name="Google Shape;35;p6"/>
          <p:cNvSpPr txBox="1">
            <a:spLocks noGrp="1"/>
          </p:cNvSpPr>
          <p:nvPr>
            <p:ph type="ftr" idx="11"/>
          </p:nvPr>
        </p:nvSpPr>
        <p:spPr>
          <a:xfrm>
            <a:off x="4165600" y="6356351"/>
            <a:ext cx="3860800" cy="365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36" name="Google Shape;36;p6"/>
          <p:cNvSpPr txBox="1">
            <a:spLocks noGrp="1"/>
          </p:cNvSpPr>
          <p:nvPr>
            <p:ph type="sldNum" idx="12"/>
          </p:nvPr>
        </p:nvSpPr>
        <p:spPr>
          <a:xfrm>
            <a:off x="11251176" y="6356351"/>
            <a:ext cx="890000" cy="3652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2400" b="0" i="0" u="none" strike="noStrike" cap="none">
                <a:solidFill>
                  <a:schemeClr val="dk1"/>
                </a:solidFill>
                <a:latin typeface="Century Gothic"/>
                <a:ea typeface="Century Gothic"/>
                <a:cs typeface="Century Gothic"/>
                <a:sym typeface="Century Gothic"/>
              </a:defRPr>
            </a:lvl1pPr>
            <a:lvl2pPr marL="0" marR="0" lvl="1" indent="0" algn="l" rtl="0">
              <a:lnSpc>
                <a:spcPct val="100000"/>
              </a:lnSpc>
              <a:spcBef>
                <a:spcPts val="0"/>
              </a:spcBef>
              <a:spcAft>
                <a:spcPts val="0"/>
              </a:spcAft>
              <a:buClr>
                <a:srgbClr val="000000"/>
              </a:buClr>
              <a:buSzPts val="1800"/>
              <a:buFont typeface="Arial"/>
              <a:buNone/>
              <a:defRPr sz="2400" b="0" i="0" u="none" strike="noStrike" cap="none">
                <a:solidFill>
                  <a:schemeClr val="dk1"/>
                </a:solidFill>
                <a:latin typeface="Century Gothic"/>
                <a:ea typeface="Century Gothic"/>
                <a:cs typeface="Century Gothic"/>
                <a:sym typeface="Century Gothic"/>
              </a:defRPr>
            </a:lvl2pPr>
            <a:lvl3pPr marL="0" marR="0" lvl="2" indent="0" algn="l" rtl="0">
              <a:lnSpc>
                <a:spcPct val="100000"/>
              </a:lnSpc>
              <a:spcBef>
                <a:spcPts val="0"/>
              </a:spcBef>
              <a:spcAft>
                <a:spcPts val="0"/>
              </a:spcAft>
              <a:buClr>
                <a:srgbClr val="000000"/>
              </a:buClr>
              <a:buSzPts val="1800"/>
              <a:buFont typeface="Arial"/>
              <a:buNone/>
              <a:defRPr sz="2400" b="0" i="0" u="none" strike="noStrike" cap="none">
                <a:solidFill>
                  <a:schemeClr val="dk1"/>
                </a:solidFill>
                <a:latin typeface="Century Gothic"/>
                <a:ea typeface="Century Gothic"/>
                <a:cs typeface="Century Gothic"/>
                <a:sym typeface="Century Gothic"/>
              </a:defRPr>
            </a:lvl3pPr>
            <a:lvl4pPr marL="0" marR="0" lvl="3" indent="0" algn="l" rtl="0">
              <a:lnSpc>
                <a:spcPct val="100000"/>
              </a:lnSpc>
              <a:spcBef>
                <a:spcPts val="0"/>
              </a:spcBef>
              <a:spcAft>
                <a:spcPts val="0"/>
              </a:spcAft>
              <a:buClr>
                <a:srgbClr val="000000"/>
              </a:buClr>
              <a:buSzPts val="1800"/>
              <a:buFont typeface="Arial"/>
              <a:buNone/>
              <a:defRPr sz="2400" b="0" i="0" u="none" strike="noStrike" cap="none">
                <a:solidFill>
                  <a:schemeClr val="dk1"/>
                </a:solidFill>
                <a:latin typeface="Century Gothic"/>
                <a:ea typeface="Century Gothic"/>
                <a:cs typeface="Century Gothic"/>
                <a:sym typeface="Century Gothic"/>
              </a:defRPr>
            </a:lvl4pPr>
            <a:lvl5pPr marL="0" marR="0" lvl="4" indent="0" algn="l" rtl="0">
              <a:lnSpc>
                <a:spcPct val="100000"/>
              </a:lnSpc>
              <a:spcBef>
                <a:spcPts val="0"/>
              </a:spcBef>
              <a:spcAft>
                <a:spcPts val="0"/>
              </a:spcAft>
              <a:buClr>
                <a:srgbClr val="000000"/>
              </a:buClr>
              <a:buSzPts val="1800"/>
              <a:buFont typeface="Arial"/>
              <a:buNone/>
              <a:defRPr sz="2400" b="0" i="0" u="none" strike="noStrike" cap="none">
                <a:solidFill>
                  <a:schemeClr val="dk1"/>
                </a:solidFill>
                <a:latin typeface="Century Gothic"/>
                <a:ea typeface="Century Gothic"/>
                <a:cs typeface="Century Gothic"/>
                <a:sym typeface="Century Gothic"/>
              </a:defRPr>
            </a:lvl5pPr>
            <a:lvl6pPr marL="0" marR="0" lvl="5" indent="0" algn="l" rtl="0">
              <a:lnSpc>
                <a:spcPct val="100000"/>
              </a:lnSpc>
              <a:spcBef>
                <a:spcPts val="0"/>
              </a:spcBef>
              <a:spcAft>
                <a:spcPts val="0"/>
              </a:spcAft>
              <a:buClr>
                <a:srgbClr val="000000"/>
              </a:buClr>
              <a:buSzPts val="1800"/>
              <a:buFont typeface="Arial"/>
              <a:buNone/>
              <a:defRPr sz="2400" b="0" i="0" u="none" strike="noStrike" cap="none">
                <a:solidFill>
                  <a:schemeClr val="dk1"/>
                </a:solidFill>
                <a:latin typeface="Century Gothic"/>
                <a:ea typeface="Century Gothic"/>
                <a:cs typeface="Century Gothic"/>
                <a:sym typeface="Century Gothic"/>
              </a:defRPr>
            </a:lvl6pPr>
            <a:lvl7pPr marL="0" marR="0" lvl="6" indent="0" algn="l" rtl="0">
              <a:lnSpc>
                <a:spcPct val="100000"/>
              </a:lnSpc>
              <a:spcBef>
                <a:spcPts val="0"/>
              </a:spcBef>
              <a:spcAft>
                <a:spcPts val="0"/>
              </a:spcAft>
              <a:buClr>
                <a:srgbClr val="000000"/>
              </a:buClr>
              <a:buSzPts val="1800"/>
              <a:buFont typeface="Arial"/>
              <a:buNone/>
              <a:defRPr sz="2400" b="0" i="0" u="none" strike="noStrike" cap="none">
                <a:solidFill>
                  <a:schemeClr val="dk1"/>
                </a:solidFill>
                <a:latin typeface="Century Gothic"/>
                <a:ea typeface="Century Gothic"/>
                <a:cs typeface="Century Gothic"/>
                <a:sym typeface="Century Gothic"/>
              </a:defRPr>
            </a:lvl7pPr>
            <a:lvl8pPr marL="0" marR="0" lvl="7" indent="0" algn="l" rtl="0">
              <a:lnSpc>
                <a:spcPct val="100000"/>
              </a:lnSpc>
              <a:spcBef>
                <a:spcPts val="0"/>
              </a:spcBef>
              <a:spcAft>
                <a:spcPts val="0"/>
              </a:spcAft>
              <a:buClr>
                <a:srgbClr val="000000"/>
              </a:buClr>
              <a:buSzPts val="1800"/>
              <a:buFont typeface="Arial"/>
              <a:buNone/>
              <a:defRPr sz="2400" b="0" i="0" u="none" strike="noStrike" cap="none">
                <a:solidFill>
                  <a:schemeClr val="dk1"/>
                </a:solidFill>
                <a:latin typeface="Century Gothic"/>
                <a:ea typeface="Century Gothic"/>
                <a:cs typeface="Century Gothic"/>
                <a:sym typeface="Century Gothic"/>
              </a:defRPr>
            </a:lvl8pPr>
            <a:lvl9pPr marL="0" marR="0" lvl="8" indent="0" algn="l" rtl="0">
              <a:lnSpc>
                <a:spcPct val="100000"/>
              </a:lnSpc>
              <a:spcBef>
                <a:spcPts val="0"/>
              </a:spcBef>
              <a:spcAft>
                <a:spcPts val="0"/>
              </a:spcAft>
              <a:buClr>
                <a:srgbClr val="000000"/>
              </a:buClr>
              <a:buSzPts val="1800"/>
              <a:buFont typeface="Arial"/>
              <a:buNone/>
              <a:defRPr sz="2400" b="0" i="0" u="none" strike="noStrike" cap="none">
                <a:solidFill>
                  <a:schemeClr val="dk1"/>
                </a:solidFill>
                <a:latin typeface="Century Gothic"/>
                <a:ea typeface="Century Gothic"/>
                <a:cs typeface="Century Gothic"/>
                <a:sym typeface="Century Gothic"/>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6857681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7"/>
        <p:cNvGrpSpPr/>
        <p:nvPr/>
      </p:nvGrpSpPr>
      <p:grpSpPr>
        <a:xfrm>
          <a:off x="0" y="0"/>
          <a:ext cx="0" cy="0"/>
          <a:chOff x="0" y="0"/>
          <a:chExt cx="0" cy="0"/>
        </a:xfrm>
      </p:grpSpPr>
      <p:sp>
        <p:nvSpPr>
          <p:cNvPr id="38" name="Google Shape;38;p7"/>
          <p:cNvSpPr txBox="1">
            <a:spLocks noGrp="1"/>
          </p:cNvSpPr>
          <p:nvPr>
            <p:ph type="title"/>
          </p:nvPr>
        </p:nvSpPr>
        <p:spPr>
          <a:xfrm>
            <a:off x="609600" y="274639"/>
            <a:ext cx="10972800" cy="1143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31859B"/>
              </a:buClr>
              <a:buSzPts val="3600"/>
              <a:buFont typeface="Century Gothic"/>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7"/>
          <p:cNvSpPr txBox="1">
            <a:spLocks noGrp="1"/>
          </p:cNvSpPr>
          <p:nvPr>
            <p:ph type="body" idx="1"/>
          </p:nvPr>
        </p:nvSpPr>
        <p:spPr>
          <a:xfrm>
            <a:off x="609600" y="1535113"/>
            <a:ext cx="5386800" cy="639600"/>
          </a:xfrm>
          <a:prstGeom prst="rect">
            <a:avLst/>
          </a:prstGeom>
          <a:noFill/>
          <a:ln>
            <a:noFill/>
          </a:ln>
        </p:spPr>
        <p:txBody>
          <a:bodyPr spcFirstLastPara="1" wrap="square" lIns="91425" tIns="45700" rIns="91425" bIns="45700" anchor="b" anchorCtr="0">
            <a:noAutofit/>
          </a:bodyPr>
          <a:lstStyle>
            <a:lvl1pPr marL="609585" lvl="0" indent="-304792" algn="l">
              <a:lnSpc>
                <a:spcPct val="100000"/>
              </a:lnSpc>
              <a:spcBef>
                <a:spcPts val="640"/>
              </a:spcBef>
              <a:spcAft>
                <a:spcPts val="0"/>
              </a:spcAft>
              <a:buClr>
                <a:srgbClr val="595959"/>
              </a:buClr>
              <a:buSzPts val="2400"/>
              <a:buNone/>
              <a:defRPr sz="3200" b="1"/>
            </a:lvl1pPr>
            <a:lvl2pPr marL="1219170" lvl="1" indent="-304792" algn="l">
              <a:lnSpc>
                <a:spcPct val="100000"/>
              </a:lnSpc>
              <a:spcBef>
                <a:spcPts val="533"/>
              </a:spcBef>
              <a:spcAft>
                <a:spcPts val="0"/>
              </a:spcAft>
              <a:buClr>
                <a:srgbClr val="595959"/>
              </a:buClr>
              <a:buSzPts val="2000"/>
              <a:buNone/>
              <a:defRPr sz="2667" b="1"/>
            </a:lvl2pPr>
            <a:lvl3pPr marL="1828754" lvl="2" indent="-304792" algn="l">
              <a:lnSpc>
                <a:spcPct val="100000"/>
              </a:lnSpc>
              <a:spcBef>
                <a:spcPts val="480"/>
              </a:spcBef>
              <a:spcAft>
                <a:spcPts val="0"/>
              </a:spcAft>
              <a:buClr>
                <a:srgbClr val="595959"/>
              </a:buClr>
              <a:buSzPts val="1800"/>
              <a:buNone/>
              <a:defRPr sz="2400" b="1"/>
            </a:lvl3pPr>
            <a:lvl4pPr marL="2438339" lvl="3" indent="-304792" algn="l">
              <a:lnSpc>
                <a:spcPct val="100000"/>
              </a:lnSpc>
              <a:spcBef>
                <a:spcPts val="427"/>
              </a:spcBef>
              <a:spcAft>
                <a:spcPts val="0"/>
              </a:spcAft>
              <a:buClr>
                <a:srgbClr val="595959"/>
              </a:buClr>
              <a:buSzPts val="1600"/>
              <a:buNone/>
              <a:defRPr sz="2133" b="1"/>
            </a:lvl4pPr>
            <a:lvl5pPr marL="3047924" lvl="4" indent="-304792" algn="l">
              <a:lnSpc>
                <a:spcPct val="100000"/>
              </a:lnSpc>
              <a:spcBef>
                <a:spcPts val="427"/>
              </a:spcBef>
              <a:spcAft>
                <a:spcPts val="0"/>
              </a:spcAft>
              <a:buClr>
                <a:srgbClr val="595959"/>
              </a:buClr>
              <a:buSzPts val="1600"/>
              <a:buNone/>
              <a:defRPr sz="2133" b="1"/>
            </a:lvl5pPr>
            <a:lvl6pPr marL="3657509" lvl="5" indent="-304792" algn="l">
              <a:lnSpc>
                <a:spcPct val="100000"/>
              </a:lnSpc>
              <a:spcBef>
                <a:spcPts val="427"/>
              </a:spcBef>
              <a:spcAft>
                <a:spcPts val="0"/>
              </a:spcAft>
              <a:buClr>
                <a:schemeClr val="dk1"/>
              </a:buClr>
              <a:buSzPts val="1600"/>
              <a:buNone/>
              <a:defRPr sz="2133" b="1"/>
            </a:lvl6pPr>
            <a:lvl7pPr marL="4267093" lvl="6" indent="-304792" algn="l">
              <a:lnSpc>
                <a:spcPct val="100000"/>
              </a:lnSpc>
              <a:spcBef>
                <a:spcPts val="427"/>
              </a:spcBef>
              <a:spcAft>
                <a:spcPts val="0"/>
              </a:spcAft>
              <a:buClr>
                <a:schemeClr val="dk1"/>
              </a:buClr>
              <a:buSzPts val="1600"/>
              <a:buNone/>
              <a:defRPr sz="2133" b="1"/>
            </a:lvl7pPr>
            <a:lvl8pPr marL="4876678" lvl="7" indent="-304792" algn="l">
              <a:lnSpc>
                <a:spcPct val="100000"/>
              </a:lnSpc>
              <a:spcBef>
                <a:spcPts val="427"/>
              </a:spcBef>
              <a:spcAft>
                <a:spcPts val="0"/>
              </a:spcAft>
              <a:buClr>
                <a:schemeClr val="dk1"/>
              </a:buClr>
              <a:buSzPts val="1600"/>
              <a:buNone/>
              <a:defRPr sz="2133" b="1"/>
            </a:lvl8pPr>
            <a:lvl9pPr marL="5486263" lvl="8" indent="-304792" algn="l">
              <a:lnSpc>
                <a:spcPct val="100000"/>
              </a:lnSpc>
              <a:spcBef>
                <a:spcPts val="427"/>
              </a:spcBef>
              <a:spcAft>
                <a:spcPts val="0"/>
              </a:spcAft>
              <a:buClr>
                <a:schemeClr val="dk1"/>
              </a:buClr>
              <a:buSzPts val="1600"/>
              <a:buNone/>
              <a:defRPr sz="2133" b="1"/>
            </a:lvl9pPr>
          </a:lstStyle>
          <a:p>
            <a:endParaRPr/>
          </a:p>
        </p:txBody>
      </p:sp>
      <p:sp>
        <p:nvSpPr>
          <p:cNvPr id="40" name="Google Shape;40;p7"/>
          <p:cNvSpPr txBox="1">
            <a:spLocks noGrp="1"/>
          </p:cNvSpPr>
          <p:nvPr>
            <p:ph type="body" idx="2"/>
          </p:nvPr>
        </p:nvSpPr>
        <p:spPr>
          <a:xfrm>
            <a:off x="609600" y="2174875"/>
            <a:ext cx="5386800" cy="3951200"/>
          </a:xfrm>
          <a:prstGeom prst="rect">
            <a:avLst/>
          </a:prstGeom>
          <a:noFill/>
          <a:ln>
            <a:noFill/>
          </a:ln>
        </p:spPr>
        <p:txBody>
          <a:bodyPr spcFirstLastPara="1" wrap="square" lIns="91425" tIns="45700" rIns="91425" bIns="45700" anchor="t" anchorCtr="0">
            <a:noAutofit/>
          </a:bodyPr>
          <a:lstStyle>
            <a:lvl1pPr marL="609585" lvl="0" indent="-507987" algn="l">
              <a:lnSpc>
                <a:spcPct val="100000"/>
              </a:lnSpc>
              <a:spcBef>
                <a:spcPts val="640"/>
              </a:spcBef>
              <a:spcAft>
                <a:spcPts val="0"/>
              </a:spcAft>
              <a:buClr>
                <a:srgbClr val="595959"/>
              </a:buClr>
              <a:buSzPts val="2400"/>
              <a:buChar char="•"/>
              <a:defRPr sz="3200"/>
            </a:lvl1pPr>
            <a:lvl2pPr marL="1219170" lvl="1" indent="-474121" algn="l">
              <a:lnSpc>
                <a:spcPct val="100000"/>
              </a:lnSpc>
              <a:spcBef>
                <a:spcPts val="533"/>
              </a:spcBef>
              <a:spcAft>
                <a:spcPts val="0"/>
              </a:spcAft>
              <a:buClr>
                <a:srgbClr val="595959"/>
              </a:buClr>
              <a:buSzPts val="2000"/>
              <a:buChar char="–"/>
              <a:defRPr sz="2667"/>
            </a:lvl2pPr>
            <a:lvl3pPr marL="1828754" lvl="2" indent="-457189" algn="l">
              <a:lnSpc>
                <a:spcPct val="100000"/>
              </a:lnSpc>
              <a:spcBef>
                <a:spcPts val="480"/>
              </a:spcBef>
              <a:spcAft>
                <a:spcPts val="0"/>
              </a:spcAft>
              <a:buClr>
                <a:srgbClr val="595959"/>
              </a:buClr>
              <a:buSzPts val="1800"/>
              <a:buChar char="•"/>
              <a:defRPr sz="2400"/>
            </a:lvl3pPr>
            <a:lvl4pPr marL="2438339" lvl="3" indent="-440256" algn="l">
              <a:lnSpc>
                <a:spcPct val="100000"/>
              </a:lnSpc>
              <a:spcBef>
                <a:spcPts val="427"/>
              </a:spcBef>
              <a:spcAft>
                <a:spcPts val="0"/>
              </a:spcAft>
              <a:buClr>
                <a:srgbClr val="595959"/>
              </a:buClr>
              <a:buSzPts val="1600"/>
              <a:buChar char="–"/>
              <a:defRPr sz="2133"/>
            </a:lvl4pPr>
            <a:lvl5pPr marL="3047924" lvl="4" indent="-440256" algn="l">
              <a:lnSpc>
                <a:spcPct val="100000"/>
              </a:lnSpc>
              <a:spcBef>
                <a:spcPts val="427"/>
              </a:spcBef>
              <a:spcAft>
                <a:spcPts val="0"/>
              </a:spcAft>
              <a:buClr>
                <a:srgbClr val="595959"/>
              </a:buClr>
              <a:buSzPts val="1600"/>
              <a:buChar char="»"/>
              <a:defRPr sz="2133"/>
            </a:lvl5pPr>
            <a:lvl6pPr marL="3657509" lvl="5" indent="-440256" algn="l">
              <a:lnSpc>
                <a:spcPct val="100000"/>
              </a:lnSpc>
              <a:spcBef>
                <a:spcPts val="427"/>
              </a:spcBef>
              <a:spcAft>
                <a:spcPts val="0"/>
              </a:spcAft>
              <a:buClr>
                <a:schemeClr val="dk1"/>
              </a:buClr>
              <a:buSzPts val="1600"/>
              <a:buChar char="•"/>
              <a:defRPr sz="2133"/>
            </a:lvl6pPr>
            <a:lvl7pPr marL="4267093" lvl="6" indent="-440256" algn="l">
              <a:lnSpc>
                <a:spcPct val="100000"/>
              </a:lnSpc>
              <a:spcBef>
                <a:spcPts val="427"/>
              </a:spcBef>
              <a:spcAft>
                <a:spcPts val="0"/>
              </a:spcAft>
              <a:buClr>
                <a:schemeClr val="dk1"/>
              </a:buClr>
              <a:buSzPts val="1600"/>
              <a:buChar char="•"/>
              <a:defRPr sz="2133"/>
            </a:lvl7pPr>
            <a:lvl8pPr marL="4876678" lvl="7" indent="-440256" algn="l">
              <a:lnSpc>
                <a:spcPct val="100000"/>
              </a:lnSpc>
              <a:spcBef>
                <a:spcPts val="427"/>
              </a:spcBef>
              <a:spcAft>
                <a:spcPts val="0"/>
              </a:spcAft>
              <a:buClr>
                <a:schemeClr val="dk1"/>
              </a:buClr>
              <a:buSzPts val="1600"/>
              <a:buChar char="•"/>
              <a:defRPr sz="2133"/>
            </a:lvl8pPr>
            <a:lvl9pPr marL="5486263" lvl="8" indent="-440256" algn="l">
              <a:lnSpc>
                <a:spcPct val="100000"/>
              </a:lnSpc>
              <a:spcBef>
                <a:spcPts val="427"/>
              </a:spcBef>
              <a:spcAft>
                <a:spcPts val="0"/>
              </a:spcAft>
              <a:buClr>
                <a:schemeClr val="dk1"/>
              </a:buClr>
              <a:buSzPts val="1600"/>
              <a:buChar char="•"/>
              <a:defRPr sz="2133"/>
            </a:lvl9pPr>
          </a:lstStyle>
          <a:p>
            <a:endParaRPr/>
          </a:p>
        </p:txBody>
      </p:sp>
      <p:sp>
        <p:nvSpPr>
          <p:cNvPr id="41" name="Google Shape;41;p7"/>
          <p:cNvSpPr txBox="1">
            <a:spLocks noGrp="1"/>
          </p:cNvSpPr>
          <p:nvPr>
            <p:ph type="body" idx="3"/>
          </p:nvPr>
        </p:nvSpPr>
        <p:spPr>
          <a:xfrm>
            <a:off x="6193368" y="1535113"/>
            <a:ext cx="5389200" cy="639600"/>
          </a:xfrm>
          <a:prstGeom prst="rect">
            <a:avLst/>
          </a:prstGeom>
          <a:noFill/>
          <a:ln>
            <a:noFill/>
          </a:ln>
        </p:spPr>
        <p:txBody>
          <a:bodyPr spcFirstLastPara="1" wrap="square" lIns="91425" tIns="45700" rIns="91425" bIns="45700" anchor="b" anchorCtr="0">
            <a:noAutofit/>
          </a:bodyPr>
          <a:lstStyle>
            <a:lvl1pPr marL="609585" lvl="0" indent="-304792" algn="l">
              <a:lnSpc>
                <a:spcPct val="100000"/>
              </a:lnSpc>
              <a:spcBef>
                <a:spcPts val="640"/>
              </a:spcBef>
              <a:spcAft>
                <a:spcPts val="0"/>
              </a:spcAft>
              <a:buClr>
                <a:srgbClr val="595959"/>
              </a:buClr>
              <a:buSzPts val="2400"/>
              <a:buNone/>
              <a:defRPr sz="3200" b="1"/>
            </a:lvl1pPr>
            <a:lvl2pPr marL="1219170" lvl="1" indent="-304792" algn="l">
              <a:lnSpc>
                <a:spcPct val="100000"/>
              </a:lnSpc>
              <a:spcBef>
                <a:spcPts val="533"/>
              </a:spcBef>
              <a:spcAft>
                <a:spcPts val="0"/>
              </a:spcAft>
              <a:buClr>
                <a:srgbClr val="595959"/>
              </a:buClr>
              <a:buSzPts val="2000"/>
              <a:buNone/>
              <a:defRPr sz="2667" b="1"/>
            </a:lvl2pPr>
            <a:lvl3pPr marL="1828754" lvl="2" indent="-304792" algn="l">
              <a:lnSpc>
                <a:spcPct val="100000"/>
              </a:lnSpc>
              <a:spcBef>
                <a:spcPts val="480"/>
              </a:spcBef>
              <a:spcAft>
                <a:spcPts val="0"/>
              </a:spcAft>
              <a:buClr>
                <a:srgbClr val="595959"/>
              </a:buClr>
              <a:buSzPts val="1800"/>
              <a:buNone/>
              <a:defRPr sz="2400" b="1"/>
            </a:lvl3pPr>
            <a:lvl4pPr marL="2438339" lvl="3" indent="-304792" algn="l">
              <a:lnSpc>
                <a:spcPct val="100000"/>
              </a:lnSpc>
              <a:spcBef>
                <a:spcPts val="427"/>
              </a:spcBef>
              <a:spcAft>
                <a:spcPts val="0"/>
              </a:spcAft>
              <a:buClr>
                <a:srgbClr val="595959"/>
              </a:buClr>
              <a:buSzPts val="1600"/>
              <a:buNone/>
              <a:defRPr sz="2133" b="1"/>
            </a:lvl4pPr>
            <a:lvl5pPr marL="3047924" lvl="4" indent="-304792" algn="l">
              <a:lnSpc>
                <a:spcPct val="100000"/>
              </a:lnSpc>
              <a:spcBef>
                <a:spcPts val="427"/>
              </a:spcBef>
              <a:spcAft>
                <a:spcPts val="0"/>
              </a:spcAft>
              <a:buClr>
                <a:srgbClr val="595959"/>
              </a:buClr>
              <a:buSzPts val="1600"/>
              <a:buNone/>
              <a:defRPr sz="2133" b="1"/>
            </a:lvl5pPr>
            <a:lvl6pPr marL="3657509" lvl="5" indent="-304792" algn="l">
              <a:lnSpc>
                <a:spcPct val="100000"/>
              </a:lnSpc>
              <a:spcBef>
                <a:spcPts val="427"/>
              </a:spcBef>
              <a:spcAft>
                <a:spcPts val="0"/>
              </a:spcAft>
              <a:buClr>
                <a:schemeClr val="dk1"/>
              </a:buClr>
              <a:buSzPts val="1600"/>
              <a:buNone/>
              <a:defRPr sz="2133" b="1"/>
            </a:lvl6pPr>
            <a:lvl7pPr marL="4267093" lvl="6" indent="-304792" algn="l">
              <a:lnSpc>
                <a:spcPct val="100000"/>
              </a:lnSpc>
              <a:spcBef>
                <a:spcPts val="427"/>
              </a:spcBef>
              <a:spcAft>
                <a:spcPts val="0"/>
              </a:spcAft>
              <a:buClr>
                <a:schemeClr val="dk1"/>
              </a:buClr>
              <a:buSzPts val="1600"/>
              <a:buNone/>
              <a:defRPr sz="2133" b="1"/>
            </a:lvl7pPr>
            <a:lvl8pPr marL="4876678" lvl="7" indent="-304792" algn="l">
              <a:lnSpc>
                <a:spcPct val="100000"/>
              </a:lnSpc>
              <a:spcBef>
                <a:spcPts val="427"/>
              </a:spcBef>
              <a:spcAft>
                <a:spcPts val="0"/>
              </a:spcAft>
              <a:buClr>
                <a:schemeClr val="dk1"/>
              </a:buClr>
              <a:buSzPts val="1600"/>
              <a:buNone/>
              <a:defRPr sz="2133" b="1"/>
            </a:lvl8pPr>
            <a:lvl9pPr marL="5486263" lvl="8" indent="-304792" algn="l">
              <a:lnSpc>
                <a:spcPct val="100000"/>
              </a:lnSpc>
              <a:spcBef>
                <a:spcPts val="427"/>
              </a:spcBef>
              <a:spcAft>
                <a:spcPts val="0"/>
              </a:spcAft>
              <a:buClr>
                <a:schemeClr val="dk1"/>
              </a:buClr>
              <a:buSzPts val="1600"/>
              <a:buNone/>
              <a:defRPr sz="2133" b="1"/>
            </a:lvl9pPr>
          </a:lstStyle>
          <a:p>
            <a:endParaRPr/>
          </a:p>
        </p:txBody>
      </p:sp>
      <p:sp>
        <p:nvSpPr>
          <p:cNvPr id="42" name="Google Shape;42;p7"/>
          <p:cNvSpPr txBox="1">
            <a:spLocks noGrp="1"/>
          </p:cNvSpPr>
          <p:nvPr>
            <p:ph type="body" idx="4"/>
          </p:nvPr>
        </p:nvSpPr>
        <p:spPr>
          <a:xfrm>
            <a:off x="6193368" y="2174875"/>
            <a:ext cx="5389200" cy="3951200"/>
          </a:xfrm>
          <a:prstGeom prst="rect">
            <a:avLst/>
          </a:prstGeom>
          <a:noFill/>
          <a:ln>
            <a:noFill/>
          </a:ln>
        </p:spPr>
        <p:txBody>
          <a:bodyPr spcFirstLastPara="1" wrap="square" lIns="91425" tIns="45700" rIns="91425" bIns="45700" anchor="t" anchorCtr="0">
            <a:noAutofit/>
          </a:bodyPr>
          <a:lstStyle>
            <a:lvl1pPr marL="609585" lvl="0" indent="-507987" algn="l">
              <a:lnSpc>
                <a:spcPct val="100000"/>
              </a:lnSpc>
              <a:spcBef>
                <a:spcPts val="640"/>
              </a:spcBef>
              <a:spcAft>
                <a:spcPts val="0"/>
              </a:spcAft>
              <a:buClr>
                <a:srgbClr val="595959"/>
              </a:buClr>
              <a:buSzPts val="2400"/>
              <a:buChar char="•"/>
              <a:defRPr sz="3200"/>
            </a:lvl1pPr>
            <a:lvl2pPr marL="1219170" lvl="1" indent="-474121" algn="l">
              <a:lnSpc>
                <a:spcPct val="100000"/>
              </a:lnSpc>
              <a:spcBef>
                <a:spcPts val="533"/>
              </a:spcBef>
              <a:spcAft>
                <a:spcPts val="0"/>
              </a:spcAft>
              <a:buClr>
                <a:srgbClr val="595959"/>
              </a:buClr>
              <a:buSzPts val="2000"/>
              <a:buChar char="–"/>
              <a:defRPr sz="2667"/>
            </a:lvl2pPr>
            <a:lvl3pPr marL="1828754" lvl="2" indent="-457189" algn="l">
              <a:lnSpc>
                <a:spcPct val="100000"/>
              </a:lnSpc>
              <a:spcBef>
                <a:spcPts val="480"/>
              </a:spcBef>
              <a:spcAft>
                <a:spcPts val="0"/>
              </a:spcAft>
              <a:buClr>
                <a:srgbClr val="595959"/>
              </a:buClr>
              <a:buSzPts val="1800"/>
              <a:buChar char="•"/>
              <a:defRPr sz="2400"/>
            </a:lvl3pPr>
            <a:lvl4pPr marL="2438339" lvl="3" indent="-440256" algn="l">
              <a:lnSpc>
                <a:spcPct val="100000"/>
              </a:lnSpc>
              <a:spcBef>
                <a:spcPts val="427"/>
              </a:spcBef>
              <a:spcAft>
                <a:spcPts val="0"/>
              </a:spcAft>
              <a:buClr>
                <a:srgbClr val="595959"/>
              </a:buClr>
              <a:buSzPts val="1600"/>
              <a:buChar char="–"/>
              <a:defRPr sz="2133"/>
            </a:lvl4pPr>
            <a:lvl5pPr marL="3047924" lvl="4" indent="-440256" algn="l">
              <a:lnSpc>
                <a:spcPct val="100000"/>
              </a:lnSpc>
              <a:spcBef>
                <a:spcPts val="427"/>
              </a:spcBef>
              <a:spcAft>
                <a:spcPts val="0"/>
              </a:spcAft>
              <a:buClr>
                <a:srgbClr val="595959"/>
              </a:buClr>
              <a:buSzPts val="1600"/>
              <a:buChar char="»"/>
              <a:defRPr sz="2133"/>
            </a:lvl5pPr>
            <a:lvl6pPr marL="3657509" lvl="5" indent="-440256" algn="l">
              <a:lnSpc>
                <a:spcPct val="100000"/>
              </a:lnSpc>
              <a:spcBef>
                <a:spcPts val="427"/>
              </a:spcBef>
              <a:spcAft>
                <a:spcPts val="0"/>
              </a:spcAft>
              <a:buClr>
                <a:schemeClr val="dk1"/>
              </a:buClr>
              <a:buSzPts val="1600"/>
              <a:buChar char="•"/>
              <a:defRPr sz="2133"/>
            </a:lvl6pPr>
            <a:lvl7pPr marL="4267093" lvl="6" indent="-440256" algn="l">
              <a:lnSpc>
                <a:spcPct val="100000"/>
              </a:lnSpc>
              <a:spcBef>
                <a:spcPts val="427"/>
              </a:spcBef>
              <a:spcAft>
                <a:spcPts val="0"/>
              </a:spcAft>
              <a:buClr>
                <a:schemeClr val="dk1"/>
              </a:buClr>
              <a:buSzPts val="1600"/>
              <a:buChar char="•"/>
              <a:defRPr sz="2133"/>
            </a:lvl7pPr>
            <a:lvl8pPr marL="4876678" lvl="7" indent="-440256" algn="l">
              <a:lnSpc>
                <a:spcPct val="100000"/>
              </a:lnSpc>
              <a:spcBef>
                <a:spcPts val="427"/>
              </a:spcBef>
              <a:spcAft>
                <a:spcPts val="0"/>
              </a:spcAft>
              <a:buClr>
                <a:schemeClr val="dk1"/>
              </a:buClr>
              <a:buSzPts val="1600"/>
              <a:buChar char="•"/>
              <a:defRPr sz="2133"/>
            </a:lvl8pPr>
            <a:lvl9pPr marL="5486263" lvl="8" indent="-440256" algn="l">
              <a:lnSpc>
                <a:spcPct val="100000"/>
              </a:lnSpc>
              <a:spcBef>
                <a:spcPts val="427"/>
              </a:spcBef>
              <a:spcAft>
                <a:spcPts val="0"/>
              </a:spcAft>
              <a:buClr>
                <a:schemeClr val="dk1"/>
              </a:buClr>
              <a:buSzPts val="1600"/>
              <a:buChar char="•"/>
              <a:defRPr sz="2133"/>
            </a:lvl9pPr>
          </a:lstStyle>
          <a:p>
            <a:endParaRPr/>
          </a:p>
        </p:txBody>
      </p:sp>
      <p:sp>
        <p:nvSpPr>
          <p:cNvPr id="43" name="Google Shape;43;p7"/>
          <p:cNvSpPr txBox="1">
            <a:spLocks noGrp="1"/>
          </p:cNvSpPr>
          <p:nvPr>
            <p:ph type="dt" idx="10"/>
          </p:nvPr>
        </p:nvSpPr>
        <p:spPr>
          <a:xfrm>
            <a:off x="6647356" y="6220883"/>
            <a:ext cx="4199600" cy="501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12/19/2024</a:t>
            </a:r>
            <a:endParaRPr/>
          </a:p>
        </p:txBody>
      </p:sp>
      <p:sp>
        <p:nvSpPr>
          <p:cNvPr id="44" name="Google Shape;44;p7"/>
          <p:cNvSpPr txBox="1">
            <a:spLocks noGrp="1"/>
          </p:cNvSpPr>
          <p:nvPr>
            <p:ph type="ftr" idx="11"/>
          </p:nvPr>
        </p:nvSpPr>
        <p:spPr>
          <a:xfrm>
            <a:off x="4165600" y="6356351"/>
            <a:ext cx="3860800" cy="365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45" name="Google Shape;45;p7"/>
          <p:cNvSpPr txBox="1">
            <a:spLocks noGrp="1"/>
          </p:cNvSpPr>
          <p:nvPr>
            <p:ph type="sldNum" idx="12"/>
          </p:nvPr>
        </p:nvSpPr>
        <p:spPr>
          <a:xfrm>
            <a:off x="11251176" y="6356351"/>
            <a:ext cx="890000" cy="3652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2400" b="0" i="0" u="none" strike="noStrike" cap="none">
                <a:solidFill>
                  <a:schemeClr val="dk1"/>
                </a:solidFill>
                <a:latin typeface="Century Gothic"/>
                <a:ea typeface="Century Gothic"/>
                <a:cs typeface="Century Gothic"/>
                <a:sym typeface="Century Gothic"/>
              </a:defRPr>
            </a:lvl1pPr>
            <a:lvl2pPr marL="0" marR="0" lvl="1" indent="0" algn="l" rtl="0">
              <a:lnSpc>
                <a:spcPct val="100000"/>
              </a:lnSpc>
              <a:spcBef>
                <a:spcPts val="0"/>
              </a:spcBef>
              <a:spcAft>
                <a:spcPts val="0"/>
              </a:spcAft>
              <a:buClr>
                <a:srgbClr val="000000"/>
              </a:buClr>
              <a:buSzPts val="1800"/>
              <a:buFont typeface="Arial"/>
              <a:buNone/>
              <a:defRPr sz="2400" b="0" i="0" u="none" strike="noStrike" cap="none">
                <a:solidFill>
                  <a:schemeClr val="dk1"/>
                </a:solidFill>
                <a:latin typeface="Century Gothic"/>
                <a:ea typeface="Century Gothic"/>
                <a:cs typeface="Century Gothic"/>
                <a:sym typeface="Century Gothic"/>
              </a:defRPr>
            </a:lvl2pPr>
            <a:lvl3pPr marL="0" marR="0" lvl="2" indent="0" algn="l" rtl="0">
              <a:lnSpc>
                <a:spcPct val="100000"/>
              </a:lnSpc>
              <a:spcBef>
                <a:spcPts val="0"/>
              </a:spcBef>
              <a:spcAft>
                <a:spcPts val="0"/>
              </a:spcAft>
              <a:buClr>
                <a:srgbClr val="000000"/>
              </a:buClr>
              <a:buSzPts val="1800"/>
              <a:buFont typeface="Arial"/>
              <a:buNone/>
              <a:defRPr sz="2400" b="0" i="0" u="none" strike="noStrike" cap="none">
                <a:solidFill>
                  <a:schemeClr val="dk1"/>
                </a:solidFill>
                <a:latin typeface="Century Gothic"/>
                <a:ea typeface="Century Gothic"/>
                <a:cs typeface="Century Gothic"/>
                <a:sym typeface="Century Gothic"/>
              </a:defRPr>
            </a:lvl3pPr>
            <a:lvl4pPr marL="0" marR="0" lvl="3" indent="0" algn="l" rtl="0">
              <a:lnSpc>
                <a:spcPct val="100000"/>
              </a:lnSpc>
              <a:spcBef>
                <a:spcPts val="0"/>
              </a:spcBef>
              <a:spcAft>
                <a:spcPts val="0"/>
              </a:spcAft>
              <a:buClr>
                <a:srgbClr val="000000"/>
              </a:buClr>
              <a:buSzPts val="1800"/>
              <a:buFont typeface="Arial"/>
              <a:buNone/>
              <a:defRPr sz="2400" b="0" i="0" u="none" strike="noStrike" cap="none">
                <a:solidFill>
                  <a:schemeClr val="dk1"/>
                </a:solidFill>
                <a:latin typeface="Century Gothic"/>
                <a:ea typeface="Century Gothic"/>
                <a:cs typeface="Century Gothic"/>
                <a:sym typeface="Century Gothic"/>
              </a:defRPr>
            </a:lvl4pPr>
            <a:lvl5pPr marL="0" marR="0" lvl="4" indent="0" algn="l" rtl="0">
              <a:lnSpc>
                <a:spcPct val="100000"/>
              </a:lnSpc>
              <a:spcBef>
                <a:spcPts val="0"/>
              </a:spcBef>
              <a:spcAft>
                <a:spcPts val="0"/>
              </a:spcAft>
              <a:buClr>
                <a:srgbClr val="000000"/>
              </a:buClr>
              <a:buSzPts val="1800"/>
              <a:buFont typeface="Arial"/>
              <a:buNone/>
              <a:defRPr sz="2400" b="0" i="0" u="none" strike="noStrike" cap="none">
                <a:solidFill>
                  <a:schemeClr val="dk1"/>
                </a:solidFill>
                <a:latin typeface="Century Gothic"/>
                <a:ea typeface="Century Gothic"/>
                <a:cs typeface="Century Gothic"/>
                <a:sym typeface="Century Gothic"/>
              </a:defRPr>
            </a:lvl5pPr>
            <a:lvl6pPr marL="0" marR="0" lvl="5" indent="0" algn="l" rtl="0">
              <a:lnSpc>
                <a:spcPct val="100000"/>
              </a:lnSpc>
              <a:spcBef>
                <a:spcPts val="0"/>
              </a:spcBef>
              <a:spcAft>
                <a:spcPts val="0"/>
              </a:spcAft>
              <a:buClr>
                <a:srgbClr val="000000"/>
              </a:buClr>
              <a:buSzPts val="1800"/>
              <a:buFont typeface="Arial"/>
              <a:buNone/>
              <a:defRPr sz="2400" b="0" i="0" u="none" strike="noStrike" cap="none">
                <a:solidFill>
                  <a:schemeClr val="dk1"/>
                </a:solidFill>
                <a:latin typeface="Century Gothic"/>
                <a:ea typeface="Century Gothic"/>
                <a:cs typeface="Century Gothic"/>
                <a:sym typeface="Century Gothic"/>
              </a:defRPr>
            </a:lvl6pPr>
            <a:lvl7pPr marL="0" marR="0" lvl="6" indent="0" algn="l" rtl="0">
              <a:lnSpc>
                <a:spcPct val="100000"/>
              </a:lnSpc>
              <a:spcBef>
                <a:spcPts val="0"/>
              </a:spcBef>
              <a:spcAft>
                <a:spcPts val="0"/>
              </a:spcAft>
              <a:buClr>
                <a:srgbClr val="000000"/>
              </a:buClr>
              <a:buSzPts val="1800"/>
              <a:buFont typeface="Arial"/>
              <a:buNone/>
              <a:defRPr sz="2400" b="0" i="0" u="none" strike="noStrike" cap="none">
                <a:solidFill>
                  <a:schemeClr val="dk1"/>
                </a:solidFill>
                <a:latin typeface="Century Gothic"/>
                <a:ea typeface="Century Gothic"/>
                <a:cs typeface="Century Gothic"/>
                <a:sym typeface="Century Gothic"/>
              </a:defRPr>
            </a:lvl7pPr>
            <a:lvl8pPr marL="0" marR="0" lvl="7" indent="0" algn="l" rtl="0">
              <a:lnSpc>
                <a:spcPct val="100000"/>
              </a:lnSpc>
              <a:spcBef>
                <a:spcPts val="0"/>
              </a:spcBef>
              <a:spcAft>
                <a:spcPts val="0"/>
              </a:spcAft>
              <a:buClr>
                <a:srgbClr val="000000"/>
              </a:buClr>
              <a:buSzPts val="1800"/>
              <a:buFont typeface="Arial"/>
              <a:buNone/>
              <a:defRPr sz="2400" b="0" i="0" u="none" strike="noStrike" cap="none">
                <a:solidFill>
                  <a:schemeClr val="dk1"/>
                </a:solidFill>
                <a:latin typeface="Century Gothic"/>
                <a:ea typeface="Century Gothic"/>
                <a:cs typeface="Century Gothic"/>
                <a:sym typeface="Century Gothic"/>
              </a:defRPr>
            </a:lvl8pPr>
            <a:lvl9pPr marL="0" marR="0" lvl="8" indent="0" algn="l" rtl="0">
              <a:lnSpc>
                <a:spcPct val="100000"/>
              </a:lnSpc>
              <a:spcBef>
                <a:spcPts val="0"/>
              </a:spcBef>
              <a:spcAft>
                <a:spcPts val="0"/>
              </a:spcAft>
              <a:buClr>
                <a:srgbClr val="000000"/>
              </a:buClr>
              <a:buSzPts val="1800"/>
              <a:buFont typeface="Arial"/>
              <a:buNone/>
              <a:defRPr sz="2400" b="0" i="0" u="none" strike="noStrike" cap="none">
                <a:solidFill>
                  <a:schemeClr val="dk1"/>
                </a:solidFill>
                <a:latin typeface="Century Gothic"/>
                <a:ea typeface="Century Gothic"/>
                <a:cs typeface="Century Gothic"/>
                <a:sym typeface="Century Gothic"/>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161361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609600" y="274639"/>
            <a:ext cx="10972800" cy="1143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31859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8"/>
          <p:cNvSpPr txBox="1">
            <a:spLocks noGrp="1"/>
          </p:cNvSpPr>
          <p:nvPr>
            <p:ph type="dt" idx="10"/>
          </p:nvPr>
        </p:nvSpPr>
        <p:spPr>
          <a:xfrm>
            <a:off x="6647356" y="6220883"/>
            <a:ext cx="4199600" cy="501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12/19/2024</a:t>
            </a:r>
            <a:endParaRPr/>
          </a:p>
        </p:txBody>
      </p:sp>
      <p:sp>
        <p:nvSpPr>
          <p:cNvPr id="49" name="Google Shape;49;p8"/>
          <p:cNvSpPr txBox="1">
            <a:spLocks noGrp="1"/>
          </p:cNvSpPr>
          <p:nvPr>
            <p:ph type="ftr" idx="11"/>
          </p:nvPr>
        </p:nvSpPr>
        <p:spPr>
          <a:xfrm>
            <a:off x="4165600" y="6356351"/>
            <a:ext cx="3860800" cy="365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50" name="Google Shape;50;p8"/>
          <p:cNvSpPr txBox="1">
            <a:spLocks noGrp="1"/>
          </p:cNvSpPr>
          <p:nvPr>
            <p:ph type="sldNum" idx="12"/>
          </p:nvPr>
        </p:nvSpPr>
        <p:spPr>
          <a:xfrm>
            <a:off x="11251176" y="6356351"/>
            <a:ext cx="890000" cy="3652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2400" b="0" i="0" u="none" strike="noStrike" cap="none">
                <a:solidFill>
                  <a:schemeClr val="dk1"/>
                </a:solidFill>
                <a:latin typeface="Century Gothic"/>
                <a:ea typeface="Century Gothic"/>
                <a:cs typeface="Century Gothic"/>
                <a:sym typeface="Century Gothic"/>
              </a:defRPr>
            </a:lvl1pPr>
            <a:lvl2pPr marL="0" marR="0" lvl="1" indent="0" algn="l" rtl="0">
              <a:lnSpc>
                <a:spcPct val="100000"/>
              </a:lnSpc>
              <a:spcBef>
                <a:spcPts val="0"/>
              </a:spcBef>
              <a:spcAft>
                <a:spcPts val="0"/>
              </a:spcAft>
              <a:buClr>
                <a:srgbClr val="000000"/>
              </a:buClr>
              <a:buSzPts val="1800"/>
              <a:buFont typeface="Arial"/>
              <a:buNone/>
              <a:defRPr sz="2400" b="0" i="0" u="none" strike="noStrike" cap="none">
                <a:solidFill>
                  <a:schemeClr val="dk1"/>
                </a:solidFill>
                <a:latin typeface="Century Gothic"/>
                <a:ea typeface="Century Gothic"/>
                <a:cs typeface="Century Gothic"/>
                <a:sym typeface="Century Gothic"/>
              </a:defRPr>
            </a:lvl2pPr>
            <a:lvl3pPr marL="0" marR="0" lvl="2" indent="0" algn="l" rtl="0">
              <a:lnSpc>
                <a:spcPct val="100000"/>
              </a:lnSpc>
              <a:spcBef>
                <a:spcPts val="0"/>
              </a:spcBef>
              <a:spcAft>
                <a:spcPts val="0"/>
              </a:spcAft>
              <a:buClr>
                <a:srgbClr val="000000"/>
              </a:buClr>
              <a:buSzPts val="1800"/>
              <a:buFont typeface="Arial"/>
              <a:buNone/>
              <a:defRPr sz="2400" b="0" i="0" u="none" strike="noStrike" cap="none">
                <a:solidFill>
                  <a:schemeClr val="dk1"/>
                </a:solidFill>
                <a:latin typeface="Century Gothic"/>
                <a:ea typeface="Century Gothic"/>
                <a:cs typeface="Century Gothic"/>
                <a:sym typeface="Century Gothic"/>
              </a:defRPr>
            </a:lvl3pPr>
            <a:lvl4pPr marL="0" marR="0" lvl="3" indent="0" algn="l" rtl="0">
              <a:lnSpc>
                <a:spcPct val="100000"/>
              </a:lnSpc>
              <a:spcBef>
                <a:spcPts val="0"/>
              </a:spcBef>
              <a:spcAft>
                <a:spcPts val="0"/>
              </a:spcAft>
              <a:buClr>
                <a:srgbClr val="000000"/>
              </a:buClr>
              <a:buSzPts val="1800"/>
              <a:buFont typeface="Arial"/>
              <a:buNone/>
              <a:defRPr sz="2400" b="0" i="0" u="none" strike="noStrike" cap="none">
                <a:solidFill>
                  <a:schemeClr val="dk1"/>
                </a:solidFill>
                <a:latin typeface="Century Gothic"/>
                <a:ea typeface="Century Gothic"/>
                <a:cs typeface="Century Gothic"/>
                <a:sym typeface="Century Gothic"/>
              </a:defRPr>
            </a:lvl4pPr>
            <a:lvl5pPr marL="0" marR="0" lvl="4" indent="0" algn="l" rtl="0">
              <a:lnSpc>
                <a:spcPct val="100000"/>
              </a:lnSpc>
              <a:spcBef>
                <a:spcPts val="0"/>
              </a:spcBef>
              <a:spcAft>
                <a:spcPts val="0"/>
              </a:spcAft>
              <a:buClr>
                <a:srgbClr val="000000"/>
              </a:buClr>
              <a:buSzPts val="1800"/>
              <a:buFont typeface="Arial"/>
              <a:buNone/>
              <a:defRPr sz="2400" b="0" i="0" u="none" strike="noStrike" cap="none">
                <a:solidFill>
                  <a:schemeClr val="dk1"/>
                </a:solidFill>
                <a:latin typeface="Century Gothic"/>
                <a:ea typeface="Century Gothic"/>
                <a:cs typeface="Century Gothic"/>
                <a:sym typeface="Century Gothic"/>
              </a:defRPr>
            </a:lvl5pPr>
            <a:lvl6pPr marL="0" marR="0" lvl="5" indent="0" algn="l" rtl="0">
              <a:lnSpc>
                <a:spcPct val="100000"/>
              </a:lnSpc>
              <a:spcBef>
                <a:spcPts val="0"/>
              </a:spcBef>
              <a:spcAft>
                <a:spcPts val="0"/>
              </a:spcAft>
              <a:buClr>
                <a:srgbClr val="000000"/>
              </a:buClr>
              <a:buSzPts val="1800"/>
              <a:buFont typeface="Arial"/>
              <a:buNone/>
              <a:defRPr sz="2400" b="0" i="0" u="none" strike="noStrike" cap="none">
                <a:solidFill>
                  <a:schemeClr val="dk1"/>
                </a:solidFill>
                <a:latin typeface="Century Gothic"/>
                <a:ea typeface="Century Gothic"/>
                <a:cs typeface="Century Gothic"/>
                <a:sym typeface="Century Gothic"/>
              </a:defRPr>
            </a:lvl6pPr>
            <a:lvl7pPr marL="0" marR="0" lvl="6" indent="0" algn="l" rtl="0">
              <a:lnSpc>
                <a:spcPct val="100000"/>
              </a:lnSpc>
              <a:spcBef>
                <a:spcPts val="0"/>
              </a:spcBef>
              <a:spcAft>
                <a:spcPts val="0"/>
              </a:spcAft>
              <a:buClr>
                <a:srgbClr val="000000"/>
              </a:buClr>
              <a:buSzPts val="1800"/>
              <a:buFont typeface="Arial"/>
              <a:buNone/>
              <a:defRPr sz="2400" b="0" i="0" u="none" strike="noStrike" cap="none">
                <a:solidFill>
                  <a:schemeClr val="dk1"/>
                </a:solidFill>
                <a:latin typeface="Century Gothic"/>
                <a:ea typeface="Century Gothic"/>
                <a:cs typeface="Century Gothic"/>
                <a:sym typeface="Century Gothic"/>
              </a:defRPr>
            </a:lvl7pPr>
            <a:lvl8pPr marL="0" marR="0" lvl="7" indent="0" algn="l" rtl="0">
              <a:lnSpc>
                <a:spcPct val="100000"/>
              </a:lnSpc>
              <a:spcBef>
                <a:spcPts val="0"/>
              </a:spcBef>
              <a:spcAft>
                <a:spcPts val="0"/>
              </a:spcAft>
              <a:buClr>
                <a:srgbClr val="000000"/>
              </a:buClr>
              <a:buSzPts val="1800"/>
              <a:buFont typeface="Arial"/>
              <a:buNone/>
              <a:defRPr sz="2400" b="0" i="0" u="none" strike="noStrike" cap="none">
                <a:solidFill>
                  <a:schemeClr val="dk1"/>
                </a:solidFill>
                <a:latin typeface="Century Gothic"/>
                <a:ea typeface="Century Gothic"/>
                <a:cs typeface="Century Gothic"/>
                <a:sym typeface="Century Gothic"/>
              </a:defRPr>
            </a:lvl8pPr>
            <a:lvl9pPr marL="0" marR="0" lvl="8" indent="0" algn="l" rtl="0">
              <a:lnSpc>
                <a:spcPct val="100000"/>
              </a:lnSpc>
              <a:spcBef>
                <a:spcPts val="0"/>
              </a:spcBef>
              <a:spcAft>
                <a:spcPts val="0"/>
              </a:spcAft>
              <a:buClr>
                <a:srgbClr val="000000"/>
              </a:buClr>
              <a:buSzPts val="1800"/>
              <a:buFont typeface="Arial"/>
              <a:buNone/>
              <a:defRPr sz="2400" b="0" i="0" u="none" strike="noStrike" cap="none">
                <a:solidFill>
                  <a:schemeClr val="dk1"/>
                </a:solidFill>
                <a:latin typeface="Century Gothic"/>
                <a:ea typeface="Century Gothic"/>
                <a:cs typeface="Century Gothic"/>
                <a:sym typeface="Century Gothic"/>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30937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609601" y="273049"/>
            <a:ext cx="4011200" cy="11620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31859B"/>
              </a:buClr>
              <a:buSzPts val="2000"/>
              <a:buFont typeface="Century Gothic"/>
              <a:buNone/>
              <a:defRPr sz="2667"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9"/>
          <p:cNvSpPr txBox="1">
            <a:spLocks noGrp="1"/>
          </p:cNvSpPr>
          <p:nvPr>
            <p:ph type="body" idx="1"/>
          </p:nvPr>
        </p:nvSpPr>
        <p:spPr>
          <a:xfrm>
            <a:off x="4766733" y="273051"/>
            <a:ext cx="6815600" cy="5853200"/>
          </a:xfrm>
          <a:prstGeom prst="rect">
            <a:avLst/>
          </a:prstGeom>
          <a:noFill/>
          <a:ln>
            <a:noFill/>
          </a:ln>
        </p:spPr>
        <p:txBody>
          <a:bodyPr spcFirstLastPara="1" wrap="square" lIns="91425" tIns="45700" rIns="91425" bIns="45700" anchor="t" anchorCtr="0">
            <a:noAutofit/>
          </a:bodyPr>
          <a:lstStyle>
            <a:lvl1pPr marL="609585" lvl="0" indent="-575719" algn="l">
              <a:lnSpc>
                <a:spcPct val="100000"/>
              </a:lnSpc>
              <a:spcBef>
                <a:spcPts val="853"/>
              </a:spcBef>
              <a:spcAft>
                <a:spcPts val="0"/>
              </a:spcAft>
              <a:buClr>
                <a:srgbClr val="595959"/>
              </a:buClr>
              <a:buSzPts val="3200"/>
              <a:buChar char="•"/>
              <a:defRPr sz="4267"/>
            </a:lvl1pPr>
            <a:lvl2pPr marL="1219170" lvl="1" indent="-541853" algn="l">
              <a:lnSpc>
                <a:spcPct val="100000"/>
              </a:lnSpc>
              <a:spcBef>
                <a:spcPts val="747"/>
              </a:spcBef>
              <a:spcAft>
                <a:spcPts val="0"/>
              </a:spcAft>
              <a:buClr>
                <a:srgbClr val="595959"/>
              </a:buClr>
              <a:buSzPts val="2800"/>
              <a:buChar char="–"/>
              <a:defRPr sz="3733"/>
            </a:lvl2pPr>
            <a:lvl3pPr marL="1828754" lvl="2" indent="-507987" algn="l">
              <a:lnSpc>
                <a:spcPct val="100000"/>
              </a:lnSpc>
              <a:spcBef>
                <a:spcPts val="640"/>
              </a:spcBef>
              <a:spcAft>
                <a:spcPts val="0"/>
              </a:spcAft>
              <a:buClr>
                <a:srgbClr val="595959"/>
              </a:buClr>
              <a:buSzPts val="2400"/>
              <a:buChar char="•"/>
              <a:defRPr sz="3200"/>
            </a:lvl3pPr>
            <a:lvl4pPr marL="2438339" lvl="3" indent="-474121" algn="l">
              <a:lnSpc>
                <a:spcPct val="100000"/>
              </a:lnSpc>
              <a:spcBef>
                <a:spcPts val="533"/>
              </a:spcBef>
              <a:spcAft>
                <a:spcPts val="0"/>
              </a:spcAft>
              <a:buClr>
                <a:srgbClr val="595959"/>
              </a:buClr>
              <a:buSzPts val="2000"/>
              <a:buChar char="–"/>
              <a:defRPr sz="2667"/>
            </a:lvl4pPr>
            <a:lvl5pPr marL="3047924" lvl="4" indent="-474121" algn="l">
              <a:lnSpc>
                <a:spcPct val="100000"/>
              </a:lnSpc>
              <a:spcBef>
                <a:spcPts val="533"/>
              </a:spcBef>
              <a:spcAft>
                <a:spcPts val="0"/>
              </a:spcAft>
              <a:buClr>
                <a:srgbClr val="595959"/>
              </a:buClr>
              <a:buSzPts val="2000"/>
              <a:buChar char="»"/>
              <a:defRPr sz="2667"/>
            </a:lvl5pPr>
            <a:lvl6pPr marL="3657509" lvl="5" indent="-474121" algn="l">
              <a:lnSpc>
                <a:spcPct val="100000"/>
              </a:lnSpc>
              <a:spcBef>
                <a:spcPts val="533"/>
              </a:spcBef>
              <a:spcAft>
                <a:spcPts val="0"/>
              </a:spcAft>
              <a:buClr>
                <a:schemeClr val="dk1"/>
              </a:buClr>
              <a:buSzPts val="2000"/>
              <a:buChar char="•"/>
              <a:defRPr sz="2667"/>
            </a:lvl6pPr>
            <a:lvl7pPr marL="4267093" lvl="6" indent="-474121" algn="l">
              <a:lnSpc>
                <a:spcPct val="100000"/>
              </a:lnSpc>
              <a:spcBef>
                <a:spcPts val="533"/>
              </a:spcBef>
              <a:spcAft>
                <a:spcPts val="0"/>
              </a:spcAft>
              <a:buClr>
                <a:schemeClr val="dk1"/>
              </a:buClr>
              <a:buSzPts val="2000"/>
              <a:buChar char="•"/>
              <a:defRPr sz="2667"/>
            </a:lvl7pPr>
            <a:lvl8pPr marL="4876678" lvl="7" indent="-474121" algn="l">
              <a:lnSpc>
                <a:spcPct val="100000"/>
              </a:lnSpc>
              <a:spcBef>
                <a:spcPts val="533"/>
              </a:spcBef>
              <a:spcAft>
                <a:spcPts val="0"/>
              </a:spcAft>
              <a:buClr>
                <a:schemeClr val="dk1"/>
              </a:buClr>
              <a:buSzPts val="2000"/>
              <a:buChar char="•"/>
              <a:defRPr sz="2667"/>
            </a:lvl8pPr>
            <a:lvl9pPr marL="5486263" lvl="8" indent="-474121" algn="l">
              <a:lnSpc>
                <a:spcPct val="100000"/>
              </a:lnSpc>
              <a:spcBef>
                <a:spcPts val="533"/>
              </a:spcBef>
              <a:spcAft>
                <a:spcPts val="0"/>
              </a:spcAft>
              <a:buClr>
                <a:schemeClr val="dk1"/>
              </a:buClr>
              <a:buSzPts val="2000"/>
              <a:buChar char="•"/>
              <a:defRPr sz="2667"/>
            </a:lvl9pPr>
          </a:lstStyle>
          <a:p>
            <a:endParaRPr/>
          </a:p>
        </p:txBody>
      </p:sp>
      <p:sp>
        <p:nvSpPr>
          <p:cNvPr id="54" name="Google Shape;54;p9"/>
          <p:cNvSpPr txBox="1">
            <a:spLocks noGrp="1"/>
          </p:cNvSpPr>
          <p:nvPr>
            <p:ph type="body" idx="2"/>
          </p:nvPr>
        </p:nvSpPr>
        <p:spPr>
          <a:xfrm>
            <a:off x="609601" y="1435101"/>
            <a:ext cx="4011200" cy="4691200"/>
          </a:xfrm>
          <a:prstGeom prst="rect">
            <a:avLst/>
          </a:prstGeom>
          <a:noFill/>
          <a:ln>
            <a:noFill/>
          </a:ln>
        </p:spPr>
        <p:txBody>
          <a:bodyPr spcFirstLastPara="1" wrap="square" lIns="91425" tIns="45700" rIns="91425" bIns="45700" anchor="t" anchorCtr="0">
            <a:noAutofit/>
          </a:bodyPr>
          <a:lstStyle>
            <a:lvl1pPr marL="609585" lvl="0" indent="-304792" algn="l">
              <a:lnSpc>
                <a:spcPct val="100000"/>
              </a:lnSpc>
              <a:spcBef>
                <a:spcPts val="373"/>
              </a:spcBef>
              <a:spcAft>
                <a:spcPts val="0"/>
              </a:spcAft>
              <a:buClr>
                <a:srgbClr val="595959"/>
              </a:buClr>
              <a:buSzPts val="1400"/>
              <a:buNone/>
              <a:defRPr sz="1867"/>
            </a:lvl1pPr>
            <a:lvl2pPr marL="1219170" lvl="1" indent="-304792" algn="l">
              <a:lnSpc>
                <a:spcPct val="100000"/>
              </a:lnSpc>
              <a:spcBef>
                <a:spcPts val="320"/>
              </a:spcBef>
              <a:spcAft>
                <a:spcPts val="0"/>
              </a:spcAft>
              <a:buClr>
                <a:srgbClr val="595959"/>
              </a:buClr>
              <a:buSzPts val="1200"/>
              <a:buNone/>
              <a:defRPr sz="1600"/>
            </a:lvl2pPr>
            <a:lvl3pPr marL="1828754" lvl="2" indent="-304792" algn="l">
              <a:lnSpc>
                <a:spcPct val="100000"/>
              </a:lnSpc>
              <a:spcBef>
                <a:spcPts val="267"/>
              </a:spcBef>
              <a:spcAft>
                <a:spcPts val="0"/>
              </a:spcAft>
              <a:buClr>
                <a:srgbClr val="595959"/>
              </a:buClr>
              <a:buSzPts val="1000"/>
              <a:buNone/>
              <a:defRPr sz="1333"/>
            </a:lvl3pPr>
            <a:lvl4pPr marL="2438339" lvl="3" indent="-304792" algn="l">
              <a:lnSpc>
                <a:spcPct val="100000"/>
              </a:lnSpc>
              <a:spcBef>
                <a:spcPts val="240"/>
              </a:spcBef>
              <a:spcAft>
                <a:spcPts val="0"/>
              </a:spcAft>
              <a:buClr>
                <a:srgbClr val="595959"/>
              </a:buClr>
              <a:buSzPts val="900"/>
              <a:buNone/>
              <a:defRPr sz="1200"/>
            </a:lvl4pPr>
            <a:lvl5pPr marL="3047924" lvl="4" indent="-304792" algn="l">
              <a:lnSpc>
                <a:spcPct val="100000"/>
              </a:lnSpc>
              <a:spcBef>
                <a:spcPts val="240"/>
              </a:spcBef>
              <a:spcAft>
                <a:spcPts val="0"/>
              </a:spcAft>
              <a:buClr>
                <a:srgbClr val="595959"/>
              </a:buClr>
              <a:buSzPts val="900"/>
              <a:buNone/>
              <a:defRPr sz="1200"/>
            </a:lvl5pPr>
            <a:lvl6pPr marL="3657509" lvl="5" indent="-304792" algn="l">
              <a:lnSpc>
                <a:spcPct val="100000"/>
              </a:lnSpc>
              <a:spcBef>
                <a:spcPts val="240"/>
              </a:spcBef>
              <a:spcAft>
                <a:spcPts val="0"/>
              </a:spcAft>
              <a:buClr>
                <a:schemeClr val="dk1"/>
              </a:buClr>
              <a:buSzPts val="900"/>
              <a:buNone/>
              <a:defRPr sz="1200"/>
            </a:lvl6pPr>
            <a:lvl7pPr marL="4267093" lvl="6" indent="-304792" algn="l">
              <a:lnSpc>
                <a:spcPct val="100000"/>
              </a:lnSpc>
              <a:spcBef>
                <a:spcPts val="240"/>
              </a:spcBef>
              <a:spcAft>
                <a:spcPts val="0"/>
              </a:spcAft>
              <a:buClr>
                <a:schemeClr val="dk1"/>
              </a:buClr>
              <a:buSzPts val="900"/>
              <a:buNone/>
              <a:defRPr sz="1200"/>
            </a:lvl7pPr>
            <a:lvl8pPr marL="4876678" lvl="7" indent="-304792" algn="l">
              <a:lnSpc>
                <a:spcPct val="100000"/>
              </a:lnSpc>
              <a:spcBef>
                <a:spcPts val="240"/>
              </a:spcBef>
              <a:spcAft>
                <a:spcPts val="0"/>
              </a:spcAft>
              <a:buClr>
                <a:schemeClr val="dk1"/>
              </a:buClr>
              <a:buSzPts val="900"/>
              <a:buNone/>
              <a:defRPr sz="1200"/>
            </a:lvl8pPr>
            <a:lvl9pPr marL="5486263" lvl="8" indent="-304792" algn="l">
              <a:lnSpc>
                <a:spcPct val="100000"/>
              </a:lnSpc>
              <a:spcBef>
                <a:spcPts val="240"/>
              </a:spcBef>
              <a:spcAft>
                <a:spcPts val="0"/>
              </a:spcAft>
              <a:buClr>
                <a:schemeClr val="dk1"/>
              </a:buClr>
              <a:buSzPts val="900"/>
              <a:buNone/>
              <a:defRPr sz="1200"/>
            </a:lvl9pPr>
          </a:lstStyle>
          <a:p>
            <a:endParaRPr/>
          </a:p>
        </p:txBody>
      </p:sp>
      <p:sp>
        <p:nvSpPr>
          <p:cNvPr id="55" name="Google Shape;55;p9"/>
          <p:cNvSpPr txBox="1">
            <a:spLocks noGrp="1"/>
          </p:cNvSpPr>
          <p:nvPr>
            <p:ph type="dt" idx="10"/>
          </p:nvPr>
        </p:nvSpPr>
        <p:spPr>
          <a:xfrm>
            <a:off x="6647356" y="6220883"/>
            <a:ext cx="4199600" cy="501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12/19/2024</a:t>
            </a:r>
            <a:endParaRPr/>
          </a:p>
        </p:txBody>
      </p:sp>
      <p:sp>
        <p:nvSpPr>
          <p:cNvPr id="56" name="Google Shape;56;p9"/>
          <p:cNvSpPr txBox="1">
            <a:spLocks noGrp="1"/>
          </p:cNvSpPr>
          <p:nvPr>
            <p:ph type="ftr" idx="11"/>
          </p:nvPr>
        </p:nvSpPr>
        <p:spPr>
          <a:xfrm>
            <a:off x="4165600" y="6356351"/>
            <a:ext cx="3860800" cy="365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57" name="Google Shape;57;p9"/>
          <p:cNvSpPr txBox="1">
            <a:spLocks noGrp="1"/>
          </p:cNvSpPr>
          <p:nvPr>
            <p:ph type="sldNum" idx="12"/>
          </p:nvPr>
        </p:nvSpPr>
        <p:spPr>
          <a:xfrm>
            <a:off x="11251176" y="6356351"/>
            <a:ext cx="890000" cy="3652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2400" b="0" i="0" u="none" strike="noStrike" cap="none">
                <a:solidFill>
                  <a:schemeClr val="dk1"/>
                </a:solidFill>
                <a:latin typeface="Century Gothic"/>
                <a:ea typeface="Century Gothic"/>
                <a:cs typeface="Century Gothic"/>
                <a:sym typeface="Century Gothic"/>
              </a:defRPr>
            </a:lvl1pPr>
            <a:lvl2pPr marL="0" marR="0" lvl="1" indent="0" algn="l" rtl="0">
              <a:lnSpc>
                <a:spcPct val="100000"/>
              </a:lnSpc>
              <a:spcBef>
                <a:spcPts val="0"/>
              </a:spcBef>
              <a:spcAft>
                <a:spcPts val="0"/>
              </a:spcAft>
              <a:buClr>
                <a:srgbClr val="000000"/>
              </a:buClr>
              <a:buSzPts val="1800"/>
              <a:buFont typeface="Arial"/>
              <a:buNone/>
              <a:defRPr sz="2400" b="0" i="0" u="none" strike="noStrike" cap="none">
                <a:solidFill>
                  <a:schemeClr val="dk1"/>
                </a:solidFill>
                <a:latin typeface="Century Gothic"/>
                <a:ea typeface="Century Gothic"/>
                <a:cs typeface="Century Gothic"/>
                <a:sym typeface="Century Gothic"/>
              </a:defRPr>
            </a:lvl2pPr>
            <a:lvl3pPr marL="0" marR="0" lvl="2" indent="0" algn="l" rtl="0">
              <a:lnSpc>
                <a:spcPct val="100000"/>
              </a:lnSpc>
              <a:spcBef>
                <a:spcPts val="0"/>
              </a:spcBef>
              <a:spcAft>
                <a:spcPts val="0"/>
              </a:spcAft>
              <a:buClr>
                <a:srgbClr val="000000"/>
              </a:buClr>
              <a:buSzPts val="1800"/>
              <a:buFont typeface="Arial"/>
              <a:buNone/>
              <a:defRPr sz="2400" b="0" i="0" u="none" strike="noStrike" cap="none">
                <a:solidFill>
                  <a:schemeClr val="dk1"/>
                </a:solidFill>
                <a:latin typeface="Century Gothic"/>
                <a:ea typeface="Century Gothic"/>
                <a:cs typeface="Century Gothic"/>
                <a:sym typeface="Century Gothic"/>
              </a:defRPr>
            </a:lvl3pPr>
            <a:lvl4pPr marL="0" marR="0" lvl="3" indent="0" algn="l" rtl="0">
              <a:lnSpc>
                <a:spcPct val="100000"/>
              </a:lnSpc>
              <a:spcBef>
                <a:spcPts val="0"/>
              </a:spcBef>
              <a:spcAft>
                <a:spcPts val="0"/>
              </a:spcAft>
              <a:buClr>
                <a:srgbClr val="000000"/>
              </a:buClr>
              <a:buSzPts val="1800"/>
              <a:buFont typeface="Arial"/>
              <a:buNone/>
              <a:defRPr sz="2400" b="0" i="0" u="none" strike="noStrike" cap="none">
                <a:solidFill>
                  <a:schemeClr val="dk1"/>
                </a:solidFill>
                <a:latin typeface="Century Gothic"/>
                <a:ea typeface="Century Gothic"/>
                <a:cs typeface="Century Gothic"/>
                <a:sym typeface="Century Gothic"/>
              </a:defRPr>
            </a:lvl4pPr>
            <a:lvl5pPr marL="0" marR="0" lvl="4" indent="0" algn="l" rtl="0">
              <a:lnSpc>
                <a:spcPct val="100000"/>
              </a:lnSpc>
              <a:spcBef>
                <a:spcPts val="0"/>
              </a:spcBef>
              <a:spcAft>
                <a:spcPts val="0"/>
              </a:spcAft>
              <a:buClr>
                <a:srgbClr val="000000"/>
              </a:buClr>
              <a:buSzPts val="1800"/>
              <a:buFont typeface="Arial"/>
              <a:buNone/>
              <a:defRPr sz="2400" b="0" i="0" u="none" strike="noStrike" cap="none">
                <a:solidFill>
                  <a:schemeClr val="dk1"/>
                </a:solidFill>
                <a:latin typeface="Century Gothic"/>
                <a:ea typeface="Century Gothic"/>
                <a:cs typeface="Century Gothic"/>
                <a:sym typeface="Century Gothic"/>
              </a:defRPr>
            </a:lvl5pPr>
            <a:lvl6pPr marL="0" marR="0" lvl="5" indent="0" algn="l" rtl="0">
              <a:lnSpc>
                <a:spcPct val="100000"/>
              </a:lnSpc>
              <a:spcBef>
                <a:spcPts val="0"/>
              </a:spcBef>
              <a:spcAft>
                <a:spcPts val="0"/>
              </a:spcAft>
              <a:buClr>
                <a:srgbClr val="000000"/>
              </a:buClr>
              <a:buSzPts val="1800"/>
              <a:buFont typeface="Arial"/>
              <a:buNone/>
              <a:defRPr sz="2400" b="0" i="0" u="none" strike="noStrike" cap="none">
                <a:solidFill>
                  <a:schemeClr val="dk1"/>
                </a:solidFill>
                <a:latin typeface="Century Gothic"/>
                <a:ea typeface="Century Gothic"/>
                <a:cs typeface="Century Gothic"/>
                <a:sym typeface="Century Gothic"/>
              </a:defRPr>
            </a:lvl6pPr>
            <a:lvl7pPr marL="0" marR="0" lvl="6" indent="0" algn="l" rtl="0">
              <a:lnSpc>
                <a:spcPct val="100000"/>
              </a:lnSpc>
              <a:spcBef>
                <a:spcPts val="0"/>
              </a:spcBef>
              <a:spcAft>
                <a:spcPts val="0"/>
              </a:spcAft>
              <a:buClr>
                <a:srgbClr val="000000"/>
              </a:buClr>
              <a:buSzPts val="1800"/>
              <a:buFont typeface="Arial"/>
              <a:buNone/>
              <a:defRPr sz="2400" b="0" i="0" u="none" strike="noStrike" cap="none">
                <a:solidFill>
                  <a:schemeClr val="dk1"/>
                </a:solidFill>
                <a:latin typeface="Century Gothic"/>
                <a:ea typeface="Century Gothic"/>
                <a:cs typeface="Century Gothic"/>
                <a:sym typeface="Century Gothic"/>
              </a:defRPr>
            </a:lvl7pPr>
            <a:lvl8pPr marL="0" marR="0" lvl="7" indent="0" algn="l" rtl="0">
              <a:lnSpc>
                <a:spcPct val="100000"/>
              </a:lnSpc>
              <a:spcBef>
                <a:spcPts val="0"/>
              </a:spcBef>
              <a:spcAft>
                <a:spcPts val="0"/>
              </a:spcAft>
              <a:buClr>
                <a:srgbClr val="000000"/>
              </a:buClr>
              <a:buSzPts val="1800"/>
              <a:buFont typeface="Arial"/>
              <a:buNone/>
              <a:defRPr sz="2400" b="0" i="0" u="none" strike="noStrike" cap="none">
                <a:solidFill>
                  <a:schemeClr val="dk1"/>
                </a:solidFill>
                <a:latin typeface="Century Gothic"/>
                <a:ea typeface="Century Gothic"/>
                <a:cs typeface="Century Gothic"/>
                <a:sym typeface="Century Gothic"/>
              </a:defRPr>
            </a:lvl8pPr>
            <a:lvl9pPr marL="0" marR="0" lvl="8" indent="0" algn="l" rtl="0">
              <a:lnSpc>
                <a:spcPct val="100000"/>
              </a:lnSpc>
              <a:spcBef>
                <a:spcPts val="0"/>
              </a:spcBef>
              <a:spcAft>
                <a:spcPts val="0"/>
              </a:spcAft>
              <a:buClr>
                <a:srgbClr val="000000"/>
              </a:buClr>
              <a:buSzPts val="1800"/>
              <a:buFont typeface="Arial"/>
              <a:buNone/>
              <a:defRPr sz="2400" b="0" i="0" u="none" strike="noStrike" cap="none">
                <a:solidFill>
                  <a:schemeClr val="dk1"/>
                </a:solidFill>
                <a:latin typeface="Century Gothic"/>
                <a:ea typeface="Century Gothic"/>
                <a:cs typeface="Century Gothic"/>
                <a:sym typeface="Century Gothic"/>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365455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58"/>
        <p:cNvGrpSpPr/>
        <p:nvPr/>
      </p:nvGrpSpPr>
      <p:grpSpPr>
        <a:xfrm>
          <a:off x="0" y="0"/>
          <a:ext cx="0" cy="0"/>
          <a:chOff x="0" y="0"/>
          <a:chExt cx="0" cy="0"/>
        </a:xfrm>
      </p:grpSpPr>
      <p:sp>
        <p:nvSpPr>
          <p:cNvPr id="59" name="Google Shape;59;p10"/>
          <p:cNvSpPr txBox="1">
            <a:spLocks noGrp="1"/>
          </p:cNvSpPr>
          <p:nvPr>
            <p:ph type="title"/>
          </p:nvPr>
        </p:nvSpPr>
        <p:spPr>
          <a:xfrm>
            <a:off x="2389717" y="4800600"/>
            <a:ext cx="7315200" cy="566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31859B"/>
              </a:buClr>
              <a:buSzPts val="2000"/>
              <a:buFont typeface="Century Gothic"/>
              <a:buNone/>
              <a:defRPr sz="2667"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0"/>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853"/>
              </a:spcBef>
              <a:spcAft>
                <a:spcPts val="0"/>
              </a:spcAft>
              <a:buClr>
                <a:srgbClr val="595959"/>
              </a:buClr>
              <a:buSzPts val="3200"/>
              <a:buFont typeface="Arial"/>
              <a:buNone/>
              <a:defRPr sz="4267" b="0" i="0" u="none" strike="noStrike" cap="none">
                <a:solidFill>
                  <a:srgbClr val="595959"/>
                </a:solidFill>
                <a:latin typeface="Century Gothic"/>
                <a:ea typeface="Century Gothic"/>
                <a:cs typeface="Century Gothic"/>
                <a:sym typeface="Century Gothic"/>
              </a:defRPr>
            </a:lvl1pPr>
            <a:lvl2pPr marR="0" lvl="1" algn="l" rtl="0">
              <a:lnSpc>
                <a:spcPct val="100000"/>
              </a:lnSpc>
              <a:spcBef>
                <a:spcPts val="747"/>
              </a:spcBef>
              <a:spcAft>
                <a:spcPts val="0"/>
              </a:spcAft>
              <a:buClr>
                <a:srgbClr val="595959"/>
              </a:buClr>
              <a:buSzPts val="2800"/>
              <a:buFont typeface="Arial"/>
              <a:buNone/>
              <a:defRPr sz="3733" b="0" i="0" u="none" strike="noStrike" cap="none">
                <a:solidFill>
                  <a:srgbClr val="595959"/>
                </a:solidFill>
                <a:latin typeface="Century Gothic"/>
                <a:ea typeface="Century Gothic"/>
                <a:cs typeface="Century Gothic"/>
                <a:sym typeface="Century Gothic"/>
              </a:defRPr>
            </a:lvl2pPr>
            <a:lvl3pPr marR="0" lvl="2" algn="l" rtl="0">
              <a:lnSpc>
                <a:spcPct val="100000"/>
              </a:lnSpc>
              <a:spcBef>
                <a:spcPts val="640"/>
              </a:spcBef>
              <a:spcAft>
                <a:spcPts val="0"/>
              </a:spcAft>
              <a:buClr>
                <a:srgbClr val="595959"/>
              </a:buClr>
              <a:buSzPts val="2400"/>
              <a:buFont typeface="Arial"/>
              <a:buNone/>
              <a:defRPr sz="3200" b="0" i="0" u="none" strike="noStrike" cap="none">
                <a:solidFill>
                  <a:srgbClr val="595959"/>
                </a:solidFill>
                <a:latin typeface="Century Gothic"/>
                <a:ea typeface="Century Gothic"/>
                <a:cs typeface="Century Gothic"/>
                <a:sym typeface="Century Gothic"/>
              </a:defRPr>
            </a:lvl3pPr>
            <a:lvl4pPr marR="0" lvl="3" algn="l" rtl="0">
              <a:lnSpc>
                <a:spcPct val="100000"/>
              </a:lnSpc>
              <a:spcBef>
                <a:spcPts val="533"/>
              </a:spcBef>
              <a:spcAft>
                <a:spcPts val="0"/>
              </a:spcAft>
              <a:buClr>
                <a:srgbClr val="595959"/>
              </a:buClr>
              <a:buSzPts val="2000"/>
              <a:buFont typeface="Arial"/>
              <a:buNone/>
              <a:defRPr sz="2667" b="0" i="0" u="none" strike="noStrike" cap="none">
                <a:solidFill>
                  <a:srgbClr val="595959"/>
                </a:solidFill>
                <a:latin typeface="Century Gothic"/>
                <a:ea typeface="Century Gothic"/>
                <a:cs typeface="Century Gothic"/>
                <a:sym typeface="Century Gothic"/>
              </a:defRPr>
            </a:lvl4pPr>
            <a:lvl5pPr marR="0" lvl="4" algn="l" rtl="0">
              <a:lnSpc>
                <a:spcPct val="100000"/>
              </a:lnSpc>
              <a:spcBef>
                <a:spcPts val="533"/>
              </a:spcBef>
              <a:spcAft>
                <a:spcPts val="0"/>
              </a:spcAft>
              <a:buClr>
                <a:srgbClr val="595959"/>
              </a:buClr>
              <a:buSzPts val="2000"/>
              <a:buFont typeface="Arial"/>
              <a:buNone/>
              <a:defRPr sz="2667" b="0" i="0" u="none" strike="noStrike" cap="none">
                <a:solidFill>
                  <a:srgbClr val="595959"/>
                </a:solidFill>
                <a:latin typeface="Century Gothic"/>
                <a:ea typeface="Century Gothic"/>
                <a:cs typeface="Century Gothic"/>
                <a:sym typeface="Century Gothic"/>
              </a:defRPr>
            </a:lvl5pPr>
            <a:lvl6pPr marR="0" lvl="5" algn="l" rtl="0">
              <a:lnSpc>
                <a:spcPct val="100000"/>
              </a:lnSpc>
              <a:spcBef>
                <a:spcPts val="533"/>
              </a:spcBef>
              <a:spcAft>
                <a:spcPts val="0"/>
              </a:spcAft>
              <a:buClr>
                <a:schemeClr val="dk1"/>
              </a:buClr>
              <a:buSzPts val="2000"/>
              <a:buFont typeface="Arial"/>
              <a:buNone/>
              <a:defRPr sz="2667"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533"/>
              </a:spcBef>
              <a:spcAft>
                <a:spcPts val="0"/>
              </a:spcAft>
              <a:buClr>
                <a:schemeClr val="dk1"/>
              </a:buClr>
              <a:buSzPts val="2000"/>
              <a:buFont typeface="Arial"/>
              <a:buNone/>
              <a:defRPr sz="2667"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533"/>
              </a:spcBef>
              <a:spcAft>
                <a:spcPts val="0"/>
              </a:spcAft>
              <a:buClr>
                <a:schemeClr val="dk1"/>
              </a:buClr>
              <a:buSzPts val="2000"/>
              <a:buFont typeface="Arial"/>
              <a:buNone/>
              <a:defRPr sz="2667"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533"/>
              </a:spcBef>
              <a:spcAft>
                <a:spcPts val="0"/>
              </a:spcAft>
              <a:buClr>
                <a:schemeClr val="dk1"/>
              </a:buClr>
              <a:buSzPts val="2000"/>
              <a:buFont typeface="Arial"/>
              <a:buNone/>
              <a:defRPr sz="2667" b="0" i="0" u="none" strike="noStrike" cap="none">
                <a:solidFill>
                  <a:schemeClr val="dk1"/>
                </a:solidFill>
                <a:latin typeface="Century Gothic"/>
                <a:ea typeface="Century Gothic"/>
                <a:cs typeface="Century Gothic"/>
                <a:sym typeface="Century Gothic"/>
              </a:defRPr>
            </a:lvl9pPr>
          </a:lstStyle>
          <a:p>
            <a:endParaRPr/>
          </a:p>
        </p:txBody>
      </p:sp>
      <p:sp>
        <p:nvSpPr>
          <p:cNvPr id="61" name="Google Shape;61;p10"/>
          <p:cNvSpPr txBox="1">
            <a:spLocks noGrp="1"/>
          </p:cNvSpPr>
          <p:nvPr>
            <p:ph type="body" idx="1"/>
          </p:nvPr>
        </p:nvSpPr>
        <p:spPr>
          <a:xfrm>
            <a:off x="2389717" y="5367337"/>
            <a:ext cx="7315200" cy="804800"/>
          </a:xfrm>
          <a:prstGeom prst="rect">
            <a:avLst/>
          </a:prstGeom>
          <a:noFill/>
          <a:ln>
            <a:noFill/>
          </a:ln>
        </p:spPr>
        <p:txBody>
          <a:bodyPr spcFirstLastPara="1" wrap="square" lIns="91425" tIns="45700" rIns="91425" bIns="45700" anchor="t" anchorCtr="0">
            <a:noAutofit/>
          </a:bodyPr>
          <a:lstStyle>
            <a:lvl1pPr marL="609585" lvl="0" indent="-304792" algn="l">
              <a:lnSpc>
                <a:spcPct val="100000"/>
              </a:lnSpc>
              <a:spcBef>
                <a:spcPts val="373"/>
              </a:spcBef>
              <a:spcAft>
                <a:spcPts val="0"/>
              </a:spcAft>
              <a:buClr>
                <a:srgbClr val="595959"/>
              </a:buClr>
              <a:buSzPts val="1400"/>
              <a:buNone/>
              <a:defRPr sz="1867"/>
            </a:lvl1pPr>
            <a:lvl2pPr marL="1219170" lvl="1" indent="-304792" algn="l">
              <a:lnSpc>
                <a:spcPct val="100000"/>
              </a:lnSpc>
              <a:spcBef>
                <a:spcPts val="320"/>
              </a:spcBef>
              <a:spcAft>
                <a:spcPts val="0"/>
              </a:spcAft>
              <a:buClr>
                <a:srgbClr val="595959"/>
              </a:buClr>
              <a:buSzPts val="1200"/>
              <a:buNone/>
              <a:defRPr sz="1600"/>
            </a:lvl2pPr>
            <a:lvl3pPr marL="1828754" lvl="2" indent="-304792" algn="l">
              <a:lnSpc>
                <a:spcPct val="100000"/>
              </a:lnSpc>
              <a:spcBef>
                <a:spcPts val="267"/>
              </a:spcBef>
              <a:spcAft>
                <a:spcPts val="0"/>
              </a:spcAft>
              <a:buClr>
                <a:srgbClr val="595959"/>
              </a:buClr>
              <a:buSzPts val="1000"/>
              <a:buNone/>
              <a:defRPr sz="1333"/>
            </a:lvl3pPr>
            <a:lvl4pPr marL="2438339" lvl="3" indent="-304792" algn="l">
              <a:lnSpc>
                <a:spcPct val="100000"/>
              </a:lnSpc>
              <a:spcBef>
                <a:spcPts val="240"/>
              </a:spcBef>
              <a:spcAft>
                <a:spcPts val="0"/>
              </a:spcAft>
              <a:buClr>
                <a:srgbClr val="595959"/>
              </a:buClr>
              <a:buSzPts val="900"/>
              <a:buNone/>
              <a:defRPr sz="1200"/>
            </a:lvl4pPr>
            <a:lvl5pPr marL="3047924" lvl="4" indent="-304792" algn="l">
              <a:lnSpc>
                <a:spcPct val="100000"/>
              </a:lnSpc>
              <a:spcBef>
                <a:spcPts val="240"/>
              </a:spcBef>
              <a:spcAft>
                <a:spcPts val="0"/>
              </a:spcAft>
              <a:buClr>
                <a:srgbClr val="595959"/>
              </a:buClr>
              <a:buSzPts val="900"/>
              <a:buNone/>
              <a:defRPr sz="1200"/>
            </a:lvl5pPr>
            <a:lvl6pPr marL="3657509" lvl="5" indent="-304792" algn="l">
              <a:lnSpc>
                <a:spcPct val="100000"/>
              </a:lnSpc>
              <a:spcBef>
                <a:spcPts val="240"/>
              </a:spcBef>
              <a:spcAft>
                <a:spcPts val="0"/>
              </a:spcAft>
              <a:buClr>
                <a:schemeClr val="dk1"/>
              </a:buClr>
              <a:buSzPts val="900"/>
              <a:buNone/>
              <a:defRPr sz="1200"/>
            </a:lvl6pPr>
            <a:lvl7pPr marL="4267093" lvl="6" indent="-304792" algn="l">
              <a:lnSpc>
                <a:spcPct val="100000"/>
              </a:lnSpc>
              <a:spcBef>
                <a:spcPts val="240"/>
              </a:spcBef>
              <a:spcAft>
                <a:spcPts val="0"/>
              </a:spcAft>
              <a:buClr>
                <a:schemeClr val="dk1"/>
              </a:buClr>
              <a:buSzPts val="900"/>
              <a:buNone/>
              <a:defRPr sz="1200"/>
            </a:lvl7pPr>
            <a:lvl8pPr marL="4876678" lvl="7" indent="-304792" algn="l">
              <a:lnSpc>
                <a:spcPct val="100000"/>
              </a:lnSpc>
              <a:spcBef>
                <a:spcPts val="240"/>
              </a:spcBef>
              <a:spcAft>
                <a:spcPts val="0"/>
              </a:spcAft>
              <a:buClr>
                <a:schemeClr val="dk1"/>
              </a:buClr>
              <a:buSzPts val="900"/>
              <a:buNone/>
              <a:defRPr sz="1200"/>
            </a:lvl8pPr>
            <a:lvl9pPr marL="5486263" lvl="8" indent="-304792" algn="l">
              <a:lnSpc>
                <a:spcPct val="100000"/>
              </a:lnSpc>
              <a:spcBef>
                <a:spcPts val="240"/>
              </a:spcBef>
              <a:spcAft>
                <a:spcPts val="0"/>
              </a:spcAft>
              <a:buClr>
                <a:schemeClr val="dk1"/>
              </a:buClr>
              <a:buSzPts val="900"/>
              <a:buNone/>
              <a:defRPr sz="1200"/>
            </a:lvl9pPr>
          </a:lstStyle>
          <a:p>
            <a:endParaRPr/>
          </a:p>
        </p:txBody>
      </p:sp>
      <p:sp>
        <p:nvSpPr>
          <p:cNvPr id="62" name="Google Shape;62;p10"/>
          <p:cNvSpPr txBox="1">
            <a:spLocks noGrp="1"/>
          </p:cNvSpPr>
          <p:nvPr>
            <p:ph type="dt" idx="10"/>
          </p:nvPr>
        </p:nvSpPr>
        <p:spPr>
          <a:xfrm>
            <a:off x="6647356" y="6220883"/>
            <a:ext cx="4199600" cy="501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12/19/2024</a:t>
            </a:r>
            <a:endParaRPr/>
          </a:p>
        </p:txBody>
      </p:sp>
      <p:sp>
        <p:nvSpPr>
          <p:cNvPr id="63" name="Google Shape;63;p10"/>
          <p:cNvSpPr txBox="1">
            <a:spLocks noGrp="1"/>
          </p:cNvSpPr>
          <p:nvPr>
            <p:ph type="ftr" idx="11"/>
          </p:nvPr>
        </p:nvSpPr>
        <p:spPr>
          <a:xfrm>
            <a:off x="4165600" y="6356351"/>
            <a:ext cx="3860800" cy="365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64" name="Google Shape;64;p10"/>
          <p:cNvSpPr txBox="1">
            <a:spLocks noGrp="1"/>
          </p:cNvSpPr>
          <p:nvPr>
            <p:ph type="sldNum" idx="12"/>
          </p:nvPr>
        </p:nvSpPr>
        <p:spPr>
          <a:xfrm>
            <a:off x="11251176" y="6356351"/>
            <a:ext cx="890000" cy="3652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2400" b="0" i="0" u="none" strike="noStrike" cap="none">
                <a:solidFill>
                  <a:schemeClr val="dk1"/>
                </a:solidFill>
                <a:latin typeface="Century Gothic"/>
                <a:ea typeface="Century Gothic"/>
                <a:cs typeface="Century Gothic"/>
                <a:sym typeface="Century Gothic"/>
              </a:defRPr>
            </a:lvl1pPr>
            <a:lvl2pPr marL="0" marR="0" lvl="1" indent="0" algn="l" rtl="0">
              <a:lnSpc>
                <a:spcPct val="100000"/>
              </a:lnSpc>
              <a:spcBef>
                <a:spcPts val="0"/>
              </a:spcBef>
              <a:spcAft>
                <a:spcPts val="0"/>
              </a:spcAft>
              <a:buClr>
                <a:srgbClr val="000000"/>
              </a:buClr>
              <a:buSzPts val="1800"/>
              <a:buFont typeface="Arial"/>
              <a:buNone/>
              <a:defRPr sz="2400" b="0" i="0" u="none" strike="noStrike" cap="none">
                <a:solidFill>
                  <a:schemeClr val="dk1"/>
                </a:solidFill>
                <a:latin typeface="Century Gothic"/>
                <a:ea typeface="Century Gothic"/>
                <a:cs typeface="Century Gothic"/>
                <a:sym typeface="Century Gothic"/>
              </a:defRPr>
            </a:lvl2pPr>
            <a:lvl3pPr marL="0" marR="0" lvl="2" indent="0" algn="l" rtl="0">
              <a:lnSpc>
                <a:spcPct val="100000"/>
              </a:lnSpc>
              <a:spcBef>
                <a:spcPts val="0"/>
              </a:spcBef>
              <a:spcAft>
                <a:spcPts val="0"/>
              </a:spcAft>
              <a:buClr>
                <a:srgbClr val="000000"/>
              </a:buClr>
              <a:buSzPts val="1800"/>
              <a:buFont typeface="Arial"/>
              <a:buNone/>
              <a:defRPr sz="2400" b="0" i="0" u="none" strike="noStrike" cap="none">
                <a:solidFill>
                  <a:schemeClr val="dk1"/>
                </a:solidFill>
                <a:latin typeface="Century Gothic"/>
                <a:ea typeface="Century Gothic"/>
                <a:cs typeface="Century Gothic"/>
                <a:sym typeface="Century Gothic"/>
              </a:defRPr>
            </a:lvl3pPr>
            <a:lvl4pPr marL="0" marR="0" lvl="3" indent="0" algn="l" rtl="0">
              <a:lnSpc>
                <a:spcPct val="100000"/>
              </a:lnSpc>
              <a:spcBef>
                <a:spcPts val="0"/>
              </a:spcBef>
              <a:spcAft>
                <a:spcPts val="0"/>
              </a:spcAft>
              <a:buClr>
                <a:srgbClr val="000000"/>
              </a:buClr>
              <a:buSzPts val="1800"/>
              <a:buFont typeface="Arial"/>
              <a:buNone/>
              <a:defRPr sz="2400" b="0" i="0" u="none" strike="noStrike" cap="none">
                <a:solidFill>
                  <a:schemeClr val="dk1"/>
                </a:solidFill>
                <a:latin typeface="Century Gothic"/>
                <a:ea typeface="Century Gothic"/>
                <a:cs typeface="Century Gothic"/>
                <a:sym typeface="Century Gothic"/>
              </a:defRPr>
            </a:lvl4pPr>
            <a:lvl5pPr marL="0" marR="0" lvl="4" indent="0" algn="l" rtl="0">
              <a:lnSpc>
                <a:spcPct val="100000"/>
              </a:lnSpc>
              <a:spcBef>
                <a:spcPts val="0"/>
              </a:spcBef>
              <a:spcAft>
                <a:spcPts val="0"/>
              </a:spcAft>
              <a:buClr>
                <a:srgbClr val="000000"/>
              </a:buClr>
              <a:buSzPts val="1800"/>
              <a:buFont typeface="Arial"/>
              <a:buNone/>
              <a:defRPr sz="2400" b="0" i="0" u="none" strike="noStrike" cap="none">
                <a:solidFill>
                  <a:schemeClr val="dk1"/>
                </a:solidFill>
                <a:latin typeface="Century Gothic"/>
                <a:ea typeface="Century Gothic"/>
                <a:cs typeface="Century Gothic"/>
                <a:sym typeface="Century Gothic"/>
              </a:defRPr>
            </a:lvl5pPr>
            <a:lvl6pPr marL="0" marR="0" lvl="5" indent="0" algn="l" rtl="0">
              <a:lnSpc>
                <a:spcPct val="100000"/>
              </a:lnSpc>
              <a:spcBef>
                <a:spcPts val="0"/>
              </a:spcBef>
              <a:spcAft>
                <a:spcPts val="0"/>
              </a:spcAft>
              <a:buClr>
                <a:srgbClr val="000000"/>
              </a:buClr>
              <a:buSzPts val="1800"/>
              <a:buFont typeface="Arial"/>
              <a:buNone/>
              <a:defRPr sz="2400" b="0" i="0" u="none" strike="noStrike" cap="none">
                <a:solidFill>
                  <a:schemeClr val="dk1"/>
                </a:solidFill>
                <a:latin typeface="Century Gothic"/>
                <a:ea typeface="Century Gothic"/>
                <a:cs typeface="Century Gothic"/>
                <a:sym typeface="Century Gothic"/>
              </a:defRPr>
            </a:lvl6pPr>
            <a:lvl7pPr marL="0" marR="0" lvl="6" indent="0" algn="l" rtl="0">
              <a:lnSpc>
                <a:spcPct val="100000"/>
              </a:lnSpc>
              <a:spcBef>
                <a:spcPts val="0"/>
              </a:spcBef>
              <a:spcAft>
                <a:spcPts val="0"/>
              </a:spcAft>
              <a:buClr>
                <a:srgbClr val="000000"/>
              </a:buClr>
              <a:buSzPts val="1800"/>
              <a:buFont typeface="Arial"/>
              <a:buNone/>
              <a:defRPr sz="2400" b="0" i="0" u="none" strike="noStrike" cap="none">
                <a:solidFill>
                  <a:schemeClr val="dk1"/>
                </a:solidFill>
                <a:latin typeface="Century Gothic"/>
                <a:ea typeface="Century Gothic"/>
                <a:cs typeface="Century Gothic"/>
                <a:sym typeface="Century Gothic"/>
              </a:defRPr>
            </a:lvl7pPr>
            <a:lvl8pPr marL="0" marR="0" lvl="7" indent="0" algn="l" rtl="0">
              <a:lnSpc>
                <a:spcPct val="100000"/>
              </a:lnSpc>
              <a:spcBef>
                <a:spcPts val="0"/>
              </a:spcBef>
              <a:spcAft>
                <a:spcPts val="0"/>
              </a:spcAft>
              <a:buClr>
                <a:srgbClr val="000000"/>
              </a:buClr>
              <a:buSzPts val="1800"/>
              <a:buFont typeface="Arial"/>
              <a:buNone/>
              <a:defRPr sz="2400" b="0" i="0" u="none" strike="noStrike" cap="none">
                <a:solidFill>
                  <a:schemeClr val="dk1"/>
                </a:solidFill>
                <a:latin typeface="Century Gothic"/>
                <a:ea typeface="Century Gothic"/>
                <a:cs typeface="Century Gothic"/>
                <a:sym typeface="Century Gothic"/>
              </a:defRPr>
            </a:lvl8pPr>
            <a:lvl9pPr marL="0" marR="0" lvl="8" indent="0" algn="l" rtl="0">
              <a:lnSpc>
                <a:spcPct val="100000"/>
              </a:lnSpc>
              <a:spcBef>
                <a:spcPts val="0"/>
              </a:spcBef>
              <a:spcAft>
                <a:spcPts val="0"/>
              </a:spcAft>
              <a:buClr>
                <a:srgbClr val="000000"/>
              </a:buClr>
              <a:buSzPts val="1800"/>
              <a:buFont typeface="Arial"/>
              <a:buNone/>
              <a:defRPr sz="2400" b="0" i="0" u="none" strike="noStrike" cap="none">
                <a:solidFill>
                  <a:schemeClr val="dk1"/>
                </a:solidFill>
                <a:latin typeface="Century Gothic"/>
                <a:ea typeface="Century Gothic"/>
                <a:cs typeface="Century Gothic"/>
                <a:sym typeface="Century Gothic"/>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788098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609600" y="274639"/>
            <a:ext cx="10972800" cy="1143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31859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1"/>
          <p:cNvSpPr txBox="1">
            <a:spLocks noGrp="1"/>
          </p:cNvSpPr>
          <p:nvPr>
            <p:ph type="body" idx="1"/>
          </p:nvPr>
        </p:nvSpPr>
        <p:spPr>
          <a:xfrm rot="5400000">
            <a:off x="3833000" y="-1623199"/>
            <a:ext cx="4526000" cy="10972800"/>
          </a:xfrm>
          <a:prstGeom prst="rect">
            <a:avLst/>
          </a:prstGeom>
          <a:noFill/>
          <a:ln>
            <a:noFill/>
          </a:ln>
        </p:spPr>
        <p:txBody>
          <a:bodyPr spcFirstLastPara="1" wrap="square" lIns="91425" tIns="45700" rIns="91425" bIns="45700" anchor="t" anchorCtr="0">
            <a:noAutofit/>
          </a:bodyPr>
          <a:lstStyle>
            <a:lvl1pPr marL="609585" lvl="0" indent="-457189" algn="l">
              <a:lnSpc>
                <a:spcPct val="100000"/>
              </a:lnSpc>
              <a:spcBef>
                <a:spcPts val="480"/>
              </a:spcBef>
              <a:spcAft>
                <a:spcPts val="0"/>
              </a:spcAft>
              <a:buClr>
                <a:srgbClr val="595959"/>
              </a:buClr>
              <a:buSzPts val="1800"/>
              <a:buChar char="•"/>
              <a:defRPr/>
            </a:lvl1pPr>
            <a:lvl2pPr marL="1219170" lvl="1" indent="-457189" algn="l">
              <a:lnSpc>
                <a:spcPct val="100000"/>
              </a:lnSpc>
              <a:spcBef>
                <a:spcPts val="480"/>
              </a:spcBef>
              <a:spcAft>
                <a:spcPts val="0"/>
              </a:spcAft>
              <a:buClr>
                <a:srgbClr val="595959"/>
              </a:buClr>
              <a:buSzPts val="1800"/>
              <a:buChar char="–"/>
              <a:defRPr/>
            </a:lvl2pPr>
            <a:lvl3pPr marL="1828754" lvl="2" indent="-457189" algn="l">
              <a:lnSpc>
                <a:spcPct val="100000"/>
              </a:lnSpc>
              <a:spcBef>
                <a:spcPts val="480"/>
              </a:spcBef>
              <a:spcAft>
                <a:spcPts val="0"/>
              </a:spcAft>
              <a:buClr>
                <a:srgbClr val="595959"/>
              </a:buClr>
              <a:buSzPts val="1800"/>
              <a:buChar char="•"/>
              <a:defRPr/>
            </a:lvl3pPr>
            <a:lvl4pPr marL="2438339" lvl="3" indent="-457189" algn="l">
              <a:lnSpc>
                <a:spcPct val="100000"/>
              </a:lnSpc>
              <a:spcBef>
                <a:spcPts val="480"/>
              </a:spcBef>
              <a:spcAft>
                <a:spcPts val="0"/>
              </a:spcAft>
              <a:buClr>
                <a:srgbClr val="595959"/>
              </a:buClr>
              <a:buSzPts val="1800"/>
              <a:buChar char="–"/>
              <a:defRPr/>
            </a:lvl4pPr>
            <a:lvl5pPr marL="3047924" lvl="4" indent="-457189" algn="l">
              <a:lnSpc>
                <a:spcPct val="100000"/>
              </a:lnSpc>
              <a:spcBef>
                <a:spcPts val="480"/>
              </a:spcBef>
              <a:spcAft>
                <a:spcPts val="0"/>
              </a:spcAft>
              <a:buClr>
                <a:srgbClr val="595959"/>
              </a:buClr>
              <a:buSzPts val="1800"/>
              <a:buChar char="»"/>
              <a:defRPr/>
            </a:lvl5pPr>
            <a:lvl6pPr marL="3657509" lvl="5" indent="-457189" algn="l">
              <a:lnSpc>
                <a:spcPct val="100000"/>
              </a:lnSpc>
              <a:spcBef>
                <a:spcPts val="480"/>
              </a:spcBef>
              <a:spcAft>
                <a:spcPts val="0"/>
              </a:spcAft>
              <a:buClr>
                <a:schemeClr val="dk1"/>
              </a:buClr>
              <a:buSzPts val="1800"/>
              <a:buChar char="•"/>
              <a:defRPr/>
            </a:lvl6pPr>
            <a:lvl7pPr marL="4267093" lvl="6" indent="-457189" algn="l">
              <a:lnSpc>
                <a:spcPct val="100000"/>
              </a:lnSpc>
              <a:spcBef>
                <a:spcPts val="480"/>
              </a:spcBef>
              <a:spcAft>
                <a:spcPts val="0"/>
              </a:spcAft>
              <a:buClr>
                <a:schemeClr val="dk1"/>
              </a:buClr>
              <a:buSzPts val="1800"/>
              <a:buChar char="•"/>
              <a:defRPr/>
            </a:lvl7pPr>
            <a:lvl8pPr marL="4876678" lvl="7" indent="-457189" algn="l">
              <a:lnSpc>
                <a:spcPct val="100000"/>
              </a:lnSpc>
              <a:spcBef>
                <a:spcPts val="480"/>
              </a:spcBef>
              <a:spcAft>
                <a:spcPts val="0"/>
              </a:spcAft>
              <a:buClr>
                <a:schemeClr val="dk1"/>
              </a:buClr>
              <a:buSzPts val="1800"/>
              <a:buChar char="•"/>
              <a:defRPr/>
            </a:lvl8pPr>
            <a:lvl9pPr marL="5486263" lvl="8" indent="-457189" algn="l">
              <a:lnSpc>
                <a:spcPct val="100000"/>
              </a:lnSpc>
              <a:spcBef>
                <a:spcPts val="480"/>
              </a:spcBef>
              <a:spcAft>
                <a:spcPts val="0"/>
              </a:spcAft>
              <a:buClr>
                <a:schemeClr val="dk1"/>
              </a:buClr>
              <a:buSzPts val="1800"/>
              <a:buChar char="•"/>
              <a:defRPr/>
            </a:lvl9pPr>
          </a:lstStyle>
          <a:p>
            <a:endParaRPr/>
          </a:p>
        </p:txBody>
      </p:sp>
      <p:sp>
        <p:nvSpPr>
          <p:cNvPr id="68" name="Google Shape;68;p11"/>
          <p:cNvSpPr txBox="1">
            <a:spLocks noGrp="1"/>
          </p:cNvSpPr>
          <p:nvPr>
            <p:ph type="dt" idx="10"/>
          </p:nvPr>
        </p:nvSpPr>
        <p:spPr>
          <a:xfrm>
            <a:off x="6647356" y="6220883"/>
            <a:ext cx="4199600" cy="501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12/19/2024</a:t>
            </a:r>
            <a:endParaRPr/>
          </a:p>
        </p:txBody>
      </p:sp>
      <p:sp>
        <p:nvSpPr>
          <p:cNvPr id="69" name="Google Shape;69;p11"/>
          <p:cNvSpPr txBox="1">
            <a:spLocks noGrp="1"/>
          </p:cNvSpPr>
          <p:nvPr>
            <p:ph type="ftr" idx="11"/>
          </p:nvPr>
        </p:nvSpPr>
        <p:spPr>
          <a:xfrm>
            <a:off x="4165600" y="6356351"/>
            <a:ext cx="3860800" cy="365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70" name="Google Shape;70;p11"/>
          <p:cNvSpPr txBox="1">
            <a:spLocks noGrp="1"/>
          </p:cNvSpPr>
          <p:nvPr>
            <p:ph type="sldNum" idx="12"/>
          </p:nvPr>
        </p:nvSpPr>
        <p:spPr>
          <a:xfrm>
            <a:off x="11251176" y="6356351"/>
            <a:ext cx="890000" cy="3652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2400" b="0" i="0" u="none" strike="noStrike" cap="none">
                <a:solidFill>
                  <a:schemeClr val="dk1"/>
                </a:solidFill>
                <a:latin typeface="Century Gothic"/>
                <a:ea typeface="Century Gothic"/>
                <a:cs typeface="Century Gothic"/>
                <a:sym typeface="Century Gothic"/>
              </a:defRPr>
            </a:lvl1pPr>
            <a:lvl2pPr marL="0" marR="0" lvl="1" indent="0" algn="l" rtl="0">
              <a:lnSpc>
                <a:spcPct val="100000"/>
              </a:lnSpc>
              <a:spcBef>
                <a:spcPts val="0"/>
              </a:spcBef>
              <a:spcAft>
                <a:spcPts val="0"/>
              </a:spcAft>
              <a:buClr>
                <a:srgbClr val="000000"/>
              </a:buClr>
              <a:buSzPts val="1800"/>
              <a:buFont typeface="Arial"/>
              <a:buNone/>
              <a:defRPr sz="2400" b="0" i="0" u="none" strike="noStrike" cap="none">
                <a:solidFill>
                  <a:schemeClr val="dk1"/>
                </a:solidFill>
                <a:latin typeface="Century Gothic"/>
                <a:ea typeface="Century Gothic"/>
                <a:cs typeface="Century Gothic"/>
                <a:sym typeface="Century Gothic"/>
              </a:defRPr>
            </a:lvl2pPr>
            <a:lvl3pPr marL="0" marR="0" lvl="2" indent="0" algn="l" rtl="0">
              <a:lnSpc>
                <a:spcPct val="100000"/>
              </a:lnSpc>
              <a:spcBef>
                <a:spcPts val="0"/>
              </a:spcBef>
              <a:spcAft>
                <a:spcPts val="0"/>
              </a:spcAft>
              <a:buClr>
                <a:srgbClr val="000000"/>
              </a:buClr>
              <a:buSzPts val="1800"/>
              <a:buFont typeface="Arial"/>
              <a:buNone/>
              <a:defRPr sz="2400" b="0" i="0" u="none" strike="noStrike" cap="none">
                <a:solidFill>
                  <a:schemeClr val="dk1"/>
                </a:solidFill>
                <a:latin typeface="Century Gothic"/>
                <a:ea typeface="Century Gothic"/>
                <a:cs typeface="Century Gothic"/>
                <a:sym typeface="Century Gothic"/>
              </a:defRPr>
            </a:lvl3pPr>
            <a:lvl4pPr marL="0" marR="0" lvl="3" indent="0" algn="l" rtl="0">
              <a:lnSpc>
                <a:spcPct val="100000"/>
              </a:lnSpc>
              <a:spcBef>
                <a:spcPts val="0"/>
              </a:spcBef>
              <a:spcAft>
                <a:spcPts val="0"/>
              </a:spcAft>
              <a:buClr>
                <a:srgbClr val="000000"/>
              </a:buClr>
              <a:buSzPts val="1800"/>
              <a:buFont typeface="Arial"/>
              <a:buNone/>
              <a:defRPr sz="2400" b="0" i="0" u="none" strike="noStrike" cap="none">
                <a:solidFill>
                  <a:schemeClr val="dk1"/>
                </a:solidFill>
                <a:latin typeface="Century Gothic"/>
                <a:ea typeface="Century Gothic"/>
                <a:cs typeface="Century Gothic"/>
                <a:sym typeface="Century Gothic"/>
              </a:defRPr>
            </a:lvl4pPr>
            <a:lvl5pPr marL="0" marR="0" lvl="4" indent="0" algn="l" rtl="0">
              <a:lnSpc>
                <a:spcPct val="100000"/>
              </a:lnSpc>
              <a:spcBef>
                <a:spcPts val="0"/>
              </a:spcBef>
              <a:spcAft>
                <a:spcPts val="0"/>
              </a:spcAft>
              <a:buClr>
                <a:srgbClr val="000000"/>
              </a:buClr>
              <a:buSzPts val="1800"/>
              <a:buFont typeface="Arial"/>
              <a:buNone/>
              <a:defRPr sz="2400" b="0" i="0" u="none" strike="noStrike" cap="none">
                <a:solidFill>
                  <a:schemeClr val="dk1"/>
                </a:solidFill>
                <a:latin typeface="Century Gothic"/>
                <a:ea typeface="Century Gothic"/>
                <a:cs typeface="Century Gothic"/>
                <a:sym typeface="Century Gothic"/>
              </a:defRPr>
            </a:lvl5pPr>
            <a:lvl6pPr marL="0" marR="0" lvl="5" indent="0" algn="l" rtl="0">
              <a:lnSpc>
                <a:spcPct val="100000"/>
              </a:lnSpc>
              <a:spcBef>
                <a:spcPts val="0"/>
              </a:spcBef>
              <a:spcAft>
                <a:spcPts val="0"/>
              </a:spcAft>
              <a:buClr>
                <a:srgbClr val="000000"/>
              </a:buClr>
              <a:buSzPts val="1800"/>
              <a:buFont typeface="Arial"/>
              <a:buNone/>
              <a:defRPr sz="2400" b="0" i="0" u="none" strike="noStrike" cap="none">
                <a:solidFill>
                  <a:schemeClr val="dk1"/>
                </a:solidFill>
                <a:latin typeface="Century Gothic"/>
                <a:ea typeface="Century Gothic"/>
                <a:cs typeface="Century Gothic"/>
                <a:sym typeface="Century Gothic"/>
              </a:defRPr>
            </a:lvl6pPr>
            <a:lvl7pPr marL="0" marR="0" lvl="6" indent="0" algn="l" rtl="0">
              <a:lnSpc>
                <a:spcPct val="100000"/>
              </a:lnSpc>
              <a:spcBef>
                <a:spcPts val="0"/>
              </a:spcBef>
              <a:spcAft>
                <a:spcPts val="0"/>
              </a:spcAft>
              <a:buClr>
                <a:srgbClr val="000000"/>
              </a:buClr>
              <a:buSzPts val="1800"/>
              <a:buFont typeface="Arial"/>
              <a:buNone/>
              <a:defRPr sz="2400" b="0" i="0" u="none" strike="noStrike" cap="none">
                <a:solidFill>
                  <a:schemeClr val="dk1"/>
                </a:solidFill>
                <a:latin typeface="Century Gothic"/>
                <a:ea typeface="Century Gothic"/>
                <a:cs typeface="Century Gothic"/>
                <a:sym typeface="Century Gothic"/>
              </a:defRPr>
            </a:lvl7pPr>
            <a:lvl8pPr marL="0" marR="0" lvl="7" indent="0" algn="l" rtl="0">
              <a:lnSpc>
                <a:spcPct val="100000"/>
              </a:lnSpc>
              <a:spcBef>
                <a:spcPts val="0"/>
              </a:spcBef>
              <a:spcAft>
                <a:spcPts val="0"/>
              </a:spcAft>
              <a:buClr>
                <a:srgbClr val="000000"/>
              </a:buClr>
              <a:buSzPts val="1800"/>
              <a:buFont typeface="Arial"/>
              <a:buNone/>
              <a:defRPr sz="2400" b="0" i="0" u="none" strike="noStrike" cap="none">
                <a:solidFill>
                  <a:schemeClr val="dk1"/>
                </a:solidFill>
                <a:latin typeface="Century Gothic"/>
                <a:ea typeface="Century Gothic"/>
                <a:cs typeface="Century Gothic"/>
                <a:sym typeface="Century Gothic"/>
              </a:defRPr>
            </a:lvl8pPr>
            <a:lvl9pPr marL="0" marR="0" lvl="8" indent="0" algn="l" rtl="0">
              <a:lnSpc>
                <a:spcPct val="100000"/>
              </a:lnSpc>
              <a:spcBef>
                <a:spcPts val="0"/>
              </a:spcBef>
              <a:spcAft>
                <a:spcPts val="0"/>
              </a:spcAft>
              <a:buClr>
                <a:srgbClr val="000000"/>
              </a:buClr>
              <a:buSzPts val="1800"/>
              <a:buFont typeface="Arial"/>
              <a:buNone/>
              <a:defRPr sz="2400" b="0" i="0" u="none" strike="noStrike" cap="none">
                <a:solidFill>
                  <a:schemeClr val="dk1"/>
                </a:solidFill>
                <a:latin typeface="Century Gothic"/>
                <a:ea typeface="Century Gothic"/>
                <a:cs typeface="Century Gothic"/>
                <a:sym typeface="Century Gothic"/>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315034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1"/>
        <p:cNvGrpSpPr/>
        <p:nvPr/>
      </p:nvGrpSpPr>
      <p:grpSpPr>
        <a:xfrm>
          <a:off x="0" y="0"/>
          <a:ext cx="0" cy="0"/>
          <a:chOff x="0" y="0"/>
          <a:chExt cx="0" cy="0"/>
        </a:xfrm>
      </p:grpSpPr>
      <p:sp>
        <p:nvSpPr>
          <p:cNvPr id="72" name="Google Shape;72;p12"/>
          <p:cNvSpPr txBox="1">
            <a:spLocks noGrp="1"/>
          </p:cNvSpPr>
          <p:nvPr>
            <p:ph type="title"/>
          </p:nvPr>
        </p:nvSpPr>
        <p:spPr>
          <a:xfrm rot="5400000">
            <a:off x="8016800" y="1028775"/>
            <a:ext cx="4388000" cy="2743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31859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2"/>
          <p:cNvSpPr txBox="1">
            <a:spLocks noGrp="1"/>
          </p:cNvSpPr>
          <p:nvPr>
            <p:ph type="body" idx="1"/>
          </p:nvPr>
        </p:nvSpPr>
        <p:spPr>
          <a:xfrm rot="5400000">
            <a:off x="2428800" y="-1612825"/>
            <a:ext cx="4388000" cy="8026400"/>
          </a:xfrm>
          <a:prstGeom prst="rect">
            <a:avLst/>
          </a:prstGeom>
          <a:noFill/>
          <a:ln>
            <a:noFill/>
          </a:ln>
        </p:spPr>
        <p:txBody>
          <a:bodyPr spcFirstLastPara="1" wrap="square" lIns="91425" tIns="45700" rIns="91425" bIns="45700" anchor="t" anchorCtr="0">
            <a:noAutofit/>
          </a:bodyPr>
          <a:lstStyle>
            <a:lvl1pPr marL="609585" lvl="0" indent="-457189" algn="l">
              <a:lnSpc>
                <a:spcPct val="100000"/>
              </a:lnSpc>
              <a:spcBef>
                <a:spcPts val="480"/>
              </a:spcBef>
              <a:spcAft>
                <a:spcPts val="0"/>
              </a:spcAft>
              <a:buClr>
                <a:srgbClr val="595959"/>
              </a:buClr>
              <a:buSzPts val="1800"/>
              <a:buChar char="•"/>
              <a:defRPr/>
            </a:lvl1pPr>
            <a:lvl2pPr marL="1219170" lvl="1" indent="-457189" algn="l">
              <a:lnSpc>
                <a:spcPct val="100000"/>
              </a:lnSpc>
              <a:spcBef>
                <a:spcPts val="480"/>
              </a:spcBef>
              <a:spcAft>
                <a:spcPts val="0"/>
              </a:spcAft>
              <a:buClr>
                <a:srgbClr val="595959"/>
              </a:buClr>
              <a:buSzPts val="1800"/>
              <a:buChar char="–"/>
              <a:defRPr/>
            </a:lvl2pPr>
            <a:lvl3pPr marL="1828754" lvl="2" indent="-457189" algn="l">
              <a:lnSpc>
                <a:spcPct val="100000"/>
              </a:lnSpc>
              <a:spcBef>
                <a:spcPts val="480"/>
              </a:spcBef>
              <a:spcAft>
                <a:spcPts val="0"/>
              </a:spcAft>
              <a:buClr>
                <a:srgbClr val="595959"/>
              </a:buClr>
              <a:buSzPts val="1800"/>
              <a:buChar char="•"/>
              <a:defRPr/>
            </a:lvl3pPr>
            <a:lvl4pPr marL="2438339" lvl="3" indent="-457189" algn="l">
              <a:lnSpc>
                <a:spcPct val="100000"/>
              </a:lnSpc>
              <a:spcBef>
                <a:spcPts val="480"/>
              </a:spcBef>
              <a:spcAft>
                <a:spcPts val="0"/>
              </a:spcAft>
              <a:buClr>
                <a:srgbClr val="595959"/>
              </a:buClr>
              <a:buSzPts val="1800"/>
              <a:buChar char="–"/>
              <a:defRPr/>
            </a:lvl4pPr>
            <a:lvl5pPr marL="3047924" lvl="4" indent="-457189" algn="l">
              <a:lnSpc>
                <a:spcPct val="100000"/>
              </a:lnSpc>
              <a:spcBef>
                <a:spcPts val="480"/>
              </a:spcBef>
              <a:spcAft>
                <a:spcPts val="0"/>
              </a:spcAft>
              <a:buClr>
                <a:srgbClr val="595959"/>
              </a:buClr>
              <a:buSzPts val="1800"/>
              <a:buChar char="»"/>
              <a:defRPr/>
            </a:lvl5pPr>
            <a:lvl6pPr marL="3657509" lvl="5" indent="-457189" algn="l">
              <a:lnSpc>
                <a:spcPct val="100000"/>
              </a:lnSpc>
              <a:spcBef>
                <a:spcPts val="480"/>
              </a:spcBef>
              <a:spcAft>
                <a:spcPts val="0"/>
              </a:spcAft>
              <a:buClr>
                <a:schemeClr val="dk1"/>
              </a:buClr>
              <a:buSzPts val="1800"/>
              <a:buChar char="•"/>
              <a:defRPr/>
            </a:lvl6pPr>
            <a:lvl7pPr marL="4267093" lvl="6" indent="-457189" algn="l">
              <a:lnSpc>
                <a:spcPct val="100000"/>
              </a:lnSpc>
              <a:spcBef>
                <a:spcPts val="480"/>
              </a:spcBef>
              <a:spcAft>
                <a:spcPts val="0"/>
              </a:spcAft>
              <a:buClr>
                <a:schemeClr val="dk1"/>
              </a:buClr>
              <a:buSzPts val="1800"/>
              <a:buChar char="•"/>
              <a:defRPr/>
            </a:lvl7pPr>
            <a:lvl8pPr marL="4876678" lvl="7" indent="-457189" algn="l">
              <a:lnSpc>
                <a:spcPct val="100000"/>
              </a:lnSpc>
              <a:spcBef>
                <a:spcPts val="480"/>
              </a:spcBef>
              <a:spcAft>
                <a:spcPts val="0"/>
              </a:spcAft>
              <a:buClr>
                <a:schemeClr val="dk1"/>
              </a:buClr>
              <a:buSzPts val="1800"/>
              <a:buChar char="•"/>
              <a:defRPr/>
            </a:lvl8pPr>
            <a:lvl9pPr marL="5486263" lvl="8" indent="-457189" algn="l">
              <a:lnSpc>
                <a:spcPct val="100000"/>
              </a:lnSpc>
              <a:spcBef>
                <a:spcPts val="480"/>
              </a:spcBef>
              <a:spcAft>
                <a:spcPts val="0"/>
              </a:spcAft>
              <a:buClr>
                <a:schemeClr val="dk1"/>
              </a:buClr>
              <a:buSzPts val="1800"/>
              <a:buChar char="•"/>
              <a:defRPr/>
            </a:lvl9pPr>
          </a:lstStyle>
          <a:p>
            <a:endParaRPr/>
          </a:p>
        </p:txBody>
      </p:sp>
      <p:sp>
        <p:nvSpPr>
          <p:cNvPr id="74" name="Google Shape;74;p12"/>
          <p:cNvSpPr txBox="1">
            <a:spLocks noGrp="1"/>
          </p:cNvSpPr>
          <p:nvPr>
            <p:ph type="dt" idx="10"/>
          </p:nvPr>
        </p:nvSpPr>
        <p:spPr>
          <a:xfrm>
            <a:off x="6647356" y="6220883"/>
            <a:ext cx="4199600" cy="501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12/19/2024</a:t>
            </a:r>
            <a:endParaRPr/>
          </a:p>
        </p:txBody>
      </p:sp>
      <p:sp>
        <p:nvSpPr>
          <p:cNvPr id="75" name="Google Shape;75;p12"/>
          <p:cNvSpPr txBox="1">
            <a:spLocks noGrp="1"/>
          </p:cNvSpPr>
          <p:nvPr>
            <p:ph type="ftr" idx="11"/>
          </p:nvPr>
        </p:nvSpPr>
        <p:spPr>
          <a:xfrm>
            <a:off x="4165600" y="6356351"/>
            <a:ext cx="3860800" cy="365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76" name="Google Shape;76;p12"/>
          <p:cNvSpPr txBox="1">
            <a:spLocks noGrp="1"/>
          </p:cNvSpPr>
          <p:nvPr>
            <p:ph type="sldNum" idx="12"/>
          </p:nvPr>
        </p:nvSpPr>
        <p:spPr>
          <a:xfrm>
            <a:off x="11251176" y="6356351"/>
            <a:ext cx="890000" cy="3652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2400" b="0" i="0" u="none" strike="noStrike" cap="none">
                <a:solidFill>
                  <a:schemeClr val="dk1"/>
                </a:solidFill>
                <a:latin typeface="Century Gothic"/>
                <a:ea typeface="Century Gothic"/>
                <a:cs typeface="Century Gothic"/>
                <a:sym typeface="Century Gothic"/>
              </a:defRPr>
            </a:lvl1pPr>
            <a:lvl2pPr marL="0" marR="0" lvl="1" indent="0" algn="l" rtl="0">
              <a:lnSpc>
                <a:spcPct val="100000"/>
              </a:lnSpc>
              <a:spcBef>
                <a:spcPts val="0"/>
              </a:spcBef>
              <a:spcAft>
                <a:spcPts val="0"/>
              </a:spcAft>
              <a:buClr>
                <a:srgbClr val="000000"/>
              </a:buClr>
              <a:buSzPts val="1800"/>
              <a:buFont typeface="Arial"/>
              <a:buNone/>
              <a:defRPr sz="2400" b="0" i="0" u="none" strike="noStrike" cap="none">
                <a:solidFill>
                  <a:schemeClr val="dk1"/>
                </a:solidFill>
                <a:latin typeface="Century Gothic"/>
                <a:ea typeface="Century Gothic"/>
                <a:cs typeface="Century Gothic"/>
                <a:sym typeface="Century Gothic"/>
              </a:defRPr>
            </a:lvl2pPr>
            <a:lvl3pPr marL="0" marR="0" lvl="2" indent="0" algn="l" rtl="0">
              <a:lnSpc>
                <a:spcPct val="100000"/>
              </a:lnSpc>
              <a:spcBef>
                <a:spcPts val="0"/>
              </a:spcBef>
              <a:spcAft>
                <a:spcPts val="0"/>
              </a:spcAft>
              <a:buClr>
                <a:srgbClr val="000000"/>
              </a:buClr>
              <a:buSzPts val="1800"/>
              <a:buFont typeface="Arial"/>
              <a:buNone/>
              <a:defRPr sz="2400" b="0" i="0" u="none" strike="noStrike" cap="none">
                <a:solidFill>
                  <a:schemeClr val="dk1"/>
                </a:solidFill>
                <a:latin typeface="Century Gothic"/>
                <a:ea typeface="Century Gothic"/>
                <a:cs typeface="Century Gothic"/>
                <a:sym typeface="Century Gothic"/>
              </a:defRPr>
            </a:lvl3pPr>
            <a:lvl4pPr marL="0" marR="0" lvl="3" indent="0" algn="l" rtl="0">
              <a:lnSpc>
                <a:spcPct val="100000"/>
              </a:lnSpc>
              <a:spcBef>
                <a:spcPts val="0"/>
              </a:spcBef>
              <a:spcAft>
                <a:spcPts val="0"/>
              </a:spcAft>
              <a:buClr>
                <a:srgbClr val="000000"/>
              </a:buClr>
              <a:buSzPts val="1800"/>
              <a:buFont typeface="Arial"/>
              <a:buNone/>
              <a:defRPr sz="2400" b="0" i="0" u="none" strike="noStrike" cap="none">
                <a:solidFill>
                  <a:schemeClr val="dk1"/>
                </a:solidFill>
                <a:latin typeface="Century Gothic"/>
                <a:ea typeface="Century Gothic"/>
                <a:cs typeface="Century Gothic"/>
                <a:sym typeface="Century Gothic"/>
              </a:defRPr>
            </a:lvl4pPr>
            <a:lvl5pPr marL="0" marR="0" lvl="4" indent="0" algn="l" rtl="0">
              <a:lnSpc>
                <a:spcPct val="100000"/>
              </a:lnSpc>
              <a:spcBef>
                <a:spcPts val="0"/>
              </a:spcBef>
              <a:spcAft>
                <a:spcPts val="0"/>
              </a:spcAft>
              <a:buClr>
                <a:srgbClr val="000000"/>
              </a:buClr>
              <a:buSzPts val="1800"/>
              <a:buFont typeface="Arial"/>
              <a:buNone/>
              <a:defRPr sz="2400" b="0" i="0" u="none" strike="noStrike" cap="none">
                <a:solidFill>
                  <a:schemeClr val="dk1"/>
                </a:solidFill>
                <a:latin typeface="Century Gothic"/>
                <a:ea typeface="Century Gothic"/>
                <a:cs typeface="Century Gothic"/>
                <a:sym typeface="Century Gothic"/>
              </a:defRPr>
            </a:lvl5pPr>
            <a:lvl6pPr marL="0" marR="0" lvl="5" indent="0" algn="l" rtl="0">
              <a:lnSpc>
                <a:spcPct val="100000"/>
              </a:lnSpc>
              <a:spcBef>
                <a:spcPts val="0"/>
              </a:spcBef>
              <a:spcAft>
                <a:spcPts val="0"/>
              </a:spcAft>
              <a:buClr>
                <a:srgbClr val="000000"/>
              </a:buClr>
              <a:buSzPts val="1800"/>
              <a:buFont typeface="Arial"/>
              <a:buNone/>
              <a:defRPr sz="2400" b="0" i="0" u="none" strike="noStrike" cap="none">
                <a:solidFill>
                  <a:schemeClr val="dk1"/>
                </a:solidFill>
                <a:latin typeface="Century Gothic"/>
                <a:ea typeface="Century Gothic"/>
                <a:cs typeface="Century Gothic"/>
                <a:sym typeface="Century Gothic"/>
              </a:defRPr>
            </a:lvl6pPr>
            <a:lvl7pPr marL="0" marR="0" lvl="6" indent="0" algn="l" rtl="0">
              <a:lnSpc>
                <a:spcPct val="100000"/>
              </a:lnSpc>
              <a:spcBef>
                <a:spcPts val="0"/>
              </a:spcBef>
              <a:spcAft>
                <a:spcPts val="0"/>
              </a:spcAft>
              <a:buClr>
                <a:srgbClr val="000000"/>
              </a:buClr>
              <a:buSzPts val="1800"/>
              <a:buFont typeface="Arial"/>
              <a:buNone/>
              <a:defRPr sz="2400" b="0" i="0" u="none" strike="noStrike" cap="none">
                <a:solidFill>
                  <a:schemeClr val="dk1"/>
                </a:solidFill>
                <a:latin typeface="Century Gothic"/>
                <a:ea typeface="Century Gothic"/>
                <a:cs typeface="Century Gothic"/>
                <a:sym typeface="Century Gothic"/>
              </a:defRPr>
            </a:lvl7pPr>
            <a:lvl8pPr marL="0" marR="0" lvl="7" indent="0" algn="l" rtl="0">
              <a:lnSpc>
                <a:spcPct val="100000"/>
              </a:lnSpc>
              <a:spcBef>
                <a:spcPts val="0"/>
              </a:spcBef>
              <a:spcAft>
                <a:spcPts val="0"/>
              </a:spcAft>
              <a:buClr>
                <a:srgbClr val="000000"/>
              </a:buClr>
              <a:buSzPts val="1800"/>
              <a:buFont typeface="Arial"/>
              <a:buNone/>
              <a:defRPr sz="2400" b="0" i="0" u="none" strike="noStrike" cap="none">
                <a:solidFill>
                  <a:schemeClr val="dk1"/>
                </a:solidFill>
                <a:latin typeface="Century Gothic"/>
                <a:ea typeface="Century Gothic"/>
                <a:cs typeface="Century Gothic"/>
                <a:sym typeface="Century Gothic"/>
              </a:defRPr>
            </a:lvl8pPr>
            <a:lvl9pPr marL="0" marR="0" lvl="8" indent="0" algn="l" rtl="0">
              <a:lnSpc>
                <a:spcPct val="100000"/>
              </a:lnSpc>
              <a:spcBef>
                <a:spcPts val="0"/>
              </a:spcBef>
              <a:spcAft>
                <a:spcPts val="0"/>
              </a:spcAft>
              <a:buClr>
                <a:srgbClr val="000000"/>
              </a:buClr>
              <a:buSzPts val="1800"/>
              <a:buFont typeface="Arial"/>
              <a:buNone/>
              <a:defRPr sz="2400" b="0" i="0" u="none" strike="noStrike" cap="none">
                <a:solidFill>
                  <a:schemeClr val="dk1"/>
                </a:solidFill>
                <a:latin typeface="Century Gothic"/>
                <a:ea typeface="Century Gothic"/>
                <a:cs typeface="Century Gothic"/>
                <a:sym typeface="Century Gothic"/>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752856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US"/>
              <a:t>12/19/2024</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r>
              <a:rPr lang="en-US"/>
              <a:t>12/19/2024</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0"/>
            <a:ext cx="2743200" cy="365125"/>
          </a:xfrm>
          <a:prstGeom prst="rect">
            <a:avLst/>
          </a:prstGeom>
        </p:spPr>
        <p:txBody>
          <a:bodyPr/>
          <a:lstStyle/>
          <a:p>
            <a:r>
              <a:rPr lang="en-US"/>
              <a:t>12/19/2024</a:t>
            </a: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r>
              <a:rPr lang="en-US"/>
              <a:t>12/19/2024</a:t>
            </a: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r>
              <a:rPr lang="en-US"/>
              <a:t>12/19/2024</a:t>
            </a: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r>
              <a:rPr lang="en-US"/>
              <a:t>12/19/2024</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r>
              <a:rPr lang="en-US"/>
              <a:t>12/19/2024</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4.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3.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r>
              <a:rPr lang="en-US"/>
              <a:t>12/19/2024</a:t>
            </a:r>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n-lt"/>
              </a:defRPr>
            </a:lvl1pPr>
          </a:lstStyle>
          <a:p>
            <a:fld id="{26ED4D89-7BE6-4C45-A4E4-B03F68EF7578}" type="slidenum">
              <a:rPr lang="en-US" smtClean="0"/>
              <a:t>‹#›</a:t>
            </a:fld>
            <a:endParaRPr lang="en-US"/>
          </a:p>
        </p:txBody>
      </p:sp>
    </p:spTree>
    <p:extLst>
      <p:ext uri="{BB962C8B-B14F-4D97-AF65-F5344CB8AC3E}">
        <p14:creationId xmlns:p14="http://schemas.microsoft.com/office/powerpoint/2010/main" val="2770950646"/>
      </p:ext>
    </p:extLst>
  </p:cSld>
  <p:clrMap bg1="lt1" tx1="dk1" bg2="lt2" tx2="dk2" accent1="accent1" accent2="accent2" accent3="accent3" accent4="accent4" accent5="accent5" accent6="accent6" hlink="hlink" folHlink="folHlink"/>
  <p:sldLayoutIdLst>
    <p:sldLayoutId id="2147483781" r:id="rId1"/>
    <p:sldLayoutId id="2147483771" r:id="rId2"/>
  </p:sldLayoutIdLst>
  <p:hf hdr="0" ftr="0"/>
  <p:txStyles>
    <p:titleStyle>
      <a:lvl1pPr algn="l" defTabSz="914400" rtl="0" eaLnBrk="1" latinLnBrk="0" hangingPunct="1">
        <a:lnSpc>
          <a:spcPct val="90000"/>
        </a:lnSpc>
        <a:spcBef>
          <a:spcPct val="0"/>
        </a:spcBef>
        <a:buNone/>
        <a:defRPr sz="4800" b="1" kern="1200" cap="none" baseline="0">
          <a:blipFill>
            <a:blip r:embed="rId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flipH="1">
            <a:off x="0" y="5452533"/>
            <a:ext cx="12192000" cy="1405600"/>
          </a:xfrm>
          <a:prstGeom prst="rtTriangle">
            <a:avLst/>
          </a:prstGeom>
          <a:solidFill>
            <a:srgbClr val="9C2435"/>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2400" b="0" i="0" u="none" strike="noStrike" cap="none">
              <a:solidFill>
                <a:schemeClr val="lt1"/>
              </a:solidFill>
              <a:latin typeface="Century Gothic"/>
              <a:ea typeface="Century Gothic"/>
              <a:cs typeface="Century Gothic"/>
              <a:sym typeface="Century Gothic"/>
            </a:endParaRPr>
          </a:p>
        </p:txBody>
      </p:sp>
      <p:sp>
        <p:nvSpPr>
          <p:cNvPr id="7" name="Google Shape;7;p1"/>
          <p:cNvSpPr txBox="1">
            <a:spLocks noGrp="1"/>
          </p:cNvSpPr>
          <p:nvPr>
            <p:ph type="title"/>
          </p:nvPr>
        </p:nvSpPr>
        <p:spPr>
          <a:xfrm>
            <a:off x="609600" y="274639"/>
            <a:ext cx="10972800" cy="11432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31859B"/>
              </a:buClr>
              <a:buSzPts val="3600"/>
              <a:buFont typeface="Century Gothic"/>
              <a:buNone/>
              <a:defRPr sz="3600" b="0" i="0" u="none" strike="noStrike" cap="none">
                <a:solidFill>
                  <a:srgbClr val="31859B"/>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 name="Google Shape;8;p1"/>
          <p:cNvSpPr txBox="1">
            <a:spLocks noGrp="1"/>
          </p:cNvSpPr>
          <p:nvPr>
            <p:ph type="body" idx="1"/>
          </p:nvPr>
        </p:nvSpPr>
        <p:spPr>
          <a:xfrm>
            <a:off x="609600" y="1600201"/>
            <a:ext cx="10972800" cy="45260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rgbClr val="595959"/>
              </a:buClr>
              <a:buSzPts val="3200"/>
              <a:buFont typeface="Arial"/>
              <a:buChar char="•"/>
              <a:defRPr sz="3200" b="0" i="0" u="none" strike="noStrike" cap="none">
                <a:solidFill>
                  <a:srgbClr val="595959"/>
                </a:solidFill>
                <a:latin typeface="Century Gothic"/>
                <a:ea typeface="Century Gothic"/>
                <a:cs typeface="Century Gothic"/>
                <a:sym typeface="Century Gothic"/>
              </a:defRPr>
            </a:lvl1pPr>
            <a:lvl2pPr marL="914400" marR="0" lvl="1" indent="-406400" algn="l" rtl="0">
              <a:lnSpc>
                <a:spcPct val="100000"/>
              </a:lnSpc>
              <a:spcBef>
                <a:spcPts val="560"/>
              </a:spcBef>
              <a:spcAft>
                <a:spcPts val="0"/>
              </a:spcAft>
              <a:buClr>
                <a:srgbClr val="595959"/>
              </a:buClr>
              <a:buSzPts val="2800"/>
              <a:buFont typeface="Arial"/>
              <a:buChar char="–"/>
              <a:defRPr sz="2800" b="0" i="0" u="none" strike="noStrike" cap="none">
                <a:solidFill>
                  <a:srgbClr val="595959"/>
                </a:solidFill>
                <a:latin typeface="Century Gothic"/>
                <a:ea typeface="Century Gothic"/>
                <a:cs typeface="Century Gothic"/>
                <a:sym typeface="Century Gothic"/>
              </a:defRPr>
            </a:lvl2pPr>
            <a:lvl3pPr marL="1371600" marR="0" lvl="2" indent="-381000" algn="l" rtl="0">
              <a:lnSpc>
                <a:spcPct val="100000"/>
              </a:lnSpc>
              <a:spcBef>
                <a:spcPts val="480"/>
              </a:spcBef>
              <a:spcAft>
                <a:spcPts val="0"/>
              </a:spcAft>
              <a:buClr>
                <a:srgbClr val="595959"/>
              </a:buClr>
              <a:buSzPts val="2400"/>
              <a:buFont typeface="Arial"/>
              <a:buChar char="•"/>
              <a:defRPr sz="2400" b="0" i="0" u="none" strike="noStrike" cap="none">
                <a:solidFill>
                  <a:srgbClr val="595959"/>
                </a:solidFill>
                <a:latin typeface="Century Gothic"/>
                <a:ea typeface="Century Gothic"/>
                <a:cs typeface="Century Gothic"/>
                <a:sym typeface="Century Gothic"/>
              </a:defRPr>
            </a:lvl3pPr>
            <a:lvl4pPr marL="1828800" marR="0" lvl="3"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Century Gothic"/>
                <a:ea typeface="Century Gothic"/>
                <a:cs typeface="Century Gothic"/>
                <a:sym typeface="Century Gothic"/>
              </a:defRPr>
            </a:lvl4pPr>
            <a:lvl5pPr marL="2286000" marR="0" lvl="4"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Century Gothic"/>
                <a:ea typeface="Century Gothic"/>
                <a:cs typeface="Century Gothic"/>
                <a:sym typeface="Century Gothic"/>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9" name="Google Shape;9;p1"/>
          <p:cNvSpPr txBox="1">
            <a:spLocks noGrp="1"/>
          </p:cNvSpPr>
          <p:nvPr>
            <p:ph type="dt" idx="10"/>
          </p:nvPr>
        </p:nvSpPr>
        <p:spPr>
          <a:xfrm>
            <a:off x="6647356" y="6220883"/>
            <a:ext cx="4199600" cy="5016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595959"/>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9pPr>
          </a:lstStyle>
          <a:p>
            <a:r>
              <a:rPr lang="en-US"/>
              <a:t>12/19/2024</a:t>
            </a:r>
            <a:endParaRPr/>
          </a:p>
        </p:txBody>
      </p:sp>
      <p:pic>
        <p:nvPicPr>
          <p:cNvPr id="10" name="Google Shape;10;p1" descr="CI_logowhite.png"/>
          <p:cNvPicPr preferRelativeResize="0"/>
          <p:nvPr/>
        </p:nvPicPr>
        <p:blipFill rotWithShape="1">
          <a:blip r:embed="rId12">
            <a:alphaModFix/>
          </a:blip>
          <a:srcRect b="-44008"/>
          <a:stretch/>
        </p:blipFill>
        <p:spPr>
          <a:xfrm>
            <a:off x="11243735" y="5869805"/>
            <a:ext cx="643467" cy="997684"/>
          </a:xfrm>
          <a:prstGeom prst="rect">
            <a:avLst/>
          </a:prstGeom>
          <a:noFill/>
          <a:ln>
            <a:noFill/>
          </a:ln>
        </p:spPr>
      </p:pic>
    </p:spTree>
    <p:extLst>
      <p:ext uri="{BB962C8B-B14F-4D97-AF65-F5344CB8AC3E}">
        <p14:creationId xmlns:p14="http://schemas.microsoft.com/office/powerpoint/2010/main" val="1426497716"/>
      </p:ext>
    </p:extLst>
  </p:cSld>
  <p:clrMap bg1="lt1" tx1="dk1" bg2="dk2" tx2="lt2" accent1="accent1" accent2="accent2" accent3="accent3" accent4="accent4" accent5="accent5" accent6="accent6" hlink="hlink" folHlink="folHlink"/>
  <p:sldLayoutIdLst>
    <p:sldLayoutId id="2147483783"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Lst>
  <p:hf hdr="0" ft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hyperlink" Target="https://clubhouse-intl.org/portal/uploads/resources/allclubhouses/The%20Clubhouse%20Profile%20Questionnaire%20(CPQ)%20Instructions_Part%20One_04-27-23_A35_20230427-134553.pdf" TargetMode="External"/><Relationship Id="rId2" Type="http://schemas.openxmlformats.org/officeDocument/2006/relationships/hyperlink" Target="https://clubhouse-intl.org/portal/uploads/resources/allclubhouses/The%20Clubhouse%20Profile%20Questionnaire%20(CPQ)_Blank%20Web%20Copy%20For%20Viewing%20Only_07-26-23_A35_20230726-112313.pdf" TargetMode="External"/><Relationship Id="rId1" Type="http://schemas.openxmlformats.org/officeDocument/2006/relationships/slideLayout" Target="../slideLayouts/slideLayout15.xml"/><Relationship Id="rId6" Type="http://schemas.openxmlformats.org/officeDocument/2006/relationships/hyperlink" Target="https://clubhouse-intl.org/portal/uploads/resources/allclubhouses/Clubhouse%20Profile%20Questionnaire%20(CPQ)%20Portal%20Document%20Download-CPQ%20Upload%20Instructions_FINAL_05-05-23_A35_20230505-094727.pdf" TargetMode="External"/><Relationship Id="rId5" Type="http://schemas.openxmlformats.org/officeDocument/2006/relationships/hyperlink" Target="https://clubhouse-intl.org/portal/uploads/resources/allclubhouses/The%20Clubhouse%20Profile%20Questionnaire%20(CPQ)_Saving%20a%20Code%20To%20Return-Edit%20Your%20Data_04-27-23_A35_20230427-134900.pdf" TargetMode="External"/><Relationship Id="rId4" Type="http://schemas.openxmlformats.org/officeDocument/2006/relationships/hyperlink" Target="https://clubhouse-intl.org/portal/uploads/resources/allclubhouses/The%20Clubhouse%20Profile%20Questionnaire%20(CPQ)%20Instructions_Part%20Two_04-27-23_A35_20230427-134656.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8" Type="http://schemas.openxmlformats.org/officeDocument/2006/relationships/hyperlink" Target="https://www.samhsa.gov/data/sites/default/files/MHUS2010/MHUS2010/MHUS-2010.pdf" TargetMode="External"/><Relationship Id="rId13" Type="http://schemas.openxmlformats.org/officeDocument/2006/relationships/image" Target="../media/image15.jpeg"/><Relationship Id="rId3" Type="http://schemas.openxmlformats.org/officeDocument/2006/relationships/hyperlink" Target="https://link.springer.com/article/10.1007/s10488-016-0760-3" TargetMode="External"/><Relationship Id="rId7" Type="http://schemas.openxmlformats.org/officeDocument/2006/relationships/hyperlink" Target="https://store.samhsa.gov/product/behavioral-health-united-states-2012/sma13-4797" TargetMode="External"/><Relationship Id="rId12"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proquest.com/openview/00c0521b1caf2655ead6aae0d9e450c6/1?pq-origsite=gscholar&amp;cbl=18750" TargetMode="External"/><Relationship Id="rId11" Type="http://schemas.openxmlformats.org/officeDocument/2006/relationships/hyperlink" Target="https://link.springer.com/content/pdf/10.1023/a:1018776815886.pdf" TargetMode="External"/><Relationship Id="rId5" Type="http://schemas.openxmlformats.org/officeDocument/2006/relationships/hyperlink" Target="https://aura.american.edu/articles/thesis/KEEPING_THE_CLUBHOUSE_OPEN_TOWARD_A_ROAD_MAP_FOR_CLUBHOUSE_SUSTAINABILITY/23844102?file=41831106" TargetMode="External"/><Relationship Id="rId15" Type="http://schemas.openxmlformats.org/officeDocument/2006/relationships/image" Target="../media/image5.png"/><Relationship Id="rId10" Type="http://schemas.openxmlformats.org/officeDocument/2006/relationships/hyperlink" Target="https://psychiatryonline.org/doi/10.1176/appi.ps.52.2.207" TargetMode="External"/><Relationship Id="rId4" Type="http://schemas.openxmlformats.org/officeDocument/2006/relationships/hyperlink" Target="https://link.springer.com/article/10.1007/s10488-016-0766-x" TargetMode="External"/><Relationship Id="rId9" Type="http://schemas.openxmlformats.org/officeDocument/2006/relationships/hyperlink" Target="https://link.springer.com/article/10.1007/s10488-005-0008-0" TargetMode="External"/><Relationship Id="rId1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15.jpeg"/></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15.jpeg"/></Relationships>
</file>

<file path=ppt/slides/_rels/slide2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3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chart" Target="../charts/chart14.xml"/></Relationships>
</file>

<file path=ppt/slides/_rels/slide3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1.svg"/><Relationship Id="rId7" Type="http://schemas.openxmlformats.org/officeDocument/2006/relationships/image" Target="../media/image15.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9.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5.png"/><Relationship Id="rId3" Type="http://schemas.openxmlformats.org/officeDocument/2006/relationships/image" Target="../media/image11.svg"/><Relationship Id="rId7" Type="http://schemas.openxmlformats.org/officeDocument/2006/relationships/image" Target="../media/image19.svg"/><Relationship Id="rId12"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15.jpeg"/><Relationship Id="rId5" Type="http://schemas.openxmlformats.org/officeDocument/2006/relationships/image" Target="../media/image17.svg"/><Relationship Id="rId10" Type="http://schemas.openxmlformats.org/officeDocument/2006/relationships/image" Target="../media/image14.jpeg"/><Relationship Id="rId4" Type="http://schemas.openxmlformats.org/officeDocument/2006/relationships/image" Target="../media/image16.png"/><Relationship Id="rId9" Type="http://schemas.openxmlformats.org/officeDocument/2006/relationships/image" Target="../media/image21.svg"/></Relationships>
</file>

<file path=ppt/slides/_rels/slide5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15.jpeg"/></Relationships>
</file>

<file path=ppt/slides/_rels/slide5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15.jpeg"/></Relationships>
</file>

<file path=ppt/slides/_rels/slide52.xml.rels><?xml version="1.0" encoding="UTF-8" standalone="yes"?>
<Relationships xmlns="http://schemas.openxmlformats.org/package/2006/relationships"><Relationship Id="rId3" Type="http://schemas.openxmlformats.org/officeDocument/2006/relationships/hyperlink" Target="mailto:colleen.mckay@umassmed.edu" TargetMode="External"/><Relationship Id="rId7"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23.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openxmlformats.org/officeDocument/2006/relationships/image" Target="../media/image9.png"/><Relationship Id="rId2" Type="http://schemas.openxmlformats.org/officeDocument/2006/relationships/notesSlide" Target="../notesSlides/notesSlide2.xml"/><Relationship Id="rId16" Type="http://schemas.openxmlformats.org/officeDocument/2006/relationships/image" Target="../media/image15.jpeg"/><Relationship Id="rId1" Type="http://schemas.openxmlformats.org/officeDocument/2006/relationships/slideLayout" Target="../slideLayouts/slideLayout1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image" Target="../media/image14.jpeg"/><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image" Target="../media/image1.jpeg"/></Relationships>
</file>

<file path=ppt/slides/_rels/slide7.xml.rels><?xml version="1.0" encoding="UTF-8" standalone="yes"?>
<Relationships xmlns="http://schemas.openxmlformats.org/package/2006/relationships"><Relationship Id="rId8" Type="http://schemas.openxmlformats.org/officeDocument/2006/relationships/hyperlink" Target="https://psycnet.apa.org/doi/10.1037/prj0000594" TargetMode="External"/><Relationship Id="rId13" Type="http://schemas.openxmlformats.org/officeDocument/2006/relationships/image" Target="../media/image24.png"/><Relationship Id="rId3" Type="http://schemas.openxmlformats.org/officeDocument/2006/relationships/hyperlink" Target="https://psycnet.apa.org/doi/10.1037/prj0000628" TargetMode="External"/><Relationship Id="rId7" Type="http://schemas.openxmlformats.org/officeDocument/2006/relationships/hyperlink" Target="https://psycnet.apa.org/doi/10.1037/prj0000607" TargetMode="External"/><Relationship Id="rId12" Type="http://schemas.openxmlformats.org/officeDocument/2006/relationships/hyperlink" Target="https://psycnet.apa.org/doi/10.1037/prj0000604"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psycnet.apa.org/doi/10.1037/prj0000605" TargetMode="External"/><Relationship Id="rId11" Type="http://schemas.openxmlformats.org/officeDocument/2006/relationships/hyperlink" Target="https://psycnet.apa.org/doi/10.1037/prj0000588" TargetMode="External"/><Relationship Id="rId5" Type="http://schemas.openxmlformats.org/officeDocument/2006/relationships/hyperlink" Target="https://psycnet.apa.org/doi/10.1037/prj0000615" TargetMode="External"/><Relationship Id="rId10" Type="http://schemas.openxmlformats.org/officeDocument/2006/relationships/hyperlink" Target="https://psycnet.apa.org/doi/10.1037/prj0000579" TargetMode="External"/><Relationship Id="rId4" Type="http://schemas.openxmlformats.org/officeDocument/2006/relationships/hyperlink" Target="https://psycnet.apa.org/doi/10.1037/prj0000581" TargetMode="External"/><Relationship Id="rId9" Type="http://schemas.openxmlformats.org/officeDocument/2006/relationships/hyperlink" Target="https://psycnet.apa.org/doi/10.1037/prj0000626"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2C5E6CB7-830B-C48A-18AF-AE397AA8F2E8}"/>
              </a:ext>
            </a:extLst>
          </p:cNvPr>
          <p:cNvSpPr>
            <a:spLocks noGrp="1"/>
          </p:cNvSpPr>
          <p:nvPr>
            <p:ph type="ctrTitle"/>
          </p:nvPr>
        </p:nvSpPr>
        <p:spPr>
          <a:xfrm>
            <a:off x="1524000" y="2256817"/>
            <a:ext cx="9144000" cy="1253146"/>
          </a:xfrm>
        </p:spPr>
        <p:txBody>
          <a:bodyPr/>
          <a:lstStyle/>
          <a:p>
            <a:r>
              <a:rPr lang="en-US" dirty="0"/>
              <a:t>Clubhouse Research</a:t>
            </a:r>
          </a:p>
        </p:txBody>
      </p:sp>
      <p:sp>
        <p:nvSpPr>
          <p:cNvPr id="4" name="Subtitle 3">
            <a:extLst>
              <a:ext uri="{FF2B5EF4-FFF2-40B4-BE49-F238E27FC236}">
                <a16:creationId xmlns:a16="http://schemas.microsoft.com/office/drawing/2014/main" id="{320E457F-F623-A4C6-04F5-77722F1B7BD8}"/>
              </a:ext>
            </a:extLst>
          </p:cNvPr>
          <p:cNvSpPr>
            <a:spLocks noGrp="1"/>
          </p:cNvSpPr>
          <p:nvPr>
            <p:ph type="subTitle" idx="1"/>
          </p:nvPr>
        </p:nvSpPr>
        <p:spPr/>
        <p:txBody>
          <a:bodyPr/>
          <a:lstStyle/>
          <a:p>
            <a:r>
              <a:rPr lang="en-US" dirty="0"/>
              <a:t>New Results, Resources, and Literature</a:t>
            </a:r>
          </a:p>
          <a:p>
            <a:r>
              <a:rPr lang="en-US" dirty="0"/>
              <a:t>December 19, 2024</a:t>
            </a:r>
          </a:p>
        </p:txBody>
      </p:sp>
      <p:pic>
        <p:nvPicPr>
          <p:cNvPr id="8" name="Picture 7" descr="world globe">
            <a:extLst>
              <a:ext uri="{FF2B5EF4-FFF2-40B4-BE49-F238E27FC236}">
                <a16:creationId xmlns:a16="http://schemas.microsoft.com/office/drawing/2014/main" id="{140E41EE-6BBC-473D-0577-8D32A5ADAD91}"/>
              </a:ext>
            </a:extLst>
          </p:cNvPr>
          <p:cNvPicPr>
            <a:picLocks noChangeAspect="1"/>
          </p:cNvPicPr>
          <p:nvPr/>
        </p:nvPicPr>
        <p:blipFill>
          <a:blip r:embed="rId2"/>
          <a:stretch>
            <a:fillRect/>
          </a:stretch>
        </p:blipFill>
        <p:spPr>
          <a:xfrm>
            <a:off x="6434632" y="5255638"/>
            <a:ext cx="4644528" cy="1602362"/>
          </a:xfrm>
          <a:prstGeom prst="rect">
            <a:avLst/>
          </a:prstGeom>
        </p:spPr>
      </p:pic>
    </p:spTree>
    <p:extLst>
      <p:ext uri="{BB962C8B-B14F-4D97-AF65-F5344CB8AC3E}">
        <p14:creationId xmlns:p14="http://schemas.microsoft.com/office/powerpoint/2010/main" val="1332571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CDFE2-9E29-AB6C-7D15-F6DF52EA5E16}"/>
              </a:ext>
            </a:extLst>
          </p:cNvPr>
          <p:cNvSpPr>
            <a:spLocks noGrp="1"/>
          </p:cNvSpPr>
          <p:nvPr>
            <p:ph type="title"/>
          </p:nvPr>
        </p:nvSpPr>
        <p:spPr/>
        <p:txBody>
          <a:bodyPr/>
          <a:lstStyle/>
          <a:p>
            <a:pPr marL="0" marR="0">
              <a:lnSpc>
                <a:spcPct val="115000"/>
              </a:lnSpc>
              <a:buNone/>
            </a:pPr>
            <a:r>
              <a:rPr lang="en-GB" sz="3600" dirty="0">
                <a:effectLst/>
                <a:latin typeface="Century Gothic" panose="020B0502020202020204" pitchFamily="34" charset="0"/>
                <a:ea typeface="Arial" panose="020B0604020202020204" pitchFamily="34" charset="0"/>
              </a:rPr>
              <a:t>What is the CPQ and How is it is Used</a:t>
            </a:r>
          </a:p>
        </p:txBody>
      </p:sp>
      <p:sp>
        <p:nvSpPr>
          <p:cNvPr id="3" name="Text Placeholder 2">
            <a:extLst>
              <a:ext uri="{FF2B5EF4-FFF2-40B4-BE49-F238E27FC236}">
                <a16:creationId xmlns:a16="http://schemas.microsoft.com/office/drawing/2014/main" id="{F096D0F7-0A98-607C-9FCE-7A9F12DB92AF}"/>
              </a:ext>
            </a:extLst>
          </p:cNvPr>
          <p:cNvSpPr>
            <a:spLocks noGrp="1"/>
          </p:cNvSpPr>
          <p:nvPr>
            <p:ph type="body" idx="1"/>
          </p:nvPr>
        </p:nvSpPr>
        <p:spPr/>
        <p:txBody>
          <a:bodyPr/>
          <a:lstStyle/>
          <a:p>
            <a:pPr marL="0" marR="0" indent="0">
              <a:lnSpc>
                <a:spcPct val="115000"/>
              </a:lnSpc>
            </a:pPr>
            <a:r>
              <a:rPr lang="en-GB" sz="1300" dirty="0">
                <a:solidFill>
                  <a:schemeClr val="tx1"/>
                </a:solidFill>
                <a:effectLst/>
                <a:latin typeface="Arial" panose="020B0604020202020204" pitchFamily="34" charset="0"/>
                <a:ea typeface="Arial" panose="020B0604020202020204" pitchFamily="34" charset="0"/>
              </a:rPr>
              <a:t>The Clubhouse Profile Questionnaire (CPQ) is a web-based questionnaire designed to gather program level information about Clubhouse characteristics, governance and administration, membership, staffing, unit structure, employment, housing activities, &amp; clubhouse training. There is no member level information in the CPQ. The CPQ allows Clubhouse International and Clubhouses around the world to have a common data set of performance characteristics. Clubhouse International asks all Clubhouses to complete the CPQ annually.</a:t>
            </a:r>
          </a:p>
          <a:p>
            <a:pPr marL="0" marR="0" indent="0">
              <a:lnSpc>
                <a:spcPct val="115000"/>
              </a:lnSpc>
            </a:pPr>
            <a:r>
              <a:rPr lang="en-GB" sz="1300" dirty="0">
                <a:solidFill>
                  <a:schemeClr val="tx1"/>
                </a:solidFill>
                <a:effectLst/>
                <a:latin typeface="Arial" panose="020B0604020202020204" pitchFamily="34" charset="0"/>
                <a:ea typeface="Arial" panose="020B0604020202020204" pitchFamily="34" charset="0"/>
              </a:rPr>
              <a:t>The areas addressed in the CPQ reflect the International Standards for Clubhouse Programs and include:</a:t>
            </a:r>
          </a:p>
          <a:p>
            <a:pPr marL="285750" marR="0" lvl="0" indent="-285750">
              <a:lnSpc>
                <a:spcPct val="115000"/>
              </a:lnSpc>
              <a:buClr>
                <a:schemeClr val="tx1"/>
              </a:buClr>
              <a:buFont typeface="Arial" panose="020B0604020202020204" pitchFamily="34" charset="0"/>
              <a:buChar char="•"/>
            </a:pPr>
            <a:r>
              <a:rPr lang="en-GB" sz="1300" u="none" strike="noStrike" dirty="0">
                <a:solidFill>
                  <a:schemeClr val="tx1"/>
                </a:solidFill>
                <a:effectLst/>
                <a:latin typeface="Arial" panose="020B0604020202020204" pitchFamily="34" charset="0"/>
                <a:ea typeface="Arial" panose="020B0604020202020204" pitchFamily="34" charset="0"/>
              </a:rPr>
              <a:t>Funding, governance &amp; administration </a:t>
            </a:r>
          </a:p>
          <a:p>
            <a:pPr marL="285750" marR="0" lvl="0" indent="-285750">
              <a:lnSpc>
                <a:spcPct val="115000"/>
              </a:lnSpc>
              <a:buClr>
                <a:schemeClr val="tx1"/>
              </a:buClr>
              <a:buFont typeface="Arial" panose="020B0604020202020204" pitchFamily="34" charset="0"/>
              <a:buChar char="•"/>
            </a:pPr>
            <a:r>
              <a:rPr lang="en-GB" sz="1300" u="none" strike="noStrike" dirty="0">
                <a:solidFill>
                  <a:schemeClr val="tx1"/>
                </a:solidFill>
                <a:effectLst/>
                <a:latin typeface="Arial" panose="020B0604020202020204" pitchFamily="34" charset="0"/>
                <a:ea typeface="Arial" panose="020B0604020202020204" pitchFamily="34" charset="0"/>
              </a:rPr>
              <a:t>Membership</a:t>
            </a:r>
          </a:p>
          <a:p>
            <a:pPr marL="285750" marR="0" lvl="0" indent="-285750">
              <a:lnSpc>
                <a:spcPct val="115000"/>
              </a:lnSpc>
              <a:buClr>
                <a:schemeClr val="tx1"/>
              </a:buClr>
              <a:buFont typeface="Arial" panose="020B0604020202020204" pitchFamily="34" charset="0"/>
              <a:buChar char="•"/>
            </a:pPr>
            <a:r>
              <a:rPr lang="en-GB" sz="1300" u="none" strike="noStrike" dirty="0">
                <a:solidFill>
                  <a:schemeClr val="tx1"/>
                </a:solidFill>
                <a:effectLst/>
                <a:latin typeface="Arial" panose="020B0604020202020204" pitchFamily="34" charset="0"/>
                <a:ea typeface="Arial" panose="020B0604020202020204" pitchFamily="34" charset="0"/>
              </a:rPr>
              <a:t>Staffing &amp; staff credentials </a:t>
            </a:r>
          </a:p>
          <a:p>
            <a:pPr marL="285750" marR="0" lvl="0" indent="-285750">
              <a:lnSpc>
                <a:spcPct val="115000"/>
              </a:lnSpc>
              <a:buClr>
                <a:schemeClr val="tx1"/>
              </a:buClr>
              <a:buFont typeface="Arial" panose="020B0604020202020204" pitchFamily="34" charset="0"/>
              <a:buChar char="•"/>
            </a:pPr>
            <a:r>
              <a:rPr lang="en-GB" sz="1300" u="none" strike="noStrike" dirty="0">
                <a:solidFill>
                  <a:schemeClr val="tx1"/>
                </a:solidFill>
                <a:effectLst/>
                <a:latin typeface="Arial" panose="020B0604020202020204" pitchFamily="34" charset="0"/>
                <a:ea typeface="Arial" panose="020B0604020202020204" pitchFamily="34" charset="0"/>
              </a:rPr>
              <a:t>Work-Ordered Day and work unit structure; </a:t>
            </a:r>
          </a:p>
          <a:p>
            <a:pPr marL="285750" marR="0" lvl="0" indent="-285750">
              <a:lnSpc>
                <a:spcPct val="115000"/>
              </a:lnSpc>
              <a:buClr>
                <a:schemeClr val="tx1"/>
              </a:buClr>
              <a:buFont typeface="Arial" panose="020B0604020202020204" pitchFamily="34" charset="0"/>
              <a:buChar char="•"/>
            </a:pPr>
            <a:r>
              <a:rPr lang="en-GB" sz="1300" u="none" strike="noStrike" dirty="0">
                <a:solidFill>
                  <a:schemeClr val="tx1"/>
                </a:solidFill>
                <a:effectLst/>
                <a:latin typeface="Arial" panose="020B0604020202020204" pitchFamily="34" charset="0"/>
                <a:ea typeface="Arial" panose="020B0604020202020204" pitchFamily="34" charset="0"/>
              </a:rPr>
              <a:t>Employment </a:t>
            </a:r>
          </a:p>
          <a:p>
            <a:pPr marL="285750" marR="0" lvl="0" indent="-285750">
              <a:lnSpc>
                <a:spcPct val="115000"/>
              </a:lnSpc>
              <a:buClr>
                <a:schemeClr val="tx1"/>
              </a:buClr>
              <a:buFont typeface="Arial" panose="020B0604020202020204" pitchFamily="34" charset="0"/>
              <a:buChar char="•"/>
            </a:pPr>
            <a:r>
              <a:rPr lang="en-GB" sz="1300" u="none" strike="noStrike" dirty="0">
                <a:solidFill>
                  <a:schemeClr val="tx1"/>
                </a:solidFill>
                <a:effectLst/>
                <a:latin typeface="Arial" panose="020B0604020202020204" pitchFamily="34" charset="0"/>
                <a:ea typeface="Arial" panose="020B0604020202020204" pitchFamily="34" charset="0"/>
              </a:rPr>
              <a:t>Education</a:t>
            </a:r>
          </a:p>
          <a:p>
            <a:pPr marL="285750" marR="0" lvl="0" indent="-285750">
              <a:lnSpc>
                <a:spcPct val="115000"/>
              </a:lnSpc>
              <a:buClr>
                <a:schemeClr val="tx1"/>
              </a:buClr>
              <a:buFont typeface="Arial" panose="020B0604020202020204" pitchFamily="34" charset="0"/>
              <a:buChar char="•"/>
            </a:pPr>
            <a:r>
              <a:rPr lang="en-GB" sz="1300" u="none" strike="noStrike" dirty="0">
                <a:solidFill>
                  <a:schemeClr val="tx1"/>
                </a:solidFill>
                <a:effectLst/>
                <a:latin typeface="Arial" panose="020B0604020202020204" pitchFamily="34" charset="0"/>
                <a:ea typeface="Arial" panose="020B0604020202020204" pitchFamily="34" charset="0"/>
              </a:rPr>
              <a:t>Housing </a:t>
            </a:r>
          </a:p>
          <a:p>
            <a:pPr marL="285750" marR="0" lvl="0" indent="-285750">
              <a:lnSpc>
                <a:spcPct val="115000"/>
              </a:lnSpc>
              <a:buClr>
                <a:schemeClr val="tx1"/>
              </a:buClr>
              <a:buFont typeface="Arial" panose="020B0604020202020204" pitchFamily="34" charset="0"/>
              <a:buChar char="•"/>
            </a:pPr>
            <a:r>
              <a:rPr lang="en-GB" sz="1300" u="none" strike="noStrike" dirty="0">
                <a:solidFill>
                  <a:schemeClr val="tx1"/>
                </a:solidFill>
                <a:effectLst/>
                <a:latin typeface="Arial" panose="020B0604020202020204" pitchFamily="34" charset="0"/>
                <a:ea typeface="Arial" panose="020B0604020202020204" pitchFamily="34" charset="0"/>
              </a:rPr>
              <a:t>Services and supports provided by Clubhouses</a:t>
            </a:r>
          </a:p>
          <a:p>
            <a:pPr marL="285750" marR="0" lvl="0" indent="-285750">
              <a:lnSpc>
                <a:spcPct val="115000"/>
              </a:lnSpc>
              <a:buClr>
                <a:schemeClr val="tx1"/>
              </a:buClr>
              <a:buFont typeface="Arial" panose="020B0604020202020204" pitchFamily="34" charset="0"/>
              <a:buChar char="•"/>
            </a:pPr>
            <a:r>
              <a:rPr lang="en-GB" sz="1300" u="none" strike="noStrike" dirty="0">
                <a:solidFill>
                  <a:schemeClr val="tx1"/>
                </a:solidFill>
                <a:effectLst/>
                <a:latin typeface="Arial" panose="020B0604020202020204" pitchFamily="34" charset="0"/>
                <a:ea typeface="Arial" panose="020B0604020202020204" pitchFamily="34" charset="0"/>
              </a:rPr>
              <a:t>Participation in Clubhouse training </a:t>
            </a:r>
          </a:p>
          <a:p>
            <a:pPr marL="285750" marR="0" lvl="0" indent="-285750">
              <a:lnSpc>
                <a:spcPct val="115000"/>
              </a:lnSpc>
              <a:buClr>
                <a:schemeClr val="tx1"/>
              </a:buClr>
              <a:buFont typeface="Arial" panose="020B0604020202020204" pitchFamily="34" charset="0"/>
              <a:buChar char="•"/>
            </a:pPr>
            <a:r>
              <a:rPr lang="en-GB" sz="1300" dirty="0">
                <a:solidFill>
                  <a:schemeClr val="tx1"/>
                </a:solidFill>
                <a:effectLst/>
                <a:latin typeface="Arial" panose="020B0604020202020204" pitchFamily="34" charset="0"/>
                <a:ea typeface="Arial" panose="020B0604020202020204" pitchFamily="34" charset="0"/>
              </a:rPr>
              <a:t>Record keeping and research activity</a:t>
            </a:r>
            <a:endParaRPr lang="en-US" sz="1300" dirty="0">
              <a:solidFill>
                <a:schemeClr val="tx1"/>
              </a:solidFill>
            </a:endParaRPr>
          </a:p>
        </p:txBody>
      </p:sp>
    </p:spTree>
    <p:extLst>
      <p:ext uri="{BB962C8B-B14F-4D97-AF65-F5344CB8AC3E}">
        <p14:creationId xmlns:p14="http://schemas.microsoft.com/office/powerpoint/2010/main" val="1054992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F4163-7943-1350-C0AE-8C46990EA240}"/>
              </a:ext>
            </a:extLst>
          </p:cNvPr>
          <p:cNvSpPr>
            <a:spLocks noGrp="1"/>
          </p:cNvSpPr>
          <p:nvPr>
            <p:ph type="title"/>
          </p:nvPr>
        </p:nvSpPr>
        <p:spPr/>
        <p:txBody>
          <a:bodyPr/>
          <a:lstStyle/>
          <a:p>
            <a:r>
              <a:rPr lang="en-GB" dirty="0">
                <a:effectLst/>
                <a:latin typeface="Century Gothic" panose="020B0502020202020204" pitchFamily="34" charset="0"/>
                <a:ea typeface="Arial" panose="020B0604020202020204" pitchFamily="34" charset="0"/>
              </a:rPr>
              <a:t>Why is the CPQ important to complete</a:t>
            </a:r>
            <a:endParaRPr lang="en-US" dirty="0">
              <a:latin typeface="Century Gothic" panose="020B0502020202020204" pitchFamily="34" charset="0"/>
            </a:endParaRPr>
          </a:p>
        </p:txBody>
      </p:sp>
      <p:sp>
        <p:nvSpPr>
          <p:cNvPr id="3" name="Text Placeholder 2">
            <a:extLst>
              <a:ext uri="{FF2B5EF4-FFF2-40B4-BE49-F238E27FC236}">
                <a16:creationId xmlns:a16="http://schemas.microsoft.com/office/drawing/2014/main" id="{9EC64AC8-1165-4938-798F-B3A43C621B1B}"/>
              </a:ext>
            </a:extLst>
          </p:cNvPr>
          <p:cNvSpPr>
            <a:spLocks noGrp="1"/>
          </p:cNvSpPr>
          <p:nvPr>
            <p:ph type="body" idx="1"/>
          </p:nvPr>
        </p:nvSpPr>
        <p:spPr/>
        <p:txBody>
          <a:bodyPr/>
          <a:lstStyle/>
          <a:p>
            <a:pPr marL="0" marR="0">
              <a:lnSpc>
                <a:spcPct val="115000"/>
              </a:lnSpc>
              <a:buNone/>
            </a:pPr>
            <a:r>
              <a:rPr lang="en-GB" sz="1400" dirty="0">
                <a:solidFill>
                  <a:schemeClr val="tx1"/>
                </a:solidFill>
                <a:effectLst/>
                <a:latin typeface="Arial" panose="020B0604020202020204" pitchFamily="34" charset="0"/>
                <a:ea typeface="Arial" panose="020B0604020202020204" pitchFamily="34" charset="0"/>
              </a:rPr>
              <a:t>The CPQ is used by Clubhouse International for:</a:t>
            </a:r>
          </a:p>
          <a:p>
            <a:pPr marL="285750" marR="0" lvl="0" indent="-285750">
              <a:lnSpc>
                <a:spcPct val="115000"/>
              </a:lnSpc>
              <a:buClr>
                <a:schemeClr val="tx1"/>
              </a:buClr>
              <a:buFont typeface="Arial" panose="020B0604020202020204" pitchFamily="34" charset="0"/>
              <a:buChar char="•"/>
            </a:pPr>
            <a:r>
              <a:rPr lang="en-GB" sz="1400" u="none" strike="noStrike" dirty="0">
                <a:solidFill>
                  <a:schemeClr val="tx1"/>
                </a:solidFill>
                <a:effectLst/>
                <a:latin typeface="Arial" panose="020B0604020202020204" pitchFamily="34" charset="0"/>
                <a:ea typeface="Arial" panose="020B0604020202020204" pitchFamily="34" charset="0"/>
              </a:rPr>
              <a:t>Quality assurance &amp; program improvement including accreditation</a:t>
            </a:r>
          </a:p>
          <a:p>
            <a:pPr marL="285750" marR="0" lvl="0" indent="-285750">
              <a:lnSpc>
                <a:spcPct val="115000"/>
              </a:lnSpc>
              <a:buClr>
                <a:schemeClr val="tx1"/>
              </a:buClr>
              <a:buFont typeface="Arial" panose="020B0604020202020204" pitchFamily="34" charset="0"/>
              <a:buChar char="•"/>
            </a:pPr>
            <a:r>
              <a:rPr lang="en-GB" sz="1400" u="none" strike="noStrike" dirty="0">
                <a:solidFill>
                  <a:schemeClr val="tx1"/>
                </a:solidFill>
                <a:effectLst/>
                <a:latin typeface="Arial" panose="020B0604020202020204" pitchFamily="34" charset="0"/>
                <a:ea typeface="Arial" panose="020B0604020202020204" pitchFamily="34" charset="0"/>
              </a:rPr>
              <a:t>Monitoring progress of accreditation &amp; training</a:t>
            </a:r>
          </a:p>
          <a:p>
            <a:pPr marL="285750" marR="0" lvl="0" indent="-285750">
              <a:lnSpc>
                <a:spcPct val="115000"/>
              </a:lnSpc>
              <a:buClr>
                <a:schemeClr val="tx1"/>
              </a:buClr>
              <a:buFont typeface="Arial" panose="020B0604020202020204" pitchFamily="34" charset="0"/>
              <a:buChar char="•"/>
            </a:pPr>
            <a:r>
              <a:rPr lang="en-GB" sz="1400" u="none" strike="noStrike" dirty="0">
                <a:solidFill>
                  <a:schemeClr val="tx1"/>
                </a:solidFill>
                <a:effectLst/>
                <a:latin typeface="Arial" panose="020B0604020202020204" pitchFamily="34" charset="0"/>
                <a:ea typeface="Arial" panose="020B0604020202020204" pitchFamily="34" charset="0"/>
              </a:rPr>
              <a:t>Tracking development of the Clubhouse Model over time</a:t>
            </a:r>
          </a:p>
          <a:p>
            <a:pPr marL="285750" marR="0" lvl="0" indent="-285750">
              <a:lnSpc>
                <a:spcPct val="115000"/>
              </a:lnSpc>
              <a:buClr>
                <a:schemeClr val="tx1"/>
              </a:buClr>
              <a:buFont typeface="Arial" panose="020B0604020202020204" pitchFamily="34" charset="0"/>
              <a:buChar char="•"/>
            </a:pPr>
            <a:r>
              <a:rPr lang="en-GB" sz="1400" u="none" strike="noStrike" dirty="0">
                <a:solidFill>
                  <a:schemeClr val="tx1"/>
                </a:solidFill>
                <a:effectLst/>
                <a:latin typeface="Arial" panose="020B0604020202020204" pitchFamily="34" charset="0"/>
                <a:ea typeface="Arial" panose="020B0604020202020204" pitchFamily="34" charset="0"/>
              </a:rPr>
              <a:t>Sharing/publishing findings with stakeholders to make them aware of the positive impact of Clubhouses (see examples below)</a:t>
            </a:r>
          </a:p>
          <a:p>
            <a:pPr marL="285750" marR="0" lvl="0" indent="-285750">
              <a:lnSpc>
                <a:spcPct val="115000"/>
              </a:lnSpc>
              <a:buClr>
                <a:schemeClr val="tx1"/>
              </a:buClr>
              <a:buFont typeface="Arial" panose="020B0604020202020204" pitchFamily="34" charset="0"/>
              <a:buChar char="•"/>
            </a:pPr>
            <a:r>
              <a:rPr lang="en-GB" sz="1400" u="none" strike="noStrike" dirty="0">
                <a:solidFill>
                  <a:schemeClr val="tx1"/>
                </a:solidFill>
                <a:effectLst/>
                <a:latin typeface="Arial" panose="020B0604020202020204" pitchFamily="34" charset="0"/>
                <a:ea typeface="Arial" panose="020B0604020202020204" pitchFamily="34" charset="0"/>
              </a:rPr>
              <a:t>Aggregating de-identified data for  use in other studies</a:t>
            </a:r>
          </a:p>
          <a:p>
            <a:pPr marL="0" marR="0">
              <a:lnSpc>
                <a:spcPct val="115000"/>
              </a:lnSpc>
              <a:buNone/>
            </a:pPr>
            <a:r>
              <a:rPr lang="en-GB" sz="1400" dirty="0">
                <a:solidFill>
                  <a:schemeClr val="tx1"/>
                </a:solidFill>
                <a:effectLst/>
                <a:latin typeface="Arial" panose="020B0604020202020204" pitchFamily="34" charset="0"/>
                <a:ea typeface="Arial" panose="020B0604020202020204" pitchFamily="34" charset="0"/>
              </a:rPr>
              <a:t> </a:t>
            </a:r>
          </a:p>
          <a:p>
            <a:pPr marL="0" marR="0">
              <a:lnSpc>
                <a:spcPct val="115000"/>
              </a:lnSpc>
            </a:pPr>
            <a:r>
              <a:rPr lang="en-GB" sz="1400" dirty="0">
                <a:solidFill>
                  <a:schemeClr val="tx1"/>
                </a:solidFill>
                <a:effectLst/>
                <a:latin typeface="Arial" panose="020B0604020202020204" pitchFamily="34" charset="0"/>
                <a:ea typeface="Arial" panose="020B0604020202020204" pitchFamily="34" charset="0"/>
              </a:rPr>
              <a:t>The Program for Clubhouse Research (PCR) at the University of Massachusetts Chan Medical School (UMass Chan) began developing electronic Clubhouse Profile Questionnaire (CPQ) surveys in 2009. The current web CPQ is administered by the PCR at UMass Chan. The platform for the web-based version of the CPQ is based on </a:t>
            </a:r>
            <a:r>
              <a:rPr lang="en-GB" sz="1400" dirty="0" err="1">
                <a:solidFill>
                  <a:schemeClr val="tx1"/>
                </a:solidFill>
                <a:effectLst/>
                <a:latin typeface="Arial" panose="020B0604020202020204" pitchFamily="34" charset="0"/>
                <a:ea typeface="Arial" panose="020B0604020202020204" pitchFamily="34" charset="0"/>
              </a:rPr>
              <a:t>REDCap</a:t>
            </a:r>
            <a:r>
              <a:rPr lang="en-GB" sz="1400" dirty="0">
                <a:solidFill>
                  <a:schemeClr val="tx1"/>
                </a:solidFill>
                <a:effectLst/>
                <a:latin typeface="Arial" panose="020B0604020202020204" pitchFamily="34" charset="0"/>
                <a:ea typeface="Arial" panose="020B0604020202020204" pitchFamily="34" charset="0"/>
              </a:rPr>
              <a:t> which is a secure web application for building and managing online surveys and databases. </a:t>
            </a:r>
            <a:r>
              <a:rPr lang="en-GB" sz="1400" dirty="0" err="1">
                <a:solidFill>
                  <a:schemeClr val="tx1"/>
                </a:solidFill>
                <a:effectLst/>
                <a:latin typeface="Arial" panose="020B0604020202020204" pitchFamily="34" charset="0"/>
                <a:ea typeface="Arial" panose="020B0604020202020204" pitchFamily="34" charset="0"/>
              </a:rPr>
              <a:t>REDCap</a:t>
            </a:r>
            <a:r>
              <a:rPr lang="en-GB" sz="1400" dirty="0">
                <a:solidFill>
                  <a:schemeClr val="tx1"/>
                </a:solidFill>
                <a:effectLst/>
                <a:latin typeface="Arial" panose="020B0604020202020204" pitchFamily="34" charset="0"/>
                <a:ea typeface="Arial" panose="020B0604020202020204" pitchFamily="34" charset="0"/>
              </a:rPr>
              <a:t> has compliance with 21 CFR Part 11, FISMA, HIPAA, and GDPR and international standards. Access to </a:t>
            </a:r>
            <a:r>
              <a:rPr lang="en-GB" sz="1400" dirty="0" err="1">
                <a:solidFill>
                  <a:schemeClr val="tx1"/>
                </a:solidFill>
                <a:effectLst/>
                <a:latin typeface="Arial" panose="020B0604020202020204" pitchFamily="34" charset="0"/>
                <a:ea typeface="Arial" panose="020B0604020202020204" pitchFamily="34" charset="0"/>
              </a:rPr>
              <a:t>REDCap</a:t>
            </a:r>
            <a:r>
              <a:rPr lang="en-GB" sz="1400" dirty="0">
                <a:solidFill>
                  <a:schemeClr val="tx1"/>
                </a:solidFill>
                <a:effectLst/>
                <a:latin typeface="Arial" panose="020B0604020202020204" pitchFamily="34" charset="0"/>
                <a:ea typeface="Arial" panose="020B0604020202020204" pitchFamily="34" charset="0"/>
              </a:rPr>
              <a:t> data is password protected and requires dual authentication. UMass Chan </a:t>
            </a:r>
            <a:r>
              <a:rPr lang="en-GB" sz="1400" dirty="0" err="1">
                <a:solidFill>
                  <a:schemeClr val="tx1"/>
                </a:solidFill>
                <a:effectLst/>
                <a:latin typeface="Arial" panose="020B0604020202020204" pitchFamily="34" charset="0"/>
                <a:ea typeface="Arial" panose="020B0604020202020204" pitchFamily="34" charset="0"/>
              </a:rPr>
              <a:t>REDCap</a:t>
            </a:r>
            <a:r>
              <a:rPr lang="en-GB" sz="1400" dirty="0">
                <a:solidFill>
                  <a:schemeClr val="tx1"/>
                </a:solidFill>
                <a:effectLst/>
                <a:latin typeface="Arial" panose="020B0604020202020204" pitchFamily="34" charset="0"/>
                <a:ea typeface="Arial" panose="020B0604020202020204" pitchFamily="34" charset="0"/>
              </a:rPr>
              <a:t> users (e.g., Program for Clubhouse Research faculty and staff) must complete all UMass Chan required data security and human subject’s protections training to use </a:t>
            </a:r>
            <a:r>
              <a:rPr lang="en-GB" sz="1400" dirty="0" err="1">
                <a:solidFill>
                  <a:schemeClr val="tx1"/>
                </a:solidFill>
                <a:effectLst/>
                <a:latin typeface="Arial" panose="020B0604020202020204" pitchFamily="34" charset="0"/>
                <a:ea typeface="Arial" panose="020B0604020202020204" pitchFamily="34" charset="0"/>
              </a:rPr>
              <a:t>REDCap</a:t>
            </a:r>
            <a:r>
              <a:rPr lang="en-GB" sz="1400" dirty="0">
                <a:solidFill>
                  <a:schemeClr val="tx1"/>
                </a:solidFill>
                <a:effectLst/>
                <a:latin typeface="Arial" panose="020B0604020202020204" pitchFamily="34" charset="0"/>
                <a:ea typeface="Arial" panose="020B0604020202020204" pitchFamily="34" charset="0"/>
              </a:rPr>
              <a:t>. The web-based version of the CPQ on </a:t>
            </a:r>
            <a:r>
              <a:rPr lang="en-GB" sz="1400" dirty="0" err="1">
                <a:solidFill>
                  <a:schemeClr val="tx1"/>
                </a:solidFill>
                <a:effectLst/>
                <a:latin typeface="Arial" panose="020B0604020202020204" pitchFamily="34" charset="0"/>
                <a:ea typeface="Arial" panose="020B0604020202020204" pitchFamily="34" charset="0"/>
              </a:rPr>
              <a:t>REDCap</a:t>
            </a:r>
            <a:r>
              <a:rPr lang="en-GB" sz="1400" dirty="0">
                <a:solidFill>
                  <a:schemeClr val="tx1"/>
                </a:solidFill>
                <a:effectLst/>
                <a:latin typeface="Arial" panose="020B0604020202020204" pitchFamily="34" charset="0"/>
                <a:ea typeface="Arial" panose="020B0604020202020204" pitchFamily="34" charset="0"/>
              </a:rPr>
              <a:t> allows Clubhouses from anywhere in the world to complete their CPQ over a secure web connection.</a:t>
            </a:r>
          </a:p>
          <a:p>
            <a:endParaRPr lang="en-US" dirty="0"/>
          </a:p>
        </p:txBody>
      </p:sp>
    </p:spTree>
    <p:extLst>
      <p:ext uri="{BB962C8B-B14F-4D97-AF65-F5344CB8AC3E}">
        <p14:creationId xmlns:p14="http://schemas.microsoft.com/office/powerpoint/2010/main" val="4072330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2E2D6-0195-B99A-F429-86F21F9C4884}"/>
              </a:ext>
            </a:extLst>
          </p:cNvPr>
          <p:cNvSpPr>
            <a:spLocks noGrp="1"/>
          </p:cNvSpPr>
          <p:nvPr>
            <p:ph type="title"/>
          </p:nvPr>
        </p:nvSpPr>
        <p:spPr/>
        <p:txBody>
          <a:bodyPr/>
          <a:lstStyle/>
          <a:p>
            <a:r>
              <a:rPr lang="en-GB" dirty="0">
                <a:effectLst/>
                <a:latin typeface="Century Gothic" panose="020B0502020202020204" pitchFamily="34" charset="0"/>
                <a:ea typeface="Arial" panose="020B0604020202020204" pitchFamily="34" charset="0"/>
              </a:rPr>
              <a:t>What is the Program for Clubhouse Research (PCR)</a:t>
            </a:r>
            <a:endParaRPr lang="en-US" dirty="0">
              <a:latin typeface="Century Gothic" panose="020B0502020202020204" pitchFamily="34" charset="0"/>
            </a:endParaRPr>
          </a:p>
        </p:txBody>
      </p:sp>
      <p:sp>
        <p:nvSpPr>
          <p:cNvPr id="3" name="Text Placeholder 2">
            <a:extLst>
              <a:ext uri="{FF2B5EF4-FFF2-40B4-BE49-F238E27FC236}">
                <a16:creationId xmlns:a16="http://schemas.microsoft.com/office/drawing/2014/main" id="{3851EF74-566D-092D-C114-21A4BEBEE894}"/>
              </a:ext>
            </a:extLst>
          </p:cNvPr>
          <p:cNvSpPr>
            <a:spLocks noGrp="1"/>
          </p:cNvSpPr>
          <p:nvPr>
            <p:ph type="body" idx="1"/>
          </p:nvPr>
        </p:nvSpPr>
        <p:spPr/>
        <p:txBody>
          <a:bodyPr/>
          <a:lstStyle/>
          <a:p>
            <a:pPr marL="0" marR="0">
              <a:lnSpc>
                <a:spcPct val="115000"/>
              </a:lnSpc>
              <a:buNone/>
            </a:pPr>
            <a:r>
              <a:rPr lang="en-GB" sz="1600" dirty="0">
                <a:solidFill>
                  <a:schemeClr val="tx1"/>
                </a:solidFill>
                <a:effectLst/>
                <a:latin typeface="Arial" panose="020B0604020202020204" pitchFamily="34" charset="0"/>
                <a:ea typeface="Arial" panose="020B0604020202020204" pitchFamily="34" charset="0"/>
              </a:rPr>
              <a:t>The Program for Clubhouse Research was created in January 2000 through an affiliation between the University of Massachusetts Chan Medical School (UMMS) &amp; Clubhouse International. Its purpose is to develop and support an international research agenda and to increase the quality and quantity of research on the Clubhouse Model of Psychiatric Rehabilitation. The Program for Clubhouse Research coordinates, promotes, and conducts Clubhouse research projects that are congruent with Clubhouse philosophy. In addition, it evaluates the effectiveness of Clubhouses and/or describes the service that Clubhouse provides for their members.  </a:t>
            </a:r>
          </a:p>
          <a:p>
            <a:pPr marL="0" marR="0">
              <a:lnSpc>
                <a:spcPct val="115000"/>
              </a:lnSpc>
              <a:buNone/>
            </a:pPr>
            <a:r>
              <a:rPr lang="en-GB" sz="1600" dirty="0">
                <a:solidFill>
                  <a:schemeClr val="tx1"/>
                </a:solidFill>
                <a:effectLst/>
                <a:latin typeface="Arial" panose="020B0604020202020204" pitchFamily="34" charset="0"/>
                <a:ea typeface="Arial" panose="020B0604020202020204" pitchFamily="34" charset="0"/>
              </a:rPr>
              <a:t> </a:t>
            </a:r>
          </a:p>
          <a:p>
            <a:pPr marL="0" marR="0">
              <a:lnSpc>
                <a:spcPct val="115000"/>
              </a:lnSpc>
              <a:buNone/>
            </a:pPr>
            <a:r>
              <a:rPr lang="en-GB" sz="1600" b="1" dirty="0">
                <a:solidFill>
                  <a:schemeClr val="tx1"/>
                </a:solidFill>
                <a:effectLst/>
                <a:latin typeface="Arial" panose="020B0604020202020204" pitchFamily="34" charset="0"/>
                <a:ea typeface="Arial" panose="020B0604020202020204" pitchFamily="34" charset="0"/>
              </a:rPr>
              <a:t>The Mission and Function of the Program for Clubhouse Research:</a:t>
            </a:r>
            <a:endParaRPr lang="en-GB" sz="1600" dirty="0">
              <a:solidFill>
                <a:schemeClr val="tx1"/>
              </a:solidFill>
              <a:effectLst/>
              <a:latin typeface="Arial" panose="020B0604020202020204" pitchFamily="34" charset="0"/>
              <a:ea typeface="Arial" panose="020B0604020202020204" pitchFamily="34" charset="0"/>
            </a:endParaRPr>
          </a:p>
          <a:p>
            <a:pPr marL="285750" marR="0" lvl="0" indent="-285750">
              <a:lnSpc>
                <a:spcPct val="115000"/>
              </a:lnSpc>
              <a:buClr>
                <a:schemeClr val="tx1"/>
              </a:buClr>
              <a:buFont typeface="Arial" panose="020B0604020202020204" pitchFamily="34" charset="0"/>
              <a:buChar char="•"/>
            </a:pPr>
            <a:r>
              <a:rPr lang="en-GB" sz="1600" u="none" strike="noStrike" dirty="0">
                <a:solidFill>
                  <a:schemeClr val="tx1"/>
                </a:solidFill>
                <a:effectLst/>
                <a:latin typeface="Arial" panose="020B0604020202020204" pitchFamily="34" charset="0"/>
                <a:ea typeface="Arial" panose="020B0604020202020204" pitchFamily="34" charset="0"/>
              </a:rPr>
              <a:t>Facilitate, promote, develop, and assure the quality of Clubhouse research </a:t>
            </a:r>
          </a:p>
          <a:p>
            <a:pPr marL="285750" marR="0" lvl="0" indent="-285750">
              <a:lnSpc>
                <a:spcPct val="115000"/>
              </a:lnSpc>
              <a:buClr>
                <a:schemeClr val="tx1"/>
              </a:buClr>
              <a:buFont typeface="Arial" panose="020B0604020202020204" pitchFamily="34" charset="0"/>
              <a:buChar char="•"/>
            </a:pPr>
            <a:r>
              <a:rPr lang="en-GB" sz="1600" u="none" strike="noStrike" dirty="0">
                <a:solidFill>
                  <a:schemeClr val="tx1"/>
                </a:solidFill>
                <a:effectLst/>
                <a:latin typeface="Arial" panose="020B0604020202020204" pitchFamily="34" charset="0"/>
                <a:ea typeface="Arial" panose="020B0604020202020204" pitchFamily="34" charset="0"/>
              </a:rPr>
              <a:t>Developed Guidelines for Clubhouse Research </a:t>
            </a:r>
          </a:p>
          <a:p>
            <a:pPr marL="285750" marR="0" lvl="0" indent="-285750">
              <a:lnSpc>
                <a:spcPct val="115000"/>
              </a:lnSpc>
              <a:buClr>
                <a:schemeClr val="tx1"/>
              </a:buClr>
              <a:buFont typeface="Arial" panose="020B0604020202020204" pitchFamily="34" charset="0"/>
              <a:buChar char="•"/>
            </a:pPr>
            <a:r>
              <a:rPr lang="en-GB" sz="1600" u="none" strike="noStrike" dirty="0">
                <a:solidFill>
                  <a:schemeClr val="tx1"/>
                </a:solidFill>
                <a:effectLst/>
                <a:latin typeface="Arial" panose="020B0604020202020204" pitchFamily="34" charset="0"/>
                <a:ea typeface="Arial" panose="020B0604020202020204" pitchFamily="34" charset="0"/>
              </a:rPr>
              <a:t>Provide technical assistance and act as a clearinghouse for Clubhouse research</a:t>
            </a:r>
          </a:p>
          <a:p>
            <a:pPr marL="285750" marR="0" lvl="0" indent="-285750">
              <a:lnSpc>
                <a:spcPct val="115000"/>
              </a:lnSpc>
              <a:buClr>
                <a:schemeClr val="tx1"/>
              </a:buClr>
              <a:buFont typeface="Arial" panose="020B0604020202020204" pitchFamily="34" charset="0"/>
              <a:buChar char="•"/>
            </a:pPr>
            <a:r>
              <a:rPr lang="en-GB" sz="1600" u="none" strike="noStrike" dirty="0">
                <a:solidFill>
                  <a:schemeClr val="tx1"/>
                </a:solidFill>
                <a:effectLst/>
                <a:latin typeface="Arial" panose="020B0604020202020204" pitchFamily="34" charset="0"/>
                <a:ea typeface="Arial" panose="020B0604020202020204" pitchFamily="34" charset="0"/>
              </a:rPr>
              <a:t>Conduct Clubhouse research with Clubhouses &amp; academic institutions in and out of the US</a:t>
            </a:r>
          </a:p>
        </p:txBody>
      </p:sp>
    </p:spTree>
    <p:extLst>
      <p:ext uri="{BB962C8B-B14F-4D97-AF65-F5344CB8AC3E}">
        <p14:creationId xmlns:p14="http://schemas.microsoft.com/office/powerpoint/2010/main" val="799622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83BC3-6533-D835-3ED5-A488B80092E3}"/>
              </a:ext>
            </a:extLst>
          </p:cNvPr>
          <p:cNvSpPr>
            <a:spLocks noGrp="1"/>
          </p:cNvSpPr>
          <p:nvPr>
            <p:ph type="title"/>
          </p:nvPr>
        </p:nvSpPr>
        <p:spPr/>
        <p:txBody>
          <a:bodyPr/>
          <a:lstStyle/>
          <a:p>
            <a:r>
              <a:rPr lang="en-GB" dirty="0">
                <a:effectLst/>
                <a:latin typeface="Century Gothic" panose="020B0502020202020204" pitchFamily="34" charset="0"/>
                <a:ea typeface="Arial" panose="020B0604020202020204" pitchFamily="34" charset="0"/>
              </a:rPr>
              <a:t>How to Access and Complete the CPQ</a:t>
            </a:r>
            <a:endParaRPr lang="en-US" dirty="0">
              <a:latin typeface="Century Gothic" panose="020B0502020202020204" pitchFamily="34" charset="0"/>
            </a:endParaRPr>
          </a:p>
        </p:txBody>
      </p:sp>
      <p:sp>
        <p:nvSpPr>
          <p:cNvPr id="3" name="Text Placeholder 2">
            <a:extLst>
              <a:ext uri="{FF2B5EF4-FFF2-40B4-BE49-F238E27FC236}">
                <a16:creationId xmlns:a16="http://schemas.microsoft.com/office/drawing/2014/main" id="{ADAF71D8-BF67-C9F7-CB32-D4130955C509}"/>
              </a:ext>
            </a:extLst>
          </p:cNvPr>
          <p:cNvSpPr>
            <a:spLocks noGrp="1"/>
          </p:cNvSpPr>
          <p:nvPr>
            <p:ph type="body" idx="1"/>
          </p:nvPr>
        </p:nvSpPr>
        <p:spPr/>
        <p:txBody>
          <a:bodyPr/>
          <a:lstStyle/>
          <a:p>
            <a:pPr marL="0" marR="0">
              <a:lnSpc>
                <a:spcPct val="115000"/>
              </a:lnSpc>
              <a:buNone/>
            </a:pPr>
            <a:r>
              <a:rPr lang="en-GB" sz="1400" dirty="0">
                <a:solidFill>
                  <a:schemeClr val="tx1"/>
                </a:solidFill>
                <a:effectLst/>
                <a:latin typeface="+mn-lt"/>
                <a:ea typeface="Arial" panose="020B0604020202020204" pitchFamily="34" charset="0"/>
              </a:rPr>
              <a:t>Each Clubhouse has its own distinct CPQ link, which is sent to the Clubhouse director via email. An automated system manages the distribution of CPQ emails and reminders. Below are resources that provide guidance on the completion process, featuring visual step-by-step instructions.</a:t>
            </a:r>
          </a:p>
          <a:p>
            <a:pPr marL="0" marR="0">
              <a:lnSpc>
                <a:spcPct val="115000"/>
              </a:lnSpc>
              <a:buClr>
                <a:schemeClr val="tx1"/>
              </a:buClr>
              <a:buFont typeface="Arial" panose="020B0604020202020204" pitchFamily="34" charset="0"/>
              <a:buChar char="•"/>
            </a:pPr>
            <a:r>
              <a:rPr lang="en-GB" sz="1400" u="none" strike="noStrike" dirty="0">
                <a:solidFill>
                  <a:srgbClr val="00729A"/>
                </a:solidFill>
                <a:effectLst/>
                <a:latin typeface="+mn-lt"/>
                <a:ea typeface="Arial" panose="020B0604020202020204" pitchFamily="34" charset="0"/>
                <a:hlinkClick r:id="rId2"/>
              </a:rPr>
              <a:t>Clubhouse Profile Questionnaire (CPQ) Blank Web Copy for Viewing Only</a:t>
            </a:r>
            <a:endParaRPr lang="en-GB" sz="1400" dirty="0">
              <a:effectLst/>
              <a:latin typeface="+mn-lt"/>
              <a:ea typeface="Arial" panose="020B0604020202020204" pitchFamily="34" charset="0"/>
            </a:endParaRPr>
          </a:p>
          <a:p>
            <a:pPr marL="0" marR="0" indent="0">
              <a:lnSpc>
                <a:spcPct val="108000"/>
              </a:lnSpc>
              <a:buClr>
                <a:schemeClr val="tx1"/>
              </a:buClr>
            </a:pPr>
            <a:r>
              <a:rPr lang="en-GB" sz="1400" i="1" dirty="0">
                <a:solidFill>
                  <a:srgbClr val="525762"/>
                </a:solidFill>
                <a:effectLst/>
                <a:latin typeface="+mn-lt"/>
                <a:ea typeface="Arial" panose="020B0604020202020204" pitchFamily="34" charset="0"/>
              </a:rPr>
              <a:t>This document is only used to provide Clubhouses with an overview of the data that is in the CPQ. Clubhouses MUST enter their information into the web version of the CPQ. Paper copies will not be accepted.</a:t>
            </a:r>
            <a:endParaRPr lang="en-GB" sz="1400" dirty="0">
              <a:effectLst/>
              <a:latin typeface="+mn-lt"/>
              <a:ea typeface="Arial" panose="020B0604020202020204" pitchFamily="34" charset="0"/>
            </a:endParaRPr>
          </a:p>
          <a:p>
            <a:pPr marL="0" marR="0">
              <a:lnSpc>
                <a:spcPct val="108000"/>
              </a:lnSpc>
              <a:buClr>
                <a:schemeClr val="tx1"/>
              </a:buClr>
              <a:buFont typeface="Arial" panose="020B0604020202020204" pitchFamily="34" charset="0"/>
              <a:buChar char="•"/>
            </a:pPr>
            <a:r>
              <a:rPr lang="en-GB" sz="1400" u="sng" dirty="0">
                <a:solidFill>
                  <a:srgbClr val="00729A"/>
                </a:solidFill>
                <a:effectLst/>
                <a:latin typeface="+mn-lt"/>
                <a:ea typeface="Arial" panose="020B0604020202020204" pitchFamily="34" charset="0"/>
                <a:hlinkClick r:id="rId3"/>
              </a:rPr>
              <a:t>Clubhouse Profile Questionnaire (CPQ) Part 1 – Web Survey Instructions</a:t>
            </a:r>
            <a:endParaRPr lang="en-GB" sz="1400" dirty="0">
              <a:effectLst/>
              <a:latin typeface="+mn-lt"/>
              <a:ea typeface="Arial" panose="020B0604020202020204" pitchFamily="34" charset="0"/>
            </a:endParaRPr>
          </a:p>
          <a:p>
            <a:pPr marL="0" marR="0" indent="0">
              <a:lnSpc>
                <a:spcPct val="108000"/>
              </a:lnSpc>
              <a:buClr>
                <a:schemeClr val="tx1"/>
              </a:buClr>
            </a:pPr>
            <a:r>
              <a:rPr lang="en-GB" sz="1400" i="1" dirty="0">
                <a:solidFill>
                  <a:srgbClr val="525762"/>
                </a:solidFill>
                <a:effectLst/>
                <a:latin typeface="+mn-lt"/>
                <a:ea typeface="Arial" panose="020B0604020202020204" pitchFamily="34" charset="0"/>
              </a:rPr>
              <a:t>This document instructs Clubhouses on the new CPQ Web Survey Process.</a:t>
            </a:r>
            <a:endParaRPr lang="en-GB" sz="1400" dirty="0">
              <a:effectLst/>
              <a:latin typeface="+mn-lt"/>
              <a:ea typeface="Arial" panose="020B0604020202020204" pitchFamily="34" charset="0"/>
            </a:endParaRPr>
          </a:p>
          <a:p>
            <a:pPr marL="0" marR="0">
              <a:lnSpc>
                <a:spcPct val="108000"/>
              </a:lnSpc>
              <a:buClr>
                <a:schemeClr val="tx1"/>
              </a:buClr>
              <a:buFont typeface="Arial" panose="020B0604020202020204" pitchFamily="34" charset="0"/>
              <a:buChar char="•"/>
            </a:pPr>
            <a:r>
              <a:rPr lang="en-GB" sz="1400" u="none" strike="noStrike" dirty="0">
                <a:solidFill>
                  <a:srgbClr val="00729A"/>
                </a:solidFill>
                <a:effectLst/>
                <a:latin typeface="+mn-lt"/>
                <a:ea typeface="Arial" panose="020B0604020202020204" pitchFamily="34" charset="0"/>
                <a:hlinkClick r:id="rId4"/>
              </a:rPr>
              <a:t>Clubhouse Profile Questionnaire (CPQ) Part 2 – Data Entry Instructions</a:t>
            </a:r>
            <a:endParaRPr lang="en-GB" sz="1400" dirty="0">
              <a:effectLst/>
              <a:latin typeface="+mn-lt"/>
              <a:ea typeface="Arial" panose="020B0604020202020204" pitchFamily="34" charset="0"/>
            </a:endParaRPr>
          </a:p>
          <a:p>
            <a:pPr marL="0" marR="0" indent="0">
              <a:lnSpc>
                <a:spcPct val="108000"/>
              </a:lnSpc>
              <a:buClr>
                <a:schemeClr val="tx1"/>
              </a:buClr>
            </a:pPr>
            <a:r>
              <a:rPr lang="en-GB" sz="1400" i="1" dirty="0">
                <a:solidFill>
                  <a:srgbClr val="525762"/>
                </a:solidFill>
                <a:effectLst/>
                <a:latin typeface="+mn-lt"/>
                <a:ea typeface="Arial" panose="020B0604020202020204" pitchFamily="34" charset="0"/>
              </a:rPr>
              <a:t>This document instructs Clubhouses on how to enter their Clubhouse data into the new CPQ Web Survey.</a:t>
            </a:r>
            <a:endParaRPr lang="en-GB" sz="1400" dirty="0">
              <a:effectLst/>
              <a:latin typeface="+mn-lt"/>
              <a:ea typeface="Arial" panose="020B0604020202020204" pitchFamily="34" charset="0"/>
            </a:endParaRPr>
          </a:p>
          <a:p>
            <a:pPr marL="0" marR="0">
              <a:lnSpc>
                <a:spcPct val="108000"/>
              </a:lnSpc>
              <a:buClr>
                <a:schemeClr val="tx1"/>
              </a:buClr>
              <a:buFont typeface="Arial" panose="020B0604020202020204" pitchFamily="34" charset="0"/>
              <a:buChar char="•"/>
            </a:pPr>
            <a:r>
              <a:rPr lang="en-GB" sz="1400" u="none" strike="noStrike" dirty="0">
                <a:solidFill>
                  <a:srgbClr val="00729A"/>
                </a:solidFill>
                <a:effectLst/>
                <a:latin typeface="+mn-lt"/>
                <a:ea typeface="Arial" panose="020B0604020202020204" pitchFamily="34" charset="0"/>
                <a:hlinkClick r:id="rId5"/>
              </a:rPr>
              <a:t>Clubhouse Profile Questionnaire (CPQ) Part 3 – Instructions for Saving and Returning to Your CPQ</a:t>
            </a:r>
            <a:endParaRPr lang="en-GB" sz="1400" dirty="0">
              <a:effectLst/>
              <a:latin typeface="+mn-lt"/>
              <a:ea typeface="Arial" panose="020B0604020202020204" pitchFamily="34" charset="0"/>
            </a:endParaRPr>
          </a:p>
          <a:p>
            <a:pPr marL="0" marR="0" indent="0">
              <a:lnSpc>
                <a:spcPct val="108000"/>
              </a:lnSpc>
              <a:buClr>
                <a:schemeClr val="tx1"/>
              </a:buClr>
            </a:pPr>
            <a:r>
              <a:rPr lang="en-GB" sz="1400" i="1" dirty="0">
                <a:solidFill>
                  <a:srgbClr val="525762"/>
                </a:solidFill>
                <a:effectLst/>
                <a:latin typeface="+mn-lt"/>
                <a:ea typeface="Arial" panose="020B0604020202020204" pitchFamily="34" charset="0"/>
              </a:rPr>
              <a:t>This document instructs Clubhouses on how to save and return to their Clubhouse CPQ in the new CPQ Web Survey platform for further editing or changes.</a:t>
            </a:r>
            <a:endParaRPr lang="en-GB" sz="1400" dirty="0">
              <a:effectLst/>
              <a:latin typeface="+mn-lt"/>
              <a:ea typeface="Arial" panose="020B0604020202020204" pitchFamily="34" charset="0"/>
            </a:endParaRPr>
          </a:p>
          <a:p>
            <a:pPr marL="0" marR="0">
              <a:lnSpc>
                <a:spcPct val="108000"/>
              </a:lnSpc>
              <a:buClr>
                <a:schemeClr val="tx1"/>
              </a:buClr>
              <a:buFont typeface="Arial" panose="020B0604020202020204" pitchFamily="34" charset="0"/>
              <a:buChar char="•"/>
            </a:pPr>
            <a:r>
              <a:rPr lang="en-GB" sz="1400" u="none" strike="noStrike" dirty="0">
                <a:solidFill>
                  <a:srgbClr val="00729A"/>
                </a:solidFill>
                <a:effectLst/>
                <a:latin typeface="+mn-lt"/>
                <a:ea typeface="Arial" panose="020B0604020202020204" pitchFamily="34" charset="0"/>
                <a:hlinkClick r:id="rId6"/>
              </a:rPr>
              <a:t>Clubhouse Profile Questionnaire (CPQ) Portal Document Download-CPQ Upload Instruction</a:t>
            </a:r>
            <a:r>
              <a:rPr lang="en-GB" sz="1400" dirty="0">
                <a:solidFill>
                  <a:srgbClr val="000000"/>
                </a:solidFill>
                <a:effectLst/>
                <a:latin typeface="+mn-lt"/>
                <a:ea typeface="Arial" panose="020B0604020202020204" pitchFamily="34" charset="0"/>
              </a:rPr>
              <a:t>s</a:t>
            </a:r>
            <a:endParaRPr lang="en-GB" sz="1400" dirty="0">
              <a:effectLst/>
              <a:latin typeface="+mn-lt"/>
              <a:ea typeface="Arial" panose="020B0604020202020204" pitchFamily="34" charset="0"/>
            </a:endParaRPr>
          </a:p>
          <a:p>
            <a:endParaRPr lang="en-US" dirty="0"/>
          </a:p>
        </p:txBody>
      </p:sp>
    </p:spTree>
    <p:extLst>
      <p:ext uri="{BB962C8B-B14F-4D97-AF65-F5344CB8AC3E}">
        <p14:creationId xmlns:p14="http://schemas.microsoft.com/office/powerpoint/2010/main" val="1414299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Clipart - Blue World Map">
            <a:extLst>
              <a:ext uri="{FF2B5EF4-FFF2-40B4-BE49-F238E27FC236}">
                <a16:creationId xmlns:a16="http://schemas.microsoft.com/office/drawing/2014/main" id="{DB67151A-11FB-AB23-BBE3-17CEDC462D5A}"/>
              </a:ext>
            </a:extLst>
          </p:cNvPr>
          <p:cNvPicPr>
            <a:picLocks noChangeAspect="1"/>
          </p:cNvPicPr>
          <p:nvPr/>
        </p:nvPicPr>
        <p:blipFill rotWithShape="1">
          <a:blip r:embed="rId3"/>
          <a:srcRect t="1298" b="31462"/>
          <a:stretch/>
        </p:blipFill>
        <p:spPr>
          <a:xfrm>
            <a:off x="-1" y="11"/>
            <a:ext cx="12192001" cy="3891054"/>
          </a:xfrm>
          <a:prstGeom prst="rect">
            <a:avLst/>
          </a:prstGeom>
        </p:spPr>
      </p:pic>
      <p:sp>
        <p:nvSpPr>
          <p:cNvPr id="6" name="Title 5">
            <a:extLst>
              <a:ext uri="{FF2B5EF4-FFF2-40B4-BE49-F238E27FC236}">
                <a16:creationId xmlns:a16="http://schemas.microsoft.com/office/drawing/2014/main" id="{F8C6BE62-E33C-BEA2-2FF3-CCD19E485EEE}"/>
              </a:ext>
            </a:extLst>
          </p:cNvPr>
          <p:cNvSpPr>
            <a:spLocks noGrp="1"/>
          </p:cNvSpPr>
          <p:nvPr>
            <p:ph type="ctrTitle"/>
          </p:nvPr>
        </p:nvSpPr>
        <p:spPr>
          <a:xfrm>
            <a:off x="427100" y="3758083"/>
            <a:ext cx="11334750" cy="1406843"/>
          </a:xfrm>
        </p:spPr>
        <p:txBody>
          <a:bodyPr>
            <a:normAutofit/>
          </a:bodyPr>
          <a:lstStyle/>
          <a:p>
            <a:r>
              <a:rPr lang="en-US" sz="4400" dirty="0">
                <a:solidFill>
                  <a:srgbClr val="215E99"/>
                </a:solidFill>
              </a:rPr>
              <a:t>Results from the 2023 Clubhouse Profile Questionnaire (CPQ)</a:t>
            </a:r>
          </a:p>
        </p:txBody>
      </p:sp>
      <p:sp>
        <p:nvSpPr>
          <p:cNvPr id="3" name="Subtitle 2"/>
          <p:cNvSpPr>
            <a:spLocks noGrp="1"/>
          </p:cNvSpPr>
          <p:nvPr>
            <p:ph type="subTitle" idx="1"/>
          </p:nvPr>
        </p:nvSpPr>
        <p:spPr>
          <a:xfrm>
            <a:off x="1230384" y="5164926"/>
            <a:ext cx="9416898" cy="1579801"/>
          </a:xfrm>
        </p:spPr>
        <p:txBody>
          <a:bodyPr anchor="b">
            <a:normAutofit fontScale="32500" lnSpcReduction="20000"/>
          </a:bodyPr>
          <a:lstStyle/>
          <a:p>
            <a:pPr lvl="0">
              <a:spcBef>
                <a:spcPts val="600"/>
              </a:spcBef>
              <a:buClr>
                <a:srgbClr val="94B6D2">
                  <a:lumMod val="75000"/>
                </a:srgbClr>
              </a:buClr>
              <a:buSzPct val="85000"/>
              <a:defRPr/>
            </a:pPr>
            <a:r>
              <a:rPr lang="en-US" sz="6200" b="0" dirty="0">
                <a:solidFill>
                  <a:schemeClr val="tx2">
                    <a:lumMod val="75000"/>
                    <a:lumOff val="25000"/>
                  </a:schemeClr>
                </a:solidFill>
              </a:rPr>
              <a:t>Colleen McKay, MA, CAGS</a:t>
            </a:r>
          </a:p>
          <a:p>
            <a:pPr lvl="0">
              <a:spcBef>
                <a:spcPts val="600"/>
              </a:spcBef>
              <a:buClr>
                <a:srgbClr val="94B6D2">
                  <a:lumMod val="75000"/>
                </a:srgbClr>
              </a:buClr>
              <a:buSzPct val="85000"/>
              <a:defRPr/>
            </a:pPr>
            <a:r>
              <a:rPr lang="en-US" sz="6200" b="0" dirty="0">
                <a:solidFill>
                  <a:schemeClr val="tx2">
                    <a:lumMod val="75000"/>
                    <a:lumOff val="25000"/>
                  </a:schemeClr>
                </a:solidFill>
              </a:rPr>
              <a:t>Assistant Professor &amp; Director</a:t>
            </a:r>
          </a:p>
          <a:p>
            <a:pPr lvl="0">
              <a:spcBef>
                <a:spcPts val="600"/>
              </a:spcBef>
              <a:buClr>
                <a:srgbClr val="94B6D2">
                  <a:lumMod val="75000"/>
                </a:srgbClr>
              </a:buClr>
              <a:buSzPct val="85000"/>
              <a:defRPr/>
            </a:pPr>
            <a:r>
              <a:rPr lang="en-US" sz="6200" b="0" dirty="0">
                <a:solidFill>
                  <a:schemeClr val="tx2">
                    <a:lumMod val="75000"/>
                    <a:lumOff val="25000"/>
                  </a:schemeClr>
                </a:solidFill>
              </a:rPr>
              <a:t>Program for Clubhouse Research</a:t>
            </a:r>
          </a:p>
          <a:p>
            <a:pPr lvl="0">
              <a:spcBef>
                <a:spcPts val="600"/>
              </a:spcBef>
              <a:buClr>
                <a:srgbClr val="94B6D2">
                  <a:lumMod val="75000"/>
                </a:srgbClr>
              </a:buClr>
              <a:buSzPct val="85000"/>
              <a:defRPr/>
            </a:pPr>
            <a:r>
              <a:rPr lang="en-US" sz="6200" b="0" dirty="0">
                <a:solidFill>
                  <a:schemeClr val="tx2">
                    <a:lumMod val="75000"/>
                    <a:lumOff val="25000"/>
                  </a:schemeClr>
                </a:solidFill>
              </a:rPr>
              <a:t>Implementation Science &amp; Practice Advances Research Center</a:t>
            </a:r>
          </a:p>
          <a:p>
            <a:pPr lvl="0">
              <a:spcBef>
                <a:spcPts val="600"/>
              </a:spcBef>
              <a:buClr>
                <a:srgbClr val="94B6D2">
                  <a:lumMod val="75000"/>
                </a:srgbClr>
              </a:buClr>
              <a:buSzPct val="85000"/>
              <a:defRPr/>
            </a:pPr>
            <a:r>
              <a:rPr lang="en-US" sz="6200" b="0" dirty="0">
                <a:solidFill>
                  <a:schemeClr val="tx2">
                    <a:lumMod val="75000"/>
                    <a:lumOff val="25000"/>
                  </a:schemeClr>
                </a:solidFill>
              </a:rPr>
              <a:t>U</a:t>
            </a:r>
            <a:r>
              <a:rPr lang="en-US" sz="6200" dirty="0">
                <a:solidFill>
                  <a:schemeClr val="tx2">
                    <a:lumMod val="75000"/>
                    <a:lumOff val="25000"/>
                  </a:schemeClr>
                </a:solidFill>
              </a:rPr>
              <a:t>M</a:t>
            </a:r>
            <a:r>
              <a:rPr lang="en-US" sz="6200" b="0" dirty="0">
                <a:solidFill>
                  <a:schemeClr val="tx2">
                    <a:lumMod val="75000"/>
                    <a:lumOff val="25000"/>
                  </a:schemeClr>
                </a:solidFill>
              </a:rPr>
              <a:t>ass Chan Medical School</a:t>
            </a:r>
          </a:p>
        </p:txBody>
      </p:sp>
    </p:spTree>
    <p:extLst>
      <p:ext uri="{BB962C8B-B14F-4D97-AF65-F5344CB8AC3E}">
        <p14:creationId xmlns:p14="http://schemas.microsoft.com/office/powerpoint/2010/main" val="2671364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D655E-27BE-0CC4-8392-34554CB03B9D}"/>
              </a:ext>
            </a:extLst>
          </p:cNvPr>
          <p:cNvSpPr>
            <a:spLocks noGrp="1"/>
          </p:cNvSpPr>
          <p:nvPr>
            <p:ph type="title"/>
          </p:nvPr>
        </p:nvSpPr>
        <p:spPr>
          <a:xfrm>
            <a:off x="385195" y="247680"/>
            <a:ext cx="10515600" cy="1035836"/>
          </a:xfrm>
        </p:spPr>
        <p:txBody>
          <a:bodyPr>
            <a:normAutofit/>
          </a:bodyPr>
          <a:lstStyle/>
          <a:p>
            <a:r>
              <a:rPr lang="en-US" dirty="0">
                <a:solidFill>
                  <a:schemeClr val="tx2">
                    <a:lumMod val="75000"/>
                    <a:lumOff val="25000"/>
                  </a:schemeClr>
                </a:solidFill>
              </a:rPr>
              <a:t>The Clubhouse Profile Questionnaire (CPQ)</a:t>
            </a:r>
          </a:p>
        </p:txBody>
      </p:sp>
      <p:sp>
        <p:nvSpPr>
          <p:cNvPr id="8" name="Content Placeholder 7">
            <a:extLst>
              <a:ext uri="{FF2B5EF4-FFF2-40B4-BE49-F238E27FC236}">
                <a16:creationId xmlns:a16="http://schemas.microsoft.com/office/drawing/2014/main" id="{3ECA76A3-7E9F-D467-0170-A76E1753EC5E}"/>
              </a:ext>
            </a:extLst>
          </p:cNvPr>
          <p:cNvSpPr>
            <a:spLocks noGrp="1"/>
          </p:cNvSpPr>
          <p:nvPr>
            <p:ph idx="1"/>
          </p:nvPr>
        </p:nvSpPr>
        <p:spPr>
          <a:xfrm>
            <a:off x="703976" y="1191597"/>
            <a:ext cx="10515600" cy="4351338"/>
          </a:xfrm>
          <a:noFill/>
          <a:effectLst>
            <a:softEdge rad="12700"/>
          </a:effectLst>
          <a:scene3d>
            <a:camera prst="orthographicFront"/>
            <a:lightRig rig="threePt" dir="t"/>
          </a:scene3d>
          <a:sp3d prstMaterial="softEdge"/>
        </p:spPr>
        <p:txBody>
          <a:bodyPr>
            <a:normAutofit lnSpcReduction="10000"/>
          </a:bodyPr>
          <a:lstStyle/>
          <a:p>
            <a:r>
              <a:rPr lang="en-US" sz="2000" dirty="0">
                <a:solidFill>
                  <a:schemeClr val="bg2">
                    <a:lumMod val="25000"/>
                  </a:schemeClr>
                </a:solidFill>
              </a:rPr>
              <a:t>Web-based questionnaire designed to obtain information concerning practices, characteristics, concerns, &amp; performance outcomes of clubhouse programs. </a:t>
            </a:r>
          </a:p>
          <a:p>
            <a:r>
              <a:rPr lang="en-US" sz="2000" dirty="0">
                <a:solidFill>
                  <a:schemeClr val="bg2">
                    <a:lumMod val="25000"/>
                  </a:schemeClr>
                </a:solidFill>
              </a:rPr>
              <a:t>Areas addressed in the CPQ include funding, governance &amp; administration; membership; staffing &amp; staff credentials; unit structure; employment; housing; services provided; participation in clubhouse training; &amp; research activities. </a:t>
            </a:r>
          </a:p>
          <a:p>
            <a:r>
              <a:rPr lang="en-US" sz="2000" dirty="0">
                <a:solidFill>
                  <a:schemeClr val="bg2">
                    <a:lumMod val="25000"/>
                  </a:schemeClr>
                </a:solidFill>
              </a:rPr>
              <a:t>Administered by the PCR at UMass Chan</a:t>
            </a:r>
          </a:p>
          <a:p>
            <a:r>
              <a:rPr lang="en-US" sz="2000" dirty="0">
                <a:solidFill>
                  <a:schemeClr val="bg2">
                    <a:lumMod val="25000"/>
                  </a:schemeClr>
                </a:solidFill>
              </a:rPr>
              <a:t>Used by Clubhouse International for:</a:t>
            </a:r>
            <a:endParaRPr lang="en-US" sz="2000" b="1" dirty="0">
              <a:solidFill>
                <a:schemeClr val="bg2">
                  <a:lumMod val="25000"/>
                </a:schemeClr>
              </a:solidFill>
            </a:endParaRPr>
          </a:p>
          <a:p>
            <a:pPr lvl="1">
              <a:buFont typeface="Arial" panose="020B0604020202020204" pitchFamily="34" charset="0"/>
              <a:buChar char="•"/>
            </a:pPr>
            <a:r>
              <a:rPr lang="en-US" sz="1800" dirty="0">
                <a:solidFill>
                  <a:schemeClr val="bg2">
                    <a:lumMod val="25000"/>
                  </a:schemeClr>
                </a:solidFill>
              </a:rPr>
              <a:t>Quality assurance  &amp; program improvement, </a:t>
            </a:r>
          </a:p>
          <a:p>
            <a:pPr lvl="1">
              <a:buFont typeface="Arial" panose="020B0604020202020204" pitchFamily="34" charset="0"/>
              <a:buChar char="•"/>
            </a:pPr>
            <a:r>
              <a:rPr lang="en-US" sz="1800" dirty="0">
                <a:solidFill>
                  <a:schemeClr val="bg2">
                    <a:lumMod val="25000"/>
                  </a:schemeClr>
                </a:solidFill>
              </a:rPr>
              <a:t>Monitor progress of accreditation &amp; training</a:t>
            </a:r>
          </a:p>
          <a:p>
            <a:pPr lvl="1">
              <a:buFont typeface="Arial" panose="020B0604020202020204" pitchFamily="34" charset="0"/>
              <a:buChar char="•"/>
            </a:pPr>
            <a:r>
              <a:rPr lang="en-US" sz="1800" dirty="0">
                <a:solidFill>
                  <a:schemeClr val="bg2">
                    <a:lumMod val="25000"/>
                  </a:schemeClr>
                </a:solidFill>
              </a:rPr>
              <a:t>Track development of the Clubhouse Model over time</a:t>
            </a:r>
          </a:p>
          <a:p>
            <a:r>
              <a:rPr lang="en-US" sz="2200" dirty="0">
                <a:solidFill>
                  <a:schemeClr val="bg2">
                    <a:lumMod val="25000"/>
                  </a:schemeClr>
                </a:solidFill>
              </a:rPr>
              <a:t>Share/publish findings with stakeholders – Example: SAMHSA – Mental Health United States 2010 and Behavioral Health 2012</a:t>
            </a:r>
          </a:p>
          <a:p>
            <a:r>
              <a:rPr lang="en-US" sz="2200" dirty="0">
                <a:solidFill>
                  <a:schemeClr val="bg2">
                    <a:lumMod val="25000"/>
                  </a:schemeClr>
                </a:solidFill>
              </a:rPr>
              <a:t>De-identified data could be used for other studies</a:t>
            </a:r>
            <a:endParaRPr lang="en-US" sz="1800" dirty="0">
              <a:solidFill>
                <a:schemeClr val="accent3">
                  <a:lumMod val="75000"/>
                </a:schemeClr>
              </a:solidFill>
            </a:endParaRPr>
          </a:p>
          <a:p>
            <a:endParaRPr lang="en-US" dirty="0"/>
          </a:p>
        </p:txBody>
      </p:sp>
      <p:sp>
        <p:nvSpPr>
          <p:cNvPr id="11" name="Footer Placeholder 6">
            <a:extLst>
              <a:ext uri="{FF2B5EF4-FFF2-40B4-BE49-F238E27FC236}">
                <a16:creationId xmlns:a16="http://schemas.microsoft.com/office/drawing/2014/main" id="{090578B2-6DB7-D06A-D3CB-35A3FF2127E7}"/>
              </a:ext>
            </a:extLst>
          </p:cNvPr>
          <p:cNvSpPr txBox="1">
            <a:spLocks/>
          </p:cNvSpPr>
          <p:nvPr/>
        </p:nvSpPr>
        <p:spPr>
          <a:xfrm>
            <a:off x="583766" y="5542935"/>
            <a:ext cx="6400800" cy="381000"/>
          </a:xfrm>
          <a:prstGeom prst="rect">
            <a:avLst/>
          </a:prstGeom>
        </p:spPr>
        <p:txBody>
          <a:bodyPr anchor="b"/>
          <a:lstStyle/>
          <a:p>
            <a:pPr fontAlgn="auto">
              <a:spcBef>
                <a:spcPts val="0"/>
              </a:spcBef>
              <a:spcAft>
                <a:spcPts val="0"/>
              </a:spcAft>
              <a:defRPr/>
            </a:pPr>
            <a:r>
              <a:rPr lang="en-US" sz="900" dirty="0">
                <a:solidFill>
                  <a:schemeClr val="accent4">
                    <a:lumMod val="50000"/>
                  </a:schemeClr>
                </a:solidFill>
              </a:rPr>
              <a:t>The Clubhouse Profile Questionnaire 2023. Results for Clubhouses Worldwide</a:t>
            </a:r>
          </a:p>
          <a:p>
            <a:pPr fontAlgn="auto">
              <a:spcBef>
                <a:spcPts val="0"/>
              </a:spcBef>
              <a:spcAft>
                <a:spcPts val="0"/>
              </a:spcAft>
              <a:defRPr/>
            </a:pPr>
            <a:r>
              <a:rPr lang="en-US" sz="900" dirty="0">
                <a:solidFill>
                  <a:schemeClr val="accent4">
                    <a:lumMod val="50000"/>
                  </a:schemeClr>
                </a:solidFill>
              </a:rPr>
              <a:t>© 2023-2024 University of Massachusetts: All rights reserved. No reproductions without written permission.</a:t>
            </a:r>
          </a:p>
        </p:txBody>
      </p:sp>
      <p:grpSp>
        <p:nvGrpSpPr>
          <p:cNvPr id="3" name="Group 2" descr="UMass Chan Logo all text&#10;&#10;isparc logo yellow stars in the shapes of people with text isparc&#10;&#10;clubhouse logo house with globe outline&#10;&#10;world globe&#10;">
            <a:extLst>
              <a:ext uri="{FF2B5EF4-FFF2-40B4-BE49-F238E27FC236}">
                <a16:creationId xmlns:a16="http://schemas.microsoft.com/office/drawing/2014/main" id="{53B892C2-6E51-438B-8FD4-0D2BA5134C2A}"/>
              </a:ext>
            </a:extLst>
          </p:cNvPr>
          <p:cNvGrpSpPr/>
          <p:nvPr/>
        </p:nvGrpSpPr>
        <p:grpSpPr>
          <a:xfrm>
            <a:off x="193885" y="5552110"/>
            <a:ext cx="11957644" cy="1305890"/>
            <a:chOff x="193885" y="5552110"/>
            <a:chExt cx="11957644" cy="1305890"/>
          </a:xfrm>
        </p:grpSpPr>
        <p:pic>
          <p:nvPicPr>
            <p:cNvPr id="6" name="Picture 5" descr="UMass Chan Logo">
              <a:extLst>
                <a:ext uri="{FF2B5EF4-FFF2-40B4-BE49-F238E27FC236}">
                  <a16:creationId xmlns:a16="http://schemas.microsoft.com/office/drawing/2014/main" id="{D8F97E9D-A3A4-08CB-125E-714E23DF35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885" y="6243202"/>
              <a:ext cx="2516615" cy="547363"/>
            </a:xfrm>
            <a:prstGeom prst="rect">
              <a:avLst/>
            </a:prstGeom>
          </p:spPr>
        </p:pic>
        <p:pic>
          <p:nvPicPr>
            <p:cNvPr id="5" name="Picture 4" descr="iSPARC logo">
              <a:extLst>
                <a:ext uri="{FF2B5EF4-FFF2-40B4-BE49-F238E27FC236}">
                  <a16:creationId xmlns:a16="http://schemas.microsoft.com/office/drawing/2014/main" id="{415891BB-927A-CCDE-5EC5-7A73708093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2895" y="6243202"/>
              <a:ext cx="1216363" cy="547363"/>
            </a:xfrm>
            <a:prstGeom prst="rect">
              <a:avLst/>
            </a:prstGeom>
          </p:spPr>
        </p:pic>
        <p:pic>
          <p:nvPicPr>
            <p:cNvPr id="7" name="Picture 6" descr="Clubhouse logo">
              <a:extLst>
                <a:ext uri="{FF2B5EF4-FFF2-40B4-BE49-F238E27FC236}">
                  <a16:creationId xmlns:a16="http://schemas.microsoft.com/office/drawing/2014/main" id="{17990148-28DC-F6D1-FB19-C11640CADD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91653" y="6243202"/>
              <a:ext cx="3475340" cy="547363"/>
            </a:xfrm>
            <a:prstGeom prst="rect">
              <a:avLst/>
            </a:prstGeom>
          </p:spPr>
        </p:pic>
        <p:pic>
          <p:nvPicPr>
            <p:cNvPr id="10" name="Picture 9" descr="world globe">
              <a:extLst>
                <a:ext uri="{FF2B5EF4-FFF2-40B4-BE49-F238E27FC236}">
                  <a16:creationId xmlns:a16="http://schemas.microsoft.com/office/drawing/2014/main" id="{0BCD52C1-4D58-0924-8429-B9CB980B0150}"/>
                </a:ext>
              </a:extLst>
            </p:cNvPr>
            <p:cNvPicPr>
              <a:picLocks noChangeAspect="1"/>
            </p:cNvPicPr>
            <p:nvPr/>
          </p:nvPicPr>
          <p:blipFill>
            <a:blip r:embed="rId6"/>
            <a:stretch>
              <a:fillRect/>
            </a:stretch>
          </p:blipFill>
          <p:spPr>
            <a:xfrm>
              <a:off x="8366339" y="5552110"/>
              <a:ext cx="3785190" cy="1305890"/>
            </a:xfrm>
            <a:prstGeom prst="rect">
              <a:avLst/>
            </a:prstGeom>
          </p:spPr>
        </p:pic>
      </p:grpSp>
    </p:spTree>
    <p:extLst>
      <p:ext uri="{BB962C8B-B14F-4D97-AF65-F5344CB8AC3E}">
        <p14:creationId xmlns:p14="http://schemas.microsoft.com/office/powerpoint/2010/main" val="2441250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42BA9-A613-1C0F-677A-0EE1AC2C05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1BD1D0-B9AC-0A4E-6847-9F4A6273930D}"/>
              </a:ext>
            </a:extLst>
          </p:cNvPr>
          <p:cNvSpPr>
            <a:spLocks noGrp="1"/>
          </p:cNvSpPr>
          <p:nvPr>
            <p:ph type="title"/>
          </p:nvPr>
        </p:nvSpPr>
        <p:spPr>
          <a:xfrm>
            <a:off x="385195" y="60720"/>
            <a:ext cx="11200448" cy="845336"/>
          </a:xfrm>
        </p:spPr>
        <p:txBody>
          <a:bodyPr>
            <a:normAutofit/>
          </a:bodyPr>
          <a:lstStyle/>
          <a:p>
            <a:r>
              <a:rPr lang="en-US" dirty="0">
                <a:solidFill>
                  <a:schemeClr val="tx2">
                    <a:lumMod val="75000"/>
                    <a:lumOff val="25000"/>
                  </a:schemeClr>
                </a:solidFill>
              </a:rPr>
              <a:t>Publications That Include CPQ Data</a:t>
            </a:r>
          </a:p>
        </p:txBody>
      </p:sp>
      <p:sp>
        <p:nvSpPr>
          <p:cNvPr id="12" name="TextBox 11">
            <a:extLst>
              <a:ext uri="{FF2B5EF4-FFF2-40B4-BE49-F238E27FC236}">
                <a16:creationId xmlns:a16="http://schemas.microsoft.com/office/drawing/2014/main" id="{C477FB9F-4AA5-593D-B17B-6810DBA92E73}"/>
              </a:ext>
            </a:extLst>
          </p:cNvPr>
          <p:cNvSpPr txBox="1"/>
          <p:nvPr/>
        </p:nvSpPr>
        <p:spPr>
          <a:xfrm>
            <a:off x="385195" y="1028480"/>
            <a:ext cx="11200448" cy="4401205"/>
          </a:xfrm>
          <a:prstGeom prst="rect">
            <a:avLst/>
          </a:prstGeom>
          <a:noFill/>
        </p:spPr>
        <p:txBody>
          <a:bodyPr wrap="square">
            <a:spAutoFit/>
          </a:bodyPr>
          <a:lstStyle/>
          <a:p>
            <a:pPr marL="342900" indent="-342900">
              <a:buAutoNum type="arabicPeriod"/>
            </a:pPr>
            <a:r>
              <a:rPr lang="en-US" sz="1400" dirty="0">
                <a:solidFill>
                  <a:schemeClr val="bg2">
                    <a:lumMod val="25000"/>
                  </a:schemeClr>
                </a:solidFill>
              </a:rPr>
              <a:t>McKay, C.E., Nugent, K.L., Johnsen, M., Eaton, W.W, &amp; Lidz, C.W. (2018). </a:t>
            </a:r>
            <a:r>
              <a:rPr lang="en-US" sz="1400" dirty="0">
                <a:solidFill>
                  <a:schemeClr val="accent1"/>
                </a:solidFill>
                <a:hlinkClick r:id="rId3">
                  <a:extLst>
                    <a:ext uri="{A12FA001-AC4F-418D-AE19-62706E023703}">
                      <ahyp:hlinkClr xmlns:ahyp="http://schemas.microsoft.com/office/drawing/2018/hyperlinkcolor" val="tx"/>
                    </a:ext>
                  </a:extLst>
                </a:hlinkClick>
              </a:rPr>
              <a:t>A Systematic Review of Evidence for the Clubhouse Model</a:t>
            </a:r>
            <a:r>
              <a:rPr lang="en-US" sz="1400" dirty="0">
                <a:solidFill>
                  <a:schemeClr val="accent5">
                    <a:lumMod val="50000"/>
                  </a:schemeClr>
                </a:solidFill>
              </a:rPr>
              <a:t>. </a:t>
            </a:r>
            <a:r>
              <a:rPr lang="en-US" sz="1400" dirty="0">
                <a:solidFill>
                  <a:schemeClr val="bg2">
                    <a:lumMod val="25000"/>
                  </a:schemeClr>
                </a:solidFill>
              </a:rPr>
              <a:t>Administration and Policy in Mental Health and Mental Health Services Research. </a:t>
            </a:r>
          </a:p>
          <a:p>
            <a:pPr marL="342900" indent="-342900">
              <a:buAutoNum type="arabicPeriod"/>
            </a:pPr>
            <a:r>
              <a:rPr lang="en-US" sz="1400" dirty="0">
                <a:solidFill>
                  <a:schemeClr val="bg2">
                    <a:lumMod val="25000"/>
                  </a:schemeClr>
                </a:solidFill>
              </a:rPr>
              <a:t>Gorman, J.A., McKay, C.E., Yates, B.T., Fisher, W. (2016). </a:t>
            </a:r>
            <a:r>
              <a:rPr lang="en-US" sz="1400" dirty="0">
                <a:solidFill>
                  <a:schemeClr val="accent1"/>
                </a:solidFill>
                <a:hlinkClick r:id="rId4">
                  <a:extLst>
                    <a:ext uri="{A12FA001-AC4F-418D-AE19-62706E023703}">
                      <ahyp:hlinkClr xmlns:ahyp="http://schemas.microsoft.com/office/drawing/2018/hyperlinkcolor" val="tx"/>
                    </a:ext>
                  </a:extLst>
                </a:hlinkClick>
              </a:rPr>
              <a:t>Keeping Clubhouses Open: Toward a Roadmap for Sustainability</a:t>
            </a:r>
            <a:r>
              <a:rPr lang="en-US" sz="1400" dirty="0">
                <a:solidFill>
                  <a:schemeClr val="accent4">
                    <a:lumMod val="50000"/>
                  </a:schemeClr>
                </a:solidFill>
              </a:rPr>
              <a:t>. </a:t>
            </a:r>
            <a:r>
              <a:rPr lang="en-US" sz="1400" dirty="0">
                <a:solidFill>
                  <a:schemeClr val="bg2">
                    <a:lumMod val="25000"/>
                  </a:schemeClr>
                </a:solidFill>
              </a:rPr>
              <a:t>Administration and Policy in Mental Health and Mental Health Services Research. </a:t>
            </a:r>
          </a:p>
          <a:p>
            <a:pPr marL="342900" indent="-342900">
              <a:buAutoNum type="arabicPeriod"/>
            </a:pPr>
            <a:r>
              <a:rPr lang="en-US" sz="1400" dirty="0">
                <a:solidFill>
                  <a:schemeClr val="bg2">
                    <a:lumMod val="25000"/>
                  </a:schemeClr>
                </a:solidFill>
              </a:rPr>
              <a:t>Gorman, J. (2015). </a:t>
            </a:r>
            <a:r>
              <a:rPr lang="en-US" sz="1400" dirty="0">
                <a:solidFill>
                  <a:schemeClr val="accent1"/>
                </a:solidFill>
                <a:hlinkClick r:id="rId5">
                  <a:extLst>
                    <a:ext uri="{A12FA001-AC4F-418D-AE19-62706E023703}">
                      <ahyp:hlinkClr xmlns:ahyp="http://schemas.microsoft.com/office/drawing/2018/hyperlinkcolor" val="tx"/>
                    </a:ext>
                  </a:extLst>
                </a:hlinkClick>
              </a:rPr>
              <a:t>Keeping the clubhouse open: Toward a road map for clubhouse sustainability</a:t>
            </a:r>
            <a:r>
              <a:rPr lang="en-US" sz="1400" dirty="0">
                <a:solidFill>
                  <a:schemeClr val="accent1"/>
                </a:solidFill>
              </a:rPr>
              <a:t> </a:t>
            </a:r>
            <a:r>
              <a:rPr lang="en-US" sz="1400" dirty="0">
                <a:solidFill>
                  <a:schemeClr val="bg2">
                    <a:lumMod val="25000"/>
                  </a:schemeClr>
                </a:solidFill>
              </a:rPr>
              <a:t>(Doctoral dissertation). Ph.D. American University.</a:t>
            </a:r>
          </a:p>
          <a:p>
            <a:pPr marL="342900" indent="-342900">
              <a:buAutoNum type="arabicPeriod"/>
            </a:pPr>
            <a:r>
              <a:rPr lang="en-US" sz="1400" dirty="0">
                <a:solidFill>
                  <a:schemeClr val="bg2">
                    <a:lumMod val="25000"/>
                  </a:schemeClr>
                </a:solidFill>
              </a:rPr>
              <a:t>Gorman, J. (2014). </a:t>
            </a:r>
            <a:r>
              <a:rPr lang="en-US" sz="1400" dirty="0">
                <a:solidFill>
                  <a:schemeClr val="accent1"/>
                </a:solidFill>
                <a:hlinkClick r:id="rId6">
                  <a:extLst>
                    <a:ext uri="{A12FA001-AC4F-418D-AE19-62706E023703}">
                      <ahyp:hlinkClr xmlns:ahyp="http://schemas.microsoft.com/office/drawing/2018/hyperlinkcolor" val="tx"/>
                    </a:ext>
                  </a:extLst>
                </a:hlinkClick>
              </a:rPr>
              <a:t>Cost-benefit and cost-effectiveness analysis of employment services offered by the clubhouse model</a:t>
            </a:r>
            <a:r>
              <a:rPr lang="en-US" sz="1400" dirty="0">
                <a:solidFill>
                  <a:schemeClr val="accent5">
                    <a:lumMod val="50000"/>
                  </a:schemeClr>
                </a:solidFill>
              </a:rPr>
              <a:t>. </a:t>
            </a:r>
            <a:r>
              <a:rPr lang="en-US" sz="1400" dirty="0">
                <a:solidFill>
                  <a:schemeClr val="bg2">
                    <a:lumMod val="25000"/>
                  </a:schemeClr>
                </a:solidFill>
              </a:rPr>
              <a:t>Master's thesis American University. </a:t>
            </a:r>
          </a:p>
          <a:p>
            <a:pPr marL="342900" indent="-342900">
              <a:buAutoNum type="arabicPeriod"/>
            </a:pPr>
            <a:r>
              <a:rPr lang="en-US" sz="1400" dirty="0">
                <a:solidFill>
                  <a:schemeClr val="bg2">
                    <a:lumMod val="25000"/>
                  </a:schemeClr>
                </a:solidFill>
              </a:rPr>
              <a:t>Substance Abuse and Mental Health Services Administration (US) (2013). </a:t>
            </a:r>
            <a:r>
              <a:rPr lang="en-US" sz="1400" dirty="0">
                <a:solidFill>
                  <a:schemeClr val="accent1"/>
                </a:solidFill>
                <a:hlinkClick r:id="rId7">
                  <a:extLst>
                    <a:ext uri="{A12FA001-AC4F-418D-AE19-62706E023703}">
                      <ahyp:hlinkClr xmlns:ahyp="http://schemas.microsoft.com/office/drawing/2018/hyperlinkcolor" val="tx"/>
                    </a:ext>
                  </a:extLst>
                </a:hlinkClick>
              </a:rPr>
              <a:t>Behavioral Health, United States, 2012 </a:t>
            </a:r>
            <a:r>
              <a:rPr lang="en-US" sz="1400" dirty="0">
                <a:solidFill>
                  <a:schemeClr val="bg2">
                    <a:lumMod val="25000"/>
                  </a:schemeClr>
                </a:solidFill>
              </a:rPr>
              <a:t>(Rep. No. (SMA) 13-4797). Rockville (MD): Substance Abuse and Mental Health Services Administration.</a:t>
            </a:r>
          </a:p>
          <a:p>
            <a:pPr marL="342900" indent="-342900">
              <a:buAutoNum type="arabicPeriod"/>
            </a:pPr>
            <a:r>
              <a:rPr lang="en-US" sz="1400" dirty="0">
                <a:solidFill>
                  <a:schemeClr val="bg2">
                    <a:lumMod val="25000"/>
                  </a:schemeClr>
                </a:solidFill>
              </a:rPr>
              <a:t>Substance Abuse and Mental Health Services Administration (US) (2012). </a:t>
            </a:r>
            <a:r>
              <a:rPr lang="en-US" sz="1400" dirty="0">
                <a:solidFill>
                  <a:schemeClr val="accent1"/>
                </a:solidFill>
                <a:hlinkClick r:id="rId8">
                  <a:extLst>
                    <a:ext uri="{A12FA001-AC4F-418D-AE19-62706E023703}">
                      <ahyp:hlinkClr xmlns:ahyp="http://schemas.microsoft.com/office/drawing/2018/hyperlinkcolor" val="tx"/>
                    </a:ext>
                  </a:extLst>
                </a:hlinkClick>
              </a:rPr>
              <a:t>Mental Health, United States, 2010 </a:t>
            </a:r>
            <a:r>
              <a:rPr lang="en-US" sz="1400" dirty="0">
                <a:solidFill>
                  <a:schemeClr val="bg2">
                    <a:lumMod val="25000"/>
                  </a:schemeClr>
                </a:solidFill>
              </a:rPr>
              <a:t>(Rep. No. (SMA) 12-4681.). Rockville (MD): Substance Abuse and Mental Health Services Administration.</a:t>
            </a:r>
          </a:p>
          <a:p>
            <a:pPr marL="342900" indent="-342900">
              <a:buAutoNum type="arabicPeriod"/>
            </a:pPr>
            <a:r>
              <a:rPr lang="en-US" sz="1400" dirty="0">
                <a:solidFill>
                  <a:schemeClr val="bg2">
                    <a:lumMod val="25000"/>
                  </a:schemeClr>
                </a:solidFill>
              </a:rPr>
              <a:t>McKay, C., Yates, B., &amp; Johnsen, M. (2007). </a:t>
            </a:r>
            <a:r>
              <a:rPr lang="en-US" sz="1400" dirty="0">
                <a:solidFill>
                  <a:schemeClr val="accent1"/>
                </a:solidFill>
                <a:hlinkClick r:id="rId9">
                  <a:extLst>
                    <a:ext uri="{A12FA001-AC4F-418D-AE19-62706E023703}">
                      <ahyp:hlinkClr xmlns:ahyp="http://schemas.microsoft.com/office/drawing/2018/hyperlinkcolor" val="tx"/>
                    </a:ext>
                  </a:extLst>
                </a:hlinkClick>
              </a:rPr>
              <a:t>Costs of Clubhouses: An International Perspective. </a:t>
            </a:r>
            <a:r>
              <a:rPr lang="en-US" sz="1400" dirty="0">
                <a:solidFill>
                  <a:schemeClr val="bg2">
                    <a:lumMod val="25000"/>
                  </a:schemeClr>
                </a:solidFill>
              </a:rPr>
              <a:t>Administration and Policy in Mental Health and Mental Health Services Research, 34 (1), 62-72. </a:t>
            </a:r>
          </a:p>
          <a:p>
            <a:pPr marL="342900" indent="-342900">
              <a:buAutoNum type="arabicPeriod"/>
            </a:pPr>
            <a:r>
              <a:rPr lang="en-US" sz="1400" dirty="0">
                <a:solidFill>
                  <a:schemeClr val="bg2">
                    <a:lumMod val="25000"/>
                  </a:schemeClr>
                </a:solidFill>
              </a:rPr>
              <a:t>Kelliher, S. (2006). Factors influencing member employment in International Center for Clubhouse Development (ICCD) Clubhouses. Doctoral Dissertation. Antioch University New England, Keene, NH.</a:t>
            </a:r>
          </a:p>
          <a:p>
            <a:pPr marL="342900" indent="-342900">
              <a:buAutoNum type="arabicPeriod"/>
            </a:pPr>
            <a:r>
              <a:rPr lang="en-US" sz="1400" dirty="0">
                <a:solidFill>
                  <a:schemeClr val="bg2">
                    <a:lumMod val="25000"/>
                  </a:schemeClr>
                </a:solidFill>
              </a:rPr>
              <a:t>Macias, C., </a:t>
            </a:r>
            <a:r>
              <a:rPr lang="en-US" sz="1400" dirty="0" err="1">
                <a:solidFill>
                  <a:schemeClr val="bg2">
                    <a:lumMod val="25000"/>
                  </a:schemeClr>
                </a:solidFill>
              </a:rPr>
              <a:t>Barriera</a:t>
            </a:r>
            <a:r>
              <a:rPr lang="en-US" sz="1400" dirty="0">
                <a:solidFill>
                  <a:schemeClr val="bg2">
                    <a:lumMod val="25000"/>
                  </a:schemeClr>
                </a:solidFill>
              </a:rPr>
              <a:t>, P., Alden, M., &amp; Boyd, A. S. (2001).</a:t>
            </a:r>
            <a:r>
              <a:rPr lang="en-US" sz="1400" dirty="0">
                <a:solidFill>
                  <a:schemeClr val="accent1"/>
                </a:solidFill>
              </a:rPr>
              <a:t> </a:t>
            </a:r>
            <a:r>
              <a:rPr lang="en-US" sz="1400" dirty="0">
                <a:solidFill>
                  <a:schemeClr val="accent1"/>
                </a:solidFill>
                <a:hlinkClick r:id="rId10">
                  <a:extLst>
                    <a:ext uri="{A12FA001-AC4F-418D-AE19-62706E023703}">
                      <ahyp:hlinkClr xmlns:ahyp="http://schemas.microsoft.com/office/drawing/2018/hyperlinkcolor" val="tx"/>
                    </a:ext>
                  </a:extLst>
                </a:hlinkClick>
              </a:rPr>
              <a:t>The ICCD benchmarks for clubhouses: A practical approach to quality improvement in psychiatric rehabilitation. </a:t>
            </a:r>
            <a:r>
              <a:rPr lang="en-US" sz="1400" dirty="0">
                <a:solidFill>
                  <a:schemeClr val="bg2">
                    <a:lumMod val="25000"/>
                  </a:schemeClr>
                </a:solidFill>
              </a:rPr>
              <a:t>Psychiatric Services, 52, 207-213.</a:t>
            </a:r>
          </a:p>
          <a:p>
            <a:pPr marL="342900" indent="-342900">
              <a:buAutoNum type="arabicPeriod"/>
            </a:pPr>
            <a:r>
              <a:rPr lang="en-US" sz="1400" dirty="0">
                <a:solidFill>
                  <a:schemeClr val="bg2">
                    <a:lumMod val="25000"/>
                  </a:schemeClr>
                </a:solidFill>
              </a:rPr>
              <a:t>Macias, C., Jackson, R., Schroeder, C., &amp; Wang, Q. (1999). </a:t>
            </a:r>
            <a:r>
              <a:rPr lang="en-US" sz="1400" dirty="0">
                <a:solidFill>
                  <a:schemeClr val="accent1"/>
                </a:solidFill>
                <a:hlinkClick r:id="rId11">
                  <a:extLst>
                    <a:ext uri="{A12FA001-AC4F-418D-AE19-62706E023703}">
                      <ahyp:hlinkClr xmlns:ahyp="http://schemas.microsoft.com/office/drawing/2018/hyperlinkcolor" val="tx"/>
                    </a:ext>
                  </a:extLst>
                </a:hlinkClick>
              </a:rPr>
              <a:t>What is a clubhouse? Report on the ICCD 1996 survey of USA clubhouses. </a:t>
            </a:r>
            <a:r>
              <a:rPr lang="en-US" sz="1400" dirty="0">
                <a:solidFill>
                  <a:schemeClr val="bg2">
                    <a:lumMod val="25000"/>
                  </a:schemeClr>
                </a:solidFill>
              </a:rPr>
              <a:t>Community Mental Health Journal, 35, 181-190.</a:t>
            </a:r>
          </a:p>
        </p:txBody>
      </p:sp>
      <p:sp>
        <p:nvSpPr>
          <p:cNvPr id="11" name="Footer Placeholder 6">
            <a:extLst>
              <a:ext uri="{FF2B5EF4-FFF2-40B4-BE49-F238E27FC236}">
                <a16:creationId xmlns:a16="http://schemas.microsoft.com/office/drawing/2014/main" id="{0435BFB6-C60B-8D6A-C878-25B81D8D4018}"/>
              </a:ext>
            </a:extLst>
          </p:cNvPr>
          <p:cNvSpPr txBox="1">
            <a:spLocks/>
          </p:cNvSpPr>
          <p:nvPr/>
        </p:nvSpPr>
        <p:spPr>
          <a:xfrm>
            <a:off x="214045" y="5833113"/>
            <a:ext cx="6400800" cy="381000"/>
          </a:xfrm>
          <a:prstGeom prst="rect">
            <a:avLst/>
          </a:prstGeom>
        </p:spPr>
        <p:txBody>
          <a:bodyPr anchor="b"/>
          <a:lstStyle/>
          <a:p>
            <a:pPr fontAlgn="auto">
              <a:spcBef>
                <a:spcPts val="0"/>
              </a:spcBef>
              <a:spcAft>
                <a:spcPts val="0"/>
              </a:spcAft>
              <a:defRPr/>
            </a:pPr>
            <a:r>
              <a:rPr lang="en-US" sz="900" dirty="0">
                <a:solidFill>
                  <a:schemeClr val="accent4">
                    <a:lumMod val="50000"/>
                  </a:schemeClr>
                </a:solidFill>
              </a:rPr>
              <a:t>The Clubhouse Profile Questionnaire 2023. Results for Clubhouses Worldwide</a:t>
            </a:r>
          </a:p>
          <a:p>
            <a:pPr fontAlgn="auto">
              <a:spcBef>
                <a:spcPts val="0"/>
              </a:spcBef>
              <a:spcAft>
                <a:spcPts val="0"/>
              </a:spcAft>
              <a:defRPr/>
            </a:pPr>
            <a:r>
              <a:rPr lang="en-US" sz="900" dirty="0">
                <a:solidFill>
                  <a:schemeClr val="accent4">
                    <a:lumMod val="50000"/>
                  </a:schemeClr>
                </a:solidFill>
              </a:rPr>
              <a:t>© 2023-2024 University of Massachusetts: All rights reserved. No reproductions without written permission.</a:t>
            </a:r>
          </a:p>
        </p:txBody>
      </p:sp>
      <p:pic>
        <p:nvPicPr>
          <p:cNvPr id="6" name="Picture 5" descr="UMass Chan logo">
            <a:extLst>
              <a:ext uri="{FF2B5EF4-FFF2-40B4-BE49-F238E27FC236}">
                <a16:creationId xmlns:a16="http://schemas.microsoft.com/office/drawing/2014/main" id="{EB5BB19A-6A11-2B8A-E50A-97F0C7AE3F4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93885" y="6243202"/>
            <a:ext cx="2516615" cy="547363"/>
          </a:xfrm>
          <a:prstGeom prst="rect">
            <a:avLst/>
          </a:prstGeom>
        </p:spPr>
      </p:pic>
      <p:pic>
        <p:nvPicPr>
          <p:cNvPr id="5" name="Picture 4" descr="iSPARC Logo">
            <a:extLst>
              <a:ext uri="{FF2B5EF4-FFF2-40B4-BE49-F238E27FC236}">
                <a16:creationId xmlns:a16="http://schemas.microsoft.com/office/drawing/2014/main" id="{FBE9C2DF-8DC8-1D1E-8E9D-DF4A01F23A50}"/>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792895" y="6243202"/>
            <a:ext cx="1216363" cy="547363"/>
          </a:xfrm>
          <a:prstGeom prst="rect">
            <a:avLst/>
          </a:prstGeom>
        </p:spPr>
      </p:pic>
      <p:pic>
        <p:nvPicPr>
          <p:cNvPr id="7" name="Picture 6" descr="Clubhouse logo">
            <a:extLst>
              <a:ext uri="{FF2B5EF4-FFF2-40B4-BE49-F238E27FC236}">
                <a16:creationId xmlns:a16="http://schemas.microsoft.com/office/drawing/2014/main" id="{7D1B5FA5-A7E2-94FB-7832-EED4433D9FB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091653" y="6243202"/>
            <a:ext cx="3475340" cy="547363"/>
          </a:xfrm>
          <a:prstGeom prst="rect">
            <a:avLst/>
          </a:prstGeom>
        </p:spPr>
      </p:pic>
      <p:pic>
        <p:nvPicPr>
          <p:cNvPr id="8" name="Picture 7" descr="world globe">
            <a:extLst>
              <a:ext uri="{FF2B5EF4-FFF2-40B4-BE49-F238E27FC236}">
                <a16:creationId xmlns:a16="http://schemas.microsoft.com/office/drawing/2014/main" id="{6F6AE146-A720-4C12-B4EA-5E2D9CEF5B9D}"/>
              </a:ext>
            </a:extLst>
          </p:cNvPr>
          <p:cNvPicPr>
            <a:picLocks noChangeAspect="1"/>
          </p:cNvPicPr>
          <p:nvPr/>
        </p:nvPicPr>
        <p:blipFill>
          <a:blip r:embed="rId15"/>
          <a:stretch>
            <a:fillRect/>
          </a:stretch>
        </p:blipFill>
        <p:spPr>
          <a:xfrm>
            <a:off x="8366339" y="5552110"/>
            <a:ext cx="3785190" cy="1305890"/>
          </a:xfrm>
          <a:prstGeom prst="rect">
            <a:avLst/>
          </a:prstGeom>
        </p:spPr>
      </p:pic>
    </p:spTree>
    <p:extLst>
      <p:ext uri="{BB962C8B-B14F-4D97-AF65-F5344CB8AC3E}">
        <p14:creationId xmlns:p14="http://schemas.microsoft.com/office/powerpoint/2010/main" val="3210853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897A0C-D6CF-21F3-65BF-105C25F8F217}"/>
              </a:ext>
            </a:extLst>
          </p:cNvPr>
          <p:cNvSpPr>
            <a:spLocks noGrp="1"/>
          </p:cNvSpPr>
          <p:nvPr>
            <p:ph type="title"/>
          </p:nvPr>
        </p:nvSpPr>
        <p:spPr/>
        <p:txBody>
          <a:bodyPr/>
          <a:lstStyle/>
          <a:p>
            <a:r>
              <a:rPr lang="en-US" sz="4400" dirty="0">
                <a:solidFill>
                  <a:schemeClr val="tx2">
                    <a:lumMod val="75000"/>
                    <a:lumOff val="25000"/>
                  </a:schemeClr>
                </a:solidFill>
              </a:rPr>
              <a:t>The Clubhouse Profile Questionnaire (CPQ)</a:t>
            </a:r>
            <a:endParaRPr lang="en-US" dirty="0"/>
          </a:p>
        </p:txBody>
      </p:sp>
      <p:pic>
        <p:nvPicPr>
          <p:cNvPr id="7" name="Content Placeholder 6" descr="screenshot of part of the profile questionaire">
            <a:extLst>
              <a:ext uri="{FF2B5EF4-FFF2-40B4-BE49-F238E27FC236}">
                <a16:creationId xmlns:a16="http://schemas.microsoft.com/office/drawing/2014/main" id="{B3AC5C2F-073F-7C41-A0B5-D046F2D289F7}"/>
              </a:ext>
            </a:extLst>
          </p:cNvPr>
          <p:cNvPicPr>
            <a:picLocks noGrp="1" noChangeAspect="1"/>
          </p:cNvPicPr>
          <p:nvPr>
            <p:ph sz="half" idx="1"/>
          </p:nvPr>
        </p:nvPicPr>
        <p:blipFill>
          <a:blip r:embed="rId2"/>
          <a:stretch>
            <a:fillRect/>
          </a:stretch>
        </p:blipFill>
        <p:spPr>
          <a:xfrm>
            <a:off x="838199" y="1912910"/>
            <a:ext cx="4845067" cy="4264053"/>
          </a:xfrm>
          <a:prstGeom prst="rect">
            <a:avLst/>
          </a:prstGeom>
        </p:spPr>
      </p:pic>
      <p:pic>
        <p:nvPicPr>
          <p:cNvPr id="8" name="Content Placeholder 7" descr="screenshot of part of the profile questionaire">
            <a:extLst>
              <a:ext uri="{FF2B5EF4-FFF2-40B4-BE49-F238E27FC236}">
                <a16:creationId xmlns:a16="http://schemas.microsoft.com/office/drawing/2014/main" id="{38C160BB-217E-5374-2016-ED525D325770}"/>
              </a:ext>
            </a:extLst>
          </p:cNvPr>
          <p:cNvPicPr>
            <a:picLocks noGrp="1" noChangeAspect="1"/>
          </p:cNvPicPr>
          <p:nvPr>
            <p:ph sz="half" idx="2"/>
          </p:nvPr>
        </p:nvPicPr>
        <p:blipFill>
          <a:blip r:embed="rId3"/>
          <a:stretch>
            <a:fillRect/>
          </a:stretch>
        </p:blipFill>
        <p:spPr>
          <a:xfrm>
            <a:off x="6096000" y="1912910"/>
            <a:ext cx="5587728" cy="4264053"/>
          </a:xfrm>
          <a:prstGeom prst="rect">
            <a:avLst/>
          </a:prstGeom>
        </p:spPr>
      </p:pic>
      <p:sp>
        <p:nvSpPr>
          <p:cNvPr id="14" name="Footer Placeholder 6">
            <a:extLst>
              <a:ext uri="{FF2B5EF4-FFF2-40B4-BE49-F238E27FC236}">
                <a16:creationId xmlns:a16="http://schemas.microsoft.com/office/drawing/2014/main" id="{AC7387FC-6083-4D7C-5521-BFC1A98AA59F}"/>
              </a:ext>
            </a:extLst>
          </p:cNvPr>
          <p:cNvSpPr txBox="1">
            <a:spLocks/>
          </p:cNvSpPr>
          <p:nvPr/>
        </p:nvSpPr>
        <p:spPr>
          <a:xfrm>
            <a:off x="838199" y="6302375"/>
            <a:ext cx="6400800" cy="381000"/>
          </a:xfrm>
          <a:prstGeom prst="rect">
            <a:avLst/>
          </a:prstGeom>
        </p:spPr>
        <p:txBody>
          <a:bodyPr anchor="b"/>
          <a:lstStyle/>
          <a:p>
            <a:pPr fontAlgn="auto">
              <a:spcBef>
                <a:spcPts val="0"/>
              </a:spcBef>
              <a:spcAft>
                <a:spcPts val="0"/>
              </a:spcAft>
              <a:defRPr/>
            </a:pPr>
            <a:r>
              <a:rPr lang="en-US" sz="900" dirty="0">
                <a:solidFill>
                  <a:schemeClr val="accent4">
                    <a:lumMod val="50000"/>
                  </a:schemeClr>
                </a:solidFill>
              </a:rPr>
              <a:t>The Clubhouse Profile Questionnaire 2023. Results for Clubhouses Worldwide</a:t>
            </a:r>
          </a:p>
          <a:p>
            <a:pPr fontAlgn="auto">
              <a:spcBef>
                <a:spcPts val="0"/>
              </a:spcBef>
              <a:spcAft>
                <a:spcPts val="0"/>
              </a:spcAft>
              <a:defRPr/>
            </a:pPr>
            <a:r>
              <a:rPr lang="en-US" sz="900" dirty="0">
                <a:solidFill>
                  <a:schemeClr val="accent4">
                    <a:lumMod val="50000"/>
                  </a:schemeClr>
                </a:solidFill>
              </a:rPr>
              <a:t>© 2023-2024 University of Massachusetts: All rights reserved. No reproductions without written permission.</a:t>
            </a:r>
          </a:p>
        </p:txBody>
      </p:sp>
    </p:spTree>
    <p:extLst>
      <p:ext uri="{BB962C8B-B14F-4D97-AF65-F5344CB8AC3E}">
        <p14:creationId xmlns:p14="http://schemas.microsoft.com/office/powerpoint/2010/main" val="40301885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FD20E-C384-A608-9DBD-D7C2BAD1D347}"/>
              </a:ext>
            </a:extLst>
          </p:cNvPr>
          <p:cNvSpPr>
            <a:spLocks noGrp="1"/>
          </p:cNvSpPr>
          <p:nvPr>
            <p:ph type="title"/>
          </p:nvPr>
        </p:nvSpPr>
        <p:spPr/>
        <p:txBody>
          <a:bodyPr/>
          <a:lstStyle/>
          <a:p>
            <a:r>
              <a:rPr lang="en-US" sz="4400" dirty="0">
                <a:solidFill>
                  <a:schemeClr val="tx2">
                    <a:lumMod val="75000"/>
                    <a:lumOff val="25000"/>
                  </a:schemeClr>
                </a:solidFill>
              </a:rPr>
              <a:t>The Clubhouse Profile Questionnaire (CPQ)</a:t>
            </a:r>
            <a:endParaRPr lang="en-US" dirty="0"/>
          </a:p>
        </p:txBody>
      </p:sp>
      <p:pic>
        <p:nvPicPr>
          <p:cNvPr id="7" name="Content Placeholder 6" descr="screenshot of part of the profile questionaire">
            <a:extLst>
              <a:ext uri="{FF2B5EF4-FFF2-40B4-BE49-F238E27FC236}">
                <a16:creationId xmlns:a16="http://schemas.microsoft.com/office/drawing/2014/main" id="{F6F08F2E-22C6-C52F-25FC-9E4A4B6B6835}"/>
              </a:ext>
            </a:extLst>
          </p:cNvPr>
          <p:cNvPicPr>
            <a:picLocks noGrp="1" noChangeAspect="1"/>
          </p:cNvPicPr>
          <p:nvPr>
            <p:ph sz="half" idx="1"/>
          </p:nvPr>
        </p:nvPicPr>
        <p:blipFill>
          <a:blip r:embed="rId2"/>
          <a:stretch>
            <a:fillRect/>
          </a:stretch>
        </p:blipFill>
        <p:spPr>
          <a:xfrm>
            <a:off x="838199" y="1999829"/>
            <a:ext cx="5079997" cy="3116920"/>
          </a:xfrm>
          <a:prstGeom prst="rect">
            <a:avLst/>
          </a:prstGeom>
        </p:spPr>
      </p:pic>
      <p:pic>
        <p:nvPicPr>
          <p:cNvPr id="8" name="Content Placeholder 7" descr="screenshot of part of the profile questionaire">
            <a:extLst>
              <a:ext uri="{FF2B5EF4-FFF2-40B4-BE49-F238E27FC236}">
                <a16:creationId xmlns:a16="http://schemas.microsoft.com/office/drawing/2014/main" id="{85E1BE56-51C0-2343-656C-5A68CC4C1577}"/>
              </a:ext>
            </a:extLst>
          </p:cNvPr>
          <p:cNvPicPr>
            <a:picLocks noGrp="1" noChangeAspect="1"/>
          </p:cNvPicPr>
          <p:nvPr>
            <p:ph sz="half" idx="2"/>
          </p:nvPr>
        </p:nvPicPr>
        <p:blipFill>
          <a:blip r:embed="rId3"/>
          <a:stretch>
            <a:fillRect/>
          </a:stretch>
        </p:blipFill>
        <p:spPr>
          <a:xfrm>
            <a:off x="6537780" y="1999829"/>
            <a:ext cx="5279886" cy="4216145"/>
          </a:xfrm>
          <a:prstGeom prst="rect">
            <a:avLst/>
          </a:prstGeom>
        </p:spPr>
      </p:pic>
      <p:sp>
        <p:nvSpPr>
          <p:cNvPr id="14" name="Footer Placeholder 6">
            <a:extLst>
              <a:ext uri="{FF2B5EF4-FFF2-40B4-BE49-F238E27FC236}">
                <a16:creationId xmlns:a16="http://schemas.microsoft.com/office/drawing/2014/main" id="{BA5E5483-B054-CECF-8D47-FB9DD4A519BA}"/>
              </a:ext>
            </a:extLst>
          </p:cNvPr>
          <p:cNvSpPr txBox="1">
            <a:spLocks/>
          </p:cNvSpPr>
          <p:nvPr/>
        </p:nvSpPr>
        <p:spPr>
          <a:xfrm>
            <a:off x="719883" y="6334615"/>
            <a:ext cx="6400800" cy="381000"/>
          </a:xfrm>
          <a:prstGeom prst="rect">
            <a:avLst/>
          </a:prstGeom>
        </p:spPr>
        <p:txBody>
          <a:bodyPr anchor="b"/>
          <a:lstStyle/>
          <a:p>
            <a:pPr fontAlgn="auto">
              <a:spcBef>
                <a:spcPts val="0"/>
              </a:spcBef>
              <a:spcAft>
                <a:spcPts val="0"/>
              </a:spcAft>
              <a:defRPr/>
            </a:pPr>
            <a:r>
              <a:rPr lang="en-US" sz="900" dirty="0">
                <a:solidFill>
                  <a:schemeClr val="accent4">
                    <a:lumMod val="50000"/>
                  </a:schemeClr>
                </a:solidFill>
              </a:rPr>
              <a:t>The Clubhouse Profile Questionnaire 2023. Results for Clubhouses Worldwide</a:t>
            </a:r>
          </a:p>
          <a:p>
            <a:pPr fontAlgn="auto">
              <a:spcBef>
                <a:spcPts val="0"/>
              </a:spcBef>
              <a:spcAft>
                <a:spcPts val="0"/>
              </a:spcAft>
              <a:defRPr/>
            </a:pPr>
            <a:r>
              <a:rPr lang="en-US" sz="900" dirty="0">
                <a:solidFill>
                  <a:schemeClr val="accent4">
                    <a:lumMod val="50000"/>
                  </a:schemeClr>
                </a:solidFill>
              </a:rPr>
              <a:t>© 2023-2024 University of Massachusetts: All rights reserved. No reproductions without written permission.</a:t>
            </a:r>
          </a:p>
        </p:txBody>
      </p:sp>
    </p:spTree>
    <p:extLst>
      <p:ext uri="{BB962C8B-B14F-4D97-AF65-F5344CB8AC3E}">
        <p14:creationId xmlns:p14="http://schemas.microsoft.com/office/powerpoint/2010/main" val="490485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459EA-5C72-DBFD-7AFD-0137A1A5B95E}"/>
              </a:ext>
            </a:extLst>
          </p:cNvPr>
          <p:cNvSpPr>
            <a:spLocks noGrp="1"/>
          </p:cNvSpPr>
          <p:nvPr>
            <p:ph type="title"/>
          </p:nvPr>
        </p:nvSpPr>
        <p:spPr>
          <a:xfrm>
            <a:off x="838200" y="365125"/>
            <a:ext cx="10515600" cy="779463"/>
          </a:xfrm>
        </p:spPr>
        <p:txBody>
          <a:bodyPr>
            <a:normAutofit/>
          </a:bodyPr>
          <a:lstStyle/>
          <a:p>
            <a:r>
              <a:rPr lang="en-US" dirty="0">
                <a:solidFill>
                  <a:schemeClr val="tx2">
                    <a:lumMod val="75000"/>
                    <a:lumOff val="25000"/>
                  </a:schemeClr>
                </a:solidFill>
              </a:rPr>
              <a:t>2023 CPQ</a:t>
            </a:r>
            <a:endParaRPr lang="en-US" dirty="0"/>
          </a:p>
        </p:txBody>
      </p:sp>
      <p:sp>
        <p:nvSpPr>
          <p:cNvPr id="3" name="Content Placeholder 2">
            <a:extLst>
              <a:ext uri="{FF2B5EF4-FFF2-40B4-BE49-F238E27FC236}">
                <a16:creationId xmlns:a16="http://schemas.microsoft.com/office/drawing/2014/main" id="{5F4278E5-CBF8-846E-F59B-C6D568897FC4}"/>
              </a:ext>
            </a:extLst>
          </p:cNvPr>
          <p:cNvSpPr>
            <a:spLocks noGrp="1"/>
          </p:cNvSpPr>
          <p:nvPr>
            <p:ph idx="1"/>
          </p:nvPr>
        </p:nvSpPr>
        <p:spPr>
          <a:xfrm>
            <a:off x="929999" y="1368207"/>
            <a:ext cx="10515600" cy="4046757"/>
          </a:xfrm>
        </p:spPr>
        <p:txBody>
          <a:bodyPr>
            <a:normAutofit fontScale="92500"/>
          </a:bodyPr>
          <a:lstStyle/>
          <a:p>
            <a:r>
              <a:rPr lang="en-US" dirty="0"/>
              <a:t>Three hundred and fifty Clubhouses affiliated with Clubhouse International at the time of the survey in 2023</a:t>
            </a:r>
          </a:p>
          <a:p>
            <a:r>
              <a:rPr lang="en-US" dirty="0"/>
              <a:t>250 CPQs returned from Clubhouses in 27 countries and 35 US states</a:t>
            </a:r>
          </a:p>
          <a:p>
            <a:r>
              <a:rPr lang="en-US" dirty="0"/>
              <a:t>71% return rate overall</a:t>
            </a:r>
          </a:p>
          <a:p>
            <a:pPr lvl="0"/>
            <a:r>
              <a:rPr lang="en-US" dirty="0"/>
              <a:t>N’s vary from slide to slide as there is missing data for some items. </a:t>
            </a:r>
          </a:p>
          <a:p>
            <a:pPr lvl="0"/>
            <a:r>
              <a:rPr lang="en-US" dirty="0"/>
              <a:t>Budgets, salaries, wages, etc. are averages and are not adjust for the cost of living in each country.</a:t>
            </a:r>
          </a:p>
          <a:p>
            <a:pPr lvl="0"/>
            <a:r>
              <a:rPr lang="en-US" dirty="0"/>
              <a:t>*Data from Clubhouses less than two years old was excluded from averages.</a:t>
            </a:r>
          </a:p>
        </p:txBody>
      </p:sp>
      <p:sp>
        <p:nvSpPr>
          <p:cNvPr id="8" name="Footer Placeholder 6">
            <a:extLst>
              <a:ext uri="{FF2B5EF4-FFF2-40B4-BE49-F238E27FC236}">
                <a16:creationId xmlns:a16="http://schemas.microsoft.com/office/drawing/2014/main" id="{4BA760C6-5343-63F1-7DC2-8B8E6DD1446A}"/>
              </a:ext>
            </a:extLst>
          </p:cNvPr>
          <p:cNvSpPr txBox="1">
            <a:spLocks/>
          </p:cNvSpPr>
          <p:nvPr/>
        </p:nvSpPr>
        <p:spPr>
          <a:xfrm>
            <a:off x="193885" y="5638583"/>
            <a:ext cx="6400800" cy="381000"/>
          </a:xfrm>
          <a:prstGeom prst="rect">
            <a:avLst/>
          </a:prstGeom>
        </p:spPr>
        <p:txBody>
          <a:bodyPr anchor="b"/>
          <a:lstStyle/>
          <a:p>
            <a:pPr fontAlgn="auto">
              <a:spcBef>
                <a:spcPts val="0"/>
              </a:spcBef>
              <a:spcAft>
                <a:spcPts val="0"/>
              </a:spcAft>
              <a:defRPr/>
            </a:pPr>
            <a:r>
              <a:rPr lang="en-US" sz="900" dirty="0">
                <a:solidFill>
                  <a:schemeClr val="accent4">
                    <a:lumMod val="50000"/>
                  </a:schemeClr>
                </a:solidFill>
              </a:rPr>
              <a:t>The Clubhouse Profile Questionnaire 2023. Results for Clubhouses Worldwide</a:t>
            </a:r>
          </a:p>
          <a:p>
            <a:pPr fontAlgn="auto">
              <a:spcBef>
                <a:spcPts val="0"/>
              </a:spcBef>
              <a:spcAft>
                <a:spcPts val="0"/>
              </a:spcAft>
              <a:defRPr/>
            </a:pPr>
            <a:r>
              <a:rPr lang="en-US" sz="900" dirty="0">
                <a:solidFill>
                  <a:schemeClr val="accent4">
                    <a:lumMod val="50000"/>
                  </a:schemeClr>
                </a:solidFill>
              </a:rPr>
              <a:t>© 2023-2024 University of Massachusetts: All rights reserved. No reproductions without written permission.</a:t>
            </a:r>
          </a:p>
        </p:txBody>
      </p:sp>
      <p:pic>
        <p:nvPicPr>
          <p:cNvPr id="4" name="Picture 3" descr="UMass Chan logo">
            <a:extLst>
              <a:ext uri="{FF2B5EF4-FFF2-40B4-BE49-F238E27FC236}">
                <a16:creationId xmlns:a16="http://schemas.microsoft.com/office/drawing/2014/main" id="{4E0743EC-9F05-90C0-C790-561A9298C5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885" y="6243202"/>
            <a:ext cx="2516615" cy="547363"/>
          </a:xfrm>
          <a:prstGeom prst="rect">
            <a:avLst/>
          </a:prstGeom>
        </p:spPr>
      </p:pic>
      <p:pic>
        <p:nvPicPr>
          <p:cNvPr id="5" name="Picture 4" descr="iSPARC logo">
            <a:extLst>
              <a:ext uri="{FF2B5EF4-FFF2-40B4-BE49-F238E27FC236}">
                <a16:creationId xmlns:a16="http://schemas.microsoft.com/office/drawing/2014/main" id="{8CFC55F6-1008-120E-8BA6-A980EEA340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2895" y="6243202"/>
            <a:ext cx="1216363" cy="547363"/>
          </a:xfrm>
          <a:prstGeom prst="rect">
            <a:avLst/>
          </a:prstGeom>
        </p:spPr>
      </p:pic>
      <p:pic>
        <p:nvPicPr>
          <p:cNvPr id="6" name="Picture 5" descr="Clubhouse logo">
            <a:extLst>
              <a:ext uri="{FF2B5EF4-FFF2-40B4-BE49-F238E27FC236}">
                <a16:creationId xmlns:a16="http://schemas.microsoft.com/office/drawing/2014/main" id="{2E0F30E1-FE83-6AA8-9F23-CB7E138F51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91653" y="6243202"/>
            <a:ext cx="3475340" cy="547363"/>
          </a:xfrm>
          <a:prstGeom prst="rect">
            <a:avLst/>
          </a:prstGeom>
        </p:spPr>
      </p:pic>
      <p:pic>
        <p:nvPicPr>
          <p:cNvPr id="7" name="Picture 6" descr="world globe">
            <a:extLst>
              <a:ext uri="{FF2B5EF4-FFF2-40B4-BE49-F238E27FC236}">
                <a16:creationId xmlns:a16="http://schemas.microsoft.com/office/drawing/2014/main" id="{B4397E1B-B229-9BB2-1624-D153597B3A2B}"/>
              </a:ext>
            </a:extLst>
          </p:cNvPr>
          <p:cNvPicPr>
            <a:picLocks noChangeAspect="1"/>
          </p:cNvPicPr>
          <p:nvPr/>
        </p:nvPicPr>
        <p:blipFill>
          <a:blip r:embed="rId5"/>
          <a:stretch>
            <a:fillRect/>
          </a:stretch>
        </p:blipFill>
        <p:spPr>
          <a:xfrm>
            <a:off x="8366339" y="5552110"/>
            <a:ext cx="3785190" cy="1305890"/>
          </a:xfrm>
          <a:prstGeom prst="rect">
            <a:avLst/>
          </a:prstGeom>
        </p:spPr>
      </p:pic>
    </p:spTree>
    <p:extLst>
      <p:ext uri="{BB962C8B-B14F-4D97-AF65-F5344CB8AC3E}">
        <p14:creationId xmlns:p14="http://schemas.microsoft.com/office/powerpoint/2010/main" val="2784821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A0965D-7080-3580-508C-BBE9099C4E4A}"/>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300" kern="1200">
                <a:solidFill>
                  <a:srgbClr val="FFFFFF"/>
                </a:solidFill>
                <a:latin typeface="+mj-lt"/>
                <a:ea typeface="+mj-ea"/>
                <a:cs typeface="+mj-cs"/>
              </a:rPr>
              <a:t>Introductions</a:t>
            </a:r>
          </a:p>
        </p:txBody>
      </p:sp>
      <p:pic>
        <p:nvPicPr>
          <p:cNvPr id="7" name="Picture 6" descr="photos of presenters and their names. Colleen McKay white woman with blonde hair. Jerry Ringo white man grey hiar, mustasche and glasses. Liz Wright white woman long dark hair. Lee Kellogg white man with white hair and glasses">
            <a:extLst>
              <a:ext uri="{FF2B5EF4-FFF2-40B4-BE49-F238E27FC236}">
                <a16:creationId xmlns:a16="http://schemas.microsoft.com/office/drawing/2014/main" id="{81B67C6F-A18C-EF9C-BF99-515D55DB8960}"/>
              </a:ext>
            </a:extLst>
          </p:cNvPr>
          <p:cNvPicPr>
            <a:picLocks noChangeAspect="1"/>
          </p:cNvPicPr>
          <p:nvPr/>
        </p:nvPicPr>
        <p:blipFill>
          <a:blip r:embed="rId2"/>
          <a:srcRect l="21648" t="28030" r="20654" b="13182"/>
          <a:stretch/>
        </p:blipFill>
        <p:spPr>
          <a:xfrm>
            <a:off x="4777316" y="1484737"/>
            <a:ext cx="6780700" cy="3886197"/>
          </a:xfrm>
          <a:prstGeom prst="rect">
            <a:avLst/>
          </a:prstGeom>
        </p:spPr>
      </p:pic>
    </p:spTree>
    <p:extLst>
      <p:ext uri="{BB962C8B-B14F-4D97-AF65-F5344CB8AC3E}">
        <p14:creationId xmlns:p14="http://schemas.microsoft.com/office/powerpoint/2010/main" val="14905367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AF343-3B00-CD10-AF4C-66591E8B60C1}"/>
              </a:ext>
            </a:extLst>
          </p:cNvPr>
          <p:cNvSpPr>
            <a:spLocks noGrp="1"/>
          </p:cNvSpPr>
          <p:nvPr>
            <p:ph type="title"/>
          </p:nvPr>
        </p:nvSpPr>
        <p:spPr>
          <a:xfrm>
            <a:off x="622571" y="270541"/>
            <a:ext cx="10323506" cy="556113"/>
          </a:xfrm>
        </p:spPr>
        <p:txBody>
          <a:bodyPr>
            <a:noAutofit/>
          </a:bodyPr>
          <a:lstStyle/>
          <a:p>
            <a:r>
              <a:rPr lang="en-US" dirty="0">
                <a:solidFill>
                  <a:srgbClr val="215F9A"/>
                </a:solidFill>
              </a:rPr>
              <a:t>Clubhouses by Accreditation Type</a:t>
            </a:r>
          </a:p>
        </p:txBody>
      </p:sp>
      <p:graphicFrame>
        <p:nvGraphicFramePr>
          <p:cNvPr id="16" name="Chart 15" descr="pie chart showing clubhouses by acrcreditation type">
            <a:extLst>
              <a:ext uri="{FF2B5EF4-FFF2-40B4-BE49-F238E27FC236}">
                <a16:creationId xmlns:a16="http://schemas.microsoft.com/office/drawing/2014/main" id="{05AA606A-6F75-CCDE-2E1B-B6D9B83E38D8}"/>
              </a:ext>
            </a:extLst>
          </p:cNvPr>
          <p:cNvGraphicFramePr>
            <a:graphicFrameLocks/>
          </p:cNvGraphicFramePr>
          <p:nvPr>
            <p:extLst>
              <p:ext uri="{D42A27DB-BD31-4B8C-83A1-F6EECF244321}">
                <p14:modId xmlns:p14="http://schemas.microsoft.com/office/powerpoint/2010/main" val="474721133"/>
              </p:ext>
            </p:extLst>
          </p:nvPr>
        </p:nvGraphicFramePr>
        <p:xfrm>
          <a:off x="1656047" y="826654"/>
          <a:ext cx="8548382" cy="458038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06C2EE35-B632-5AF4-CDA8-2C721D745C7C}"/>
              </a:ext>
            </a:extLst>
          </p:cNvPr>
          <p:cNvSpPr txBox="1"/>
          <p:nvPr/>
        </p:nvSpPr>
        <p:spPr>
          <a:xfrm>
            <a:off x="440204" y="5589810"/>
            <a:ext cx="10980068" cy="523220"/>
          </a:xfrm>
          <a:prstGeom prst="rect">
            <a:avLst/>
          </a:prstGeom>
          <a:noFill/>
        </p:spPr>
        <p:txBody>
          <a:bodyPr wrap="square" rtlCol="0">
            <a:spAutoFit/>
          </a:bodyPr>
          <a:lstStyle/>
          <a:p>
            <a:r>
              <a:rPr lang="en-US" sz="1400" dirty="0"/>
              <a:t>Note: CPQ Responses are based on the time the survey was completed. Consequently, this may include some Clubhouses that have moved from a Conditional Three-Year status to a full Three-Year Accreditation during the year</a:t>
            </a:r>
          </a:p>
        </p:txBody>
      </p:sp>
      <p:sp>
        <p:nvSpPr>
          <p:cNvPr id="9" name="Footer Placeholder 6">
            <a:extLst>
              <a:ext uri="{FF2B5EF4-FFF2-40B4-BE49-F238E27FC236}">
                <a16:creationId xmlns:a16="http://schemas.microsoft.com/office/drawing/2014/main" id="{D8FD0732-3F9F-E5AF-84CB-BF6198EA6FB4}"/>
              </a:ext>
            </a:extLst>
          </p:cNvPr>
          <p:cNvSpPr txBox="1">
            <a:spLocks/>
          </p:cNvSpPr>
          <p:nvPr/>
        </p:nvSpPr>
        <p:spPr>
          <a:xfrm>
            <a:off x="440204" y="6214113"/>
            <a:ext cx="6400800" cy="381000"/>
          </a:xfrm>
          <a:prstGeom prst="rect">
            <a:avLst/>
          </a:prstGeom>
        </p:spPr>
        <p:txBody>
          <a:bodyPr anchor="b"/>
          <a:lstStyle/>
          <a:p>
            <a:pPr fontAlgn="auto">
              <a:spcBef>
                <a:spcPts val="0"/>
              </a:spcBef>
              <a:spcAft>
                <a:spcPts val="0"/>
              </a:spcAft>
              <a:defRPr/>
            </a:pPr>
            <a:r>
              <a:rPr lang="en-US" sz="900" dirty="0">
                <a:solidFill>
                  <a:schemeClr val="accent4">
                    <a:lumMod val="50000"/>
                  </a:schemeClr>
                </a:solidFill>
              </a:rPr>
              <a:t>The Clubhouse Profile Questionnaire 2023. Results for Clubhouses Worldwide</a:t>
            </a:r>
          </a:p>
          <a:p>
            <a:pPr fontAlgn="auto">
              <a:spcBef>
                <a:spcPts val="0"/>
              </a:spcBef>
              <a:spcAft>
                <a:spcPts val="0"/>
              </a:spcAft>
              <a:defRPr/>
            </a:pPr>
            <a:r>
              <a:rPr lang="en-US" sz="900" dirty="0">
                <a:solidFill>
                  <a:schemeClr val="accent4">
                    <a:lumMod val="50000"/>
                  </a:schemeClr>
                </a:solidFill>
              </a:rPr>
              <a:t>© 2023-2024 University of Massachusetts: All rights reserved. No reproductions without written permission.</a:t>
            </a:r>
          </a:p>
        </p:txBody>
      </p:sp>
    </p:spTree>
    <p:extLst>
      <p:ext uri="{BB962C8B-B14F-4D97-AF65-F5344CB8AC3E}">
        <p14:creationId xmlns:p14="http://schemas.microsoft.com/office/powerpoint/2010/main" val="33560427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AF343-3B00-CD10-AF4C-66591E8B60C1}"/>
              </a:ext>
            </a:extLst>
          </p:cNvPr>
          <p:cNvSpPr>
            <a:spLocks noGrp="1"/>
          </p:cNvSpPr>
          <p:nvPr>
            <p:ph type="title"/>
          </p:nvPr>
        </p:nvSpPr>
        <p:spPr>
          <a:xfrm>
            <a:off x="440204" y="272669"/>
            <a:ext cx="10515600" cy="556113"/>
          </a:xfrm>
        </p:spPr>
        <p:txBody>
          <a:bodyPr>
            <a:noAutofit/>
          </a:bodyPr>
          <a:lstStyle/>
          <a:p>
            <a:r>
              <a:rPr lang="en-US" dirty="0">
                <a:solidFill>
                  <a:srgbClr val="215F9A"/>
                </a:solidFill>
              </a:rPr>
              <a:t>Clubhouse Characteristics</a:t>
            </a:r>
          </a:p>
        </p:txBody>
      </p:sp>
      <p:graphicFrame>
        <p:nvGraphicFramePr>
          <p:cNvPr id="4" name="Table 3">
            <a:extLst>
              <a:ext uri="{FF2B5EF4-FFF2-40B4-BE49-F238E27FC236}">
                <a16:creationId xmlns:a16="http://schemas.microsoft.com/office/drawing/2014/main" id="{C4604482-F369-4D0B-989F-0B47D82E6C5B}"/>
              </a:ext>
            </a:extLst>
          </p:cNvPr>
          <p:cNvGraphicFramePr>
            <a:graphicFrameLocks noGrp="1"/>
          </p:cNvGraphicFramePr>
          <p:nvPr>
            <p:extLst>
              <p:ext uri="{D42A27DB-BD31-4B8C-83A1-F6EECF244321}">
                <p14:modId xmlns:p14="http://schemas.microsoft.com/office/powerpoint/2010/main" val="2248292996"/>
              </p:ext>
            </p:extLst>
          </p:nvPr>
        </p:nvGraphicFramePr>
        <p:xfrm>
          <a:off x="440204" y="1060399"/>
          <a:ext cx="11025051" cy="5064307"/>
        </p:xfrm>
        <a:graphic>
          <a:graphicData uri="http://schemas.openxmlformats.org/drawingml/2006/table">
            <a:tbl>
              <a:tblPr firstRow="1" bandRow="1">
                <a:tableStyleId>{6E25E649-3F16-4E02-A733-19D2CDBF48F0}</a:tableStyleId>
              </a:tblPr>
              <a:tblGrid>
                <a:gridCol w="6005758">
                  <a:extLst>
                    <a:ext uri="{9D8B030D-6E8A-4147-A177-3AD203B41FA5}">
                      <a16:colId xmlns:a16="http://schemas.microsoft.com/office/drawing/2014/main" val="20000"/>
                    </a:ext>
                  </a:extLst>
                </a:gridCol>
                <a:gridCol w="1346603">
                  <a:extLst>
                    <a:ext uri="{9D8B030D-6E8A-4147-A177-3AD203B41FA5}">
                      <a16:colId xmlns:a16="http://schemas.microsoft.com/office/drawing/2014/main" val="20001"/>
                    </a:ext>
                  </a:extLst>
                </a:gridCol>
                <a:gridCol w="3672690">
                  <a:extLst>
                    <a:ext uri="{9D8B030D-6E8A-4147-A177-3AD203B41FA5}">
                      <a16:colId xmlns:a16="http://schemas.microsoft.com/office/drawing/2014/main" val="20002"/>
                    </a:ext>
                  </a:extLst>
                </a:gridCol>
              </a:tblGrid>
              <a:tr h="372961">
                <a:tc>
                  <a:txBody>
                    <a:bodyPr/>
                    <a:lstStyle/>
                    <a:p>
                      <a:pPr algn="ctr" fontAlgn="b"/>
                      <a:r>
                        <a:rPr lang="en-US" sz="1800" u="none" strike="noStrike" dirty="0"/>
                        <a:t> Characteristic</a:t>
                      </a:r>
                      <a:endParaRPr lang="en-US" sz="1800" b="0" i="0" u="none" strike="noStrike" dirty="0">
                        <a:solidFill>
                          <a:srgbClr val="000000"/>
                        </a:solidFill>
                        <a:latin typeface="+mn-lt"/>
                      </a:endParaRPr>
                    </a:p>
                  </a:txBody>
                  <a:tcPr marL="5603" marR="5603" marT="5603" marB="0" anchor="ctr"/>
                </a:tc>
                <a:tc>
                  <a:txBody>
                    <a:bodyPr/>
                    <a:lstStyle/>
                    <a:p>
                      <a:pPr algn="ctr" fontAlgn="b"/>
                      <a:r>
                        <a:rPr lang="en-US" sz="1800" b="1" u="none" strike="noStrike" dirty="0">
                          <a:solidFill>
                            <a:schemeClr val="bg1"/>
                          </a:solidFill>
                        </a:rPr>
                        <a:t>N</a:t>
                      </a:r>
                      <a:endParaRPr lang="en-US" sz="1800" b="1" i="0" u="none" strike="noStrike" dirty="0">
                        <a:solidFill>
                          <a:schemeClr val="bg1"/>
                        </a:solidFill>
                        <a:latin typeface="+mn-lt"/>
                      </a:endParaRPr>
                    </a:p>
                  </a:txBody>
                  <a:tcPr marL="5603" marR="5603" marT="5603" marB="0" anchor="ctr"/>
                </a:tc>
                <a:tc>
                  <a:txBody>
                    <a:bodyPr/>
                    <a:lstStyle/>
                    <a:p>
                      <a:pPr algn="ctr" fontAlgn="b"/>
                      <a:r>
                        <a:rPr lang="en-US" sz="1800" u="none" strike="noStrike" dirty="0"/>
                        <a:t>Mean (Range)</a:t>
                      </a:r>
                      <a:endParaRPr lang="en-US" sz="1800" b="1" i="0" u="none" strike="noStrike" dirty="0">
                        <a:solidFill>
                          <a:srgbClr val="000000"/>
                        </a:solidFill>
                        <a:latin typeface="+mn-lt"/>
                      </a:endParaRPr>
                    </a:p>
                  </a:txBody>
                  <a:tcPr marL="5603" marR="5603" marT="5603" marB="0" anchor="ctr"/>
                </a:tc>
                <a:extLst>
                  <a:ext uri="{0D108BD9-81ED-4DB2-BD59-A6C34878D82A}">
                    <a16:rowId xmlns:a16="http://schemas.microsoft.com/office/drawing/2014/main" val="10000"/>
                  </a:ext>
                </a:extLst>
              </a:tr>
              <a:tr h="426486">
                <a:tc>
                  <a:txBody>
                    <a:bodyPr/>
                    <a:lstStyle/>
                    <a:p>
                      <a:pPr algn="ctr" fontAlgn="b"/>
                      <a:r>
                        <a:rPr lang="en-US" sz="1800" u="none" strike="noStrike" dirty="0"/>
                        <a:t>Interior Space (Square Feet)</a:t>
                      </a:r>
                      <a:endParaRPr lang="en-US" sz="1800" b="0" i="0" u="none" strike="noStrike" dirty="0">
                        <a:solidFill>
                          <a:srgbClr val="000000"/>
                        </a:solidFill>
                        <a:latin typeface="+mn-lt"/>
                      </a:endParaRPr>
                    </a:p>
                  </a:txBody>
                  <a:tcPr marL="5603" marR="5603" marT="5603"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0" u="none" strike="noStrike" dirty="0">
                          <a:solidFill>
                            <a:srgbClr val="000000"/>
                          </a:solidFill>
                        </a:rPr>
                        <a:t>204</a:t>
                      </a:r>
                      <a:endParaRPr lang="en-US" sz="1800" b="0" i="0" u="none" strike="noStrike" dirty="0">
                        <a:solidFill>
                          <a:srgbClr val="000000"/>
                        </a:solidFill>
                        <a:latin typeface="+mn-lt"/>
                      </a:endParaRPr>
                    </a:p>
                  </a:txBody>
                  <a:tcPr marL="5603" marR="5603" marT="5603"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sz="1800" b="0" kern="1200" dirty="0">
                          <a:solidFill>
                            <a:schemeClr val="tx1"/>
                          </a:solidFill>
                          <a:effectLst/>
                        </a:rPr>
                        <a:t>4965 (279-28,216)</a:t>
                      </a:r>
                      <a:endParaRPr lang="en-US" sz="1800" b="0" i="0" u="none" strike="noStrike" dirty="0">
                        <a:solidFill>
                          <a:srgbClr val="000000"/>
                        </a:solidFill>
                        <a:latin typeface="+mn-lt"/>
                      </a:endParaRPr>
                    </a:p>
                  </a:txBody>
                  <a:tcPr marL="5603" marR="5603" marT="5603" marB="0" anchor="ctr"/>
                </a:tc>
                <a:extLst>
                  <a:ext uri="{0D108BD9-81ED-4DB2-BD59-A6C34878D82A}">
                    <a16:rowId xmlns:a16="http://schemas.microsoft.com/office/drawing/2014/main" val="10001"/>
                  </a:ext>
                </a:extLst>
              </a:tr>
              <a:tr h="426486">
                <a:tc>
                  <a:txBody>
                    <a:bodyPr/>
                    <a:lstStyle/>
                    <a:p>
                      <a:pPr algn="ctr" fontAlgn="b"/>
                      <a:r>
                        <a:rPr lang="en-US" sz="1800" u="none" strike="noStrike" dirty="0"/>
                        <a:t>Club has Board of Directors</a:t>
                      </a:r>
                      <a:endParaRPr lang="en-US" sz="1800" b="0" i="0" u="none" strike="noStrike" dirty="0">
                        <a:solidFill>
                          <a:srgbClr val="000000"/>
                        </a:solidFill>
                        <a:latin typeface="+mn-lt"/>
                      </a:endParaRPr>
                    </a:p>
                  </a:txBody>
                  <a:tcPr marL="5603" marR="5603" marT="5603" marB="0" anchor="ctr"/>
                </a:tc>
                <a:tc>
                  <a:txBody>
                    <a:bodyPr/>
                    <a:lstStyle/>
                    <a:p>
                      <a:pPr algn="ctr" fontAlgn="b"/>
                      <a:r>
                        <a:rPr lang="en-US" sz="1800" b="0" u="none" strike="noStrike" dirty="0">
                          <a:solidFill>
                            <a:srgbClr val="000000"/>
                          </a:solidFill>
                        </a:rPr>
                        <a:t>227</a:t>
                      </a:r>
                      <a:endParaRPr lang="en-US" sz="1800" b="0" i="0" u="none" strike="noStrike" dirty="0">
                        <a:solidFill>
                          <a:srgbClr val="000000"/>
                        </a:solidFill>
                        <a:latin typeface="+mn-lt"/>
                      </a:endParaRPr>
                    </a:p>
                  </a:txBody>
                  <a:tcPr marL="5603" marR="5603" marT="5603" marB="0" anchor="ctr"/>
                </a:tc>
                <a:tc>
                  <a:txBody>
                    <a:bodyPr/>
                    <a:lstStyle/>
                    <a:p>
                      <a:pPr algn="ctr" fontAlgn="b"/>
                      <a:r>
                        <a:rPr lang="en-US" sz="1800" b="0" u="none" strike="noStrike" dirty="0">
                          <a:solidFill>
                            <a:srgbClr val="000000"/>
                          </a:solidFill>
                        </a:rPr>
                        <a:t>48%</a:t>
                      </a:r>
                      <a:endParaRPr lang="en-US" sz="1800" b="0" i="0" u="none" strike="noStrike" dirty="0">
                        <a:solidFill>
                          <a:srgbClr val="000000"/>
                        </a:solidFill>
                        <a:latin typeface="+mn-lt"/>
                      </a:endParaRPr>
                    </a:p>
                  </a:txBody>
                  <a:tcPr marL="5603" marR="5603" marT="5603" marB="0" anchor="ctr"/>
                </a:tc>
                <a:extLst>
                  <a:ext uri="{0D108BD9-81ED-4DB2-BD59-A6C34878D82A}">
                    <a16:rowId xmlns:a16="http://schemas.microsoft.com/office/drawing/2014/main" val="10002"/>
                  </a:ext>
                </a:extLst>
              </a:tr>
              <a:tr h="426486">
                <a:tc>
                  <a:txBody>
                    <a:bodyPr/>
                    <a:lstStyle/>
                    <a:p>
                      <a:pPr algn="ctr" fontAlgn="b"/>
                      <a:r>
                        <a:rPr lang="en-US" sz="1800" u="none" strike="noStrike" dirty="0"/>
                        <a:t>Average # Members on Board</a:t>
                      </a:r>
                      <a:endParaRPr lang="en-US" sz="1800" b="0" i="0" u="none" strike="noStrike" dirty="0">
                        <a:solidFill>
                          <a:srgbClr val="000000"/>
                        </a:solidFill>
                        <a:latin typeface="+mn-lt"/>
                      </a:endParaRPr>
                    </a:p>
                  </a:txBody>
                  <a:tcPr marL="5603" marR="5603" marT="5603" marB="0" anchor="ctr"/>
                </a:tc>
                <a:tc>
                  <a:txBody>
                    <a:bodyPr/>
                    <a:lstStyle/>
                    <a:p>
                      <a:pPr algn="ctr" fontAlgn="b"/>
                      <a:r>
                        <a:rPr lang="en-US" sz="1800" b="0" u="none" strike="noStrike" dirty="0">
                          <a:solidFill>
                            <a:srgbClr val="000000"/>
                          </a:solidFill>
                        </a:rPr>
                        <a:t>105</a:t>
                      </a:r>
                      <a:endParaRPr lang="en-US" sz="1800" b="0" i="0" u="none" strike="noStrike" dirty="0">
                        <a:solidFill>
                          <a:srgbClr val="000000"/>
                        </a:solidFill>
                        <a:latin typeface="+mn-lt"/>
                      </a:endParaRPr>
                    </a:p>
                  </a:txBody>
                  <a:tcPr marL="5603" marR="5603" marT="5603" marB="0" anchor="ctr"/>
                </a:tc>
                <a:tc>
                  <a:txBody>
                    <a:bodyPr/>
                    <a:lstStyle/>
                    <a:p>
                      <a:pPr algn="ctr" fontAlgn="b"/>
                      <a:r>
                        <a:rPr lang="en-US" sz="1800" b="0" u="none" strike="noStrike" dirty="0">
                          <a:solidFill>
                            <a:srgbClr val="000000"/>
                          </a:solidFill>
                        </a:rPr>
                        <a:t>2.78 (0-19)</a:t>
                      </a:r>
                      <a:endParaRPr lang="en-US" sz="1800" b="0" i="0" u="none" strike="noStrike" dirty="0">
                        <a:solidFill>
                          <a:srgbClr val="000000"/>
                        </a:solidFill>
                        <a:latin typeface="+mn-lt"/>
                      </a:endParaRPr>
                    </a:p>
                  </a:txBody>
                  <a:tcPr marL="5603" marR="5603" marT="5603" marB="0" anchor="ctr"/>
                </a:tc>
                <a:extLst>
                  <a:ext uri="{0D108BD9-81ED-4DB2-BD59-A6C34878D82A}">
                    <a16:rowId xmlns:a16="http://schemas.microsoft.com/office/drawing/2014/main" val="2716252636"/>
                  </a:ext>
                </a:extLst>
              </a:tr>
              <a:tr h="426486">
                <a:tc>
                  <a:txBody>
                    <a:bodyPr/>
                    <a:lstStyle/>
                    <a:p>
                      <a:pPr algn="ctr" fontAlgn="b"/>
                      <a:r>
                        <a:rPr lang="en-US" sz="1800" b="0" i="0" u="none" strike="noStrike" dirty="0">
                          <a:solidFill>
                            <a:srgbClr val="000000"/>
                          </a:solidFill>
                          <a:latin typeface="+mn-lt"/>
                        </a:rPr>
                        <a:t>Board Members Selected by the Clubhouse</a:t>
                      </a:r>
                    </a:p>
                  </a:txBody>
                  <a:tcPr marL="5603" marR="5603" marT="5603" marB="0" anchor="ctr"/>
                </a:tc>
                <a:tc>
                  <a:txBody>
                    <a:bodyPr/>
                    <a:lstStyle/>
                    <a:p>
                      <a:pPr algn="ctr" fontAlgn="b"/>
                      <a:r>
                        <a:rPr lang="en-US" sz="1800" b="0" i="0" u="none" strike="noStrike" dirty="0">
                          <a:solidFill>
                            <a:srgbClr val="000000"/>
                          </a:solidFill>
                          <a:latin typeface="+mn-lt"/>
                        </a:rPr>
                        <a:t>108</a:t>
                      </a:r>
                    </a:p>
                  </a:txBody>
                  <a:tcPr marL="5603" marR="5603" marT="5603" marB="0" anchor="ctr"/>
                </a:tc>
                <a:tc>
                  <a:txBody>
                    <a:bodyPr/>
                    <a:lstStyle/>
                    <a:p>
                      <a:pPr algn="ctr" fontAlgn="b"/>
                      <a:r>
                        <a:rPr lang="en-US" sz="1800" b="0" i="0" u="none" strike="noStrike" dirty="0">
                          <a:solidFill>
                            <a:srgbClr val="000000"/>
                          </a:solidFill>
                          <a:latin typeface="+mn-lt"/>
                        </a:rPr>
                        <a:t>51%</a:t>
                      </a:r>
                    </a:p>
                  </a:txBody>
                  <a:tcPr marL="5603" marR="5603" marT="5603" marB="0" anchor="ctr"/>
                </a:tc>
                <a:extLst>
                  <a:ext uri="{0D108BD9-81ED-4DB2-BD59-A6C34878D82A}">
                    <a16:rowId xmlns:a16="http://schemas.microsoft.com/office/drawing/2014/main" val="1875388933"/>
                  </a:ext>
                </a:extLst>
              </a:tr>
              <a:tr h="426486">
                <a:tc>
                  <a:txBody>
                    <a:bodyPr/>
                    <a:lstStyle/>
                    <a:p>
                      <a:pPr algn="ctr" fontAlgn="b"/>
                      <a:r>
                        <a:rPr lang="en-US" sz="1800" u="none" strike="noStrike" dirty="0"/>
                        <a:t>Club has an Advisory Board </a:t>
                      </a:r>
                      <a:endParaRPr lang="en-US" sz="1800" b="0" i="0" u="none" strike="noStrike" dirty="0">
                        <a:solidFill>
                          <a:srgbClr val="000000"/>
                        </a:solidFill>
                        <a:latin typeface="+mn-lt"/>
                      </a:endParaRPr>
                    </a:p>
                  </a:txBody>
                  <a:tcPr marL="5603" marR="5603" marT="5603" marB="0" anchor="ctr"/>
                </a:tc>
                <a:tc>
                  <a:txBody>
                    <a:bodyPr/>
                    <a:lstStyle/>
                    <a:p>
                      <a:pPr algn="ctr" fontAlgn="b"/>
                      <a:r>
                        <a:rPr lang="en-US" sz="1800" b="0" u="none" strike="noStrike" dirty="0">
                          <a:solidFill>
                            <a:srgbClr val="000000"/>
                          </a:solidFill>
                        </a:rPr>
                        <a:t>230</a:t>
                      </a:r>
                      <a:endParaRPr lang="en-US" sz="1800" b="0" i="0" u="none" strike="noStrike" dirty="0">
                        <a:solidFill>
                          <a:srgbClr val="000000"/>
                        </a:solidFill>
                        <a:latin typeface="+mn-lt"/>
                      </a:endParaRPr>
                    </a:p>
                  </a:txBody>
                  <a:tcPr marL="5603" marR="5603" marT="5603" marB="0" anchor="ctr"/>
                </a:tc>
                <a:tc>
                  <a:txBody>
                    <a:bodyPr/>
                    <a:lstStyle/>
                    <a:p>
                      <a:pPr algn="ctr" fontAlgn="b"/>
                      <a:r>
                        <a:rPr lang="en-US" sz="1800" u="none" strike="noStrike" dirty="0"/>
                        <a:t>60%</a:t>
                      </a:r>
                      <a:endParaRPr lang="en-US" sz="1800" b="0" i="0" u="none" strike="noStrike" dirty="0">
                        <a:solidFill>
                          <a:srgbClr val="000000"/>
                        </a:solidFill>
                        <a:latin typeface="+mn-lt"/>
                      </a:endParaRPr>
                    </a:p>
                  </a:txBody>
                  <a:tcPr marL="5603" marR="5603" marT="5603" marB="0" anchor="ctr"/>
                </a:tc>
                <a:extLst>
                  <a:ext uri="{0D108BD9-81ED-4DB2-BD59-A6C34878D82A}">
                    <a16:rowId xmlns:a16="http://schemas.microsoft.com/office/drawing/2014/main" val="1461314582"/>
                  </a:ext>
                </a:extLst>
              </a:tr>
              <a:tr h="426486">
                <a:tc>
                  <a:txBody>
                    <a:bodyPr/>
                    <a:lstStyle/>
                    <a:p>
                      <a:pPr algn="ctr" fontAlgn="b"/>
                      <a:r>
                        <a:rPr lang="en-US" sz="1800" u="none" strike="noStrike" dirty="0"/>
                        <a:t>Average # Members on Advisory Board</a:t>
                      </a:r>
                      <a:endParaRPr lang="en-US" sz="1800" b="0" i="0" u="none" strike="noStrike" dirty="0">
                        <a:solidFill>
                          <a:srgbClr val="000000"/>
                        </a:solidFill>
                        <a:latin typeface="+mn-lt"/>
                      </a:endParaRPr>
                    </a:p>
                  </a:txBody>
                  <a:tcPr marL="5603" marR="5603" marT="5603" marB="0" anchor="ctr"/>
                </a:tc>
                <a:tc>
                  <a:txBody>
                    <a:bodyPr/>
                    <a:lstStyle/>
                    <a:p>
                      <a:pPr algn="ctr" fontAlgn="b"/>
                      <a:r>
                        <a:rPr lang="en-US" sz="1800" b="0" u="none" strike="noStrike" dirty="0">
                          <a:solidFill>
                            <a:srgbClr val="000000"/>
                          </a:solidFill>
                        </a:rPr>
                        <a:t>127</a:t>
                      </a:r>
                      <a:endParaRPr lang="en-US" sz="1800" b="0" i="0" u="none" strike="noStrike" dirty="0">
                        <a:solidFill>
                          <a:srgbClr val="000000"/>
                        </a:solidFill>
                        <a:latin typeface="+mn-lt"/>
                      </a:endParaRPr>
                    </a:p>
                  </a:txBody>
                  <a:tcPr marL="5603" marR="5603" marT="5603" marB="0" anchor="ctr"/>
                </a:tc>
                <a:tc>
                  <a:txBody>
                    <a:bodyPr/>
                    <a:lstStyle/>
                    <a:p>
                      <a:pPr algn="ctr" fontAlgn="b"/>
                      <a:r>
                        <a:rPr lang="en-US" sz="1800" b="0" u="none" strike="noStrike" dirty="0">
                          <a:solidFill>
                            <a:srgbClr val="000000"/>
                          </a:solidFill>
                        </a:rPr>
                        <a:t>3.29 (0-25)</a:t>
                      </a:r>
                      <a:endParaRPr lang="en-US" sz="1800" b="0" i="0" u="none" strike="noStrike" dirty="0">
                        <a:solidFill>
                          <a:srgbClr val="000000"/>
                        </a:solidFill>
                        <a:latin typeface="+mn-lt"/>
                      </a:endParaRPr>
                    </a:p>
                  </a:txBody>
                  <a:tcPr marL="5603" marR="5603" marT="5603" marB="0" anchor="ctr"/>
                </a:tc>
                <a:extLst>
                  <a:ext uri="{0D108BD9-81ED-4DB2-BD59-A6C34878D82A}">
                    <a16:rowId xmlns:a16="http://schemas.microsoft.com/office/drawing/2014/main" val="1148447920"/>
                  </a:ext>
                </a:extLst>
              </a:tr>
              <a:tr h="426486">
                <a:tc>
                  <a:txBody>
                    <a:bodyPr/>
                    <a:lstStyle/>
                    <a:p>
                      <a:pPr algn="ctr" fontAlgn="b"/>
                      <a:r>
                        <a:rPr lang="en-US" sz="1800" u="none" strike="noStrike" dirty="0"/>
                        <a:t>Club belongs to a Clubhouse Coalition</a:t>
                      </a:r>
                      <a:endParaRPr lang="en-US" sz="1800" b="0" i="0" u="none" strike="noStrike" dirty="0">
                        <a:solidFill>
                          <a:srgbClr val="000000"/>
                        </a:solidFill>
                        <a:latin typeface="+mn-lt"/>
                      </a:endParaRPr>
                    </a:p>
                  </a:txBody>
                  <a:tcPr marL="5603" marR="5603" marT="5603" marB="0" anchor="ctr"/>
                </a:tc>
                <a:tc>
                  <a:txBody>
                    <a:bodyPr/>
                    <a:lstStyle/>
                    <a:p>
                      <a:pPr algn="ctr" fontAlgn="b"/>
                      <a:r>
                        <a:rPr lang="en-US" sz="1800" b="0" u="none" strike="noStrike" dirty="0">
                          <a:solidFill>
                            <a:srgbClr val="000000"/>
                          </a:solidFill>
                        </a:rPr>
                        <a:t>125</a:t>
                      </a:r>
                      <a:endParaRPr lang="en-US" sz="1800" b="0" i="0" u="none" strike="noStrike" dirty="0">
                        <a:solidFill>
                          <a:srgbClr val="000000"/>
                        </a:solidFill>
                        <a:latin typeface="+mn-lt"/>
                      </a:endParaRPr>
                    </a:p>
                  </a:txBody>
                  <a:tcPr marL="5603" marR="5603" marT="5603" marB="0" anchor="ctr"/>
                </a:tc>
                <a:tc>
                  <a:txBody>
                    <a:bodyPr/>
                    <a:lstStyle/>
                    <a:p>
                      <a:pPr algn="ctr" fontAlgn="b"/>
                      <a:r>
                        <a:rPr lang="en-US" sz="1800" u="none" strike="noStrike" dirty="0"/>
                        <a:t>74%</a:t>
                      </a:r>
                      <a:endParaRPr lang="en-US" sz="1800" b="0" i="0" u="none" strike="noStrike" dirty="0">
                        <a:solidFill>
                          <a:srgbClr val="000000"/>
                        </a:solidFill>
                        <a:latin typeface="+mn-lt"/>
                      </a:endParaRPr>
                    </a:p>
                  </a:txBody>
                  <a:tcPr marL="5603" marR="5603" marT="5603" marB="0" anchor="ctr"/>
                </a:tc>
                <a:extLst>
                  <a:ext uri="{0D108BD9-81ED-4DB2-BD59-A6C34878D82A}">
                    <a16:rowId xmlns:a16="http://schemas.microsoft.com/office/drawing/2014/main" val="10003"/>
                  </a:ext>
                </a:extLst>
              </a:tr>
              <a:tr h="426486">
                <a:tc>
                  <a:txBody>
                    <a:bodyPr/>
                    <a:lstStyle/>
                    <a:p>
                      <a:pPr algn="ctr" fontAlgn="b"/>
                      <a:r>
                        <a:rPr lang="en-US" sz="1800" u="none" strike="noStrike" dirty="0"/>
                        <a:t>Attempts</a:t>
                      </a:r>
                      <a:r>
                        <a:rPr lang="en-US" sz="1800" u="none" strike="noStrike" baseline="0" dirty="0"/>
                        <a:t> to Meet </a:t>
                      </a:r>
                      <a:r>
                        <a:rPr lang="en-US" sz="1800" b="1" u="none" strike="noStrike" baseline="0" dirty="0"/>
                        <a:t>all</a:t>
                      </a:r>
                      <a:r>
                        <a:rPr lang="en-US" sz="1800" u="none" strike="noStrike" baseline="0" dirty="0"/>
                        <a:t> Clubhouse Standards</a:t>
                      </a:r>
                      <a:endParaRPr lang="en-US" sz="1800" b="0" i="0" u="none" strike="noStrike" dirty="0">
                        <a:solidFill>
                          <a:srgbClr val="000000"/>
                        </a:solidFill>
                        <a:latin typeface="+mn-lt"/>
                      </a:endParaRPr>
                    </a:p>
                  </a:txBody>
                  <a:tcPr marL="5603" marR="5603" marT="5603" marB="0" anchor="ctr"/>
                </a:tc>
                <a:tc>
                  <a:txBody>
                    <a:bodyPr/>
                    <a:lstStyle/>
                    <a:p>
                      <a:pPr algn="ctr" fontAlgn="b"/>
                      <a:r>
                        <a:rPr lang="en-US" sz="1800" b="0" u="none" strike="noStrike" dirty="0">
                          <a:solidFill>
                            <a:srgbClr val="000000"/>
                          </a:solidFill>
                        </a:rPr>
                        <a:t>230</a:t>
                      </a:r>
                      <a:endParaRPr lang="en-US" sz="1800" b="0" i="0" u="none" strike="noStrike" dirty="0">
                        <a:solidFill>
                          <a:srgbClr val="000000"/>
                        </a:solidFill>
                        <a:latin typeface="+mn-lt"/>
                      </a:endParaRPr>
                    </a:p>
                  </a:txBody>
                  <a:tcPr marL="5603" marR="5603" marT="5603" marB="0" anchor="ctr"/>
                </a:tc>
                <a:tc>
                  <a:txBody>
                    <a:bodyPr/>
                    <a:lstStyle/>
                    <a:p>
                      <a:pPr algn="ctr" fontAlgn="b"/>
                      <a:r>
                        <a:rPr lang="en-US" sz="1800" u="none" strike="noStrike" dirty="0"/>
                        <a:t>98%</a:t>
                      </a:r>
                      <a:endParaRPr lang="en-US" sz="1800" b="0" i="0" u="none" strike="noStrike" dirty="0">
                        <a:solidFill>
                          <a:srgbClr val="000000"/>
                        </a:solidFill>
                        <a:latin typeface="+mn-lt"/>
                      </a:endParaRPr>
                    </a:p>
                  </a:txBody>
                  <a:tcPr marL="5603" marR="5603" marT="5603" marB="0" anchor="ctr"/>
                </a:tc>
                <a:extLst>
                  <a:ext uri="{0D108BD9-81ED-4DB2-BD59-A6C34878D82A}">
                    <a16:rowId xmlns:a16="http://schemas.microsoft.com/office/drawing/2014/main" val="10004"/>
                  </a:ext>
                </a:extLst>
              </a:tr>
              <a:tr h="426486">
                <a:tc>
                  <a:txBody>
                    <a:bodyPr/>
                    <a:lstStyle/>
                    <a:p>
                      <a:pPr algn="ctr" fontAlgn="b"/>
                      <a:r>
                        <a:rPr lang="en-US" sz="1800" b="0" i="0" u="none" strike="noStrike" dirty="0">
                          <a:solidFill>
                            <a:srgbClr val="000000"/>
                          </a:solidFill>
                          <a:latin typeface="+mn-lt"/>
                        </a:rPr>
                        <a:t>Currently Accredited by Clubhouse International</a:t>
                      </a:r>
                    </a:p>
                  </a:txBody>
                  <a:tcPr marL="5603" marR="5603" marT="5603" marB="0" anchor="ctr"/>
                </a:tc>
                <a:tc>
                  <a:txBody>
                    <a:bodyPr/>
                    <a:lstStyle/>
                    <a:p>
                      <a:pPr algn="ctr" fontAlgn="b"/>
                      <a:r>
                        <a:rPr lang="en-US" sz="1800" b="0" i="0" u="none" strike="noStrike" dirty="0">
                          <a:solidFill>
                            <a:srgbClr val="000000"/>
                          </a:solidFill>
                          <a:latin typeface="+mn-lt"/>
                        </a:rPr>
                        <a:t>244</a:t>
                      </a:r>
                    </a:p>
                  </a:txBody>
                  <a:tcPr marL="5603" marR="5603" marT="5603" marB="0" anchor="ctr"/>
                </a:tc>
                <a:tc>
                  <a:txBody>
                    <a:bodyPr/>
                    <a:lstStyle/>
                    <a:p>
                      <a:pPr algn="ctr" fontAlgn="b"/>
                      <a:r>
                        <a:rPr lang="en-US" sz="1800" b="0" i="0" u="none" strike="noStrike" dirty="0">
                          <a:solidFill>
                            <a:srgbClr val="000000"/>
                          </a:solidFill>
                          <a:latin typeface="+mn-lt"/>
                        </a:rPr>
                        <a:t>75%</a:t>
                      </a:r>
                    </a:p>
                  </a:txBody>
                  <a:tcPr marL="5603" marR="5603" marT="5603" marB="0" anchor="ctr"/>
                </a:tc>
                <a:extLst>
                  <a:ext uri="{0D108BD9-81ED-4DB2-BD59-A6C34878D82A}">
                    <a16:rowId xmlns:a16="http://schemas.microsoft.com/office/drawing/2014/main" val="469460041"/>
                  </a:ext>
                </a:extLst>
              </a:tr>
              <a:tr h="426486">
                <a:tc>
                  <a:txBody>
                    <a:bodyPr/>
                    <a:lstStyle/>
                    <a:p>
                      <a:pPr algn="ctr" fontAlgn="b"/>
                      <a:r>
                        <a:rPr lang="en-US" sz="1800" b="0" u="none" strike="noStrike" dirty="0">
                          <a:solidFill>
                            <a:srgbClr val="000000"/>
                          </a:solidFill>
                        </a:rPr>
                        <a:t>Clubhouse has</a:t>
                      </a:r>
                      <a:r>
                        <a:rPr lang="en-US" sz="1800" b="0" u="none" strike="noStrike" baseline="0" dirty="0">
                          <a:solidFill>
                            <a:srgbClr val="000000"/>
                          </a:solidFill>
                        </a:rPr>
                        <a:t> an Auspice (Parent) Agency</a:t>
                      </a:r>
                      <a:endParaRPr lang="en-US" sz="1800" b="0" i="0" u="none" strike="noStrike" dirty="0">
                        <a:solidFill>
                          <a:srgbClr val="000000"/>
                        </a:solidFill>
                        <a:latin typeface="+mn-lt"/>
                      </a:endParaRPr>
                    </a:p>
                  </a:txBody>
                  <a:tcPr marL="5603" marR="5603" marT="5603" marB="0" anchor="ctr"/>
                </a:tc>
                <a:tc>
                  <a:txBody>
                    <a:bodyPr/>
                    <a:lstStyle/>
                    <a:p>
                      <a:pPr algn="ctr" fontAlgn="b"/>
                      <a:r>
                        <a:rPr lang="en-US" sz="1800" b="0" u="none" strike="noStrike" dirty="0">
                          <a:solidFill>
                            <a:srgbClr val="000000"/>
                          </a:solidFill>
                        </a:rPr>
                        <a:t>231</a:t>
                      </a:r>
                      <a:endParaRPr lang="en-US" sz="1800" b="0" i="0" u="none" strike="noStrike" dirty="0">
                        <a:solidFill>
                          <a:srgbClr val="000000"/>
                        </a:solidFill>
                        <a:latin typeface="+mn-lt"/>
                      </a:endParaRPr>
                    </a:p>
                  </a:txBody>
                  <a:tcPr marL="5603" marR="5603" marT="5603" marB="0" anchor="ctr"/>
                </a:tc>
                <a:tc>
                  <a:txBody>
                    <a:bodyPr/>
                    <a:lstStyle/>
                    <a:p>
                      <a:pPr algn="ctr" fontAlgn="b"/>
                      <a:r>
                        <a:rPr lang="en-US" sz="1800" b="0" u="none" strike="noStrike" dirty="0">
                          <a:solidFill>
                            <a:srgbClr val="000000"/>
                          </a:solidFill>
                        </a:rPr>
                        <a:t>52.4%</a:t>
                      </a:r>
                      <a:endParaRPr lang="en-US" sz="1800" b="0" i="0" u="none" strike="noStrike" dirty="0">
                        <a:solidFill>
                          <a:srgbClr val="000000"/>
                        </a:solidFill>
                        <a:latin typeface="+mn-lt"/>
                      </a:endParaRPr>
                    </a:p>
                  </a:txBody>
                  <a:tcPr marL="5603" marR="5603" marT="5603" marB="0" anchor="ctr"/>
                </a:tc>
                <a:extLst>
                  <a:ext uri="{0D108BD9-81ED-4DB2-BD59-A6C34878D82A}">
                    <a16:rowId xmlns:a16="http://schemas.microsoft.com/office/drawing/2014/main" val="1594980113"/>
                  </a:ext>
                </a:extLst>
              </a:tr>
              <a:tr h="426486">
                <a:tc>
                  <a:txBody>
                    <a:bodyPr/>
                    <a:lstStyle/>
                    <a:p>
                      <a:pPr algn="ctr" fontAlgn="b"/>
                      <a:r>
                        <a:rPr lang="en-US" sz="1800" b="0" u="none" strike="noStrike" dirty="0">
                          <a:solidFill>
                            <a:srgbClr val="000000"/>
                          </a:solidFill>
                        </a:rPr>
                        <a:t>Club Length of Operation in Years</a:t>
                      </a:r>
                      <a:endParaRPr lang="en-US" sz="1800" b="0" i="0" u="none" strike="noStrike" dirty="0">
                        <a:solidFill>
                          <a:srgbClr val="000000"/>
                        </a:solidFill>
                        <a:latin typeface="+mn-lt"/>
                      </a:endParaRPr>
                    </a:p>
                  </a:txBody>
                  <a:tcPr marL="5603" marR="5603" marT="5603" marB="0" anchor="ctr"/>
                </a:tc>
                <a:tc>
                  <a:txBody>
                    <a:bodyPr/>
                    <a:lstStyle/>
                    <a:p>
                      <a:pPr algn="ctr" fontAlgn="b"/>
                      <a:r>
                        <a:rPr lang="en-US" sz="1800" b="0" u="none" strike="noStrike" dirty="0">
                          <a:solidFill>
                            <a:srgbClr val="000000"/>
                          </a:solidFill>
                        </a:rPr>
                        <a:t>241</a:t>
                      </a:r>
                      <a:endParaRPr lang="en-US" sz="1800" b="0" i="0" u="none" strike="noStrike" dirty="0">
                        <a:solidFill>
                          <a:srgbClr val="000000"/>
                        </a:solidFill>
                        <a:latin typeface="+mn-lt"/>
                      </a:endParaRPr>
                    </a:p>
                  </a:txBody>
                  <a:tcPr marL="5603" marR="5603" marT="5603" marB="0" anchor="ctr"/>
                </a:tc>
                <a:tc>
                  <a:txBody>
                    <a:bodyPr/>
                    <a:lstStyle/>
                    <a:p>
                      <a:pPr algn="ctr" fontAlgn="b"/>
                      <a:r>
                        <a:rPr lang="en-US" sz="1800" b="0" u="none" strike="noStrike" dirty="0">
                          <a:solidFill>
                            <a:srgbClr val="000000"/>
                          </a:solidFill>
                        </a:rPr>
                        <a:t>21.5</a:t>
                      </a:r>
                      <a:endParaRPr lang="en-US" sz="1800" b="0" i="0" u="none" strike="noStrike" dirty="0">
                        <a:solidFill>
                          <a:srgbClr val="000000"/>
                        </a:solidFill>
                        <a:latin typeface="+mn-lt"/>
                      </a:endParaRPr>
                    </a:p>
                  </a:txBody>
                  <a:tcPr marL="5603" marR="5603" marT="5603" marB="0" anchor="ctr"/>
                </a:tc>
                <a:extLst>
                  <a:ext uri="{0D108BD9-81ED-4DB2-BD59-A6C34878D82A}">
                    <a16:rowId xmlns:a16="http://schemas.microsoft.com/office/drawing/2014/main" val="4173962615"/>
                  </a:ext>
                </a:extLst>
              </a:tr>
            </a:tbl>
          </a:graphicData>
        </a:graphic>
      </p:graphicFrame>
      <p:sp>
        <p:nvSpPr>
          <p:cNvPr id="9" name="Footer Placeholder 6">
            <a:extLst>
              <a:ext uri="{FF2B5EF4-FFF2-40B4-BE49-F238E27FC236}">
                <a16:creationId xmlns:a16="http://schemas.microsoft.com/office/drawing/2014/main" id="{D8FD0732-3F9F-E5AF-84CB-BF6198EA6FB4}"/>
              </a:ext>
            </a:extLst>
          </p:cNvPr>
          <p:cNvSpPr txBox="1">
            <a:spLocks/>
          </p:cNvSpPr>
          <p:nvPr/>
        </p:nvSpPr>
        <p:spPr>
          <a:xfrm>
            <a:off x="440204" y="6356323"/>
            <a:ext cx="6400800" cy="381000"/>
          </a:xfrm>
          <a:prstGeom prst="rect">
            <a:avLst/>
          </a:prstGeom>
        </p:spPr>
        <p:txBody>
          <a:bodyPr anchor="b"/>
          <a:lstStyle/>
          <a:p>
            <a:pPr fontAlgn="auto">
              <a:spcBef>
                <a:spcPts val="0"/>
              </a:spcBef>
              <a:spcAft>
                <a:spcPts val="0"/>
              </a:spcAft>
              <a:defRPr/>
            </a:pPr>
            <a:r>
              <a:rPr lang="en-US" sz="900" dirty="0">
                <a:solidFill>
                  <a:schemeClr val="accent4">
                    <a:lumMod val="50000"/>
                  </a:schemeClr>
                </a:solidFill>
              </a:rPr>
              <a:t>The Clubhouse Profile Questionnaire 2023. Results for Clubhouses Worldwide</a:t>
            </a:r>
          </a:p>
          <a:p>
            <a:pPr fontAlgn="auto">
              <a:spcBef>
                <a:spcPts val="0"/>
              </a:spcBef>
              <a:spcAft>
                <a:spcPts val="0"/>
              </a:spcAft>
              <a:defRPr/>
            </a:pPr>
            <a:r>
              <a:rPr lang="en-US" sz="900" dirty="0">
                <a:solidFill>
                  <a:schemeClr val="accent4">
                    <a:lumMod val="50000"/>
                  </a:schemeClr>
                </a:solidFill>
              </a:rPr>
              <a:t>© 2023-2024 University of Massachusetts: All rights reserved. No reproductions without written permission.</a:t>
            </a:r>
          </a:p>
        </p:txBody>
      </p:sp>
    </p:spTree>
    <p:extLst>
      <p:ext uri="{BB962C8B-B14F-4D97-AF65-F5344CB8AC3E}">
        <p14:creationId xmlns:p14="http://schemas.microsoft.com/office/powerpoint/2010/main" val="30803841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AF343-3B00-CD10-AF4C-66591E8B60C1}"/>
              </a:ext>
            </a:extLst>
          </p:cNvPr>
          <p:cNvSpPr>
            <a:spLocks noGrp="1"/>
          </p:cNvSpPr>
          <p:nvPr>
            <p:ph type="title"/>
          </p:nvPr>
        </p:nvSpPr>
        <p:spPr>
          <a:xfrm>
            <a:off x="544286" y="466481"/>
            <a:ext cx="10515600" cy="556113"/>
          </a:xfrm>
        </p:spPr>
        <p:txBody>
          <a:bodyPr>
            <a:noAutofit/>
          </a:bodyPr>
          <a:lstStyle/>
          <a:p>
            <a:r>
              <a:rPr lang="en-US" dirty="0">
                <a:solidFill>
                  <a:schemeClr val="tx2">
                    <a:lumMod val="90000"/>
                    <a:lumOff val="10000"/>
                  </a:schemeClr>
                </a:solidFill>
              </a:rPr>
              <a:t>Clubhouse Annual Budgets &amp; Average Costs</a:t>
            </a:r>
          </a:p>
        </p:txBody>
      </p:sp>
      <p:graphicFrame>
        <p:nvGraphicFramePr>
          <p:cNvPr id="4" name="Table 3">
            <a:extLst>
              <a:ext uri="{FF2B5EF4-FFF2-40B4-BE49-F238E27FC236}">
                <a16:creationId xmlns:a16="http://schemas.microsoft.com/office/drawing/2014/main" id="{8370364D-8C36-7ED6-BF2E-B01D9199BF42}"/>
              </a:ext>
            </a:extLst>
          </p:cNvPr>
          <p:cNvGraphicFramePr>
            <a:graphicFrameLocks noGrp="1"/>
          </p:cNvGraphicFramePr>
          <p:nvPr>
            <p:extLst>
              <p:ext uri="{D42A27DB-BD31-4B8C-83A1-F6EECF244321}">
                <p14:modId xmlns:p14="http://schemas.microsoft.com/office/powerpoint/2010/main" val="1949142300"/>
              </p:ext>
            </p:extLst>
          </p:nvPr>
        </p:nvGraphicFramePr>
        <p:xfrm>
          <a:off x="738634" y="1519945"/>
          <a:ext cx="10778915" cy="3596802"/>
        </p:xfrm>
        <a:graphic>
          <a:graphicData uri="http://schemas.openxmlformats.org/drawingml/2006/table">
            <a:tbl>
              <a:tblPr firstRow="1" bandRow="1">
                <a:tableStyleId>{C083E6E3-FA7D-4D7B-A595-EF9225AFEA82}</a:tableStyleId>
              </a:tblPr>
              <a:tblGrid>
                <a:gridCol w="2934531">
                  <a:extLst>
                    <a:ext uri="{9D8B030D-6E8A-4147-A177-3AD203B41FA5}">
                      <a16:colId xmlns:a16="http://schemas.microsoft.com/office/drawing/2014/main" val="20000"/>
                    </a:ext>
                  </a:extLst>
                </a:gridCol>
                <a:gridCol w="1364807">
                  <a:extLst>
                    <a:ext uri="{9D8B030D-6E8A-4147-A177-3AD203B41FA5}">
                      <a16:colId xmlns:a16="http://schemas.microsoft.com/office/drawing/2014/main" val="2536737331"/>
                    </a:ext>
                  </a:extLst>
                </a:gridCol>
                <a:gridCol w="1685121">
                  <a:extLst>
                    <a:ext uri="{9D8B030D-6E8A-4147-A177-3AD203B41FA5}">
                      <a16:colId xmlns:a16="http://schemas.microsoft.com/office/drawing/2014/main" val="20001"/>
                    </a:ext>
                  </a:extLst>
                </a:gridCol>
                <a:gridCol w="4794456">
                  <a:extLst>
                    <a:ext uri="{9D8B030D-6E8A-4147-A177-3AD203B41FA5}">
                      <a16:colId xmlns:a16="http://schemas.microsoft.com/office/drawing/2014/main" val="20002"/>
                    </a:ext>
                  </a:extLst>
                </a:gridCol>
              </a:tblGrid>
              <a:tr h="739701">
                <a:tc>
                  <a:txBody>
                    <a:bodyPr/>
                    <a:lstStyle>
                      <a:lvl1pPr marL="0" algn="l" defTabSz="914400" rtl="0" eaLnBrk="1" latinLnBrk="0" hangingPunct="1">
                        <a:defRPr sz="1800" b="1" kern="1200">
                          <a:solidFill>
                            <a:schemeClr val="lt1"/>
                          </a:solidFill>
                          <a:latin typeface="Century Gothic"/>
                        </a:defRPr>
                      </a:lvl1pPr>
                      <a:lvl2pPr marL="457200" algn="l" defTabSz="914400" rtl="0" eaLnBrk="1" latinLnBrk="0" hangingPunct="1">
                        <a:defRPr sz="1800" b="1" kern="1200">
                          <a:solidFill>
                            <a:schemeClr val="lt1"/>
                          </a:solidFill>
                          <a:latin typeface="Century Gothic"/>
                        </a:defRPr>
                      </a:lvl2pPr>
                      <a:lvl3pPr marL="914400" algn="l" defTabSz="914400" rtl="0" eaLnBrk="1" latinLnBrk="0" hangingPunct="1">
                        <a:defRPr sz="1800" b="1" kern="1200">
                          <a:solidFill>
                            <a:schemeClr val="lt1"/>
                          </a:solidFill>
                          <a:latin typeface="Century Gothic"/>
                        </a:defRPr>
                      </a:lvl3pPr>
                      <a:lvl4pPr marL="1371600" algn="l" defTabSz="914400" rtl="0" eaLnBrk="1" latinLnBrk="0" hangingPunct="1">
                        <a:defRPr sz="1800" b="1" kern="1200">
                          <a:solidFill>
                            <a:schemeClr val="lt1"/>
                          </a:solidFill>
                          <a:latin typeface="Century Gothic"/>
                        </a:defRPr>
                      </a:lvl4pPr>
                      <a:lvl5pPr marL="1828800" algn="l" defTabSz="914400" rtl="0" eaLnBrk="1" latinLnBrk="0" hangingPunct="1">
                        <a:defRPr sz="1800" b="1" kern="1200">
                          <a:solidFill>
                            <a:schemeClr val="lt1"/>
                          </a:solidFill>
                          <a:latin typeface="Century Gothic"/>
                        </a:defRPr>
                      </a:lvl5pPr>
                      <a:lvl6pPr marL="2286000" algn="l" defTabSz="914400" rtl="0" eaLnBrk="1" latinLnBrk="0" hangingPunct="1">
                        <a:defRPr sz="1800" b="1" kern="1200">
                          <a:solidFill>
                            <a:schemeClr val="lt1"/>
                          </a:solidFill>
                          <a:latin typeface="Century Gothic"/>
                        </a:defRPr>
                      </a:lvl6pPr>
                      <a:lvl7pPr marL="2743200" algn="l" defTabSz="914400" rtl="0" eaLnBrk="1" latinLnBrk="0" hangingPunct="1">
                        <a:defRPr sz="1800" b="1" kern="1200">
                          <a:solidFill>
                            <a:schemeClr val="lt1"/>
                          </a:solidFill>
                          <a:latin typeface="Century Gothic"/>
                        </a:defRPr>
                      </a:lvl7pPr>
                      <a:lvl8pPr marL="3200400" algn="l" defTabSz="914400" rtl="0" eaLnBrk="1" latinLnBrk="0" hangingPunct="1">
                        <a:defRPr sz="1800" b="1" kern="1200">
                          <a:solidFill>
                            <a:schemeClr val="lt1"/>
                          </a:solidFill>
                          <a:latin typeface="Century Gothic"/>
                        </a:defRPr>
                      </a:lvl8pPr>
                      <a:lvl9pPr marL="3657600" algn="l" defTabSz="914400" rtl="0" eaLnBrk="1" latinLnBrk="0" hangingPunct="1">
                        <a:defRPr sz="1800" b="1" kern="1200">
                          <a:solidFill>
                            <a:schemeClr val="lt1"/>
                          </a:solidFill>
                          <a:latin typeface="Century Gothic"/>
                        </a:defRPr>
                      </a:lvl9pPr>
                    </a:lstStyle>
                    <a:p>
                      <a:pPr algn="l" fontAlgn="b"/>
                      <a:r>
                        <a:rPr lang="en-US" sz="2000" u="none" strike="noStrike" dirty="0">
                          <a:solidFill>
                            <a:schemeClr val="accent4">
                              <a:lumMod val="25000"/>
                            </a:schemeClr>
                          </a:solidFill>
                          <a:latin typeface="+mn-lt"/>
                        </a:rPr>
                        <a:t> </a:t>
                      </a:r>
                      <a:endParaRPr lang="en-US" sz="2000" b="0" i="0" u="none" strike="noStrike" dirty="0">
                        <a:solidFill>
                          <a:schemeClr val="accent4">
                            <a:lumMod val="25000"/>
                          </a:schemeClr>
                        </a:solidFill>
                        <a:latin typeface="+mn-lt"/>
                        <a:cs typeface="Calibri" pitchFamily="34" charset="0"/>
                      </a:endParaRPr>
                    </a:p>
                  </a:txBody>
                  <a:tcPr marL="5603" marR="5603" marT="5603" marB="0" anchor="b"/>
                </a:tc>
                <a:tc>
                  <a:txBody>
                    <a:bodyPr/>
                    <a:lstStyle/>
                    <a:p>
                      <a:pPr algn="ctr" fontAlgn="b"/>
                      <a:r>
                        <a:rPr lang="en-US" sz="2800" b="0" i="0" u="none" strike="noStrike" dirty="0">
                          <a:solidFill>
                            <a:schemeClr val="accent4">
                              <a:lumMod val="25000"/>
                            </a:schemeClr>
                          </a:solidFill>
                          <a:latin typeface="+mn-lt"/>
                          <a:cs typeface="Calibri" pitchFamily="34" charset="0"/>
                        </a:rPr>
                        <a:t>N</a:t>
                      </a:r>
                    </a:p>
                  </a:txBody>
                  <a:tcPr marL="5603" marR="5603" marT="5603" marB="0" anchor="ctr"/>
                </a:tc>
                <a:tc>
                  <a:txBody>
                    <a:bodyPr/>
                    <a:lstStyle>
                      <a:lvl1pPr marL="0" algn="l" defTabSz="914400" rtl="0" eaLnBrk="1" latinLnBrk="0" hangingPunct="1">
                        <a:defRPr sz="1800" b="1" kern="1200">
                          <a:solidFill>
                            <a:schemeClr val="lt1"/>
                          </a:solidFill>
                          <a:latin typeface="Century Gothic"/>
                        </a:defRPr>
                      </a:lvl1pPr>
                      <a:lvl2pPr marL="457200" algn="l" defTabSz="914400" rtl="0" eaLnBrk="1" latinLnBrk="0" hangingPunct="1">
                        <a:defRPr sz="1800" b="1" kern="1200">
                          <a:solidFill>
                            <a:schemeClr val="lt1"/>
                          </a:solidFill>
                          <a:latin typeface="Century Gothic"/>
                        </a:defRPr>
                      </a:lvl2pPr>
                      <a:lvl3pPr marL="914400" algn="l" defTabSz="914400" rtl="0" eaLnBrk="1" latinLnBrk="0" hangingPunct="1">
                        <a:defRPr sz="1800" b="1" kern="1200">
                          <a:solidFill>
                            <a:schemeClr val="lt1"/>
                          </a:solidFill>
                          <a:latin typeface="Century Gothic"/>
                        </a:defRPr>
                      </a:lvl3pPr>
                      <a:lvl4pPr marL="1371600" algn="l" defTabSz="914400" rtl="0" eaLnBrk="1" latinLnBrk="0" hangingPunct="1">
                        <a:defRPr sz="1800" b="1" kern="1200">
                          <a:solidFill>
                            <a:schemeClr val="lt1"/>
                          </a:solidFill>
                          <a:latin typeface="Century Gothic"/>
                        </a:defRPr>
                      </a:lvl4pPr>
                      <a:lvl5pPr marL="1828800" algn="l" defTabSz="914400" rtl="0" eaLnBrk="1" latinLnBrk="0" hangingPunct="1">
                        <a:defRPr sz="1800" b="1" kern="1200">
                          <a:solidFill>
                            <a:schemeClr val="lt1"/>
                          </a:solidFill>
                          <a:latin typeface="Century Gothic"/>
                        </a:defRPr>
                      </a:lvl5pPr>
                      <a:lvl6pPr marL="2286000" algn="l" defTabSz="914400" rtl="0" eaLnBrk="1" latinLnBrk="0" hangingPunct="1">
                        <a:defRPr sz="1800" b="1" kern="1200">
                          <a:solidFill>
                            <a:schemeClr val="lt1"/>
                          </a:solidFill>
                          <a:latin typeface="Century Gothic"/>
                        </a:defRPr>
                      </a:lvl6pPr>
                      <a:lvl7pPr marL="2743200" algn="l" defTabSz="914400" rtl="0" eaLnBrk="1" latinLnBrk="0" hangingPunct="1">
                        <a:defRPr sz="1800" b="1" kern="1200">
                          <a:solidFill>
                            <a:schemeClr val="lt1"/>
                          </a:solidFill>
                          <a:latin typeface="Century Gothic"/>
                        </a:defRPr>
                      </a:lvl7pPr>
                      <a:lvl8pPr marL="3200400" algn="l" defTabSz="914400" rtl="0" eaLnBrk="1" latinLnBrk="0" hangingPunct="1">
                        <a:defRPr sz="1800" b="1" kern="1200">
                          <a:solidFill>
                            <a:schemeClr val="lt1"/>
                          </a:solidFill>
                          <a:latin typeface="Century Gothic"/>
                        </a:defRPr>
                      </a:lvl8pPr>
                      <a:lvl9pPr marL="3657600" algn="l" defTabSz="914400" rtl="0" eaLnBrk="1" latinLnBrk="0" hangingPunct="1">
                        <a:defRPr sz="1800" b="1" kern="1200">
                          <a:solidFill>
                            <a:schemeClr val="lt1"/>
                          </a:solidFill>
                          <a:latin typeface="Century Gothic"/>
                        </a:defRPr>
                      </a:lvl9pPr>
                    </a:lstStyle>
                    <a:p>
                      <a:pPr algn="ctr" fontAlgn="b"/>
                      <a:r>
                        <a:rPr lang="en-US" sz="2800" b="0" u="none" strike="noStrike" dirty="0">
                          <a:solidFill>
                            <a:schemeClr val="accent4">
                              <a:lumMod val="25000"/>
                            </a:schemeClr>
                          </a:solidFill>
                          <a:latin typeface="+mn-lt"/>
                        </a:rPr>
                        <a:t>Mean</a:t>
                      </a:r>
                      <a:endParaRPr lang="en-US" sz="2800" b="0" i="0" u="none" strike="noStrike" dirty="0">
                        <a:solidFill>
                          <a:schemeClr val="accent4">
                            <a:lumMod val="25000"/>
                          </a:schemeClr>
                        </a:solidFill>
                        <a:latin typeface="+mn-lt"/>
                        <a:cs typeface="Calibri" pitchFamily="34" charset="0"/>
                      </a:endParaRPr>
                    </a:p>
                  </a:txBody>
                  <a:tcPr marL="5603" marR="5603" marT="5603" marB="0" anchor="ctr"/>
                </a:tc>
                <a:tc>
                  <a:txBody>
                    <a:bodyPr/>
                    <a:lstStyle>
                      <a:lvl1pPr marL="0" algn="l" defTabSz="914400" rtl="0" eaLnBrk="1" latinLnBrk="0" hangingPunct="1">
                        <a:defRPr sz="1800" b="1" kern="1200">
                          <a:solidFill>
                            <a:schemeClr val="lt1"/>
                          </a:solidFill>
                          <a:latin typeface="Century Gothic"/>
                        </a:defRPr>
                      </a:lvl1pPr>
                      <a:lvl2pPr marL="457200" algn="l" defTabSz="914400" rtl="0" eaLnBrk="1" latinLnBrk="0" hangingPunct="1">
                        <a:defRPr sz="1800" b="1" kern="1200">
                          <a:solidFill>
                            <a:schemeClr val="lt1"/>
                          </a:solidFill>
                          <a:latin typeface="Century Gothic"/>
                        </a:defRPr>
                      </a:lvl2pPr>
                      <a:lvl3pPr marL="914400" algn="l" defTabSz="914400" rtl="0" eaLnBrk="1" latinLnBrk="0" hangingPunct="1">
                        <a:defRPr sz="1800" b="1" kern="1200">
                          <a:solidFill>
                            <a:schemeClr val="lt1"/>
                          </a:solidFill>
                          <a:latin typeface="Century Gothic"/>
                        </a:defRPr>
                      </a:lvl3pPr>
                      <a:lvl4pPr marL="1371600" algn="l" defTabSz="914400" rtl="0" eaLnBrk="1" latinLnBrk="0" hangingPunct="1">
                        <a:defRPr sz="1800" b="1" kern="1200">
                          <a:solidFill>
                            <a:schemeClr val="lt1"/>
                          </a:solidFill>
                          <a:latin typeface="Century Gothic"/>
                        </a:defRPr>
                      </a:lvl4pPr>
                      <a:lvl5pPr marL="1828800" algn="l" defTabSz="914400" rtl="0" eaLnBrk="1" latinLnBrk="0" hangingPunct="1">
                        <a:defRPr sz="1800" b="1" kern="1200">
                          <a:solidFill>
                            <a:schemeClr val="lt1"/>
                          </a:solidFill>
                          <a:latin typeface="Century Gothic"/>
                        </a:defRPr>
                      </a:lvl5pPr>
                      <a:lvl6pPr marL="2286000" algn="l" defTabSz="914400" rtl="0" eaLnBrk="1" latinLnBrk="0" hangingPunct="1">
                        <a:defRPr sz="1800" b="1" kern="1200">
                          <a:solidFill>
                            <a:schemeClr val="lt1"/>
                          </a:solidFill>
                          <a:latin typeface="Century Gothic"/>
                        </a:defRPr>
                      </a:lvl6pPr>
                      <a:lvl7pPr marL="2743200" algn="l" defTabSz="914400" rtl="0" eaLnBrk="1" latinLnBrk="0" hangingPunct="1">
                        <a:defRPr sz="1800" b="1" kern="1200">
                          <a:solidFill>
                            <a:schemeClr val="lt1"/>
                          </a:solidFill>
                          <a:latin typeface="Century Gothic"/>
                        </a:defRPr>
                      </a:lvl7pPr>
                      <a:lvl8pPr marL="3200400" algn="l" defTabSz="914400" rtl="0" eaLnBrk="1" latinLnBrk="0" hangingPunct="1">
                        <a:defRPr sz="1800" b="1" kern="1200">
                          <a:solidFill>
                            <a:schemeClr val="lt1"/>
                          </a:solidFill>
                          <a:latin typeface="Century Gothic"/>
                        </a:defRPr>
                      </a:lvl8pPr>
                      <a:lvl9pPr marL="3657600" algn="l" defTabSz="914400" rtl="0" eaLnBrk="1" latinLnBrk="0" hangingPunct="1">
                        <a:defRPr sz="1800" b="1" kern="1200">
                          <a:solidFill>
                            <a:schemeClr val="lt1"/>
                          </a:solidFill>
                          <a:latin typeface="Century Gothic"/>
                        </a:defRPr>
                      </a:lvl9pPr>
                    </a:lstStyle>
                    <a:p>
                      <a:pPr algn="ctr" fontAlgn="b"/>
                      <a:r>
                        <a:rPr lang="en-US" sz="2800" b="0" u="none" strike="noStrike" dirty="0">
                          <a:solidFill>
                            <a:schemeClr val="accent4">
                              <a:lumMod val="25000"/>
                            </a:schemeClr>
                          </a:solidFill>
                          <a:latin typeface="+mn-lt"/>
                        </a:rPr>
                        <a:t>Range</a:t>
                      </a:r>
                      <a:endParaRPr lang="en-US" sz="2800" b="0" i="0" u="none" strike="noStrike" dirty="0">
                        <a:solidFill>
                          <a:schemeClr val="accent4">
                            <a:lumMod val="25000"/>
                          </a:schemeClr>
                        </a:solidFill>
                        <a:latin typeface="+mn-lt"/>
                        <a:cs typeface="Calibri" pitchFamily="34" charset="0"/>
                      </a:endParaRPr>
                    </a:p>
                  </a:txBody>
                  <a:tcPr marL="5603" marR="5603" marT="5603" marB="0" anchor="ctr"/>
                </a:tc>
                <a:extLst>
                  <a:ext uri="{0D108BD9-81ED-4DB2-BD59-A6C34878D82A}">
                    <a16:rowId xmlns:a16="http://schemas.microsoft.com/office/drawing/2014/main" val="10000"/>
                  </a:ext>
                </a:extLst>
              </a:tr>
              <a:tr h="896891">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algn="ctr" fontAlgn="b"/>
                      <a:r>
                        <a:rPr lang="en-US" sz="2400" u="none" strike="noStrike" dirty="0">
                          <a:solidFill>
                            <a:schemeClr val="accent6">
                              <a:lumMod val="50000"/>
                            </a:schemeClr>
                          </a:solidFill>
                          <a:latin typeface="+mn-lt"/>
                        </a:rPr>
                        <a:t>Annual Budget</a:t>
                      </a:r>
                      <a:endParaRPr lang="en-US" sz="2400" b="0" i="0" u="none" strike="noStrike" dirty="0">
                        <a:solidFill>
                          <a:schemeClr val="accent6">
                            <a:lumMod val="50000"/>
                          </a:schemeClr>
                        </a:solidFill>
                        <a:latin typeface="+mn-lt"/>
                        <a:cs typeface="Calibri" pitchFamily="34" charset="0"/>
                      </a:endParaRPr>
                    </a:p>
                  </a:txBody>
                  <a:tcPr marL="5603" marR="5603" marT="5603" marB="0" anchor="ctr"/>
                </a:tc>
                <a:tc>
                  <a:txBody>
                    <a:bodyPr/>
                    <a:lstStyle/>
                    <a:p>
                      <a:pPr algn="ctr"/>
                      <a:r>
                        <a:rPr lang="en-US" sz="2400" b="0" dirty="0">
                          <a:solidFill>
                            <a:schemeClr val="accent6">
                              <a:lumMod val="50000"/>
                            </a:schemeClr>
                          </a:solidFill>
                          <a:latin typeface="+mn-lt"/>
                        </a:rPr>
                        <a:t>222</a:t>
                      </a:r>
                    </a:p>
                  </a:txBody>
                  <a:tcPr marL="5603" marR="5603" marT="5603" marB="0" anchor="ct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algn="ctr"/>
                      <a:r>
                        <a:rPr lang="en-US" sz="2400" b="0" dirty="0">
                          <a:solidFill>
                            <a:schemeClr val="accent6">
                              <a:lumMod val="50000"/>
                            </a:schemeClr>
                          </a:solidFill>
                          <a:latin typeface="+mn-lt"/>
                        </a:rPr>
                        <a:t>$649,543</a:t>
                      </a:r>
                    </a:p>
                  </a:txBody>
                  <a:tcPr marL="5603" marR="5603" marT="5603" marB="0" anchor="ct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algn="ctr"/>
                      <a:r>
                        <a:rPr lang="en-US" sz="2400" b="0" dirty="0">
                          <a:solidFill>
                            <a:schemeClr val="accent6">
                              <a:lumMod val="50000"/>
                            </a:schemeClr>
                          </a:solidFill>
                          <a:latin typeface="+mn-lt"/>
                        </a:rPr>
                        <a:t>$51,000-$2,915,914</a:t>
                      </a:r>
                    </a:p>
                  </a:txBody>
                  <a:tcPr marL="5603" marR="5603" marT="5603" marB="0" anchor="ctr"/>
                </a:tc>
                <a:extLst>
                  <a:ext uri="{0D108BD9-81ED-4DB2-BD59-A6C34878D82A}">
                    <a16:rowId xmlns:a16="http://schemas.microsoft.com/office/drawing/2014/main" val="10001"/>
                  </a:ext>
                </a:extLst>
              </a:tr>
              <a:tr h="952365">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algn="ctr" fontAlgn="b"/>
                      <a:r>
                        <a:rPr lang="en-US" sz="2400" u="none" strike="noStrike" dirty="0">
                          <a:solidFill>
                            <a:schemeClr val="accent6">
                              <a:lumMod val="50000"/>
                            </a:schemeClr>
                          </a:solidFill>
                          <a:latin typeface="+mn-lt"/>
                        </a:rPr>
                        <a:t>Cost per Member per Year</a:t>
                      </a:r>
                      <a:endParaRPr lang="en-US" sz="2400" b="0" i="0" u="none" strike="noStrike" dirty="0">
                        <a:solidFill>
                          <a:schemeClr val="accent6">
                            <a:lumMod val="50000"/>
                          </a:schemeClr>
                        </a:solidFill>
                        <a:latin typeface="+mn-lt"/>
                        <a:cs typeface="Calibri" pitchFamily="34" charset="0"/>
                      </a:endParaRPr>
                    </a:p>
                  </a:txBody>
                  <a:tcPr marL="5603" marR="5603" marT="5603" marB="0" anchor="ctr"/>
                </a:tc>
                <a:tc>
                  <a:txBody>
                    <a:bodyPr/>
                    <a:lstStyle/>
                    <a:p>
                      <a:pPr algn="ctr"/>
                      <a:r>
                        <a:rPr lang="en-US" sz="2400" b="0" dirty="0">
                          <a:solidFill>
                            <a:schemeClr val="accent6">
                              <a:lumMod val="50000"/>
                            </a:schemeClr>
                          </a:solidFill>
                          <a:latin typeface="+mn-lt"/>
                        </a:rPr>
                        <a:t>202</a:t>
                      </a:r>
                    </a:p>
                  </a:txBody>
                  <a:tcPr marL="5603" marR="5603" marT="5603" marB="0" anchor="ct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algn="ctr"/>
                      <a:r>
                        <a:rPr lang="en-US" sz="2400" b="0" dirty="0">
                          <a:solidFill>
                            <a:schemeClr val="accent6">
                              <a:lumMod val="50000"/>
                            </a:schemeClr>
                          </a:solidFill>
                          <a:latin typeface="+mn-lt"/>
                        </a:rPr>
                        <a:t>$7566</a:t>
                      </a:r>
                    </a:p>
                  </a:txBody>
                  <a:tcPr marL="5603" marR="5603" marT="5603" marB="0" anchor="ct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algn="ctr"/>
                      <a:r>
                        <a:rPr lang="en-US" sz="2400" b="0" dirty="0">
                          <a:solidFill>
                            <a:schemeClr val="accent6">
                              <a:lumMod val="50000"/>
                            </a:schemeClr>
                          </a:solidFill>
                          <a:latin typeface="+mn-lt"/>
                        </a:rPr>
                        <a:t>$1005 - $29,726</a:t>
                      </a:r>
                    </a:p>
                  </a:txBody>
                  <a:tcPr marL="5603" marR="5603" marT="5603" marB="0" anchor="ctr"/>
                </a:tc>
                <a:extLst>
                  <a:ext uri="{0D108BD9-81ED-4DB2-BD59-A6C34878D82A}">
                    <a16:rowId xmlns:a16="http://schemas.microsoft.com/office/drawing/2014/main" val="10002"/>
                  </a:ext>
                </a:extLst>
              </a:tr>
              <a:tr h="1007845">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algn="ctr" fontAlgn="b"/>
                      <a:r>
                        <a:rPr lang="en-US" sz="2400" u="none" strike="noStrike" dirty="0">
                          <a:solidFill>
                            <a:schemeClr val="accent6">
                              <a:lumMod val="50000"/>
                            </a:schemeClr>
                          </a:solidFill>
                          <a:latin typeface="+mn-lt"/>
                        </a:rPr>
                        <a:t>Cost per Member per Day</a:t>
                      </a:r>
                      <a:endParaRPr lang="en-US" sz="2400" b="0" i="0" u="none" strike="noStrike" dirty="0">
                        <a:solidFill>
                          <a:schemeClr val="accent6">
                            <a:lumMod val="50000"/>
                          </a:schemeClr>
                        </a:solidFill>
                        <a:latin typeface="+mn-lt"/>
                        <a:cs typeface="Calibri" pitchFamily="34" charset="0"/>
                      </a:endParaRPr>
                    </a:p>
                  </a:txBody>
                  <a:tcPr marL="5603" marR="5603" marT="5603" marB="0" anchor="ctr"/>
                </a:tc>
                <a:tc>
                  <a:txBody>
                    <a:bodyPr/>
                    <a:lstStyle/>
                    <a:p>
                      <a:pPr algn="ctr"/>
                      <a:r>
                        <a:rPr lang="en-US" sz="2400" b="0" dirty="0">
                          <a:solidFill>
                            <a:schemeClr val="accent6">
                              <a:lumMod val="50000"/>
                            </a:schemeClr>
                          </a:solidFill>
                          <a:latin typeface="+mn-lt"/>
                        </a:rPr>
                        <a:t>203</a:t>
                      </a:r>
                    </a:p>
                  </a:txBody>
                  <a:tcPr marL="5603" marR="5603" marT="5603" marB="0" anchor="ct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algn="ctr"/>
                      <a:r>
                        <a:rPr lang="en-US" sz="2400" b="0">
                          <a:solidFill>
                            <a:schemeClr val="accent6">
                              <a:lumMod val="50000"/>
                            </a:schemeClr>
                          </a:solidFill>
                          <a:latin typeface="+mn-lt"/>
                        </a:rPr>
                        <a:t>$70.49</a:t>
                      </a:r>
                      <a:endParaRPr lang="en-US" sz="2400" b="0" dirty="0">
                        <a:solidFill>
                          <a:schemeClr val="accent6">
                            <a:lumMod val="50000"/>
                          </a:schemeClr>
                        </a:solidFill>
                        <a:latin typeface="+mn-lt"/>
                      </a:endParaRPr>
                    </a:p>
                  </a:txBody>
                  <a:tcPr marL="5603" marR="5603" marT="5603" marB="0" anchor="ct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algn="ctr"/>
                      <a:r>
                        <a:rPr lang="en-US" sz="2400" b="0" dirty="0">
                          <a:solidFill>
                            <a:schemeClr val="accent6">
                              <a:lumMod val="50000"/>
                            </a:schemeClr>
                          </a:solidFill>
                          <a:latin typeface="+mn-lt"/>
                        </a:rPr>
                        <a:t>$8.92-$153.61</a:t>
                      </a:r>
                    </a:p>
                  </a:txBody>
                  <a:tcPr marL="5603" marR="5603" marT="5603" marB="0" anchor="ctr"/>
                </a:tc>
                <a:extLst>
                  <a:ext uri="{0D108BD9-81ED-4DB2-BD59-A6C34878D82A}">
                    <a16:rowId xmlns:a16="http://schemas.microsoft.com/office/drawing/2014/main" val="1461314582"/>
                  </a:ext>
                </a:extLst>
              </a:tr>
            </a:tbl>
          </a:graphicData>
        </a:graphic>
      </p:graphicFrame>
      <p:sp>
        <p:nvSpPr>
          <p:cNvPr id="9" name="Footer Placeholder 6">
            <a:extLst>
              <a:ext uri="{FF2B5EF4-FFF2-40B4-BE49-F238E27FC236}">
                <a16:creationId xmlns:a16="http://schemas.microsoft.com/office/drawing/2014/main" id="{D8FD0732-3F9F-E5AF-84CB-BF6198EA6FB4}"/>
              </a:ext>
            </a:extLst>
          </p:cNvPr>
          <p:cNvSpPr txBox="1">
            <a:spLocks/>
          </p:cNvSpPr>
          <p:nvPr/>
        </p:nvSpPr>
        <p:spPr>
          <a:xfrm>
            <a:off x="193885" y="5614098"/>
            <a:ext cx="6400800" cy="381000"/>
          </a:xfrm>
          <a:prstGeom prst="rect">
            <a:avLst/>
          </a:prstGeom>
        </p:spPr>
        <p:txBody>
          <a:bodyPr anchor="b"/>
          <a:lstStyle/>
          <a:p>
            <a:pPr fontAlgn="auto">
              <a:spcBef>
                <a:spcPts val="0"/>
              </a:spcBef>
              <a:spcAft>
                <a:spcPts val="0"/>
              </a:spcAft>
              <a:defRPr/>
            </a:pPr>
            <a:r>
              <a:rPr lang="en-US" sz="900" dirty="0">
                <a:solidFill>
                  <a:schemeClr val="accent4">
                    <a:lumMod val="50000"/>
                  </a:schemeClr>
                </a:solidFill>
              </a:rPr>
              <a:t>The Clubhouse Profile Questionnaire 2023. Results for Clubhouses Worldwide</a:t>
            </a:r>
          </a:p>
          <a:p>
            <a:pPr fontAlgn="auto">
              <a:spcBef>
                <a:spcPts val="0"/>
              </a:spcBef>
              <a:spcAft>
                <a:spcPts val="0"/>
              </a:spcAft>
              <a:defRPr/>
            </a:pPr>
            <a:r>
              <a:rPr lang="en-US" sz="900" dirty="0">
                <a:solidFill>
                  <a:schemeClr val="accent4">
                    <a:lumMod val="50000"/>
                  </a:schemeClr>
                </a:solidFill>
              </a:rPr>
              <a:t>© 2023-2024 University of Massachusetts: All rights reserved. No reproductions without written permission.</a:t>
            </a:r>
          </a:p>
        </p:txBody>
      </p:sp>
      <p:pic>
        <p:nvPicPr>
          <p:cNvPr id="11" name="Picture 10" descr="UMass Chan logo">
            <a:extLst>
              <a:ext uri="{FF2B5EF4-FFF2-40B4-BE49-F238E27FC236}">
                <a16:creationId xmlns:a16="http://schemas.microsoft.com/office/drawing/2014/main" id="{AE2C19A9-796A-E9CE-ADF4-18369B107E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885" y="6243202"/>
            <a:ext cx="2516615" cy="547363"/>
          </a:xfrm>
          <a:prstGeom prst="rect">
            <a:avLst/>
          </a:prstGeom>
        </p:spPr>
      </p:pic>
      <p:pic>
        <p:nvPicPr>
          <p:cNvPr id="12" name="Picture 11" descr="iSPARC logo">
            <a:extLst>
              <a:ext uri="{FF2B5EF4-FFF2-40B4-BE49-F238E27FC236}">
                <a16:creationId xmlns:a16="http://schemas.microsoft.com/office/drawing/2014/main" id="{647A6D8C-CF09-6355-77BE-1BA7ED9A71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2895" y="6243202"/>
            <a:ext cx="1216363" cy="547363"/>
          </a:xfrm>
          <a:prstGeom prst="rect">
            <a:avLst/>
          </a:prstGeom>
        </p:spPr>
      </p:pic>
      <p:pic>
        <p:nvPicPr>
          <p:cNvPr id="13" name="Picture 12" descr="Clubhouse logo">
            <a:extLst>
              <a:ext uri="{FF2B5EF4-FFF2-40B4-BE49-F238E27FC236}">
                <a16:creationId xmlns:a16="http://schemas.microsoft.com/office/drawing/2014/main" id="{719B450A-FB8E-8D64-A806-596E2854B23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91653" y="6243202"/>
            <a:ext cx="3475340" cy="547363"/>
          </a:xfrm>
          <a:prstGeom prst="rect">
            <a:avLst/>
          </a:prstGeom>
        </p:spPr>
      </p:pic>
      <p:pic>
        <p:nvPicPr>
          <p:cNvPr id="14" name="Picture 13" descr="world globe">
            <a:extLst>
              <a:ext uri="{FF2B5EF4-FFF2-40B4-BE49-F238E27FC236}">
                <a16:creationId xmlns:a16="http://schemas.microsoft.com/office/drawing/2014/main" id="{D54923E6-B6EA-63BB-968B-3AAE619900E0}"/>
              </a:ext>
            </a:extLst>
          </p:cNvPr>
          <p:cNvPicPr>
            <a:picLocks noChangeAspect="1"/>
          </p:cNvPicPr>
          <p:nvPr/>
        </p:nvPicPr>
        <p:blipFill>
          <a:blip r:embed="rId6"/>
          <a:stretch>
            <a:fillRect/>
          </a:stretch>
        </p:blipFill>
        <p:spPr>
          <a:xfrm>
            <a:off x="8366339" y="5552110"/>
            <a:ext cx="3785190" cy="1305890"/>
          </a:xfrm>
          <a:prstGeom prst="rect">
            <a:avLst/>
          </a:prstGeom>
        </p:spPr>
      </p:pic>
    </p:spTree>
    <p:extLst>
      <p:ext uri="{BB962C8B-B14F-4D97-AF65-F5344CB8AC3E}">
        <p14:creationId xmlns:p14="http://schemas.microsoft.com/office/powerpoint/2010/main" val="35486957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AF343-3B00-CD10-AF4C-66591E8B60C1}"/>
              </a:ext>
            </a:extLst>
          </p:cNvPr>
          <p:cNvSpPr>
            <a:spLocks noGrp="1"/>
          </p:cNvSpPr>
          <p:nvPr>
            <p:ph type="title"/>
          </p:nvPr>
        </p:nvSpPr>
        <p:spPr>
          <a:xfrm>
            <a:off x="748449" y="406353"/>
            <a:ext cx="10515600" cy="556113"/>
          </a:xfrm>
        </p:spPr>
        <p:txBody>
          <a:bodyPr>
            <a:noAutofit/>
          </a:bodyPr>
          <a:lstStyle/>
          <a:p>
            <a:r>
              <a:rPr lang="en-US" dirty="0">
                <a:solidFill>
                  <a:schemeClr val="tx2">
                    <a:lumMod val="90000"/>
                    <a:lumOff val="10000"/>
                  </a:schemeClr>
                </a:solidFill>
              </a:rPr>
              <a:t>Clubhouse Funding Sources (%)</a:t>
            </a:r>
          </a:p>
        </p:txBody>
      </p:sp>
      <p:graphicFrame>
        <p:nvGraphicFramePr>
          <p:cNvPr id="12" name="Chart 11" descr="pie chart showing funding sources">
            <a:extLst>
              <a:ext uri="{FF2B5EF4-FFF2-40B4-BE49-F238E27FC236}">
                <a16:creationId xmlns:a16="http://schemas.microsoft.com/office/drawing/2014/main" id="{E836DAAD-CCAF-0F16-339E-1CEAF1582E35}"/>
              </a:ext>
            </a:extLst>
          </p:cNvPr>
          <p:cNvGraphicFramePr>
            <a:graphicFrameLocks/>
          </p:cNvGraphicFramePr>
          <p:nvPr>
            <p:extLst>
              <p:ext uri="{D42A27DB-BD31-4B8C-83A1-F6EECF244321}">
                <p14:modId xmlns:p14="http://schemas.microsoft.com/office/powerpoint/2010/main" val="4092332807"/>
              </p:ext>
            </p:extLst>
          </p:nvPr>
        </p:nvGraphicFramePr>
        <p:xfrm>
          <a:off x="704675" y="1383031"/>
          <a:ext cx="5301574" cy="33015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e 3">
            <a:extLst>
              <a:ext uri="{FF2B5EF4-FFF2-40B4-BE49-F238E27FC236}">
                <a16:creationId xmlns:a16="http://schemas.microsoft.com/office/drawing/2014/main" id="{56A5F51A-960E-BDE1-C23D-C9A6E65B005D}"/>
              </a:ext>
            </a:extLst>
          </p:cNvPr>
          <p:cNvGraphicFramePr>
            <a:graphicFrameLocks noGrp="1"/>
          </p:cNvGraphicFramePr>
          <p:nvPr>
            <p:extLst>
              <p:ext uri="{D42A27DB-BD31-4B8C-83A1-F6EECF244321}">
                <p14:modId xmlns:p14="http://schemas.microsoft.com/office/powerpoint/2010/main" val="1155681392"/>
              </p:ext>
            </p:extLst>
          </p:nvPr>
        </p:nvGraphicFramePr>
        <p:xfrm>
          <a:off x="6523469" y="1835510"/>
          <a:ext cx="4750887" cy="2668395"/>
        </p:xfrm>
        <a:graphic>
          <a:graphicData uri="http://schemas.openxmlformats.org/drawingml/2006/table">
            <a:tbl>
              <a:tblPr firstRow="1" bandRow="1">
                <a:tableStyleId>{5C22544A-7EE6-4342-B048-85BDC9FD1C3A}</a:tableStyleId>
              </a:tblPr>
              <a:tblGrid>
                <a:gridCol w="4750887">
                  <a:extLst>
                    <a:ext uri="{9D8B030D-6E8A-4147-A177-3AD203B41FA5}">
                      <a16:colId xmlns:a16="http://schemas.microsoft.com/office/drawing/2014/main" val="2427594697"/>
                    </a:ext>
                  </a:extLst>
                </a:gridCol>
              </a:tblGrid>
              <a:tr h="1236095">
                <a:tc>
                  <a:txBody>
                    <a:bodyPr/>
                    <a:lstStyle/>
                    <a:p>
                      <a:pPr algn="ctr"/>
                      <a:r>
                        <a:rPr lang="en-US" dirty="0"/>
                        <a:t># Clubhouses with Funding from Public or Private Sources</a:t>
                      </a:r>
                    </a:p>
                  </a:txBody>
                  <a:tcPr/>
                </a:tc>
                <a:extLst>
                  <a:ext uri="{0D108BD9-81ED-4DB2-BD59-A6C34878D82A}">
                    <a16:rowId xmlns:a16="http://schemas.microsoft.com/office/drawing/2014/main" val="3332382998"/>
                  </a:ext>
                </a:extLst>
              </a:tr>
              <a:tr h="7161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Public Sources: 209 (96.8%)</a:t>
                      </a:r>
                    </a:p>
                  </a:txBody>
                  <a:tcPr/>
                </a:tc>
                <a:extLst>
                  <a:ext uri="{0D108BD9-81ED-4DB2-BD59-A6C34878D82A}">
                    <a16:rowId xmlns:a16="http://schemas.microsoft.com/office/drawing/2014/main" val="219553432"/>
                  </a:ext>
                </a:extLst>
              </a:tr>
              <a:tr h="7161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Private Sources: 122 (56.5%)</a:t>
                      </a:r>
                    </a:p>
                  </a:txBody>
                  <a:tcPr/>
                </a:tc>
                <a:extLst>
                  <a:ext uri="{0D108BD9-81ED-4DB2-BD59-A6C34878D82A}">
                    <a16:rowId xmlns:a16="http://schemas.microsoft.com/office/drawing/2014/main" val="2834299417"/>
                  </a:ext>
                </a:extLst>
              </a:tr>
            </a:tbl>
          </a:graphicData>
        </a:graphic>
      </p:graphicFrame>
      <p:sp>
        <p:nvSpPr>
          <p:cNvPr id="3" name="TextBox 2">
            <a:extLst>
              <a:ext uri="{FF2B5EF4-FFF2-40B4-BE49-F238E27FC236}">
                <a16:creationId xmlns:a16="http://schemas.microsoft.com/office/drawing/2014/main" id="{CBE7F4E7-DEAA-B9FF-9CE6-A4860A80E43C}"/>
              </a:ext>
            </a:extLst>
          </p:cNvPr>
          <p:cNvSpPr txBox="1"/>
          <p:nvPr/>
        </p:nvSpPr>
        <p:spPr>
          <a:xfrm>
            <a:off x="440204" y="5181675"/>
            <a:ext cx="10585174" cy="923330"/>
          </a:xfrm>
          <a:prstGeom prst="rect">
            <a:avLst/>
          </a:prstGeom>
          <a:noFill/>
        </p:spPr>
        <p:txBody>
          <a:bodyPr wrap="square" rtlCol="0">
            <a:spAutoFit/>
          </a:bodyPr>
          <a:lstStyle/>
          <a:p>
            <a:pPr marL="285750" indent="-285750">
              <a:buFont typeface="Arial" panose="020B0604020202020204" pitchFamily="34" charset="0"/>
              <a:buChar char="•"/>
            </a:pPr>
            <a:r>
              <a:rPr lang="en-US" dirty="0"/>
              <a:t>Individual Clubhouses may receive funding from one type of funding (e.g., public) or from both public and private sources</a:t>
            </a:r>
          </a:p>
          <a:p>
            <a:pPr marL="285750" indent="-285750">
              <a:buFont typeface="Arial" panose="020B0604020202020204" pitchFamily="34" charset="0"/>
              <a:buChar char="•"/>
            </a:pPr>
            <a:r>
              <a:rPr lang="en-US" dirty="0"/>
              <a:t>60% of US Clubhouses responding receive Medicaid funding</a:t>
            </a:r>
          </a:p>
        </p:txBody>
      </p:sp>
      <p:sp>
        <p:nvSpPr>
          <p:cNvPr id="9" name="Footer Placeholder 6">
            <a:extLst>
              <a:ext uri="{FF2B5EF4-FFF2-40B4-BE49-F238E27FC236}">
                <a16:creationId xmlns:a16="http://schemas.microsoft.com/office/drawing/2014/main" id="{D8FD0732-3F9F-E5AF-84CB-BF6198EA6FB4}"/>
              </a:ext>
            </a:extLst>
          </p:cNvPr>
          <p:cNvSpPr txBox="1">
            <a:spLocks/>
          </p:cNvSpPr>
          <p:nvPr/>
        </p:nvSpPr>
        <p:spPr>
          <a:xfrm>
            <a:off x="261979" y="6312160"/>
            <a:ext cx="6400800" cy="381000"/>
          </a:xfrm>
          <a:prstGeom prst="rect">
            <a:avLst/>
          </a:prstGeom>
        </p:spPr>
        <p:txBody>
          <a:bodyPr anchor="b"/>
          <a:lstStyle/>
          <a:p>
            <a:pPr fontAlgn="auto">
              <a:spcBef>
                <a:spcPts val="0"/>
              </a:spcBef>
              <a:spcAft>
                <a:spcPts val="0"/>
              </a:spcAft>
              <a:defRPr/>
            </a:pPr>
            <a:r>
              <a:rPr lang="en-US" sz="900" dirty="0">
                <a:solidFill>
                  <a:schemeClr val="accent4">
                    <a:lumMod val="50000"/>
                  </a:schemeClr>
                </a:solidFill>
              </a:rPr>
              <a:t>The Clubhouse Profile Questionnaire 2023. Results for Clubhouses Worldwide</a:t>
            </a:r>
          </a:p>
          <a:p>
            <a:pPr fontAlgn="auto">
              <a:spcBef>
                <a:spcPts val="0"/>
              </a:spcBef>
              <a:spcAft>
                <a:spcPts val="0"/>
              </a:spcAft>
              <a:defRPr/>
            </a:pPr>
            <a:r>
              <a:rPr lang="en-US" sz="900" dirty="0">
                <a:solidFill>
                  <a:schemeClr val="accent4">
                    <a:lumMod val="50000"/>
                  </a:schemeClr>
                </a:solidFill>
              </a:rPr>
              <a:t>© 2023-2024 University of Massachusetts: All rights reserved. No reproductions without written permission.</a:t>
            </a:r>
          </a:p>
        </p:txBody>
      </p:sp>
    </p:spTree>
    <p:extLst>
      <p:ext uri="{BB962C8B-B14F-4D97-AF65-F5344CB8AC3E}">
        <p14:creationId xmlns:p14="http://schemas.microsoft.com/office/powerpoint/2010/main" val="26261215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AF343-3B00-CD10-AF4C-66591E8B60C1}"/>
              </a:ext>
            </a:extLst>
          </p:cNvPr>
          <p:cNvSpPr>
            <a:spLocks noGrp="1"/>
          </p:cNvSpPr>
          <p:nvPr>
            <p:ph type="title"/>
          </p:nvPr>
        </p:nvSpPr>
        <p:spPr>
          <a:xfrm>
            <a:off x="367121" y="462837"/>
            <a:ext cx="5901873" cy="556113"/>
          </a:xfrm>
        </p:spPr>
        <p:txBody>
          <a:bodyPr>
            <a:normAutofit fontScale="90000"/>
          </a:bodyPr>
          <a:lstStyle/>
          <a:p>
            <a:r>
              <a:rPr lang="en-US" sz="4000" dirty="0">
                <a:solidFill>
                  <a:schemeClr val="accent1"/>
                </a:solidFill>
              </a:rPr>
              <a:t>Clubhouse Board Functions</a:t>
            </a:r>
            <a:endParaRPr lang="en-US" sz="2200" dirty="0">
              <a:solidFill>
                <a:schemeClr val="accent1"/>
              </a:solidFill>
            </a:endParaRPr>
          </a:p>
        </p:txBody>
      </p:sp>
      <p:graphicFrame>
        <p:nvGraphicFramePr>
          <p:cNvPr id="12" name="Table 11">
            <a:extLst>
              <a:ext uri="{FF2B5EF4-FFF2-40B4-BE49-F238E27FC236}">
                <a16:creationId xmlns:a16="http://schemas.microsoft.com/office/drawing/2014/main" id="{98459D27-7417-D3B7-A068-5AF775C5F7F1}"/>
              </a:ext>
            </a:extLst>
          </p:cNvPr>
          <p:cNvGraphicFramePr>
            <a:graphicFrameLocks noGrp="1"/>
          </p:cNvGraphicFramePr>
          <p:nvPr>
            <p:extLst>
              <p:ext uri="{D42A27DB-BD31-4B8C-83A1-F6EECF244321}">
                <p14:modId xmlns:p14="http://schemas.microsoft.com/office/powerpoint/2010/main" val="1756395035"/>
              </p:ext>
            </p:extLst>
          </p:nvPr>
        </p:nvGraphicFramePr>
        <p:xfrm>
          <a:off x="7474226" y="157149"/>
          <a:ext cx="4031608" cy="951906"/>
        </p:xfrm>
        <a:graphic>
          <a:graphicData uri="http://schemas.openxmlformats.org/drawingml/2006/table">
            <a:tbl>
              <a:tblPr firstRow="1" bandRow="1">
                <a:tableStyleId>{5C22544A-7EE6-4342-B048-85BDC9FD1C3A}</a:tableStyleId>
              </a:tblPr>
              <a:tblGrid>
                <a:gridCol w="4031608">
                  <a:extLst>
                    <a:ext uri="{9D8B030D-6E8A-4147-A177-3AD203B41FA5}">
                      <a16:colId xmlns:a16="http://schemas.microsoft.com/office/drawing/2014/main" val="2427594697"/>
                    </a:ext>
                  </a:extLst>
                </a:gridCol>
              </a:tblGrid>
              <a:tr h="245166">
                <a:tc>
                  <a:txBody>
                    <a:bodyPr/>
                    <a:lstStyle/>
                    <a:p>
                      <a:pPr algn="ctr"/>
                      <a:r>
                        <a:rPr lang="en-US" sz="1400" dirty="0"/>
                        <a:t># Clubhouses by Type of Board</a:t>
                      </a:r>
                    </a:p>
                  </a:txBody>
                  <a:tcPr/>
                </a:tc>
                <a:extLst>
                  <a:ext uri="{0D108BD9-81ED-4DB2-BD59-A6C34878D82A}">
                    <a16:rowId xmlns:a16="http://schemas.microsoft.com/office/drawing/2014/main" val="3332382998"/>
                  </a:ext>
                </a:extLst>
              </a:tr>
              <a:tr h="3235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        Board of Directors: 109 (44.9%)</a:t>
                      </a:r>
                    </a:p>
                  </a:txBody>
                  <a:tcPr/>
                </a:tc>
                <a:extLst>
                  <a:ext uri="{0D108BD9-81ED-4DB2-BD59-A6C34878D82A}">
                    <a16:rowId xmlns:a16="http://schemas.microsoft.com/office/drawing/2014/main" val="2112083207"/>
                  </a:ext>
                </a:extLst>
              </a:tr>
              <a:tr h="323553">
                <a:tc>
                  <a:txBody>
                    <a:bodyPr/>
                    <a:lstStyle/>
                    <a:p>
                      <a:pPr algn="ctr"/>
                      <a:r>
                        <a:rPr lang="en-US" sz="1400" dirty="0"/>
                        <a:t>Advisory Board: 134 (55.1%)</a:t>
                      </a:r>
                    </a:p>
                  </a:txBody>
                  <a:tcPr/>
                </a:tc>
                <a:extLst>
                  <a:ext uri="{0D108BD9-81ED-4DB2-BD59-A6C34878D82A}">
                    <a16:rowId xmlns:a16="http://schemas.microsoft.com/office/drawing/2014/main" val="1341125958"/>
                  </a:ext>
                </a:extLst>
              </a:tr>
            </a:tbl>
          </a:graphicData>
        </a:graphic>
      </p:graphicFrame>
      <p:sp>
        <p:nvSpPr>
          <p:cNvPr id="14" name="Rectangle 13" descr="orange bar for board of directors marker">
            <a:extLst>
              <a:ext uri="{FF2B5EF4-FFF2-40B4-BE49-F238E27FC236}">
                <a16:creationId xmlns:a16="http://schemas.microsoft.com/office/drawing/2014/main" id="{DDC699A9-53C6-E0AF-9AAE-91C34967F8A9}"/>
              </a:ext>
            </a:extLst>
          </p:cNvPr>
          <p:cNvSpPr/>
          <p:nvPr/>
        </p:nvSpPr>
        <p:spPr>
          <a:xfrm>
            <a:off x="7832874" y="562675"/>
            <a:ext cx="509077" cy="70427"/>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descr="blue bar for advisory board marker">
            <a:extLst>
              <a:ext uri="{FF2B5EF4-FFF2-40B4-BE49-F238E27FC236}">
                <a16:creationId xmlns:a16="http://schemas.microsoft.com/office/drawing/2014/main" id="{B6A583FF-5AB3-EF21-18FB-E4A36AA4A1CF}"/>
              </a:ext>
            </a:extLst>
          </p:cNvPr>
          <p:cNvSpPr/>
          <p:nvPr/>
        </p:nvSpPr>
        <p:spPr>
          <a:xfrm>
            <a:off x="7832874" y="894174"/>
            <a:ext cx="509077" cy="70427"/>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Chart 2" descr="bar chart showing board functions">
            <a:extLst>
              <a:ext uri="{FF2B5EF4-FFF2-40B4-BE49-F238E27FC236}">
                <a16:creationId xmlns:a16="http://schemas.microsoft.com/office/drawing/2014/main" id="{18E3874C-B572-384D-A747-7A583E9FCD10}"/>
              </a:ext>
            </a:extLst>
          </p:cNvPr>
          <p:cNvGraphicFramePr>
            <a:graphicFrameLocks/>
          </p:cNvGraphicFramePr>
          <p:nvPr>
            <p:extLst>
              <p:ext uri="{D42A27DB-BD31-4B8C-83A1-F6EECF244321}">
                <p14:modId xmlns:p14="http://schemas.microsoft.com/office/powerpoint/2010/main" val="4220656236"/>
              </p:ext>
            </p:extLst>
          </p:nvPr>
        </p:nvGraphicFramePr>
        <p:xfrm>
          <a:off x="117657" y="1376085"/>
          <a:ext cx="11860297" cy="4925916"/>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95BE0A27-25DB-D65A-EFA1-D8BD6598C9A4}"/>
              </a:ext>
            </a:extLst>
          </p:cNvPr>
          <p:cNvSpPr txBox="1"/>
          <p:nvPr/>
        </p:nvSpPr>
        <p:spPr>
          <a:xfrm>
            <a:off x="7228271" y="5963826"/>
            <a:ext cx="1996580" cy="307777"/>
          </a:xfrm>
          <a:prstGeom prst="rect">
            <a:avLst/>
          </a:prstGeom>
          <a:noFill/>
        </p:spPr>
        <p:txBody>
          <a:bodyPr wrap="square" rtlCol="0">
            <a:spAutoFit/>
          </a:bodyPr>
          <a:lstStyle/>
          <a:p>
            <a:pPr algn="ctr"/>
            <a:r>
              <a:rPr lang="en-US" sz="1400" dirty="0"/>
              <a:t># Clubhouses</a:t>
            </a:r>
          </a:p>
        </p:txBody>
      </p:sp>
      <p:sp>
        <p:nvSpPr>
          <p:cNvPr id="9" name="Footer Placeholder 6">
            <a:extLst>
              <a:ext uri="{FF2B5EF4-FFF2-40B4-BE49-F238E27FC236}">
                <a16:creationId xmlns:a16="http://schemas.microsoft.com/office/drawing/2014/main" id="{D8FD0732-3F9F-E5AF-84CB-BF6198EA6FB4}"/>
              </a:ext>
            </a:extLst>
          </p:cNvPr>
          <p:cNvSpPr txBox="1">
            <a:spLocks/>
          </p:cNvSpPr>
          <p:nvPr/>
        </p:nvSpPr>
        <p:spPr>
          <a:xfrm>
            <a:off x="117657" y="6356350"/>
            <a:ext cx="6400800" cy="381000"/>
          </a:xfrm>
          <a:prstGeom prst="rect">
            <a:avLst/>
          </a:prstGeom>
        </p:spPr>
        <p:txBody>
          <a:bodyPr anchor="b"/>
          <a:lstStyle/>
          <a:p>
            <a:pPr fontAlgn="auto">
              <a:spcBef>
                <a:spcPts val="0"/>
              </a:spcBef>
              <a:spcAft>
                <a:spcPts val="0"/>
              </a:spcAft>
              <a:defRPr/>
            </a:pPr>
            <a:r>
              <a:rPr lang="en-US" sz="900" dirty="0">
                <a:solidFill>
                  <a:schemeClr val="accent4">
                    <a:lumMod val="50000"/>
                  </a:schemeClr>
                </a:solidFill>
              </a:rPr>
              <a:t>The Clubhouse Profile Questionnaire 2023. Results for Clubhouses Worldwide</a:t>
            </a:r>
          </a:p>
          <a:p>
            <a:pPr fontAlgn="auto">
              <a:spcBef>
                <a:spcPts val="0"/>
              </a:spcBef>
              <a:spcAft>
                <a:spcPts val="0"/>
              </a:spcAft>
              <a:defRPr/>
            </a:pPr>
            <a:r>
              <a:rPr lang="en-US" sz="900" dirty="0">
                <a:solidFill>
                  <a:schemeClr val="accent4">
                    <a:lumMod val="50000"/>
                  </a:schemeClr>
                </a:solidFill>
              </a:rPr>
              <a:t>© 2023-2024 University of Massachusetts: All rights reserved. No reproductions without written permission.</a:t>
            </a:r>
          </a:p>
        </p:txBody>
      </p:sp>
    </p:spTree>
    <p:extLst>
      <p:ext uri="{BB962C8B-B14F-4D97-AF65-F5344CB8AC3E}">
        <p14:creationId xmlns:p14="http://schemas.microsoft.com/office/powerpoint/2010/main" val="5195021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AF343-3B00-CD10-AF4C-66591E8B60C1}"/>
              </a:ext>
            </a:extLst>
          </p:cNvPr>
          <p:cNvSpPr>
            <a:spLocks noGrp="1"/>
          </p:cNvSpPr>
          <p:nvPr>
            <p:ph type="title"/>
          </p:nvPr>
        </p:nvSpPr>
        <p:spPr>
          <a:xfrm>
            <a:off x="364704" y="157566"/>
            <a:ext cx="10515600" cy="556113"/>
          </a:xfrm>
        </p:spPr>
        <p:txBody>
          <a:bodyPr>
            <a:normAutofit fontScale="90000"/>
          </a:bodyPr>
          <a:lstStyle/>
          <a:p>
            <a:r>
              <a:rPr lang="en-US" sz="4400" dirty="0">
                <a:solidFill>
                  <a:schemeClr val="accent1"/>
                </a:solidFill>
              </a:rPr>
              <a:t>% of Clubhouses Offering Services</a:t>
            </a:r>
          </a:p>
        </p:txBody>
      </p:sp>
      <p:graphicFrame>
        <p:nvGraphicFramePr>
          <p:cNvPr id="4" name="Chart 3" descr="bar chart shwoing percent of services offered">
            <a:extLst>
              <a:ext uri="{FF2B5EF4-FFF2-40B4-BE49-F238E27FC236}">
                <a16:creationId xmlns:a16="http://schemas.microsoft.com/office/drawing/2014/main" id="{7D7CCC50-1B5F-D112-42FC-E19E0BB772D1}"/>
              </a:ext>
            </a:extLst>
          </p:cNvPr>
          <p:cNvGraphicFramePr>
            <a:graphicFrameLocks/>
          </p:cNvGraphicFramePr>
          <p:nvPr>
            <p:extLst>
              <p:ext uri="{D42A27DB-BD31-4B8C-83A1-F6EECF244321}">
                <p14:modId xmlns:p14="http://schemas.microsoft.com/office/powerpoint/2010/main" val="1204838026"/>
              </p:ext>
            </p:extLst>
          </p:nvPr>
        </p:nvGraphicFramePr>
        <p:xfrm>
          <a:off x="956081" y="713679"/>
          <a:ext cx="10048084" cy="5790626"/>
        </p:xfrm>
        <a:graphic>
          <a:graphicData uri="http://schemas.openxmlformats.org/drawingml/2006/chart">
            <c:chart xmlns:c="http://schemas.openxmlformats.org/drawingml/2006/chart" xmlns:r="http://schemas.openxmlformats.org/officeDocument/2006/relationships" r:id="rId3"/>
          </a:graphicData>
        </a:graphic>
      </p:graphicFrame>
      <p:sp>
        <p:nvSpPr>
          <p:cNvPr id="9" name="Footer Placeholder 6">
            <a:extLst>
              <a:ext uri="{FF2B5EF4-FFF2-40B4-BE49-F238E27FC236}">
                <a16:creationId xmlns:a16="http://schemas.microsoft.com/office/drawing/2014/main" id="{D8FD0732-3F9F-E5AF-84CB-BF6198EA6FB4}"/>
              </a:ext>
            </a:extLst>
          </p:cNvPr>
          <p:cNvSpPr txBox="1">
            <a:spLocks/>
          </p:cNvSpPr>
          <p:nvPr/>
        </p:nvSpPr>
        <p:spPr>
          <a:xfrm>
            <a:off x="75434" y="6432608"/>
            <a:ext cx="6400800" cy="381000"/>
          </a:xfrm>
          <a:prstGeom prst="rect">
            <a:avLst/>
          </a:prstGeom>
        </p:spPr>
        <p:txBody>
          <a:bodyPr anchor="b"/>
          <a:lstStyle/>
          <a:p>
            <a:pPr fontAlgn="auto">
              <a:spcBef>
                <a:spcPts val="0"/>
              </a:spcBef>
              <a:spcAft>
                <a:spcPts val="0"/>
              </a:spcAft>
              <a:defRPr/>
            </a:pPr>
            <a:r>
              <a:rPr lang="en-US" sz="900" dirty="0">
                <a:solidFill>
                  <a:schemeClr val="accent4">
                    <a:lumMod val="50000"/>
                  </a:schemeClr>
                </a:solidFill>
              </a:rPr>
              <a:t>The Clubhouse Profile Questionnaire 2023. Results for Clubhouses Worldwide</a:t>
            </a:r>
          </a:p>
          <a:p>
            <a:pPr fontAlgn="auto">
              <a:spcBef>
                <a:spcPts val="0"/>
              </a:spcBef>
              <a:spcAft>
                <a:spcPts val="0"/>
              </a:spcAft>
              <a:defRPr/>
            </a:pPr>
            <a:r>
              <a:rPr lang="en-US" sz="900" dirty="0">
                <a:solidFill>
                  <a:schemeClr val="accent4">
                    <a:lumMod val="50000"/>
                  </a:schemeClr>
                </a:solidFill>
              </a:rPr>
              <a:t>© 2023-2024 University of Massachusetts: All rights reserved. No reproductions without written permission.</a:t>
            </a:r>
          </a:p>
        </p:txBody>
      </p:sp>
    </p:spTree>
    <p:extLst>
      <p:ext uri="{BB962C8B-B14F-4D97-AF65-F5344CB8AC3E}">
        <p14:creationId xmlns:p14="http://schemas.microsoft.com/office/powerpoint/2010/main" val="18061502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B02F-6997-7209-1C89-C879F97DA627}"/>
              </a:ext>
            </a:extLst>
          </p:cNvPr>
          <p:cNvSpPr>
            <a:spLocks noGrp="1"/>
          </p:cNvSpPr>
          <p:nvPr>
            <p:ph type="title"/>
          </p:nvPr>
        </p:nvSpPr>
        <p:spPr/>
        <p:txBody>
          <a:bodyPr/>
          <a:lstStyle/>
          <a:p>
            <a:r>
              <a:rPr lang="en-US" dirty="0">
                <a:solidFill>
                  <a:schemeClr val="accent1"/>
                </a:solidFill>
              </a:rPr>
              <a:t>Definitions of Staff Types in Clubhouses</a:t>
            </a:r>
            <a:endParaRPr lang="en-US" dirty="0"/>
          </a:p>
        </p:txBody>
      </p:sp>
      <p:sp>
        <p:nvSpPr>
          <p:cNvPr id="3" name="Content Placeholder 2">
            <a:extLst>
              <a:ext uri="{FF2B5EF4-FFF2-40B4-BE49-F238E27FC236}">
                <a16:creationId xmlns:a16="http://schemas.microsoft.com/office/drawing/2014/main" id="{466E972F-6858-00BE-B7DC-13546D637A3A}"/>
              </a:ext>
            </a:extLst>
          </p:cNvPr>
          <p:cNvSpPr>
            <a:spLocks noGrp="1"/>
          </p:cNvSpPr>
          <p:nvPr>
            <p:ph idx="1"/>
          </p:nvPr>
        </p:nvSpPr>
        <p:spPr/>
        <p:txBody>
          <a:bodyPr/>
          <a:lstStyle/>
          <a:p>
            <a:r>
              <a:rPr lang="en-US" sz="2400" dirty="0"/>
              <a:t>Administrators </a:t>
            </a:r>
            <a:r>
              <a:rPr lang="en-US" sz="2400" b="0" dirty="0"/>
              <a:t>are typically Clubhouse Executive Directors, Directors, or Program Managers</a:t>
            </a:r>
          </a:p>
          <a:p>
            <a:r>
              <a:rPr lang="en-US" sz="2400" dirty="0"/>
              <a:t>Resource Staff </a:t>
            </a:r>
            <a:r>
              <a:rPr lang="en-US" sz="2400" b="0" dirty="0"/>
              <a:t>have job descriptions that do not include working with members in the Work-Ordered Day (WOD) and/or the provision of community support services as a primary responsibility (for example: janitors, accountants, secretaries, or researchers)</a:t>
            </a:r>
          </a:p>
          <a:p>
            <a:r>
              <a:rPr lang="en-US" sz="2400" dirty="0"/>
              <a:t>Generalist Program Staff (Generalists) </a:t>
            </a:r>
            <a:r>
              <a:rPr lang="en-US" sz="2400" b="0" dirty="0"/>
              <a:t>have responsibilities within the Clubhouse including, work units, member involvement, and some responsibility for employment supports</a:t>
            </a:r>
            <a:endParaRPr lang="en-US" sz="2400" dirty="0"/>
          </a:p>
          <a:p>
            <a:pPr marL="0" indent="0">
              <a:buNone/>
            </a:pPr>
            <a:endParaRPr lang="en-US" dirty="0"/>
          </a:p>
          <a:p>
            <a:endParaRPr lang="en-US" dirty="0"/>
          </a:p>
          <a:p>
            <a:endParaRPr lang="en-US" dirty="0"/>
          </a:p>
        </p:txBody>
      </p:sp>
      <p:grpSp>
        <p:nvGrpSpPr>
          <p:cNvPr id="4" name="Group 3" descr="UMass Chan Logo all text&#10;&#10;isparc logo yellow stars in the shapes of people with text isparc&#10;&#10;clubhouse logo house with globe outline&#10;&#10;world globe&#10;">
            <a:extLst>
              <a:ext uri="{FF2B5EF4-FFF2-40B4-BE49-F238E27FC236}">
                <a16:creationId xmlns:a16="http://schemas.microsoft.com/office/drawing/2014/main" id="{E23D9062-88A5-BF25-88CB-4DAF818FBAD6}"/>
              </a:ext>
            </a:extLst>
          </p:cNvPr>
          <p:cNvGrpSpPr/>
          <p:nvPr/>
        </p:nvGrpSpPr>
        <p:grpSpPr>
          <a:xfrm>
            <a:off x="193885" y="5552110"/>
            <a:ext cx="11957644" cy="1305890"/>
            <a:chOff x="193885" y="5552110"/>
            <a:chExt cx="11957644" cy="1305890"/>
          </a:xfrm>
        </p:grpSpPr>
        <p:pic>
          <p:nvPicPr>
            <p:cNvPr id="5" name="Picture 4" descr="UMass Chan Logo">
              <a:extLst>
                <a:ext uri="{FF2B5EF4-FFF2-40B4-BE49-F238E27FC236}">
                  <a16:creationId xmlns:a16="http://schemas.microsoft.com/office/drawing/2014/main" id="{86D364AA-B264-AC25-473D-FFB6EEAC76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885" y="6243202"/>
              <a:ext cx="2516615" cy="547363"/>
            </a:xfrm>
            <a:prstGeom prst="rect">
              <a:avLst/>
            </a:prstGeom>
          </p:spPr>
        </p:pic>
        <p:pic>
          <p:nvPicPr>
            <p:cNvPr id="6" name="Picture 5" descr="iSPARC logo">
              <a:extLst>
                <a:ext uri="{FF2B5EF4-FFF2-40B4-BE49-F238E27FC236}">
                  <a16:creationId xmlns:a16="http://schemas.microsoft.com/office/drawing/2014/main" id="{5B464125-F15F-B16C-8037-A2002496CD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2895" y="6243202"/>
              <a:ext cx="1216363" cy="547363"/>
            </a:xfrm>
            <a:prstGeom prst="rect">
              <a:avLst/>
            </a:prstGeom>
          </p:spPr>
        </p:pic>
        <p:pic>
          <p:nvPicPr>
            <p:cNvPr id="7" name="Picture 6" descr="Clubhouse logo">
              <a:extLst>
                <a:ext uri="{FF2B5EF4-FFF2-40B4-BE49-F238E27FC236}">
                  <a16:creationId xmlns:a16="http://schemas.microsoft.com/office/drawing/2014/main" id="{D97BF2CD-9962-6CA0-607A-055FF41B30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91653" y="6243202"/>
              <a:ext cx="3475340" cy="547363"/>
            </a:xfrm>
            <a:prstGeom prst="rect">
              <a:avLst/>
            </a:prstGeom>
          </p:spPr>
        </p:pic>
        <p:pic>
          <p:nvPicPr>
            <p:cNvPr id="8" name="Picture 7" descr="world globe">
              <a:extLst>
                <a:ext uri="{FF2B5EF4-FFF2-40B4-BE49-F238E27FC236}">
                  <a16:creationId xmlns:a16="http://schemas.microsoft.com/office/drawing/2014/main" id="{97FE4733-9BA4-F179-64BD-D4AF1AE8F269}"/>
                </a:ext>
              </a:extLst>
            </p:cNvPr>
            <p:cNvPicPr>
              <a:picLocks noChangeAspect="1"/>
            </p:cNvPicPr>
            <p:nvPr/>
          </p:nvPicPr>
          <p:blipFill>
            <a:blip r:embed="rId5"/>
            <a:stretch>
              <a:fillRect/>
            </a:stretch>
          </p:blipFill>
          <p:spPr>
            <a:xfrm>
              <a:off x="8366339" y="5552110"/>
              <a:ext cx="3785190" cy="1305890"/>
            </a:xfrm>
            <a:prstGeom prst="rect">
              <a:avLst/>
            </a:prstGeom>
          </p:spPr>
        </p:pic>
      </p:grpSp>
    </p:spTree>
    <p:extLst>
      <p:ext uri="{BB962C8B-B14F-4D97-AF65-F5344CB8AC3E}">
        <p14:creationId xmlns:p14="http://schemas.microsoft.com/office/powerpoint/2010/main" val="2487130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AF343-3B00-CD10-AF4C-66591E8B60C1}"/>
              </a:ext>
            </a:extLst>
          </p:cNvPr>
          <p:cNvSpPr>
            <a:spLocks noGrp="1"/>
          </p:cNvSpPr>
          <p:nvPr>
            <p:ph type="title"/>
          </p:nvPr>
        </p:nvSpPr>
        <p:spPr>
          <a:xfrm>
            <a:off x="571523" y="371608"/>
            <a:ext cx="10515600" cy="556113"/>
          </a:xfrm>
        </p:spPr>
        <p:txBody>
          <a:bodyPr>
            <a:noAutofit/>
          </a:bodyPr>
          <a:lstStyle/>
          <a:p>
            <a:r>
              <a:rPr lang="en-US" dirty="0">
                <a:solidFill>
                  <a:schemeClr val="tx2">
                    <a:lumMod val="90000"/>
                    <a:lumOff val="10000"/>
                  </a:schemeClr>
                </a:solidFill>
              </a:rPr>
              <a:t>Clubhouse Staff</a:t>
            </a:r>
          </a:p>
        </p:txBody>
      </p:sp>
      <p:graphicFrame>
        <p:nvGraphicFramePr>
          <p:cNvPr id="4" name="Table 3">
            <a:extLst>
              <a:ext uri="{FF2B5EF4-FFF2-40B4-BE49-F238E27FC236}">
                <a16:creationId xmlns:a16="http://schemas.microsoft.com/office/drawing/2014/main" id="{C4604482-F369-4D0B-989F-0B47D82E6C5B}"/>
              </a:ext>
            </a:extLst>
          </p:cNvPr>
          <p:cNvGraphicFramePr>
            <a:graphicFrameLocks noGrp="1"/>
          </p:cNvGraphicFramePr>
          <p:nvPr>
            <p:extLst>
              <p:ext uri="{D42A27DB-BD31-4B8C-83A1-F6EECF244321}">
                <p14:modId xmlns:p14="http://schemas.microsoft.com/office/powerpoint/2010/main" val="517650859"/>
              </p:ext>
            </p:extLst>
          </p:nvPr>
        </p:nvGraphicFramePr>
        <p:xfrm>
          <a:off x="571523" y="1439694"/>
          <a:ext cx="10515600" cy="3735422"/>
        </p:xfrm>
        <a:graphic>
          <a:graphicData uri="http://schemas.openxmlformats.org/drawingml/2006/table">
            <a:tbl>
              <a:tblPr firstRow="1" bandRow="1">
                <a:tableStyleId>{6E25E649-3F16-4E02-A733-19D2CDBF48F0}</a:tableStyleId>
              </a:tblPr>
              <a:tblGrid>
                <a:gridCol w="5861436">
                  <a:extLst>
                    <a:ext uri="{9D8B030D-6E8A-4147-A177-3AD203B41FA5}">
                      <a16:colId xmlns:a16="http://schemas.microsoft.com/office/drawing/2014/main" val="20000"/>
                    </a:ext>
                  </a:extLst>
                </a:gridCol>
                <a:gridCol w="838832">
                  <a:extLst>
                    <a:ext uri="{9D8B030D-6E8A-4147-A177-3AD203B41FA5}">
                      <a16:colId xmlns:a16="http://schemas.microsoft.com/office/drawing/2014/main" val="20001"/>
                    </a:ext>
                  </a:extLst>
                </a:gridCol>
                <a:gridCol w="2415263">
                  <a:extLst>
                    <a:ext uri="{9D8B030D-6E8A-4147-A177-3AD203B41FA5}">
                      <a16:colId xmlns:a16="http://schemas.microsoft.com/office/drawing/2014/main" val="20002"/>
                    </a:ext>
                  </a:extLst>
                </a:gridCol>
                <a:gridCol w="1400069">
                  <a:extLst>
                    <a:ext uri="{9D8B030D-6E8A-4147-A177-3AD203B41FA5}">
                      <a16:colId xmlns:a16="http://schemas.microsoft.com/office/drawing/2014/main" val="3080625100"/>
                    </a:ext>
                  </a:extLst>
                </a:gridCol>
              </a:tblGrid>
              <a:tr h="368330">
                <a:tc>
                  <a:txBody>
                    <a:bodyPr/>
                    <a:lstStyle/>
                    <a:p>
                      <a:pPr algn="ctr" fontAlgn="b"/>
                      <a:r>
                        <a:rPr lang="en-US" sz="1800" u="none" strike="noStrike" dirty="0"/>
                        <a:t> Characteristic</a:t>
                      </a:r>
                      <a:endParaRPr lang="en-US" sz="1800" b="0" i="0" u="none" strike="noStrike" dirty="0">
                        <a:solidFill>
                          <a:srgbClr val="000000"/>
                        </a:solidFill>
                        <a:latin typeface="+mn-lt"/>
                      </a:endParaRPr>
                    </a:p>
                  </a:txBody>
                  <a:tcPr marL="5603" marR="5603" marT="5603" marB="0" anchor="ctr"/>
                </a:tc>
                <a:tc>
                  <a:txBody>
                    <a:bodyPr/>
                    <a:lstStyle/>
                    <a:p>
                      <a:pPr algn="ctr" fontAlgn="b"/>
                      <a:r>
                        <a:rPr lang="en-US" sz="1800" b="1" u="none" strike="noStrike" dirty="0">
                          <a:solidFill>
                            <a:schemeClr val="bg1"/>
                          </a:solidFill>
                        </a:rPr>
                        <a:t>N</a:t>
                      </a:r>
                      <a:endParaRPr lang="en-US" sz="1800" b="1" i="0" u="none" strike="noStrike" dirty="0">
                        <a:solidFill>
                          <a:schemeClr val="bg1"/>
                        </a:solidFill>
                        <a:latin typeface="+mn-lt"/>
                      </a:endParaRPr>
                    </a:p>
                  </a:txBody>
                  <a:tcPr marL="5603" marR="5603" marT="5603" marB="0" anchor="ctr"/>
                </a:tc>
                <a:tc>
                  <a:txBody>
                    <a:bodyPr/>
                    <a:lstStyle/>
                    <a:p>
                      <a:pPr algn="ctr" fontAlgn="b"/>
                      <a:r>
                        <a:rPr lang="en-US" sz="1800" u="none" strike="noStrike" dirty="0"/>
                        <a:t>Mean (Range)</a:t>
                      </a:r>
                      <a:endParaRPr lang="en-US" sz="1800" b="1" i="0" u="none" strike="noStrike" dirty="0">
                        <a:solidFill>
                          <a:srgbClr val="000000"/>
                        </a:solidFill>
                        <a:latin typeface="+mn-lt"/>
                      </a:endParaRPr>
                    </a:p>
                  </a:txBody>
                  <a:tcPr marL="5603" marR="5603" marT="5603"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1" i="0" u="none" strike="noStrike" dirty="0">
                          <a:solidFill>
                            <a:schemeClr val="bg1"/>
                          </a:solidFill>
                          <a:latin typeface="+mn-lt"/>
                        </a:rPr>
                        <a:t>Totals</a:t>
                      </a:r>
                    </a:p>
                  </a:txBody>
                  <a:tcPr marL="5603" marR="5603" marT="5603" marB="0" anchor="ctr"/>
                </a:tc>
                <a:extLst>
                  <a:ext uri="{0D108BD9-81ED-4DB2-BD59-A6C34878D82A}">
                    <a16:rowId xmlns:a16="http://schemas.microsoft.com/office/drawing/2014/main" val="10000"/>
                  </a:ext>
                </a:extLst>
              </a:tr>
              <a:tr h="561182">
                <a:tc>
                  <a:txBody>
                    <a:bodyPr/>
                    <a:lstStyle/>
                    <a:p>
                      <a:pPr algn="ctr" fontAlgn="b"/>
                      <a:r>
                        <a:rPr lang="en-US" sz="1800" u="none" strike="noStrike" dirty="0"/>
                        <a:t># Full-Time Staff</a:t>
                      </a:r>
                      <a:endParaRPr lang="en-US" sz="1800" b="0" i="0" u="none" strike="noStrike" dirty="0">
                        <a:solidFill>
                          <a:srgbClr val="000000"/>
                        </a:solidFill>
                        <a:latin typeface="+mn-lt"/>
                      </a:endParaRPr>
                    </a:p>
                  </a:txBody>
                  <a:tcPr marL="5603" marR="5603" marT="5603" marB="0" anchor="ctr"/>
                </a:tc>
                <a:tc>
                  <a:txBody>
                    <a:bodyPr/>
                    <a:lstStyle/>
                    <a:p>
                      <a:pPr algn="ctr" fontAlgn="b"/>
                      <a:r>
                        <a:rPr lang="en-US" sz="1800" b="0" u="none" strike="noStrike" dirty="0">
                          <a:solidFill>
                            <a:srgbClr val="000000"/>
                          </a:solidFill>
                        </a:rPr>
                        <a:t>223</a:t>
                      </a:r>
                      <a:endParaRPr lang="en-US" sz="1800" b="0" i="0" u="none" strike="noStrike" dirty="0">
                        <a:solidFill>
                          <a:srgbClr val="000000"/>
                        </a:solidFill>
                        <a:latin typeface="+mn-lt"/>
                      </a:endParaRPr>
                    </a:p>
                  </a:txBody>
                  <a:tcPr marL="5603" marR="5603" marT="5603" marB="0" anchor="ctr"/>
                </a:tc>
                <a:tc>
                  <a:txBody>
                    <a:bodyPr/>
                    <a:lstStyle/>
                    <a:p>
                      <a:pPr algn="ctr" fontAlgn="b"/>
                      <a:r>
                        <a:rPr lang="en-US" sz="1800" b="0" u="none" strike="noStrike" dirty="0">
                          <a:solidFill>
                            <a:srgbClr val="000000"/>
                          </a:solidFill>
                        </a:rPr>
                        <a:t>6.23 (0-29)</a:t>
                      </a:r>
                      <a:endParaRPr lang="en-US" sz="1800" b="0" i="0" u="none" strike="noStrike" dirty="0">
                        <a:solidFill>
                          <a:srgbClr val="000000"/>
                        </a:solidFill>
                        <a:latin typeface="+mn-lt"/>
                      </a:endParaRPr>
                    </a:p>
                  </a:txBody>
                  <a:tcPr marL="5603" marR="5603" marT="5603" marB="0" anchor="ctr"/>
                </a:tc>
                <a:tc>
                  <a:txBody>
                    <a:bodyPr/>
                    <a:lstStyle/>
                    <a:p>
                      <a:pPr algn="ctr" fontAlgn="b"/>
                      <a:r>
                        <a:rPr lang="en-US" sz="1800" b="0" i="0" u="none" strike="noStrike" dirty="0">
                          <a:solidFill>
                            <a:srgbClr val="000000"/>
                          </a:solidFill>
                          <a:latin typeface="+mn-lt"/>
                        </a:rPr>
                        <a:t>1377</a:t>
                      </a:r>
                    </a:p>
                  </a:txBody>
                  <a:tcPr marL="5603" marR="5603" marT="5603" marB="0" anchor="ctr"/>
                </a:tc>
                <a:extLst>
                  <a:ext uri="{0D108BD9-81ED-4DB2-BD59-A6C34878D82A}">
                    <a16:rowId xmlns:a16="http://schemas.microsoft.com/office/drawing/2014/main" val="10001"/>
                  </a:ext>
                </a:extLst>
              </a:tr>
              <a:tr h="561182">
                <a:tc>
                  <a:txBody>
                    <a:bodyPr/>
                    <a:lstStyle/>
                    <a:p>
                      <a:pPr algn="ctr" fontAlgn="b"/>
                      <a:r>
                        <a:rPr lang="en-US" sz="1800" u="none" strike="noStrike" dirty="0"/>
                        <a:t># Part-Time Staff</a:t>
                      </a:r>
                      <a:endParaRPr lang="en-US" sz="1800" b="0" i="0" u="none" strike="noStrike" dirty="0">
                        <a:solidFill>
                          <a:srgbClr val="000000"/>
                        </a:solidFill>
                        <a:latin typeface="+mn-lt"/>
                      </a:endParaRPr>
                    </a:p>
                  </a:txBody>
                  <a:tcPr marL="5603" marR="5603" marT="5603" marB="0" anchor="ctr"/>
                </a:tc>
                <a:tc>
                  <a:txBody>
                    <a:bodyPr/>
                    <a:lstStyle/>
                    <a:p>
                      <a:pPr algn="ctr" fontAlgn="b"/>
                      <a:r>
                        <a:rPr lang="en-US" sz="1800" b="0" u="none" strike="noStrike" dirty="0">
                          <a:solidFill>
                            <a:srgbClr val="000000"/>
                          </a:solidFill>
                        </a:rPr>
                        <a:t>192</a:t>
                      </a:r>
                      <a:endParaRPr lang="en-US" sz="1800" b="0" i="0" u="none" strike="noStrike" dirty="0">
                        <a:solidFill>
                          <a:srgbClr val="000000"/>
                        </a:solidFill>
                        <a:latin typeface="+mn-lt"/>
                      </a:endParaRPr>
                    </a:p>
                  </a:txBody>
                  <a:tcPr marL="5603" marR="5603" marT="5603" marB="0" anchor="ctr"/>
                </a:tc>
                <a:tc>
                  <a:txBody>
                    <a:bodyPr/>
                    <a:lstStyle/>
                    <a:p>
                      <a:pPr algn="ctr" fontAlgn="b"/>
                      <a:r>
                        <a:rPr lang="en-US" sz="1800" b="0" u="none" strike="noStrike" dirty="0">
                          <a:solidFill>
                            <a:srgbClr val="000000"/>
                          </a:solidFill>
                        </a:rPr>
                        <a:t>1.23 (0-8)</a:t>
                      </a:r>
                      <a:endParaRPr lang="en-US" sz="1800" b="0" i="0" u="none" strike="noStrike" dirty="0">
                        <a:solidFill>
                          <a:srgbClr val="000000"/>
                        </a:solidFill>
                        <a:latin typeface="+mn-lt"/>
                      </a:endParaRPr>
                    </a:p>
                  </a:txBody>
                  <a:tcPr marL="5603" marR="5603" marT="5603" marB="0" anchor="ctr"/>
                </a:tc>
                <a:tc>
                  <a:txBody>
                    <a:bodyPr/>
                    <a:lstStyle/>
                    <a:p>
                      <a:pPr algn="ctr" fontAlgn="b"/>
                      <a:r>
                        <a:rPr lang="en-US" sz="1800" b="0" i="0" u="none" strike="noStrike" dirty="0">
                          <a:solidFill>
                            <a:srgbClr val="000000"/>
                          </a:solidFill>
                          <a:latin typeface="+mn-lt"/>
                        </a:rPr>
                        <a:t>236</a:t>
                      </a:r>
                    </a:p>
                  </a:txBody>
                  <a:tcPr marL="5603" marR="5603" marT="5603" marB="0" anchor="ctr"/>
                </a:tc>
                <a:extLst>
                  <a:ext uri="{0D108BD9-81ED-4DB2-BD59-A6C34878D82A}">
                    <a16:rowId xmlns:a16="http://schemas.microsoft.com/office/drawing/2014/main" val="10002"/>
                  </a:ext>
                </a:extLst>
              </a:tr>
              <a:tr h="561182">
                <a:tc>
                  <a:txBody>
                    <a:bodyPr/>
                    <a:lstStyle/>
                    <a:p>
                      <a:pPr algn="ctr" fontAlgn="b"/>
                      <a:r>
                        <a:rPr lang="en-US" sz="1800" u="none" strike="noStrike" dirty="0"/>
                        <a:t>Number Unit Based Staff</a:t>
                      </a:r>
                      <a:endParaRPr lang="en-US" sz="1800" b="0" i="0" u="none" strike="noStrike" dirty="0">
                        <a:solidFill>
                          <a:srgbClr val="000000"/>
                        </a:solidFill>
                        <a:latin typeface="+mn-lt"/>
                      </a:endParaRPr>
                    </a:p>
                  </a:txBody>
                  <a:tcPr marL="5603" marR="5603" marT="5603" marB="0" anchor="ctr"/>
                </a:tc>
                <a:tc>
                  <a:txBody>
                    <a:bodyPr/>
                    <a:lstStyle/>
                    <a:p>
                      <a:pPr algn="ctr" fontAlgn="b"/>
                      <a:r>
                        <a:rPr lang="en-US" sz="1800" b="0" u="none" strike="noStrike" dirty="0">
                          <a:solidFill>
                            <a:srgbClr val="000000"/>
                          </a:solidFill>
                        </a:rPr>
                        <a:t>203</a:t>
                      </a:r>
                      <a:endParaRPr lang="en-US" sz="1800" b="0" i="0" u="none" strike="noStrike" dirty="0">
                        <a:solidFill>
                          <a:srgbClr val="000000"/>
                        </a:solidFill>
                        <a:latin typeface="+mn-lt"/>
                      </a:endParaRPr>
                    </a:p>
                  </a:txBody>
                  <a:tcPr marL="5603" marR="5603" marT="5603" marB="0" anchor="ctr"/>
                </a:tc>
                <a:tc>
                  <a:txBody>
                    <a:bodyPr/>
                    <a:lstStyle/>
                    <a:p>
                      <a:pPr algn="ctr" fontAlgn="b"/>
                      <a:r>
                        <a:rPr lang="en-US" sz="1800" u="none" strike="noStrike" dirty="0"/>
                        <a:t>5.75 (0-28)</a:t>
                      </a:r>
                      <a:endParaRPr lang="en-US" sz="1800" b="0" i="0" u="none" strike="noStrike" dirty="0">
                        <a:solidFill>
                          <a:srgbClr val="000000"/>
                        </a:solidFill>
                        <a:latin typeface="+mn-lt"/>
                      </a:endParaRPr>
                    </a:p>
                  </a:txBody>
                  <a:tcPr marL="5603" marR="5603" marT="5603" marB="0" anchor="ctr"/>
                </a:tc>
                <a:tc>
                  <a:txBody>
                    <a:bodyPr/>
                    <a:lstStyle/>
                    <a:p>
                      <a:pPr algn="ctr" fontAlgn="b"/>
                      <a:r>
                        <a:rPr lang="en-US" sz="1800" b="0" i="0" u="none" strike="noStrike" dirty="0">
                          <a:solidFill>
                            <a:srgbClr val="000000"/>
                          </a:solidFill>
                          <a:latin typeface="+mn-lt"/>
                        </a:rPr>
                        <a:t>1168</a:t>
                      </a:r>
                    </a:p>
                  </a:txBody>
                  <a:tcPr marL="5603" marR="5603" marT="5603" marB="0" anchor="ctr"/>
                </a:tc>
                <a:extLst>
                  <a:ext uri="{0D108BD9-81ED-4DB2-BD59-A6C34878D82A}">
                    <a16:rowId xmlns:a16="http://schemas.microsoft.com/office/drawing/2014/main" val="1461314582"/>
                  </a:ext>
                </a:extLst>
              </a:tr>
              <a:tr h="561182">
                <a:tc>
                  <a:txBody>
                    <a:bodyPr/>
                    <a:lstStyle/>
                    <a:p>
                      <a:pPr algn="ctr" fontAlgn="b"/>
                      <a:r>
                        <a:rPr lang="en-US" sz="1800" u="none" strike="noStrike" dirty="0"/>
                        <a:t># Volunteers or Student Interns</a:t>
                      </a:r>
                      <a:endParaRPr lang="en-US" sz="1800" b="0" i="0" u="none" strike="noStrike" dirty="0">
                        <a:solidFill>
                          <a:srgbClr val="000000"/>
                        </a:solidFill>
                        <a:latin typeface="+mn-lt"/>
                      </a:endParaRPr>
                    </a:p>
                  </a:txBody>
                  <a:tcPr marL="5603" marR="5603" marT="5603" marB="0" anchor="ctr"/>
                </a:tc>
                <a:tc>
                  <a:txBody>
                    <a:bodyPr/>
                    <a:lstStyle/>
                    <a:p>
                      <a:pPr algn="ctr" fontAlgn="b"/>
                      <a:r>
                        <a:rPr lang="en-US" sz="1800" b="0" i="0" u="none" strike="noStrike" dirty="0">
                          <a:solidFill>
                            <a:srgbClr val="000000"/>
                          </a:solidFill>
                          <a:latin typeface="+mn-lt"/>
                        </a:rPr>
                        <a:t>195</a:t>
                      </a:r>
                    </a:p>
                  </a:txBody>
                  <a:tcPr marL="5603" marR="5603" marT="5603" marB="0" anchor="ctr"/>
                </a:tc>
                <a:tc>
                  <a:txBody>
                    <a:bodyPr/>
                    <a:lstStyle/>
                    <a:p>
                      <a:pPr algn="ctr" fontAlgn="b"/>
                      <a:r>
                        <a:rPr lang="en-US" sz="1800" b="0" u="none" strike="noStrike" dirty="0">
                          <a:solidFill>
                            <a:srgbClr val="000000"/>
                          </a:solidFill>
                        </a:rPr>
                        <a:t>2.67 (0-80)</a:t>
                      </a:r>
                      <a:endParaRPr lang="en-US" sz="1800" b="0" i="0" u="none" strike="noStrike" dirty="0">
                        <a:solidFill>
                          <a:srgbClr val="000000"/>
                        </a:solidFill>
                        <a:latin typeface="+mn-lt"/>
                      </a:endParaRPr>
                    </a:p>
                  </a:txBody>
                  <a:tcPr marL="5603" marR="5603" marT="5603" marB="0" anchor="ctr"/>
                </a:tc>
                <a:tc>
                  <a:txBody>
                    <a:bodyPr/>
                    <a:lstStyle/>
                    <a:p>
                      <a:pPr algn="ctr" fontAlgn="b"/>
                      <a:r>
                        <a:rPr lang="en-US" sz="1800" b="0" i="0" u="none" strike="noStrike" dirty="0">
                          <a:solidFill>
                            <a:srgbClr val="000000"/>
                          </a:solidFill>
                          <a:latin typeface="+mn-lt"/>
                        </a:rPr>
                        <a:t>520</a:t>
                      </a:r>
                    </a:p>
                  </a:txBody>
                  <a:tcPr marL="5603" marR="5603" marT="5603" marB="0" anchor="ctr"/>
                </a:tc>
                <a:extLst>
                  <a:ext uri="{0D108BD9-81ED-4DB2-BD59-A6C34878D82A}">
                    <a16:rowId xmlns:a16="http://schemas.microsoft.com/office/drawing/2014/main" val="1148447920"/>
                  </a:ext>
                </a:extLst>
              </a:tr>
              <a:tr h="561182">
                <a:tc>
                  <a:txBody>
                    <a:bodyPr/>
                    <a:lstStyle/>
                    <a:p>
                      <a:pPr algn="ctr" fontAlgn="b"/>
                      <a:r>
                        <a:rPr lang="en-US" sz="1800" u="none" strike="noStrike" dirty="0"/>
                        <a:t>Percent of Staff Identifying as MH Service Users</a:t>
                      </a:r>
                      <a:endParaRPr lang="en-US" sz="1800" b="0" i="0" u="none" strike="noStrike" dirty="0">
                        <a:solidFill>
                          <a:srgbClr val="000000"/>
                        </a:solidFill>
                        <a:latin typeface="+mn-lt"/>
                      </a:endParaRPr>
                    </a:p>
                  </a:txBody>
                  <a:tcPr marL="5603" marR="5603" marT="5603" marB="0" anchor="ctr"/>
                </a:tc>
                <a:tc>
                  <a:txBody>
                    <a:bodyPr/>
                    <a:lstStyle/>
                    <a:p>
                      <a:pPr algn="ctr" fontAlgn="b"/>
                      <a:r>
                        <a:rPr lang="en-US" sz="1800" b="0" u="none" strike="noStrike" dirty="0">
                          <a:solidFill>
                            <a:srgbClr val="000000"/>
                          </a:solidFill>
                        </a:rPr>
                        <a:t>189</a:t>
                      </a:r>
                      <a:endParaRPr lang="en-US" sz="1800" b="0" i="0" u="none" strike="noStrike" dirty="0">
                        <a:solidFill>
                          <a:srgbClr val="000000"/>
                        </a:solidFill>
                        <a:latin typeface="+mn-lt"/>
                      </a:endParaRPr>
                    </a:p>
                  </a:txBody>
                  <a:tcPr marL="5603" marR="5603" marT="5603" marB="0" anchor="ctr"/>
                </a:tc>
                <a:tc>
                  <a:txBody>
                    <a:bodyPr/>
                    <a:lstStyle/>
                    <a:p>
                      <a:pPr algn="ctr" fontAlgn="b"/>
                      <a:r>
                        <a:rPr lang="en-US" sz="1800" u="none" strike="noStrike" dirty="0"/>
                        <a:t>21.5% (0-100%)</a:t>
                      </a:r>
                      <a:endParaRPr lang="en-US" sz="1800" b="0" i="0" u="none" strike="noStrike" dirty="0">
                        <a:solidFill>
                          <a:srgbClr val="000000"/>
                        </a:solidFill>
                        <a:latin typeface="+mn-lt"/>
                      </a:endParaRPr>
                    </a:p>
                  </a:txBody>
                  <a:tcPr marL="5603" marR="5603" marT="5603" marB="0" anchor="ctr"/>
                </a:tc>
                <a:tc>
                  <a:txBody>
                    <a:bodyPr/>
                    <a:lstStyle/>
                    <a:p>
                      <a:pPr algn="ctr" fontAlgn="b"/>
                      <a:r>
                        <a:rPr lang="en-US" sz="1800" b="0" i="0" u="none" strike="noStrike" dirty="0">
                          <a:solidFill>
                            <a:srgbClr val="000000"/>
                          </a:solidFill>
                          <a:latin typeface="+mn-lt"/>
                        </a:rPr>
                        <a:t>4068</a:t>
                      </a:r>
                    </a:p>
                  </a:txBody>
                  <a:tcPr marL="5603" marR="5603" marT="5603" marB="0" anchor="ctr"/>
                </a:tc>
                <a:extLst>
                  <a:ext uri="{0D108BD9-81ED-4DB2-BD59-A6C34878D82A}">
                    <a16:rowId xmlns:a16="http://schemas.microsoft.com/office/drawing/2014/main" val="10003"/>
                  </a:ext>
                </a:extLst>
              </a:tr>
              <a:tr h="561182">
                <a:tc>
                  <a:txBody>
                    <a:bodyPr/>
                    <a:lstStyle/>
                    <a:p>
                      <a:pPr algn="ctr" fontAlgn="b"/>
                      <a:r>
                        <a:rPr lang="en-US" sz="1800" b="0" u="none" strike="noStrike" dirty="0">
                          <a:solidFill>
                            <a:srgbClr val="000000"/>
                          </a:solidFill>
                        </a:rPr>
                        <a:t>Active Member to FTE Staff Ratio</a:t>
                      </a:r>
                      <a:endParaRPr lang="en-US" sz="1800" b="0" i="0" u="none" strike="noStrike" dirty="0">
                        <a:solidFill>
                          <a:srgbClr val="000000"/>
                        </a:solidFill>
                        <a:latin typeface="+mn-lt"/>
                      </a:endParaRPr>
                    </a:p>
                  </a:txBody>
                  <a:tcPr marL="5603" marR="5603" marT="5603" marB="0" anchor="ctr"/>
                </a:tc>
                <a:tc>
                  <a:txBody>
                    <a:bodyPr/>
                    <a:lstStyle/>
                    <a:p>
                      <a:pPr algn="ctr" fontAlgn="b"/>
                      <a:r>
                        <a:rPr lang="en-US" sz="1800" b="0" u="none" strike="noStrike" dirty="0">
                          <a:solidFill>
                            <a:srgbClr val="000000"/>
                          </a:solidFill>
                        </a:rPr>
                        <a:t>218</a:t>
                      </a:r>
                      <a:endParaRPr lang="en-US" sz="1800" b="0" i="0" u="none" strike="noStrike" dirty="0">
                        <a:solidFill>
                          <a:srgbClr val="000000"/>
                        </a:solidFill>
                        <a:latin typeface="+mn-lt"/>
                      </a:endParaRPr>
                    </a:p>
                  </a:txBody>
                  <a:tcPr marL="5603" marR="5603" marT="5603" marB="0" anchor="ctr"/>
                </a:tc>
                <a:tc>
                  <a:txBody>
                    <a:bodyPr/>
                    <a:lstStyle/>
                    <a:p>
                      <a:pPr algn="ctr" fontAlgn="b"/>
                      <a:r>
                        <a:rPr lang="en-US" sz="1800" b="0" u="none" strike="noStrike" dirty="0">
                          <a:solidFill>
                            <a:srgbClr val="000000"/>
                          </a:solidFill>
                        </a:rPr>
                        <a:t>17:1</a:t>
                      </a:r>
                      <a:endParaRPr lang="en-US" sz="1800" b="0" i="0" u="none" strike="noStrike" dirty="0">
                        <a:solidFill>
                          <a:srgbClr val="000000"/>
                        </a:solidFill>
                        <a:latin typeface="+mn-lt"/>
                      </a:endParaRPr>
                    </a:p>
                  </a:txBody>
                  <a:tcPr marL="5603" marR="5603" marT="5603" marB="0" anchor="ctr"/>
                </a:tc>
                <a:tc>
                  <a:txBody>
                    <a:bodyPr/>
                    <a:lstStyle/>
                    <a:p>
                      <a:pPr algn="ctr" fontAlgn="b"/>
                      <a:r>
                        <a:rPr lang="en-US" sz="1800" b="0" i="0" u="none" strike="noStrike" dirty="0">
                          <a:solidFill>
                            <a:srgbClr val="000000"/>
                          </a:solidFill>
                          <a:latin typeface="+mn-lt"/>
                        </a:rPr>
                        <a:t>-</a:t>
                      </a:r>
                    </a:p>
                  </a:txBody>
                  <a:tcPr marL="5603" marR="5603" marT="5603" marB="0" anchor="ctr"/>
                </a:tc>
                <a:extLst>
                  <a:ext uri="{0D108BD9-81ED-4DB2-BD59-A6C34878D82A}">
                    <a16:rowId xmlns:a16="http://schemas.microsoft.com/office/drawing/2014/main" val="4116266691"/>
                  </a:ext>
                </a:extLst>
              </a:tr>
            </a:tbl>
          </a:graphicData>
        </a:graphic>
      </p:graphicFrame>
      <p:sp>
        <p:nvSpPr>
          <p:cNvPr id="9" name="Footer Placeholder 6">
            <a:extLst>
              <a:ext uri="{FF2B5EF4-FFF2-40B4-BE49-F238E27FC236}">
                <a16:creationId xmlns:a16="http://schemas.microsoft.com/office/drawing/2014/main" id="{D8FD0732-3F9F-E5AF-84CB-BF6198EA6FB4}"/>
              </a:ext>
            </a:extLst>
          </p:cNvPr>
          <p:cNvSpPr txBox="1">
            <a:spLocks/>
          </p:cNvSpPr>
          <p:nvPr/>
        </p:nvSpPr>
        <p:spPr>
          <a:xfrm>
            <a:off x="200676" y="5690888"/>
            <a:ext cx="6400800" cy="381000"/>
          </a:xfrm>
          <a:prstGeom prst="rect">
            <a:avLst/>
          </a:prstGeom>
        </p:spPr>
        <p:txBody>
          <a:bodyPr anchor="b"/>
          <a:lstStyle/>
          <a:p>
            <a:pPr fontAlgn="auto">
              <a:spcBef>
                <a:spcPts val="0"/>
              </a:spcBef>
              <a:spcAft>
                <a:spcPts val="0"/>
              </a:spcAft>
              <a:defRPr/>
            </a:pPr>
            <a:r>
              <a:rPr lang="en-US" sz="900" dirty="0">
                <a:solidFill>
                  <a:schemeClr val="accent4">
                    <a:lumMod val="50000"/>
                  </a:schemeClr>
                </a:solidFill>
              </a:rPr>
              <a:t>The Clubhouse Profile Questionnaire 2023. Results for Clubhouses Worldwide</a:t>
            </a:r>
          </a:p>
          <a:p>
            <a:pPr fontAlgn="auto">
              <a:spcBef>
                <a:spcPts val="0"/>
              </a:spcBef>
              <a:spcAft>
                <a:spcPts val="0"/>
              </a:spcAft>
              <a:defRPr/>
            </a:pPr>
            <a:r>
              <a:rPr lang="en-US" sz="900" dirty="0">
                <a:solidFill>
                  <a:schemeClr val="accent4">
                    <a:lumMod val="50000"/>
                  </a:schemeClr>
                </a:solidFill>
              </a:rPr>
              <a:t>© 2023-2024 University of Massachusetts: All rights reserved. No reproductions without written permission.</a:t>
            </a:r>
          </a:p>
        </p:txBody>
      </p:sp>
      <p:grpSp>
        <p:nvGrpSpPr>
          <p:cNvPr id="11" name="Group 10" descr="UMass Chan Logo all text&#10;&#10;isparc logo yellow stars in the shapes of people with text isparc&#10;&#10;clubhouse logo house with globe outline&#10;&#10;world globe&#10;">
            <a:extLst>
              <a:ext uri="{FF2B5EF4-FFF2-40B4-BE49-F238E27FC236}">
                <a16:creationId xmlns:a16="http://schemas.microsoft.com/office/drawing/2014/main" id="{B29DC129-71F5-AD48-9405-BF736B167954}"/>
              </a:ext>
            </a:extLst>
          </p:cNvPr>
          <p:cNvGrpSpPr/>
          <p:nvPr/>
        </p:nvGrpSpPr>
        <p:grpSpPr>
          <a:xfrm>
            <a:off x="193885" y="5552110"/>
            <a:ext cx="11957644" cy="1305890"/>
            <a:chOff x="193885" y="5552110"/>
            <a:chExt cx="11957644" cy="1305890"/>
          </a:xfrm>
        </p:grpSpPr>
        <p:pic>
          <p:nvPicPr>
            <p:cNvPr id="12" name="Picture 11" descr="UMass Chan Logo">
              <a:extLst>
                <a:ext uri="{FF2B5EF4-FFF2-40B4-BE49-F238E27FC236}">
                  <a16:creationId xmlns:a16="http://schemas.microsoft.com/office/drawing/2014/main" id="{B07F8847-E749-899E-51BD-A6B4FC5E0D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885" y="6243202"/>
              <a:ext cx="2516615" cy="547363"/>
            </a:xfrm>
            <a:prstGeom prst="rect">
              <a:avLst/>
            </a:prstGeom>
          </p:spPr>
        </p:pic>
        <p:pic>
          <p:nvPicPr>
            <p:cNvPr id="13" name="Picture 12" descr="iSPARC logo">
              <a:extLst>
                <a:ext uri="{FF2B5EF4-FFF2-40B4-BE49-F238E27FC236}">
                  <a16:creationId xmlns:a16="http://schemas.microsoft.com/office/drawing/2014/main" id="{E1405748-546B-B8A6-45C0-CACB2A7427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2895" y="6243202"/>
              <a:ext cx="1216363" cy="547363"/>
            </a:xfrm>
            <a:prstGeom prst="rect">
              <a:avLst/>
            </a:prstGeom>
          </p:spPr>
        </p:pic>
        <p:pic>
          <p:nvPicPr>
            <p:cNvPr id="14" name="Picture 13" descr="Clubhouse logo">
              <a:extLst>
                <a:ext uri="{FF2B5EF4-FFF2-40B4-BE49-F238E27FC236}">
                  <a16:creationId xmlns:a16="http://schemas.microsoft.com/office/drawing/2014/main" id="{118B7881-9C39-E3D8-0C78-5FE70B7018A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91653" y="6243202"/>
              <a:ext cx="3475340" cy="547363"/>
            </a:xfrm>
            <a:prstGeom prst="rect">
              <a:avLst/>
            </a:prstGeom>
          </p:spPr>
        </p:pic>
        <p:pic>
          <p:nvPicPr>
            <p:cNvPr id="15" name="Picture 14" descr="world globe">
              <a:extLst>
                <a:ext uri="{FF2B5EF4-FFF2-40B4-BE49-F238E27FC236}">
                  <a16:creationId xmlns:a16="http://schemas.microsoft.com/office/drawing/2014/main" id="{0F125F2A-C89C-3B10-CCF9-80E48684BACA}"/>
                </a:ext>
              </a:extLst>
            </p:cNvPr>
            <p:cNvPicPr>
              <a:picLocks noChangeAspect="1"/>
            </p:cNvPicPr>
            <p:nvPr/>
          </p:nvPicPr>
          <p:blipFill>
            <a:blip r:embed="rId6"/>
            <a:stretch>
              <a:fillRect/>
            </a:stretch>
          </p:blipFill>
          <p:spPr>
            <a:xfrm>
              <a:off x="8366339" y="5552110"/>
              <a:ext cx="3785190" cy="1305890"/>
            </a:xfrm>
            <a:prstGeom prst="rect">
              <a:avLst/>
            </a:prstGeom>
          </p:spPr>
        </p:pic>
      </p:grpSp>
    </p:spTree>
    <p:extLst>
      <p:ext uri="{BB962C8B-B14F-4D97-AF65-F5344CB8AC3E}">
        <p14:creationId xmlns:p14="http://schemas.microsoft.com/office/powerpoint/2010/main" val="463073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1A1E2A-E54D-A35B-E91F-587C132251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1CE1C4-815A-9744-7D71-49199FE9DEFD}"/>
              </a:ext>
            </a:extLst>
          </p:cNvPr>
          <p:cNvSpPr>
            <a:spLocks noGrp="1"/>
          </p:cNvSpPr>
          <p:nvPr>
            <p:ph type="title"/>
          </p:nvPr>
        </p:nvSpPr>
        <p:spPr>
          <a:xfrm>
            <a:off x="348658" y="293030"/>
            <a:ext cx="10515600" cy="556113"/>
          </a:xfrm>
        </p:spPr>
        <p:txBody>
          <a:bodyPr>
            <a:noAutofit/>
          </a:bodyPr>
          <a:lstStyle/>
          <a:p>
            <a:r>
              <a:rPr lang="en-US" dirty="0">
                <a:solidFill>
                  <a:schemeClr val="accent1"/>
                </a:solidFill>
              </a:rPr>
              <a:t>Membership</a:t>
            </a:r>
          </a:p>
        </p:txBody>
      </p:sp>
      <p:graphicFrame>
        <p:nvGraphicFramePr>
          <p:cNvPr id="4" name="Table 3">
            <a:extLst>
              <a:ext uri="{FF2B5EF4-FFF2-40B4-BE49-F238E27FC236}">
                <a16:creationId xmlns:a16="http://schemas.microsoft.com/office/drawing/2014/main" id="{2C1742E0-B3DF-981E-B000-1DFAB32934EA}"/>
              </a:ext>
            </a:extLst>
          </p:cNvPr>
          <p:cNvGraphicFramePr>
            <a:graphicFrameLocks noGrp="1"/>
          </p:cNvGraphicFramePr>
          <p:nvPr>
            <p:extLst>
              <p:ext uri="{D42A27DB-BD31-4B8C-83A1-F6EECF244321}">
                <p14:modId xmlns:p14="http://schemas.microsoft.com/office/powerpoint/2010/main" val="1190095503"/>
              </p:ext>
            </p:extLst>
          </p:nvPr>
        </p:nvGraphicFramePr>
        <p:xfrm>
          <a:off x="348658" y="1301778"/>
          <a:ext cx="11295901" cy="3228983"/>
        </p:xfrm>
        <a:graphic>
          <a:graphicData uri="http://schemas.openxmlformats.org/drawingml/2006/table">
            <a:tbl>
              <a:tblPr firstRow="1" bandRow="1">
                <a:tableStyleId>{EB9631B5-78F2-41C9-869B-9F39066F8104}</a:tableStyleId>
              </a:tblPr>
              <a:tblGrid>
                <a:gridCol w="5155797">
                  <a:extLst>
                    <a:ext uri="{9D8B030D-6E8A-4147-A177-3AD203B41FA5}">
                      <a16:colId xmlns:a16="http://schemas.microsoft.com/office/drawing/2014/main" val="3187325168"/>
                    </a:ext>
                  </a:extLst>
                </a:gridCol>
                <a:gridCol w="629174">
                  <a:extLst>
                    <a:ext uri="{9D8B030D-6E8A-4147-A177-3AD203B41FA5}">
                      <a16:colId xmlns:a16="http://schemas.microsoft.com/office/drawing/2014/main" val="3664808535"/>
                    </a:ext>
                  </a:extLst>
                </a:gridCol>
                <a:gridCol w="1057013">
                  <a:extLst>
                    <a:ext uri="{9D8B030D-6E8A-4147-A177-3AD203B41FA5}">
                      <a16:colId xmlns:a16="http://schemas.microsoft.com/office/drawing/2014/main" val="1621273841"/>
                    </a:ext>
                  </a:extLst>
                </a:gridCol>
                <a:gridCol w="1166070">
                  <a:extLst>
                    <a:ext uri="{9D8B030D-6E8A-4147-A177-3AD203B41FA5}">
                      <a16:colId xmlns:a16="http://schemas.microsoft.com/office/drawing/2014/main" val="2806133532"/>
                    </a:ext>
                  </a:extLst>
                </a:gridCol>
                <a:gridCol w="1107347">
                  <a:extLst>
                    <a:ext uri="{9D8B030D-6E8A-4147-A177-3AD203B41FA5}">
                      <a16:colId xmlns:a16="http://schemas.microsoft.com/office/drawing/2014/main" val="2071091461"/>
                    </a:ext>
                  </a:extLst>
                </a:gridCol>
                <a:gridCol w="1191236">
                  <a:extLst>
                    <a:ext uri="{9D8B030D-6E8A-4147-A177-3AD203B41FA5}">
                      <a16:colId xmlns:a16="http://schemas.microsoft.com/office/drawing/2014/main" val="1702376317"/>
                    </a:ext>
                  </a:extLst>
                </a:gridCol>
                <a:gridCol w="989264">
                  <a:extLst>
                    <a:ext uri="{9D8B030D-6E8A-4147-A177-3AD203B41FA5}">
                      <a16:colId xmlns:a16="http://schemas.microsoft.com/office/drawing/2014/main" val="3330475141"/>
                    </a:ext>
                  </a:extLst>
                </a:gridCol>
              </a:tblGrid>
              <a:tr h="528204">
                <a:tc>
                  <a:txBody>
                    <a:bodyPr/>
                    <a:lstStyle/>
                    <a:p>
                      <a:pPr algn="ctr" fontAlgn="t"/>
                      <a:endParaRPr lang="en-US" sz="1800" b="0" i="0" u="none" strike="noStrike" dirty="0">
                        <a:solidFill>
                          <a:srgbClr val="000000"/>
                        </a:solidFill>
                        <a:effectLst/>
                        <a:latin typeface="+mn-lt"/>
                      </a:endParaRPr>
                    </a:p>
                  </a:txBody>
                  <a:tcPr marL="9525" marR="9525" marT="9525" marB="0" anchor="ctr"/>
                </a:tc>
                <a:tc>
                  <a:txBody>
                    <a:bodyPr/>
                    <a:lstStyle/>
                    <a:p>
                      <a:pPr algn="ctr" fontAlgn="t"/>
                      <a:r>
                        <a:rPr lang="en-US" sz="1800" b="0" u="none" strike="noStrike" dirty="0">
                          <a:solidFill>
                            <a:srgbClr val="000000"/>
                          </a:solidFill>
                          <a:effectLst/>
                        </a:rPr>
                        <a:t>N</a:t>
                      </a:r>
                      <a:endParaRPr lang="en-US" sz="1800" b="0" i="0" u="none" strike="noStrike" dirty="0">
                        <a:solidFill>
                          <a:srgbClr val="000000"/>
                        </a:solidFill>
                        <a:effectLst/>
                        <a:latin typeface="+mn-lt"/>
                      </a:endParaRPr>
                    </a:p>
                  </a:txBody>
                  <a:tcPr marL="9525" marR="9525" marT="9525" marB="0" anchor="ctr"/>
                </a:tc>
                <a:tc>
                  <a:txBody>
                    <a:bodyPr/>
                    <a:lstStyle/>
                    <a:p>
                      <a:pPr algn="ctr" fontAlgn="t"/>
                      <a:r>
                        <a:rPr lang="en-US" sz="1800" b="0" u="none" strike="noStrike" dirty="0">
                          <a:solidFill>
                            <a:srgbClr val="000000"/>
                          </a:solidFill>
                          <a:effectLst/>
                        </a:rPr>
                        <a:t>Mean</a:t>
                      </a:r>
                      <a:endParaRPr lang="en-US" sz="1800" b="0" i="0" u="none" strike="noStrike" dirty="0">
                        <a:solidFill>
                          <a:srgbClr val="000000"/>
                        </a:solidFill>
                        <a:effectLst/>
                        <a:latin typeface="+mn-lt"/>
                      </a:endParaRPr>
                    </a:p>
                  </a:txBody>
                  <a:tcPr marL="9525" marR="9525" marT="9525" marB="0" anchor="ctr"/>
                </a:tc>
                <a:tc>
                  <a:txBody>
                    <a:bodyPr/>
                    <a:lstStyle/>
                    <a:p>
                      <a:pPr algn="ctr" fontAlgn="t"/>
                      <a:r>
                        <a:rPr lang="en-US" sz="1800" b="0" u="none" strike="noStrike" dirty="0">
                          <a:solidFill>
                            <a:srgbClr val="000000"/>
                          </a:solidFill>
                          <a:effectLst/>
                        </a:rPr>
                        <a:t>Minimum</a:t>
                      </a:r>
                      <a:endParaRPr lang="en-US" sz="1800" b="0" i="0" u="none" strike="noStrike" dirty="0">
                        <a:solidFill>
                          <a:srgbClr val="000000"/>
                        </a:solidFill>
                        <a:effectLst/>
                        <a:latin typeface="+mn-lt"/>
                      </a:endParaRPr>
                    </a:p>
                  </a:txBody>
                  <a:tcPr marL="9525" marR="9525" marT="9525" marB="0" anchor="ctr"/>
                </a:tc>
                <a:tc>
                  <a:txBody>
                    <a:bodyPr/>
                    <a:lstStyle/>
                    <a:p>
                      <a:pPr algn="ctr" fontAlgn="t"/>
                      <a:r>
                        <a:rPr lang="en-US" sz="1800" b="0" u="none" strike="noStrike" dirty="0">
                          <a:solidFill>
                            <a:srgbClr val="000000"/>
                          </a:solidFill>
                          <a:effectLst/>
                        </a:rPr>
                        <a:t>Maximum</a:t>
                      </a:r>
                      <a:endParaRPr lang="en-US" sz="1800" b="0" i="0" u="none" strike="noStrike" dirty="0">
                        <a:solidFill>
                          <a:srgbClr val="000000"/>
                        </a:solidFill>
                        <a:effectLst/>
                        <a:latin typeface="+mn-lt"/>
                      </a:endParaRPr>
                    </a:p>
                  </a:txBody>
                  <a:tcPr marL="9525" marR="9525" marT="9525" marB="0" anchor="ctr"/>
                </a:tc>
                <a:tc>
                  <a:txBody>
                    <a:bodyPr/>
                    <a:lstStyle/>
                    <a:p>
                      <a:pPr algn="ctr" fontAlgn="t"/>
                      <a:r>
                        <a:rPr lang="en-US" sz="1800" b="0" u="none" strike="noStrike" dirty="0">
                          <a:solidFill>
                            <a:srgbClr val="000000"/>
                          </a:solidFill>
                          <a:effectLst/>
                        </a:rPr>
                        <a:t>Total</a:t>
                      </a:r>
                      <a:endParaRPr lang="en-US" sz="1800" b="0" i="0" u="none" strike="noStrike" dirty="0">
                        <a:solidFill>
                          <a:srgbClr val="000000"/>
                        </a:solidFill>
                        <a:effectLst/>
                        <a:latin typeface="+mn-lt"/>
                      </a:endParaRPr>
                    </a:p>
                  </a:txBody>
                  <a:tcPr marL="9525" marR="9525" marT="9525" marB="0" anchor="ctr"/>
                </a:tc>
                <a:tc>
                  <a:txBody>
                    <a:bodyPr/>
                    <a:lstStyle/>
                    <a:p>
                      <a:pPr algn="ctr" fontAlgn="t"/>
                      <a:r>
                        <a:rPr lang="en-US" sz="1800" b="0" u="none" strike="noStrike" dirty="0">
                          <a:solidFill>
                            <a:srgbClr val="000000"/>
                          </a:solidFill>
                          <a:effectLst/>
                        </a:rPr>
                        <a:t>Std Dev</a:t>
                      </a:r>
                      <a:endParaRPr lang="en-US" sz="18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083809687"/>
                  </a:ext>
                </a:extLst>
              </a:tr>
              <a:tr h="409253">
                <a:tc>
                  <a:txBody>
                    <a:bodyPr/>
                    <a:lstStyle/>
                    <a:p>
                      <a:pPr algn="ctr" fontAlgn="t"/>
                      <a:r>
                        <a:rPr lang="en-US" sz="1800" b="0" u="none" strike="noStrike" dirty="0">
                          <a:solidFill>
                            <a:srgbClr val="000000"/>
                          </a:solidFill>
                          <a:effectLst/>
                        </a:rPr>
                        <a:t>Average Daily Attendance (ADA)</a:t>
                      </a:r>
                      <a:endParaRPr lang="en-US" sz="1800" b="0" i="0" u="none" strike="noStrike" dirty="0">
                        <a:solidFill>
                          <a:srgbClr val="000000"/>
                        </a:solidFill>
                        <a:effectLst/>
                        <a:latin typeface="+mn-lt"/>
                      </a:endParaRPr>
                    </a:p>
                  </a:txBody>
                  <a:tcPr marL="9525" marR="9525" marT="9525" marB="0" anchor="ctr"/>
                </a:tc>
                <a:tc>
                  <a:txBody>
                    <a:bodyPr/>
                    <a:lstStyle/>
                    <a:p>
                      <a:pPr algn="ctr" fontAlgn="t"/>
                      <a:r>
                        <a:rPr lang="en-US" sz="1800" b="0" u="none" strike="noStrike" dirty="0">
                          <a:solidFill>
                            <a:srgbClr val="000000"/>
                          </a:solidFill>
                          <a:effectLst/>
                        </a:rPr>
                        <a:t>217</a:t>
                      </a:r>
                      <a:endParaRPr lang="en-US" sz="1800" b="0" i="0" u="none" strike="noStrike" dirty="0">
                        <a:solidFill>
                          <a:srgbClr val="000000"/>
                        </a:solidFill>
                        <a:effectLst/>
                        <a:latin typeface="+mn-lt"/>
                      </a:endParaRPr>
                    </a:p>
                  </a:txBody>
                  <a:tcPr marL="9525" marR="9525" marT="9525" marB="0" anchor="ctr"/>
                </a:tc>
                <a:tc>
                  <a:txBody>
                    <a:bodyPr/>
                    <a:lstStyle/>
                    <a:p>
                      <a:pPr algn="ctr" fontAlgn="t"/>
                      <a:r>
                        <a:rPr lang="en-US" sz="1800" b="0" u="none" strike="noStrike" dirty="0">
                          <a:solidFill>
                            <a:srgbClr val="000000"/>
                          </a:solidFill>
                          <a:effectLst/>
                        </a:rPr>
                        <a:t>28.8</a:t>
                      </a:r>
                      <a:endParaRPr lang="en-US" sz="1800" b="0" i="0" u="none" strike="noStrike" dirty="0">
                        <a:solidFill>
                          <a:srgbClr val="000000"/>
                        </a:solidFill>
                        <a:effectLst/>
                        <a:latin typeface="+mn-lt"/>
                      </a:endParaRPr>
                    </a:p>
                  </a:txBody>
                  <a:tcPr marL="9525" marR="9525" marT="9525" marB="0" anchor="ctr"/>
                </a:tc>
                <a:tc>
                  <a:txBody>
                    <a:bodyPr/>
                    <a:lstStyle/>
                    <a:p>
                      <a:pPr algn="ctr" fontAlgn="t"/>
                      <a:r>
                        <a:rPr lang="en-US" sz="1800" b="0" u="none" strike="noStrike" dirty="0">
                          <a:solidFill>
                            <a:srgbClr val="000000"/>
                          </a:solidFill>
                          <a:effectLst/>
                        </a:rPr>
                        <a:t>5</a:t>
                      </a:r>
                      <a:endParaRPr lang="en-US" sz="1800" b="0" i="0" u="none" strike="noStrike" dirty="0">
                        <a:solidFill>
                          <a:srgbClr val="000000"/>
                        </a:solidFill>
                        <a:effectLst/>
                        <a:latin typeface="+mn-lt"/>
                      </a:endParaRPr>
                    </a:p>
                  </a:txBody>
                  <a:tcPr marL="9525" marR="9525" marT="9525" marB="0" anchor="ctr"/>
                </a:tc>
                <a:tc>
                  <a:txBody>
                    <a:bodyPr/>
                    <a:lstStyle/>
                    <a:p>
                      <a:pPr algn="ctr" fontAlgn="t"/>
                      <a:r>
                        <a:rPr lang="en-US" sz="1800" b="0" u="none" strike="noStrike" dirty="0">
                          <a:solidFill>
                            <a:srgbClr val="000000"/>
                          </a:solidFill>
                          <a:effectLst/>
                        </a:rPr>
                        <a:t>248</a:t>
                      </a:r>
                      <a:endParaRPr lang="en-US" sz="1800" b="0" i="0" u="none" strike="noStrike" dirty="0">
                        <a:solidFill>
                          <a:srgbClr val="000000"/>
                        </a:solidFill>
                        <a:effectLst/>
                        <a:latin typeface="+mn-lt"/>
                      </a:endParaRPr>
                    </a:p>
                  </a:txBody>
                  <a:tcPr marL="9525" marR="9525" marT="9525" marB="0" anchor="ctr"/>
                </a:tc>
                <a:tc>
                  <a:txBody>
                    <a:bodyPr/>
                    <a:lstStyle/>
                    <a:p>
                      <a:pPr algn="ctr" fontAlgn="t"/>
                      <a:r>
                        <a:rPr lang="en-US" sz="1800" b="0" u="none" strike="noStrike" dirty="0">
                          <a:solidFill>
                            <a:srgbClr val="000000"/>
                          </a:solidFill>
                          <a:effectLst/>
                        </a:rPr>
                        <a:t>6246.5</a:t>
                      </a:r>
                      <a:endParaRPr lang="en-US" sz="1800" b="0" i="0" u="none" strike="noStrike" dirty="0">
                        <a:solidFill>
                          <a:srgbClr val="000000"/>
                        </a:solidFill>
                        <a:effectLst/>
                        <a:latin typeface="+mn-lt"/>
                      </a:endParaRPr>
                    </a:p>
                  </a:txBody>
                  <a:tcPr marL="9525" marR="9525" marT="9525" marB="0" anchor="ctr"/>
                </a:tc>
                <a:tc>
                  <a:txBody>
                    <a:bodyPr/>
                    <a:lstStyle/>
                    <a:p>
                      <a:pPr algn="ctr" fontAlgn="t"/>
                      <a:r>
                        <a:rPr lang="en-US" sz="1800" b="0" u="none" strike="noStrike" dirty="0">
                          <a:solidFill>
                            <a:srgbClr val="000000"/>
                          </a:solidFill>
                          <a:effectLst/>
                        </a:rPr>
                        <a:t>25.3</a:t>
                      </a:r>
                      <a:endParaRPr lang="en-US" sz="18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69485023"/>
                  </a:ext>
                </a:extLst>
              </a:tr>
              <a:tr h="495234">
                <a:tc>
                  <a:txBody>
                    <a:bodyPr/>
                    <a:lstStyle/>
                    <a:p>
                      <a:pPr algn="ctr" fontAlgn="t"/>
                      <a:r>
                        <a:rPr lang="en-US" sz="1800" b="0" u="none" strike="noStrike" dirty="0">
                          <a:solidFill>
                            <a:srgbClr val="000000"/>
                          </a:solidFill>
                          <a:effectLst/>
                        </a:rPr>
                        <a:t>Total Active (90 Days)</a:t>
                      </a:r>
                      <a:endParaRPr lang="en-US" sz="1800" b="0" i="0" u="none" strike="noStrike" dirty="0">
                        <a:solidFill>
                          <a:srgbClr val="000000"/>
                        </a:solidFill>
                        <a:effectLst/>
                        <a:latin typeface="+mn-lt"/>
                      </a:endParaRPr>
                    </a:p>
                  </a:txBody>
                  <a:tcPr marL="9525" marR="9525" marT="9525" marB="0" anchor="ctr"/>
                </a:tc>
                <a:tc>
                  <a:txBody>
                    <a:bodyPr/>
                    <a:lstStyle/>
                    <a:p>
                      <a:pPr algn="ctr" fontAlgn="t"/>
                      <a:r>
                        <a:rPr lang="en-US" sz="1800" b="0" u="none" strike="noStrike" dirty="0">
                          <a:solidFill>
                            <a:srgbClr val="000000"/>
                          </a:solidFill>
                          <a:effectLst/>
                        </a:rPr>
                        <a:t>217</a:t>
                      </a:r>
                      <a:endParaRPr lang="en-US" sz="1800" b="0" i="0" u="none" strike="noStrike" dirty="0">
                        <a:solidFill>
                          <a:srgbClr val="000000"/>
                        </a:solidFill>
                        <a:effectLst/>
                        <a:latin typeface="+mn-lt"/>
                      </a:endParaRPr>
                    </a:p>
                  </a:txBody>
                  <a:tcPr marL="9525" marR="9525" marT="9525" marB="0" anchor="ctr"/>
                </a:tc>
                <a:tc>
                  <a:txBody>
                    <a:bodyPr/>
                    <a:lstStyle/>
                    <a:p>
                      <a:pPr algn="ctr" fontAlgn="t"/>
                      <a:r>
                        <a:rPr lang="en-US" sz="1800" b="0" u="none" strike="noStrike" dirty="0">
                          <a:solidFill>
                            <a:srgbClr val="000000"/>
                          </a:solidFill>
                          <a:effectLst/>
                        </a:rPr>
                        <a:t>98.7</a:t>
                      </a:r>
                      <a:endParaRPr lang="en-US" sz="1800" b="0" i="0" u="none" strike="noStrike" dirty="0">
                        <a:solidFill>
                          <a:srgbClr val="000000"/>
                        </a:solidFill>
                        <a:effectLst/>
                        <a:latin typeface="+mn-lt"/>
                      </a:endParaRPr>
                    </a:p>
                  </a:txBody>
                  <a:tcPr marL="9525" marR="9525" marT="9525" marB="0" anchor="ctr"/>
                </a:tc>
                <a:tc>
                  <a:txBody>
                    <a:bodyPr/>
                    <a:lstStyle/>
                    <a:p>
                      <a:pPr algn="ctr" fontAlgn="t"/>
                      <a:r>
                        <a:rPr lang="en-US" sz="1800" b="0" u="none" strike="noStrike" dirty="0">
                          <a:solidFill>
                            <a:srgbClr val="000000"/>
                          </a:solidFill>
                          <a:effectLst/>
                        </a:rPr>
                        <a:t>13</a:t>
                      </a:r>
                      <a:endParaRPr lang="en-US" sz="1800" b="0" i="0" u="none" strike="noStrike" dirty="0">
                        <a:solidFill>
                          <a:srgbClr val="000000"/>
                        </a:solidFill>
                        <a:effectLst/>
                        <a:latin typeface="+mn-lt"/>
                      </a:endParaRPr>
                    </a:p>
                  </a:txBody>
                  <a:tcPr marL="9525" marR="9525" marT="9525" marB="0" anchor="ctr"/>
                </a:tc>
                <a:tc>
                  <a:txBody>
                    <a:bodyPr/>
                    <a:lstStyle/>
                    <a:p>
                      <a:pPr algn="ctr" fontAlgn="t"/>
                      <a:r>
                        <a:rPr lang="en-US" sz="1800" b="0" u="none" strike="noStrike" dirty="0">
                          <a:solidFill>
                            <a:srgbClr val="000000"/>
                          </a:solidFill>
                          <a:effectLst/>
                        </a:rPr>
                        <a:t>565</a:t>
                      </a:r>
                      <a:endParaRPr lang="en-US" sz="1800" b="0" i="0" u="none" strike="noStrike" dirty="0">
                        <a:solidFill>
                          <a:srgbClr val="000000"/>
                        </a:solidFill>
                        <a:effectLst/>
                        <a:latin typeface="+mn-lt"/>
                      </a:endParaRPr>
                    </a:p>
                  </a:txBody>
                  <a:tcPr marL="9525" marR="9525" marT="9525" marB="0" anchor="ctr"/>
                </a:tc>
                <a:tc>
                  <a:txBody>
                    <a:bodyPr/>
                    <a:lstStyle/>
                    <a:p>
                      <a:pPr algn="ctr" fontAlgn="t"/>
                      <a:r>
                        <a:rPr lang="en-US" sz="1800" b="0" u="none" strike="noStrike" dirty="0">
                          <a:solidFill>
                            <a:srgbClr val="000000"/>
                          </a:solidFill>
                          <a:effectLst/>
                        </a:rPr>
                        <a:t>21,416.6</a:t>
                      </a:r>
                      <a:endParaRPr lang="en-US" sz="1800" b="0" i="0" u="none" strike="noStrike" dirty="0">
                        <a:solidFill>
                          <a:srgbClr val="000000"/>
                        </a:solidFill>
                        <a:effectLst/>
                        <a:latin typeface="+mn-lt"/>
                      </a:endParaRPr>
                    </a:p>
                  </a:txBody>
                  <a:tcPr marL="9525" marR="9525" marT="9525" marB="0" anchor="ctr"/>
                </a:tc>
                <a:tc>
                  <a:txBody>
                    <a:bodyPr/>
                    <a:lstStyle/>
                    <a:p>
                      <a:pPr algn="ctr" fontAlgn="t"/>
                      <a:r>
                        <a:rPr lang="en-US" sz="1800" b="0" u="none" strike="noStrike" dirty="0">
                          <a:solidFill>
                            <a:srgbClr val="000000"/>
                          </a:solidFill>
                          <a:effectLst/>
                        </a:rPr>
                        <a:t>77.3</a:t>
                      </a:r>
                      <a:endParaRPr lang="en-US" sz="18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762991619"/>
                  </a:ext>
                </a:extLst>
              </a:tr>
              <a:tr h="495234">
                <a:tc>
                  <a:txBody>
                    <a:bodyPr/>
                    <a:lstStyle/>
                    <a:p>
                      <a:pPr algn="ctr" fontAlgn="t"/>
                      <a:r>
                        <a:rPr lang="en-US" sz="1800" b="0" u="none" strike="noStrike" dirty="0">
                          <a:solidFill>
                            <a:srgbClr val="000000"/>
                          </a:solidFill>
                          <a:effectLst/>
                        </a:rPr>
                        <a:t>Total Membership</a:t>
                      </a:r>
                      <a:endParaRPr lang="en-US" sz="1800" b="0" i="0" u="none" strike="noStrike" dirty="0">
                        <a:solidFill>
                          <a:srgbClr val="000000"/>
                        </a:solidFill>
                        <a:effectLst/>
                        <a:latin typeface="+mn-lt"/>
                      </a:endParaRPr>
                    </a:p>
                  </a:txBody>
                  <a:tcPr marL="9525" marR="9525" marT="9525" marB="0" anchor="ctr"/>
                </a:tc>
                <a:tc>
                  <a:txBody>
                    <a:bodyPr/>
                    <a:lstStyle/>
                    <a:p>
                      <a:pPr algn="ctr" fontAlgn="t"/>
                      <a:r>
                        <a:rPr lang="en-US" sz="1800" b="0" u="none" strike="noStrike" dirty="0">
                          <a:solidFill>
                            <a:srgbClr val="000000"/>
                          </a:solidFill>
                          <a:effectLst/>
                        </a:rPr>
                        <a:t>196</a:t>
                      </a:r>
                      <a:endParaRPr lang="en-US" sz="1800" b="0" i="0" u="none" strike="noStrike" dirty="0">
                        <a:solidFill>
                          <a:srgbClr val="000000"/>
                        </a:solidFill>
                        <a:effectLst/>
                        <a:latin typeface="+mn-lt"/>
                      </a:endParaRPr>
                    </a:p>
                  </a:txBody>
                  <a:tcPr marL="9525" marR="9525" marT="9525" marB="0" anchor="ctr"/>
                </a:tc>
                <a:tc>
                  <a:txBody>
                    <a:bodyPr/>
                    <a:lstStyle/>
                    <a:p>
                      <a:pPr algn="ctr" fontAlgn="t"/>
                      <a:r>
                        <a:rPr lang="en-US" sz="1800" b="0" u="none" strike="noStrike" dirty="0">
                          <a:solidFill>
                            <a:srgbClr val="000000"/>
                          </a:solidFill>
                          <a:effectLst/>
                        </a:rPr>
                        <a:t>746.6</a:t>
                      </a:r>
                      <a:endParaRPr lang="en-US" sz="1800" b="0" i="0" u="none" strike="noStrike" dirty="0">
                        <a:solidFill>
                          <a:srgbClr val="000000"/>
                        </a:solidFill>
                        <a:effectLst/>
                        <a:latin typeface="+mn-lt"/>
                      </a:endParaRPr>
                    </a:p>
                  </a:txBody>
                  <a:tcPr marL="9525" marR="9525" marT="9525" marB="0" anchor="ctr"/>
                </a:tc>
                <a:tc>
                  <a:txBody>
                    <a:bodyPr/>
                    <a:lstStyle/>
                    <a:p>
                      <a:pPr algn="ctr" fontAlgn="t"/>
                      <a:r>
                        <a:rPr lang="en-US" sz="1800" b="0" u="none" strike="noStrike" dirty="0">
                          <a:solidFill>
                            <a:srgbClr val="000000"/>
                          </a:solidFill>
                          <a:effectLst/>
                        </a:rPr>
                        <a:t>25</a:t>
                      </a:r>
                      <a:endParaRPr lang="en-US" sz="1800" b="0" i="0" u="none" strike="noStrike" dirty="0">
                        <a:solidFill>
                          <a:srgbClr val="000000"/>
                        </a:solidFill>
                        <a:effectLst/>
                        <a:latin typeface="+mn-lt"/>
                      </a:endParaRPr>
                    </a:p>
                  </a:txBody>
                  <a:tcPr marL="9525" marR="9525" marT="9525" marB="0" anchor="ctr"/>
                </a:tc>
                <a:tc>
                  <a:txBody>
                    <a:bodyPr/>
                    <a:lstStyle/>
                    <a:p>
                      <a:pPr algn="ctr" fontAlgn="t"/>
                      <a:r>
                        <a:rPr lang="en-US" sz="1800" b="0" u="none" strike="noStrike" dirty="0">
                          <a:solidFill>
                            <a:srgbClr val="000000"/>
                          </a:solidFill>
                          <a:effectLst/>
                        </a:rPr>
                        <a:t>11880</a:t>
                      </a:r>
                      <a:endParaRPr lang="en-US" sz="1800" b="0" i="0" u="none" strike="noStrike" dirty="0">
                        <a:solidFill>
                          <a:srgbClr val="000000"/>
                        </a:solidFill>
                        <a:effectLst/>
                        <a:latin typeface="+mn-lt"/>
                      </a:endParaRPr>
                    </a:p>
                  </a:txBody>
                  <a:tcPr marL="9525" marR="9525" marT="9525" marB="0" anchor="ctr"/>
                </a:tc>
                <a:tc>
                  <a:txBody>
                    <a:bodyPr/>
                    <a:lstStyle/>
                    <a:p>
                      <a:pPr algn="ctr" fontAlgn="t"/>
                      <a:r>
                        <a:rPr lang="en-US" sz="1800" b="0" u="none" strike="noStrike" dirty="0">
                          <a:solidFill>
                            <a:srgbClr val="000000"/>
                          </a:solidFill>
                          <a:effectLst/>
                        </a:rPr>
                        <a:t>146,338</a:t>
                      </a:r>
                      <a:endParaRPr lang="en-US" sz="1800" b="0" i="0" u="none" strike="noStrike" dirty="0">
                        <a:solidFill>
                          <a:srgbClr val="000000"/>
                        </a:solidFill>
                        <a:effectLst/>
                        <a:latin typeface="+mn-lt"/>
                      </a:endParaRPr>
                    </a:p>
                  </a:txBody>
                  <a:tcPr marL="9525" marR="9525" marT="9525" marB="0" anchor="ctr"/>
                </a:tc>
                <a:tc>
                  <a:txBody>
                    <a:bodyPr/>
                    <a:lstStyle/>
                    <a:p>
                      <a:pPr algn="ctr" fontAlgn="t"/>
                      <a:r>
                        <a:rPr lang="en-US" sz="1800" b="0" u="none" strike="noStrike" dirty="0">
                          <a:solidFill>
                            <a:srgbClr val="000000"/>
                          </a:solidFill>
                          <a:effectLst/>
                        </a:rPr>
                        <a:t>1133.6</a:t>
                      </a:r>
                      <a:endParaRPr lang="en-US" sz="18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758326302"/>
                  </a:ext>
                </a:extLst>
              </a:tr>
              <a:tr h="433686">
                <a:tc>
                  <a:txBody>
                    <a:bodyPr/>
                    <a:lstStyle/>
                    <a:p>
                      <a:pPr algn="ctr" fontAlgn="t"/>
                      <a:r>
                        <a:rPr lang="en-US" sz="1800" b="0" u="none" strike="noStrike" dirty="0">
                          <a:solidFill>
                            <a:srgbClr val="000000"/>
                          </a:solidFill>
                          <a:effectLst/>
                        </a:rPr>
                        <a:t>Evening/Weekend Attendance</a:t>
                      </a:r>
                      <a:endParaRPr lang="en-US" sz="1800" b="0" i="0" u="none" strike="noStrike" dirty="0">
                        <a:solidFill>
                          <a:srgbClr val="000000"/>
                        </a:solidFill>
                        <a:effectLst/>
                        <a:latin typeface="+mn-lt"/>
                      </a:endParaRPr>
                    </a:p>
                  </a:txBody>
                  <a:tcPr marL="9525" marR="9525" marT="9525" marB="0" anchor="ctr"/>
                </a:tc>
                <a:tc>
                  <a:txBody>
                    <a:bodyPr/>
                    <a:lstStyle/>
                    <a:p>
                      <a:pPr algn="ctr" fontAlgn="t"/>
                      <a:r>
                        <a:rPr lang="en-US" sz="1800" b="0" u="none" strike="noStrike">
                          <a:solidFill>
                            <a:srgbClr val="000000"/>
                          </a:solidFill>
                          <a:effectLst/>
                        </a:rPr>
                        <a:t>204</a:t>
                      </a:r>
                      <a:endParaRPr lang="en-US" sz="1800" b="0" i="0" u="none" strike="noStrike">
                        <a:solidFill>
                          <a:srgbClr val="000000"/>
                        </a:solidFill>
                        <a:effectLst/>
                        <a:latin typeface="+mn-lt"/>
                      </a:endParaRPr>
                    </a:p>
                  </a:txBody>
                  <a:tcPr marL="9525" marR="9525" marT="9525" marB="0" anchor="ctr"/>
                </a:tc>
                <a:tc>
                  <a:txBody>
                    <a:bodyPr/>
                    <a:lstStyle/>
                    <a:p>
                      <a:pPr algn="ctr" fontAlgn="t"/>
                      <a:r>
                        <a:rPr lang="en-US" sz="1800" b="0" u="none" strike="noStrike">
                          <a:solidFill>
                            <a:srgbClr val="000000"/>
                          </a:solidFill>
                          <a:effectLst/>
                        </a:rPr>
                        <a:t>37.6</a:t>
                      </a:r>
                      <a:endParaRPr lang="en-US" sz="1800" b="0" i="0" u="none" strike="noStrike">
                        <a:solidFill>
                          <a:srgbClr val="000000"/>
                        </a:solidFill>
                        <a:effectLst/>
                        <a:latin typeface="+mn-lt"/>
                      </a:endParaRPr>
                    </a:p>
                  </a:txBody>
                  <a:tcPr marL="9525" marR="9525" marT="9525" marB="0" anchor="ctr"/>
                </a:tc>
                <a:tc>
                  <a:txBody>
                    <a:bodyPr/>
                    <a:lstStyle/>
                    <a:p>
                      <a:pPr algn="ctr" fontAlgn="t"/>
                      <a:r>
                        <a:rPr lang="en-US" sz="1800" b="0" u="none" strike="noStrike">
                          <a:solidFill>
                            <a:srgbClr val="000000"/>
                          </a:solidFill>
                          <a:effectLst/>
                        </a:rPr>
                        <a:t>2</a:t>
                      </a:r>
                      <a:endParaRPr lang="en-US" sz="1800" b="0" i="0" u="none" strike="noStrike">
                        <a:solidFill>
                          <a:srgbClr val="000000"/>
                        </a:solidFill>
                        <a:effectLst/>
                        <a:latin typeface="+mn-lt"/>
                      </a:endParaRPr>
                    </a:p>
                  </a:txBody>
                  <a:tcPr marL="9525" marR="9525" marT="9525" marB="0" anchor="ctr"/>
                </a:tc>
                <a:tc>
                  <a:txBody>
                    <a:bodyPr/>
                    <a:lstStyle/>
                    <a:p>
                      <a:pPr algn="ctr" fontAlgn="t"/>
                      <a:r>
                        <a:rPr lang="en-US" sz="1800" b="0" u="none" strike="noStrike">
                          <a:solidFill>
                            <a:srgbClr val="000000"/>
                          </a:solidFill>
                          <a:effectLst/>
                        </a:rPr>
                        <a:t>246</a:t>
                      </a:r>
                      <a:endParaRPr lang="en-US" sz="1800" b="0" i="0" u="none" strike="noStrike">
                        <a:solidFill>
                          <a:srgbClr val="000000"/>
                        </a:solidFill>
                        <a:effectLst/>
                        <a:latin typeface="+mn-lt"/>
                      </a:endParaRPr>
                    </a:p>
                  </a:txBody>
                  <a:tcPr marL="9525" marR="9525" marT="9525" marB="0" anchor="ctr"/>
                </a:tc>
                <a:tc>
                  <a:txBody>
                    <a:bodyPr/>
                    <a:lstStyle/>
                    <a:p>
                      <a:pPr algn="ctr" fontAlgn="t"/>
                      <a:r>
                        <a:rPr lang="en-US" sz="1800" b="0" u="none" strike="noStrike" dirty="0">
                          <a:solidFill>
                            <a:srgbClr val="000000"/>
                          </a:solidFill>
                          <a:effectLst/>
                        </a:rPr>
                        <a:t>7670.6</a:t>
                      </a:r>
                      <a:endParaRPr lang="en-US" sz="1800" b="0" i="0" u="none" strike="noStrike" dirty="0">
                        <a:solidFill>
                          <a:srgbClr val="000000"/>
                        </a:solidFill>
                        <a:effectLst/>
                        <a:latin typeface="+mn-lt"/>
                      </a:endParaRPr>
                    </a:p>
                  </a:txBody>
                  <a:tcPr marL="9525" marR="9525" marT="9525" marB="0" anchor="ctr"/>
                </a:tc>
                <a:tc>
                  <a:txBody>
                    <a:bodyPr/>
                    <a:lstStyle/>
                    <a:p>
                      <a:pPr algn="ctr" fontAlgn="t"/>
                      <a:r>
                        <a:rPr lang="en-US" sz="1800" b="0" u="none" strike="noStrike" dirty="0">
                          <a:solidFill>
                            <a:srgbClr val="000000"/>
                          </a:solidFill>
                          <a:effectLst/>
                        </a:rPr>
                        <a:t>32.1</a:t>
                      </a:r>
                      <a:endParaRPr lang="en-US" sz="18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4066370939"/>
                  </a:ext>
                </a:extLst>
              </a:tr>
              <a:tr h="433686">
                <a:tc>
                  <a:txBody>
                    <a:bodyPr/>
                    <a:lstStyle/>
                    <a:p>
                      <a:pPr algn="ctr" fontAlgn="t"/>
                      <a:r>
                        <a:rPr lang="en-US" sz="1800" b="0" u="none" strike="noStrike" dirty="0">
                          <a:solidFill>
                            <a:srgbClr val="000000"/>
                          </a:solidFill>
                          <a:effectLst/>
                        </a:rPr>
                        <a:t># Referrals in Fiscal Year</a:t>
                      </a:r>
                      <a:endParaRPr lang="en-US" sz="1800" b="0" i="0" u="none" strike="noStrike" dirty="0">
                        <a:solidFill>
                          <a:srgbClr val="000000"/>
                        </a:solidFill>
                        <a:effectLst/>
                        <a:latin typeface="+mn-lt"/>
                      </a:endParaRPr>
                    </a:p>
                  </a:txBody>
                  <a:tcPr marL="9525" marR="9525" marT="9525" marB="0" anchor="ctr"/>
                </a:tc>
                <a:tc>
                  <a:txBody>
                    <a:bodyPr/>
                    <a:lstStyle/>
                    <a:p>
                      <a:pPr algn="ctr" fontAlgn="t"/>
                      <a:r>
                        <a:rPr lang="en-US" sz="1800" b="0" u="none" strike="noStrike" dirty="0">
                          <a:solidFill>
                            <a:srgbClr val="000000"/>
                          </a:solidFill>
                          <a:effectLst/>
                        </a:rPr>
                        <a:t>180</a:t>
                      </a:r>
                      <a:endParaRPr lang="en-US" sz="1800" b="0" i="0" u="none" strike="noStrike" dirty="0">
                        <a:solidFill>
                          <a:srgbClr val="000000"/>
                        </a:solidFill>
                        <a:effectLst/>
                        <a:latin typeface="+mn-lt"/>
                      </a:endParaRPr>
                    </a:p>
                  </a:txBody>
                  <a:tcPr marL="9525" marR="9525" marT="9525" marB="0" anchor="ctr"/>
                </a:tc>
                <a:tc>
                  <a:txBody>
                    <a:bodyPr/>
                    <a:lstStyle/>
                    <a:p>
                      <a:pPr algn="ctr" fontAlgn="t"/>
                      <a:r>
                        <a:rPr lang="en-US" sz="1800" b="0" u="none" strike="noStrike" dirty="0">
                          <a:solidFill>
                            <a:srgbClr val="000000"/>
                          </a:solidFill>
                          <a:effectLst/>
                        </a:rPr>
                        <a:t>66.7</a:t>
                      </a:r>
                      <a:endParaRPr lang="en-US" sz="1800" b="0" i="0" u="none" strike="noStrike" dirty="0">
                        <a:solidFill>
                          <a:srgbClr val="000000"/>
                        </a:solidFill>
                        <a:effectLst/>
                        <a:latin typeface="+mn-lt"/>
                      </a:endParaRPr>
                    </a:p>
                  </a:txBody>
                  <a:tcPr marL="9525" marR="9525" marT="9525" marB="0" anchor="ctr"/>
                </a:tc>
                <a:tc>
                  <a:txBody>
                    <a:bodyPr/>
                    <a:lstStyle/>
                    <a:p>
                      <a:pPr algn="ctr" fontAlgn="t"/>
                      <a:r>
                        <a:rPr lang="en-US" sz="1800" b="0" u="none" strike="noStrike" dirty="0">
                          <a:solidFill>
                            <a:srgbClr val="000000"/>
                          </a:solidFill>
                          <a:effectLst/>
                        </a:rPr>
                        <a:t>1</a:t>
                      </a:r>
                      <a:endParaRPr lang="en-US" sz="1800" b="0" i="0" u="none" strike="noStrike" dirty="0">
                        <a:solidFill>
                          <a:srgbClr val="000000"/>
                        </a:solidFill>
                        <a:effectLst/>
                        <a:latin typeface="+mn-lt"/>
                      </a:endParaRPr>
                    </a:p>
                  </a:txBody>
                  <a:tcPr marL="9525" marR="9525" marT="9525" marB="0" anchor="ctr"/>
                </a:tc>
                <a:tc>
                  <a:txBody>
                    <a:bodyPr/>
                    <a:lstStyle/>
                    <a:p>
                      <a:pPr algn="ctr" fontAlgn="t"/>
                      <a:r>
                        <a:rPr lang="en-US" sz="1800" b="0" u="none" strike="noStrike" dirty="0">
                          <a:solidFill>
                            <a:srgbClr val="000000"/>
                          </a:solidFill>
                          <a:effectLst/>
                        </a:rPr>
                        <a:t>593</a:t>
                      </a:r>
                      <a:endParaRPr lang="en-US" sz="1800" b="0" i="0" u="none" strike="noStrike" dirty="0">
                        <a:solidFill>
                          <a:srgbClr val="000000"/>
                        </a:solidFill>
                        <a:effectLst/>
                        <a:latin typeface="+mn-lt"/>
                      </a:endParaRPr>
                    </a:p>
                  </a:txBody>
                  <a:tcPr marL="9525" marR="9525" marT="9525" marB="0" anchor="ctr"/>
                </a:tc>
                <a:tc>
                  <a:txBody>
                    <a:bodyPr/>
                    <a:lstStyle/>
                    <a:p>
                      <a:pPr algn="ctr" fontAlgn="t"/>
                      <a:r>
                        <a:rPr lang="en-US" sz="1800" b="0" u="none" strike="noStrike" dirty="0">
                          <a:solidFill>
                            <a:srgbClr val="000000"/>
                          </a:solidFill>
                          <a:effectLst/>
                        </a:rPr>
                        <a:t>12,005</a:t>
                      </a:r>
                      <a:endParaRPr lang="en-US" sz="1800" b="0" i="0" u="none" strike="noStrike" dirty="0">
                        <a:solidFill>
                          <a:srgbClr val="000000"/>
                        </a:solidFill>
                        <a:effectLst/>
                        <a:latin typeface="+mn-lt"/>
                      </a:endParaRPr>
                    </a:p>
                  </a:txBody>
                  <a:tcPr marL="9525" marR="9525" marT="9525" marB="0" anchor="ctr"/>
                </a:tc>
                <a:tc>
                  <a:txBody>
                    <a:bodyPr/>
                    <a:lstStyle/>
                    <a:p>
                      <a:pPr algn="ctr" fontAlgn="t"/>
                      <a:r>
                        <a:rPr lang="en-US" sz="1800" b="0" u="none" strike="noStrike" dirty="0">
                          <a:solidFill>
                            <a:srgbClr val="000000"/>
                          </a:solidFill>
                          <a:effectLst/>
                        </a:rPr>
                        <a:t>72.4</a:t>
                      </a:r>
                      <a:endParaRPr lang="en-US" sz="18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4166630623"/>
                  </a:ext>
                </a:extLst>
              </a:tr>
              <a:tr h="433686">
                <a:tc>
                  <a:txBody>
                    <a:bodyPr/>
                    <a:lstStyle/>
                    <a:p>
                      <a:pPr algn="ctr" fontAlgn="t"/>
                      <a:r>
                        <a:rPr lang="en-US" sz="1800" b="0" u="none" strike="noStrike" dirty="0">
                          <a:solidFill>
                            <a:srgbClr val="000000"/>
                          </a:solidFill>
                          <a:effectLst/>
                        </a:rPr>
                        <a:t>Outreach – Clubhouse Services in Community</a:t>
                      </a:r>
                      <a:endParaRPr lang="en-US" sz="1800" b="0" i="0" u="none" strike="noStrike" dirty="0">
                        <a:solidFill>
                          <a:srgbClr val="000000"/>
                        </a:solidFill>
                        <a:effectLst/>
                        <a:latin typeface="+mn-lt"/>
                      </a:endParaRPr>
                    </a:p>
                  </a:txBody>
                  <a:tcPr marL="9525" marR="9525" marT="9525" marB="0" anchor="ctr"/>
                </a:tc>
                <a:tc>
                  <a:txBody>
                    <a:bodyPr/>
                    <a:lstStyle/>
                    <a:p>
                      <a:pPr algn="ctr" fontAlgn="t"/>
                      <a:r>
                        <a:rPr lang="en-US" sz="1800" b="0" u="none" strike="noStrike" dirty="0">
                          <a:solidFill>
                            <a:srgbClr val="000000"/>
                          </a:solidFill>
                          <a:effectLst/>
                        </a:rPr>
                        <a:t>160</a:t>
                      </a:r>
                      <a:endParaRPr lang="en-US" sz="1800" b="0" i="0" u="none" strike="noStrike" dirty="0">
                        <a:solidFill>
                          <a:srgbClr val="000000"/>
                        </a:solidFill>
                        <a:effectLst/>
                        <a:latin typeface="+mn-lt"/>
                      </a:endParaRPr>
                    </a:p>
                  </a:txBody>
                  <a:tcPr marL="9525" marR="9525" marT="9525" marB="0" anchor="ctr"/>
                </a:tc>
                <a:tc>
                  <a:txBody>
                    <a:bodyPr/>
                    <a:lstStyle/>
                    <a:p>
                      <a:pPr algn="ctr" fontAlgn="t"/>
                      <a:r>
                        <a:rPr lang="en-US" sz="1800" b="0" u="none" strike="noStrike" dirty="0">
                          <a:solidFill>
                            <a:srgbClr val="000000"/>
                          </a:solidFill>
                          <a:effectLst/>
                        </a:rPr>
                        <a:t>133.2</a:t>
                      </a:r>
                      <a:endParaRPr lang="en-US" sz="1800" b="0" i="0" u="none" strike="noStrike" dirty="0">
                        <a:solidFill>
                          <a:srgbClr val="000000"/>
                        </a:solidFill>
                        <a:effectLst/>
                        <a:latin typeface="+mn-lt"/>
                      </a:endParaRPr>
                    </a:p>
                  </a:txBody>
                  <a:tcPr marL="9525" marR="9525" marT="9525" marB="0" anchor="ctr"/>
                </a:tc>
                <a:tc>
                  <a:txBody>
                    <a:bodyPr/>
                    <a:lstStyle/>
                    <a:p>
                      <a:pPr algn="ctr" fontAlgn="t"/>
                      <a:r>
                        <a:rPr lang="en-US" sz="1800" b="0" u="none" strike="noStrike" dirty="0">
                          <a:solidFill>
                            <a:srgbClr val="000000"/>
                          </a:solidFill>
                          <a:effectLst/>
                        </a:rPr>
                        <a:t>1</a:t>
                      </a:r>
                      <a:endParaRPr lang="en-US" sz="1800" b="0" i="0" u="none" strike="noStrike" dirty="0">
                        <a:solidFill>
                          <a:srgbClr val="000000"/>
                        </a:solidFill>
                        <a:effectLst/>
                        <a:latin typeface="+mn-lt"/>
                      </a:endParaRPr>
                    </a:p>
                  </a:txBody>
                  <a:tcPr marL="9525" marR="9525" marT="9525" marB="0" anchor="ctr"/>
                </a:tc>
                <a:tc>
                  <a:txBody>
                    <a:bodyPr/>
                    <a:lstStyle/>
                    <a:p>
                      <a:pPr algn="ctr" fontAlgn="t"/>
                      <a:r>
                        <a:rPr lang="en-US" sz="1800" b="0" u="none" strike="noStrike" dirty="0">
                          <a:solidFill>
                            <a:srgbClr val="000000"/>
                          </a:solidFill>
                          <a:effectLst/>
                        </a:rPr>
                        <a:t>3360</a:t>
                      </a:r>
                      <a:endParaRPr lang="en-US" sz="1800" b="0" i="0" u="none" strike="noStrike" dirty="0">
                        <a:solidFill>
                          <a:srgbClr val="000000"/>
                        </a:solidFill>
                        <a:effectLst/>
                        <a:latin typeface="+mn-lt"/>
                      </a:endParaRPr>
                    </a:p>
                  </a:txBody>
                  <a:tcPr marL="9525" marR="9525" marT="9525" marB="0" anchor="ctr"/>
                </a:tc>
                <a:tc>
                  <a:txBody>
                    <a:bodyPr/>
                    <a:lstStyle/>
                    <a:p>
                      <a:pPr algn="ctr" fontAlgn="t"/>
                      <a:r>
                        <a:rPr lang="en-US" sz="1800" b="0" u="none" strike="noStrike" dirty="0">
                          <a:solidFill>
                            <a:srgbClr val="000000"/>
                          </a:solidFill>
                          <a:effectLst/>
                        </a:rPr>
                        <a:t>21,314</a:t>
                      </a:r>
                      <a:endParaRPr lang="en-US" sz="1800" b="0" i="0" u="none" strike="noStrike" dirty="0">
                        <a:solidFill>
                          <a:srgbClr val="000000"/>
                        </a:solidFill>
                        <a:effectLst/>
                        <a:latin typeface="+mn-lt"/>
                      </a:endParaRPr>
                    </a:p>
                  </a:txBody>
                  <a:tcPr marL="9525" marR="9525" marT="9525" marB="0" anchor="ctr"/>
                </a:tc>
                <a:tc>
                  <a:txBody>
                    <a:bodyPr/>
                    <a:lstStyle/>
                    <a:p>
                      <a:pPr algn="ctr" fontAlgn="t"/>
                      <a:r>
                        <a:rPr lang="en-US" sz="1800" b="0" u="none" strike="noStrike" dirty="0">
                          <a:solidFill>
                            <a:srgbClr val="000000"/>
                          </a:solidFill>
                          <a:effectLst/>
                        </a:rPr>
                        <a:t>300.7</a:t>
                      </a:r>
                      <a:endParaRPr lang="en-US" sz="18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29637556"/>
                  </a:ext>
                </a:extLst>
              </a:tr>
            </a:tbl>
          </a:graphicData>
        </a:graphic>
      </p:graphicFrame>
      <p:sp>
        <p:nvSpPr>
          <p:cNvPr id="11" name="TextBox 10">
            <a:extLst>
              <a:ext uri="{FF2B5EF4-FFF2-40B4-BE49-F238E27FC236}">
                <a16:creationId xmlns:a16="http://schemas.microsoft.com/office/drawing/2014/main" id="{5CF04B5A-6835-8A27-2BB0-6F48EA07CEB9}"/>
              </a:ext>
            </a:extLst>
          </p:cNvPr>
          <p:cNvSpPr txBox="1"/>
          <p:nvPr/>
        </p:nvSpPr>
        <p:spPr>
          <a:xfrm>
            <a:off x="348658" y="4983396"/>
            <a:ext cx="10707848" cy="369332"/>
          </a:xfrm>
          <a:prstGeom prst="rect">
            <a:avLst/>
          </a:prstGeom>
          <a:noFill/>
        </p:spPr>
        <p:txBody>
          <a:bodyPr wrap="square" rtlCol="0">
            <a:spAutoFit/>
          </a:bodyPr>
          <a:lstStyle/>
          <a:p>
            <a:r>
              <a:rPr lang="en-US" dirty="0"/>
              <a:t>Approximately 71% of referrals become Clubhouse members.</a:t>
            </a:r>
          </a:p>
        </p:txBody>
      </p:sp>
      <p:sp>
        <p:nvSpPr>
          <p:cNvPr id="9" name="Footer Placeholder 6">
            <a:extLst>
              <a:ext uri="{FF2B5EF4-FFF2-40B4-BE49-F238E27FC236}">
                <a16:creationId xmlns:a16="http://schemas.microsoft.com/office/drawing/2014/main" id="{9F951C41-431A-3829-22E1-B62E1E48B5F0}"/>
              </a:ext>
            </a:extLst>
          </p:cNvPr>
          <p:cNvSpPr txBox="1">
            <a:spLocks/>
          </p:cNvSpPr>
          <p:nvPr/>
        </p:nvSpPr>
        <p:spPr>
          <a:xfrm>
            <a:off x="193885" y="5683624"/>
            <a:ext cx="6400800" cy="381000"/>
          </a:xfrm>
          <a:prstGeom prst="rect">
            <a:avLst/>
          </a:prstGeom>
        </p:spPr>
        <p:txBody>
          <a:bodyPr anchor="b"/>
          <a:lstStyle/>
          <a:p>
            <a:pPr fontAlgn="auto">
              <a:spcBef>
                <a:spcPts val="0"/>
              </a:spcBef>
              <a:spcAft>
                <a:spcPts val="0"/>
              </a:spcAft>
              <a:defRPr/>
            </a:pPr>
            <a:r>
              <a:rPr lang="en-US" sz="900" dirty="0">
                <a:solidFill>
                  <a:schemeClr val="accent4">
                    <a:lumMod val="50000"/>
                  </a:schemeClr>
                </a:solidFill>
              </a:rPr>
              <a:t>The Clubhouse Profile Questionnaire 2023. Results for Clubhouses Worldwide</a:t>
            </a:r>
          </a:p>
          <a:p>
            <a:pPr fontAlgn="auto">
              <a:spcBef>
                <a:spcPts val="0"/>
              </a:spcBef>
              <a:spcAft>
                <a:spcPts val="0"/>
              </a:spcAft>
              <a:defRPr/>
            </a:pPr>
            <a:r>
              <a:rPr lang="en-US" sz="900" dirty="0">
                <a:solidFill>
                  <a:schemeClr val="accent4">
                    <a:lumMod val="50000"/>
                  </a:schemeClr>
                </a:solidFill>
              </a:rPr>
              <a:t>© 2023-2024 University of Massachusetts: All rights reserved. No reproductions without written permission.</a:t>
            </a:r>
          </a:p>
        </p:txBody>
      </p:sp>
      <p:grpSp>
        <p:nvGrpSpPr>
          <p:cNvPr id="12" name="Group 11" descr="UMass Chan Logo all text&#10;&#10;isparc logo yellow stars in the shapes of people with text isparc&#10;&#10;clubhouse logo house with globe outline&#10;&#10;world globe&#10;">
            <a:extLst>
              <a:ext uri="{FF2B5EF4-FFF2-40B4-BE49-F238E27FC236}">
                <a16:creationId xmlns:a16="http://schemas.microsoft.com/office/drawing/2014/main" id="{6D760098-0416-F561-397C-94DE92729F8A}"/>
              </a:ext>
            </a:extLst>
          </p:cNvPr>
          <p:cNvGrpSpPr/>
          <p:nvPr/>
        </p:nvGrpSpPr>
        <p:grpSpPr>
          <a:xfrm>
            <a:off x="193885" y="5552110"/>
            <a:ext cx="11957644" cy="1305890"/>
            <a:chOff x="193885" y="5552110"/>
            <a:chExt cx="11957644" cy="1305890"/>
          </a:xfrm>
        </p:grpSpPr>
        <p:pic>
          <p:nvPicPr>
            <p:cNvPr id="13" name="Picture 12" descr="UMass Chan Logo">
              <a:extLst>
                <a:ext uri="{FF2B5EF4-FFF2-40B4-BE49-F238E27FC236}">
                  <a16:creationId xmlns:a16="http://schemas.microsoft.com/office/drawing/2014/main" id="{CCED6A4B-31F9-1CE1-9AFF-AF891207EE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885" y="6243202"/>
              <a:ext cx="2516615" cy="547363"/>
            </a:xfrm>
            <a:prstGeom prst="rect">
              <a:avLst/>
            </a:prstGeom>
          </p:spPr>
        </p:pic>
        <p:pic>
          <p:nvPicPr>
            <p:cNvPr id="14" name="Picture 13" descr="iSPARC logo">
              <a:extLst>
                <a:ext uri="{FF2B5EF4-FFF2-40B4-BE49-F238E27FC236}">
                  <a16:creationId xmlns:a16="http://schemas.microsoft.com/office/drawing/2014/main" id="{896C2FB8-FB7C-0975-1866-F09E542272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2895" y="6243202"/>
              <a:ext cx="1216363" cy="547363"/>
            </a:xfrm>
            <a:prstGeom prst="rect">
              <a:avLst/>
            </a:prstGeom>
          </p:spPr>
        </p:pic>
        <p:pic>
          <p:nvPicPr>
            <p:cNvPr id="15" name="Picture 14" descr="Clubhouse logo">
              <a:extLst>
                <a:ext uri="{FF2B5EF4-FFF2-40B4-BE49-F238E27FC236}">
                  <a16:creationId xmlns:a16="http://schemas.microsoft.com/office/drawing/2014/main" id="{942E643A-3432-86B4-7D14-5775D9D0E1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91653" y="6243202"/>
              <a:ext cx="3475340" cy="547363"/>
            </a:xfrm>
            <a:prstGeom prst="rect">
              <a:avLst/>
            </a:prstGeom>
          </p:spPr>
        </p:pic>
        <p:pic>
          <p:nvPicPr>
            <p:cNvPr id="16" name="Picture 15" descr="world globe">
              <a:extLst>
                <a:ext uri="{FF2B5EF4-FFF2-40B4-BE49-F238E27FC236}">
                  <a16:creationId xmlns:a16="http://schemas.microsoft.com/office/drawing/2014/main" id="{36C702CD-F599-867C-EB99-080261801D94}"/>
                </a:ext>
              </a:extLst>
            </p:cNvPr>
            <p:cNvPicPr>
              <a:picLocks noChangeAspect="1"/>
            </p:cNvPicPr>
            <p:nvPr/>
          </p:nvPicPr>
          <p:blipFill>
            <a:blip r:embed="rId6"/>
            <a:stretch>
              <a:fillRect/>
            </a:stretch>
          </p:blipFill>
          <p:spPr>
            <a:xfrm>
              <a:off x="8366339" y="5552110"/>
              <a:ext cx="3785190" cy="1305890"/>
            </a:xfrm>
            <a:prstGeom prst="rect">
              <a:avLst/>
            </a:prstGeom>
          </p:spPr>
        </p:pic>
      </p:grpSp>
    </p:spTree>
    <p:extLst>
      <p:ext uri="{BB962C8B-B14F-4D97-AF65-F5344CB8AC3E}">
        <p14:creationId xmlns:p14="http://schemas.microsoft.com/office/powerpoint/2010/main" val="33649169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368AD-F209-4796-E29B-F7E89521C9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F988EC-2375-E62E-811A-27F380987706}"/>
              </a:ext>
            </a:extLst>
          </p:cNvPr>
          <p:cNvSpPr>
            <a:spLocks noGrp="1"/>
          </p:cNvSpPr>
          <p:nvPr>
            <p:ph type="title"/>
          </p:nvPr>
        </p:nvSpPr>
        <p:spPr>
          <a:xfrm>
            <a:off x="571523" y="326015"/>
            <a:ext cx="10515600" cy="556113"/>
          </a:xfrm>
        </p:spPr>
        <p:txBody>
          <a:bodyPr>
            <a:normAutofit fontScale="90000"/>
          </a:bodyPr>
          <a:lstStyle/>
          <a:p>
            <a:r>
              <a:rPr lang="en-US" dirty="0">
                <a:solidFill>
                  <a:schemeClr val="accent1"/>
                </a:solidFill>
              </a:rPr>
              <a:t>Average # Referrals by Clubhouse Budget Size</a:t>
            </a:r>
            <a:endParaRPr lang="en-US" sz="4400" dirty="0">
              <a:solidFill>
                <a:schemeClr val="accent1"/>
              </a:solidFill>
            </a:endParaRPr>
          </a:p>
        </p:txBody>
      </p:sp>
      <p:sp>
        <p:nvSpPr>
          <p:cNvPr id="12" name="TextBox 11">
            <a:extLst>
              <a:ext uri="{FF2B5EF4-FFF2-40B4-BE49-F238E27FC236}">
                <a16:creationId xmlns:a16="http://schemas.microsoft.com/office/drawing/2014/main" id="{C48AD863-18CE-FE98-0BD4-81560BE9F56A}"/>
              </a:ext>
            </a:extLst>
          </p:cNvPr>
          <p:cNvSpPr txBox="1"/>
          <p:nvPr/>
        </p:nvSpPr>
        <p:spPr>
          <a:xfrm>
            <a:off x="193885" y="2683565"/>
            <a:ext cx="1093304" cy="1490870"/>
          </a:xfrm>
          <a:prstGeom prst="rect">
            <a:avLst/>
          </a:prstGeom>
          <a:noFill/>
        </p:spPr>
        <p:txBody>
          <a:bodyPr wrap="square" rtlCol="0">
            <a:spAutoFit/>
          </a:bodyPr>
          <a:lstStyle/>
          <a:p>
            <a:pPr algn="ctr"/>
            <a:r>
              <a:rPr lang="en-US" dirty="0">
                <a:solidFill>
                  <a:schemeClr val="tx1">
                    <a:lumMod val="65000"/>
                    <a:lumOff val="35000"/>
                  </a:schemeClr>
                </a:solidFill>
              </a:rPr>
              <a:t># Referrals in Fiscal Year</a:t>
            </a:r>
          </a:p>
          <a:p>
            <a:pPr algn="ctr"/>
            <a:endParaRPr lang="en-US" dirty="0">
              <a:solidFill>
                <a:schemeClr val="tx1">
                  <a:lumMod val="65000"/>
                  <a:lumOff val="35000"/>
                </a:schemeClr>
              </a:solidFill>
            </a:endParaRPr>
          </a:p>
        </p:txBody>
      </p:sp>
      <p:graphicFrame>
        <p:nvGraphicFramePr>
          <p:cNvPr id="11" name="Chart 10" descr="bar shart showing budget sizes">
            <a:extLst>
              <a:ext uri="{FF2B5EF4-FFF2-40B4-BE49-F238E27FC236}">
                <a16:creationId xmlns:a16="http://schemas.microsoft.com/office/drawing/2014/main" id="{1A9FFB89-4F3F-6025-61DF-695535B51285}"/>
              </a:ext>
            </a:extLst>
          </p:cNvPr>
          <p:cNvGraphicFramePr>
            <a:graphicFrameLocks/>
          </p:cNvGraphicFramePr>
          <p:nvPr>
            <p:extLst>
              <p:ext uri="{D42A27DB-BD31-4B8C-83A1-F6EECF244321}">
                <p14:modId xmlns:p14="http://schemas.microsoft.com/office/powerpoint/2010/main" val="1522128559"/>
              </p:ext>
            </p:extLst>
          </p:nvPr>
        </p:nvGraphicFramePr>
        <p:xfrm>
          <a:off x="824948" y="982001"/>
          <a:ext cx="10962861" cy="4581915"/>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28278729-E2A3-7601-CF69-D84F4F5C8FF7}"/>
              </a:ext>
            </a:extLst>
          </p:cNvPr>
          <p:cNvSpPr txBox="1"/>
          <p:nvPr/>
        </p:nvSpPr>
        <p:spPr>
          <a:xfrm>
            <a:off x="4653169" y="5762200"/>
            <a:ext cx="2885661" cy="381000"/>
          </a:xfrm>
          <a:prstGeom prst="rect">
            <a:avLst/>
          </a:prstGeom>
          <a:noFill/>
        </p:spPr>
        <p:txBody>
          <a:bodyPr wrap="square" rtlCol="0">
            <a:spAutoFit/>
          </a:bodyPr>
          <a:lstStyle/>
          <a:p>
            <a:pPr algn="ctr"/>
            <a:r>
              <a:rPr lang="en-US" dirty="0">
                <a:solidFill>
                  <a:schemeClr val="tx1">
                    <a:lumMod val="65000"/>
                    <a:lumOff val="35000"/>
                  </a:schemeClr>
                </a:solidFill>
              </a:rPr>
              <a:t>Budget Size (# Clubhouses)</a:t>
            </a:r>
          </a:p>
        </p:txBody>
      </p:sp>
      <p:sp>
        <p:nvSpPr>
          <p:cNvPr id="9" name="Footer Placeholder 6">
            <a:extLst>
              <a:ext uri="{FF2B5EF4-FFF2-40B4-BE49-F238E27FC236}">
                <a16:creationId xmlns:a16="http://schemas.microsoft.com/office/drawing/2014/main" id="{3C7B3E76-9344-1208-A076-CE3DBA0F86F9}"/>
              </a:ext>
            </a:extLst>
          </p:cNvPr>
          <p:cNvSpPr txBox="1">
            <a:spLocks/>
          </p:cNvSpPr>
          <p:nvPr/>
        </p:nvSpPr>
        <p:spPr>
          <a:xfrm>
            <a:off x="283029" y="6341485"/>
            <a:ext cx="6400800" cy="381000"/>
          </a:xfrm>
          <a:prstGeom prst="rect">
            <a:avLst/>
          </a:prstGeom>
        </p:spPr>
        <p:txBody>
          <a:bodyPr anchor="b"/>
          <a:lstStyle/>
          <a:p>
            <a:pPr fontAlgn="auto">
              <a:spcBef>
                <a:spcPts val="0"/>
              </a:spcBef>
              <a:spcAft>
                <a:spcPts val="0"/>
              </a:spcAft>
              <a:defRPr/>
            </a:pPr>
            <a:r>
              <a:rPr lang="en-US" sz="900" dirty="0">
                <a:solidFill>
                  <a:schemeClr val="accent4">
                    <a:lumMod val="50000"/>
                  </a:schemeClr>
                </a:solidFill>
              </a:rPr>
              <a:t>The Clubhouse Profile Questionnaire 2023. Results for Clubhouses Worldwide</a:t>
            </a:r>
          </a:p>
          <a:p>
            <a:pPr fontAlgn="auto">
              <a:spcBef>
                <a:spcPts val="0"/>
              </a:spcBef>
              <a:spcAft>
                <a:spcPts val="0"/>
              </a:spcAft>
              <a:defRPr/>
            </a:pPr>
            <a:r>
              <a:rPr lang="en-US" sz="900" dirty="0">
                <a:solidFill>
                  <a:schemeClr val="accent4">
                    <a:lumMod val="50000"/>
                  </a:schemeClr>
                </a:solidFill>
              </a:rPr>
              <a:t>© 2023-2024 University of Massachusetts: All rights reserved. No reproductions without written permission.</a:t>
            </a:r>
          </a:p>
        </p:txBody>
      </p:sp>
    </p:spTree>
    <p:extLst>
      <p:ext uri="{BB962C8B-B14F-4D97-AF65-F5344CB8AC3E}">
        <p14:creationId xmlns:p14="http://schemas.microsoft.com/office/powerpoint/2010/main" val="1254493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BABC55D-2E4D-22B7-E646-810081458D3D}"/>
            </a:ext>
          </a:extLst>
        </p:cNvPr>
        <p:cNvGrpSpPr/>
        <p:nvPr/>
      </p:nvGrpSpPr>
      <p:grpSpPr>
        <a:xfrm>
          <a:off x="0" y="0"/>
          <a:ext cx="0" cy="0"/>
          <a:chOff x="0" y="0"/>
          <a:chExt cx="0" cy="0"/>
        </a:xfrm>
      </p:grpSpPr>
      <p:grpSp>
        <p:nvGrpSpPr>
          <p:cNvPr id="50" name="Group 49">
            <a:extLst>
              <a:ext uri="{FF2B5EF4-FFF2-40B4-BE49-F238E27FC236}">
                <a16:creationId xmlns:a16="http://schemas.microsoft.com/office/drawing/2014/main" id="{F7E562D1-1D82-CDEA-2C15-6E7D8506EA8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310716" y="-19878"/>
            <a:ext cx="3878237" cy="4062888"/>
            <a:chOff x="8310716" y="0"/>
            <a:chExt cx="3878237" cy="4062888"/>
          </a:xfrm>
        </p:grpSpPr>
        <p:sp>
          <p:nvSpPr>
            <p:cNvPr id="43" name="Freeform: Shape 42">
              <a:extLst>
                <a:ext uri="{FF2B5EF4-FFF2-40B4-BE49-F238E27FC236}">
                  <a16:creationId xmlns:a16="http://schemas.microsoft.com/office/drawing/2014/main" id="{C0067313-3195-F6E5-4416-6BCD25ACB5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10716" y="1"/>
              <a:ext cx="3878236" cy="4062887"/>
            </a:xfrm>
            <a:custGeom>
              <a:avLst/>
              <a:gdLst>
                <a:gd name="connsiteX0" fmla="*/ 458236 w 3878236"/>
                <a:gd name="connsiteY0" fmla="*/ 0 h 4062887"/>
                <a:gd name="connsiteX1" fmla="*/ 626135 w 3878236"/>
                <a:gd name="connsiteY1" fmla="*/ 0 h 4062887"/>
                <a:gd name="connsiteX2" fmla="*/ 541802 w 3878236"/>
                <a:gd name="connsiteY2" fmla="*/ 96785 h 4062887"/>
                <a:gd name="connsiteX3" fmla="*/ 393588 w 3878236"/>
                <a:gd name="connsiteY3" fmla="*/ 301059 h 4062887"/>
                <a:gd name="connsiteX4" fmla="*/ 267407 w 3878236"/>
                <a:gd name="connsiteY4" fmla="*/ 519085 h 4062887"/>
                <a:gd name="connsiteX5" fmla="*/ 239453 w 3878236"/>
                <a:gd name="connsiteY5" fmla="*/ 575472 h 4062887"/>
                <a:gd name="connsiteX6" fmla="*/ 225864 w 3878236"/>
                <a:gd name="connsiteY6" fmla="*/ 603893 h 4062887"/>
                <a:gd name="connsiteX7" fmla="*/ 212955 w 3878236"/>
                <a:gd name="connsiteY7" fmla="*/ 632590 h 4062887"/>
                <a:gd name="connsiteX8" fmla="*/ 188301 w 3878236"/>
                <a:gd name="connsiteY8" fmla="*/ 690444 h 4062887"/>
                <a:gd name="connsiteX9" fmla="*/ 165201 w 3878236"/>
                <a:gd name="connsiteY9" fmla="*/ 748939 h 4062887"/>
                <a:gd name="connsiteX10" fmla="*/ 90074 w 3878236"/>
                <a:gd name="connsiteY10" fmla="*/ 988511 h 4062887"/>
                <a:gd name="connsiteX11" fmla="*/ 29119 w 3878236"/>
                <a:gd name="connsiteY11" fmla="*/ 1484891 h 4062887"/>
                <a:gd name="connsiteX12" fmla="*/ 54743 w 3878236"/>
                <a:gd name="connsiteY12" fmla="*/ 1732714 h 4062887"/>
                <a:gd name="connsiteX13" fmla="*/ 132976 w 3878236"/>
                <a:gd name="connsiteY13" fmla="*/ 1969719 h 4062887"/>
                <a:gd name="connsiteX14" fmla="*/ 159959 w 3878236"/>
                <a:gd name="connsiteY14" fmla="*/ 2026381 h 4062887"/>
                <a:gd name="connsiteX15" fmla="*/ 189951 w 3878236"/>
                <a:gd name="connsiteY15" fmla="*/ 2081758 h 4062887"/>
                <a:gd name="connsiteX16" fmla="*/ 256439 w 3878236"/>
                <a:gd name="connsiteY16" fmla="*/ 2189121 h 4062887"/>
                <a:gd name="connsiteX17" fmla="*/ 329818 w 3878236"/>
                <a:gd name="connsiteY17" fmla="*/ 2292816 h 4062887"/>
                <a:gd name="connsiteX18" fmla="*/ 408438 w 3878236"/>
                <a:gd name="connsiteY18" fmla="*/ 2393577 h 4062887"/>
                <a:gd name="connsiteX19" fmla="*/ 572086 w 3878236"/>
                <a:gd name="connsiteY19" fmla="*/ 2592900 h 4062887"/>
                <a:gd name="connsiteX20" fmla="*/ 653909 w 3878236"/>
                <a:gd name="connsiteY20" fmla="*/ 2693936 h 4062887"/>
                <a:gd name="connsiteX21" fmla="*/ 733500 w 3878236"/>
                <a:gd name="connsiteY21" fmla="*/ 2796256 h 4062887"/>
                <a:gd name="connsiteX22" fmla="*/ 813091 w 3878236"/>
                <a:gd name="connsiteY22" fmla="*/ 2895093 h 4062887"/>
                <a:gd name="connsiteX23" fmla="*/ 896273 w 3878236"/>
                <a:gd name="connsiteY23" fmla="*/ 2990536 h 4062887"/>
                <a:gd name="connsiteX24" fmla="*/ 1072636 w 3878236"/>
                <a:gd name="connsiteY24" fmla="*/ 3170513 h 4062887"/>
                <a:gd name="connsiteX25" fmla="*/ 1468747 w 3878236"/>
                <a:gd name="connsiteY25" fmla="*/ 3470964 h 4062887"/>
                <a:gd name="connsiteX26" fmla="*/ 1687720 w 3878236"/>
                <a:gd name="connsiteY26" fmla="*/ 3583919 h 4062887"/>
                <a:gd name="connsiteX27" fmla="*/ 1918825 w 3878236"/>
                <a:gd name="connsiteY27" fmla="*/ 3669278 h 4062887"/>
                <a:gd name="connsiteX28" fmla="*/ 2159540 w 3878236"/>
                <a:gd name="connsiteY28" fmla="*/ 3728230 h 4062887"/>
                <a:gd name="connsiteX29" fmla="*/ 2407729 w 3878236"/>
                <a:gd name="connsiteY29" fmla="*/ 3761238 h 4062887"/>
                <a:gd name="connsiteX30" fmla="*/ 2660479 w 3878236"/>
                <a:gd name="connsiteY30" fmla="*/ 3771598 h 4062887"/>
                <a:gd name="connsiteX31" fmla="*/ 2723278 w 3878236"/>
                <a:gd name="connsiteY31" fmla="*/ 3771139 h 4062887"/>
                <a:gd name="connsiteX32" fmla="*/ 2754047 w 3878236"/>
                <a:gd name="connsiteY32" fmla="*/ 3770406 h 4062887"/>
                <a:gd name="connsiteX33" fmla="*/ 2784719 w 3878236"/>
                <a:gd name="connsiteY33" fmla="*/ 3768938 h 4062887"/>
                <a:gd name="connsiteX34" fmla="*/ 2906629 w 3878236"/>
                <a:gd name="connsiteY34" fmla="*/ 3758853 h 4062887"/>
                <a:gd name="connsiteX35" fmla="*/ 3376896 w 3878236"/>
                <a:gd name="connsiteY35" fmla="*/ 3638838 h 4062887"/>
                <a:gd name="connsiteX36" fmla="*/ 3599460 w 3878236"/>
                <a:gd name="connsiteY36" fmla="*/ 3534685 h 4062887"/>
                <a:gd name="connsiteX37" fmla="*/ 3814356 w 3878236"/>
                <a:gd name="connsiteY37" fmla="*/ 3407976 h 4062887"/>
                <a:gd name="connsiteX38" fmla="*/ 3878236 w 3878236"/>
                <a:gd name="connsiteY38" fmla="*/ 3364122 h 4062887"/>
                <a:gd name="connsiteX39" fmla="*/ 3878236 w 3878236"/>
                <a:gd name="connsiteY39" fmla="*/ 3711785 h 4062887"/>
                <a:gd name="connsiteX40" fmla="*/ 3754080 w 3878236"/>
                <a:gd name="connsiteY40" fmla="*/ 3788192 h 4062887"/>
                <a:gd name="connsiteX41" fmla="*/ 3499971 w 3878236"/>
                <a:gd name="connsiteY41" fmla="*/ 3910041 h 4062887"/>
                <a:gd name="connsiteX42" fmla="*/ 2943222 w 3878236"/>
                <a:gd name="connsiteY42" fmla="*/ 4051144 h 4062887"/>
                <a:gd name="connsiteX43" fmla="*/ 2799278 w 3878236"/>
                <a:gd name="connsiteY43" fmla="*/ 4061321 h 4062887"/>
                <a:gd name="connsiteX44" fmla="*/ 2763268 w 3878236"/>
                <a:gd name="connsiteY44" fmla="*/ 4062604 h 4062887"/>
                <a:gd name="connsiteX45" fmla="*/ 2727355 w 3878236"/>
                <a:gd name="connsiteY45" fmla="*/ 4062788 h 4062887"/>
                <a:gd name="connsiteX46" fmla="*/ 2656790 w 3878236"/>
                <a:gd name="connsiteY46" fmla="*/ 4061963 h 4062887"/>
                <a:gd name="connsiteX47" fmla="*/ 2516924 w 3878236"/>
                <a:gd name="connsiteY47" fmla="*/ 4056461 h 4062887"/>
                <a:gd name="connsiteX48" fmla="*/ 2376959 w 3878236"/>
                <a:gd name="connsiteY48" fmla="*/ 4043809 h 4062887"/>
                <a:gd name="connsiteX49" fmla="*/ 2098196 w 3878236"/>
                <a:gd name="connsiteY49" fmla="*/ 3998700 h 4062887"/>
                <a:gd name="connsiteX50" fmla="*/ 1825645 w 3878236"/>
                <a:gd name="connsiteY50" fmla="*/ 3920860 h 4062887"/>
                <a:gd name="connsiteX51" fmla="*/ 1566586 w 3878236"/>
                <a:gd name="connsiteY51" fmla="*/ 3807996 h 4062887"/>
                <a:gd name="connsiteX52" fmla="*/ 1328784 w 3878236"/>
                <a:gd name="connsiteY52" fmla="*/ 3661117 h 4062887"/>
                <a:gd name="connsiteX53" fmla="*/ 930925 w 3878236"/>
                <a:gd name="connsiteY53" fmla="*/ 3291079 h 4062887"/>
                <a:gd name="connsiteX54" fmla="*/ 769122 w 3878236"/>
                <a:gd name="connsiteY54" fmla="*/ 3081303 h 4062887"/>
                <a:gd name="connsiteX55" fmla="*/ 626149 w 3878236"/>
                <a:gd name="connsiteY55" fmla="*/ 2862544 h 4062887"/>
                <a:gd name="connsiteX56" fmla="*/ 559467 w 3878236"/>
                <a:gd name="connsiteY56" fmla="*/ 2753990 h 4062887"/>
                <a:gd name="connsiteX57" fmla="*/ 490165 w 3878236"/>
                <a:gd name="connsiteY57" fmla="*/ 2647269 h 4062887"/>
                <a:gd name="connsiteX58" fmla="*/ 345542 w 3878236"/>
                <a:gd name="connsiteY58" fmla="*/ 2434743 h 4062887"/>
                <a:gd name="connsiteX59" fmla="*/ 274784 w 3878236"/>
                <a:gd name="connsiteY59" fmla="*/ 2326648 h 4062887"/>
                <a:gd name="connsiteX60" fmla="*/ 207422 w 3878236"/>
                <a:gd name="connsiteY60" fmla="*/ 2216167 h 4062887"/>
                <a:gd name="connsiteX61" fmla="*/ 93956 w 3878236"/>
                <a:gd name="connsiteY61" fmla="*/ 1984388 h 4062887"/>
                <a:gd name="connsiteX62" fmla="*/ 22422 w 3878236"/>
                <a:gd name="connsiteY62" fmla="*/ 1738399 h 4062887"/>
                <a:gd name="connsiteX63" fmla="*/ 0 w 3878236"/>
                <a:gd name="connsiteY63" fmla="*/ 1484891 h 4062887"/>
                <a:gd name="connsiteX64" fmla="*/ 200337 w 3878236"/>
                <a:gd name="connsiteY64" fmla="*/ 491671 h 4062887"/>
                <a:gd name="connsiteX65" fmla="*/ 308076 w 3878236"/>
                <a:gd name="connsiteY65" fmla="*/ 256776 h 4062887"/>
                <a:gd name="connsiteX66" fmla="*/ 437072 w 3878236"/>
                <a:gd name="connsiteY66" fmla="*/ 30498 h 40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3878236" h="4062887">
                  <a:moveTo>
                    <a:pt x="458236" y="0"/>
                  </a:moveTo>
                  <a:lnTo>
                    <a:pt x="626135" y="0"/>
                  </a:lnTo>
                  <a:lnTo>
                    <a:pt x="541802" y="96785"/>
                  </a:lnTo>
                  <a:cubicBezTo>
                    <a:pt x="489388" y="162616"/>
                    <a:pt x="439790" y="230737"/>
                    <a:pt x="393588" y="301059"/>
                  </a:cubicBezTo>
                  <a:cubicBezTo>
                    <a:pt x="348163" y="371748"/>
                    <a:pt x="305261" y="444179"/>
                    <a:pt x="267407" y="519085"/>
                  </a:cubicBezTo>
                  <a:cubicBezTo>
                    <a:pt x="257604" y="537697"/>
                    <a:pt x="248480" y="556584"/>
                    <a:pt x="239453" y="575472"/>
                  </a:cubicBezTo>
                  <a:lnTo>
                    <a:pt x="225864" y="603893"/>
                  </a:lnTo>
                  <a:lnTo>
                    <a:pt x="212955" y="632590"/>
                  </a:lnTo>
                  <a:cubicBezTo>
                    <a:pt x="204511" y="651753"/>
                    <a:pt x="195969" y="670915"/>
                    <a:pt x="188301" y="690444"/>
                  </a:cubicBezTo>
                  <a:cubicBezTo>
                    <a:pt x="180633" y="709972"/>
                    <a:pt x="172189" y="729227"/>
                    <a:pt x="165201" y="748939"/>
                  </a:cubicBezTo>
                  <a:cubicBezTo>
                    <a:pt x="135305" y="827237"/>
                    <a:pt x="109971" y="907186"/>
                    <a:pt x="90074" y="988511"/>
                  </a:cubicBezTo>
                  <a:cubicBezTo>
                    <a:pt x="49696" y="1150792"/>
                    <a:pt x="29022" y="1317842"/>
                    <a:pt x="29119" y="1484891"/>
                  </a:cubicBezTo>
                  <a:cubicBezTo>
                    <a:pt x="29604" y="1568141"/>
                    <a:pt x="37855" y="1651207"/>
                    <a:pt x="54743" y="1732714"/>
                  </a:cubicBezTo>
                  <a:cubicBezTo>
                    <a:pt x="72506" y="1814039"/>
                    <a:pt x="98227" y="1893621"/>
                    <a:pt x="132976" y="1969719"/>
                  </a:cubicBezTo>
                  <a:cubicBezTo>
                    <a:pt x="141226" y="1988882"/>
                    <a:pt x="150835" y="2007585"/>
                    <a:pt x="159959" y="2026381"/>
                  </a:cubicBezTo>
                  <a:cubicBezTo>
                    <a:pt x="169860" y="2044901"/>
                    <a:pt x="179274" y="2063604"/>
                    <a:pt x="189951" y="2081758"/>
                  </a:cubicBezTo>
                  <a:cubicBezTo>
                    <a:pt x="210334" y="2118432"/>
                    <a:pt x="233046" y="2154006"/>
                    <a:pt x="256439" y="2189121"/>
                  </a:cubicBezTo>
                  <a:cubicBezTo>
                    <a:pt x="279734" y="2224328"/>
                    <a:pt x="304679" y="2258617"/>
                    <a:pt x="329818" y="2292816"/>
                  </a:cubicBezTo>
                  <a:cubicBezTo>
                    <a:pt x="355345" y="2326740"/>
                    <a:pt x="381844" y="2360204"/>
                    <a:pt x="408438" y="2393577"/>
                  </a:cubicBezTo>
                  <a:cubicBezTo>
                    <a:pt x="461725" y="2460416"/>
                    <a:pt x="517440" y="2525879"/>
                    <a:pt x="572086" y="2592900"/>
                  </a:cubicBezTo>
                  <a:cubicBezTo>
                    <a:pt x="599554" y="2626273"/>
                    <a:pt x="626926" y="2659921"/>
                    <a:pt x="653909" y="2693936"/>
                  </a:cubicBezTo>
                  <a:cubicBezTo>
                    <a:pt x="680796" y="2727676"/>
                    <a:pt x="707487" y="2763525"/>
                    <a:pt x="733500" y="2796256"/>
                  </a:cubicBezTo>
                  <a:cubicBezTo>
                    <a:pt x="759319" y="2829813"/>
                    <a:pt x="786399" y="2862362"/>
                    <a:pt x="813091" y="2895093"/>
                  </a:cubicBezTo>
                  <a:cubicBezTo>
                    <a:pt x="840560" y="2927274"/>
                    <a:pt x="867834" y="2959455"/>
                    <a:pt x="896273" y="2990536"/>
                  </a:cubicBezTo>
                  <a:cubicBezTo>
                    <a:pt x="952764" y="3053066"/>
                    <a:pt x="1011486" y="3113302"/>
                    <a:pt x="1072636" y="3170513"/>
                  </a:cubicBezTo>
                  <a:cubicBezTo>
                    <a:pt x="1195128" y="3284660"/>
                    <a:pt x="1327328" y="3386522"/>
                    <a:pt x="1468747" y="3470964"/>
                  </a:cubicBezTo>
                  <a:cubicBezTo>
                    <a:pt x="1539603" y="3512956"/>
                    <a:pt x="1612303" y="3551463"/>
                    <a:pt x="1687720" y="3583919"/>
                  </a:cubicBezTo>
                  <a:cubicBezTo>
                    <a:pt x="1762652" y="3617292"/>
                    <a:pt x="1840010" y="3645440"/>
                    <a:pt x="1918825" y="3669278"/>
                  </a:cubicBezTo>
                  <a:cubicBezTo>
                    <a:pt x="1997640" y="3693207"/>
                    <a:pt x="2078007" y="3712553"/>
                    <a:pt x="2159540" y="3728230"/>
                  </a:cubicBezTo>
                  <a:cubicBezTo>
                    <a:pt x="2241170" y="3743633"/>
                    <a:pt x="2324158" y="3754177"/>
                    <a:pt x="2407729" y="3761238"/>
                  </a:cubicBezTo>
                  <a:cubicBezTo>
                    <a:pt x="2491299" y="3768389"/>
                    <a:pt x="2575743" y="3771506"/>
                    <a:pt x="2660479" y="3771598"/>
                  </a:cubicBezTo>
                  <a:cubicBezTo>
                    <a:pt x="2681638" y="3771598"/>
                    <a:pt x="2703089" y="3771964"/>
                    <a:pt x="2723278" y="3771139"/>
                  </a:cubicBezTo>
                  <a:lnTo>
                    <a:pt x="2754047" y="3770406"/>
                  </a:lnTo>
                  <a:lnTo>
                    <a:pt x="2784719" y="3768938"/>
                  </a:lnTo>
                  <a:cubicBezTo>
                    <a:pt x="2825582" y="3767197"/>
                    <a:pt x="2866251" y="3763346"/>
                    <a:pt x="2906629" y="3758853"/>
                  </a:cubicBezTo>
                  <a:cubicBezTo>
                    <a:pt x="3068334" y="3740150"/>
                    <a:pt x="3225672" y="3699166"/>
                    <a:pt x="3376896" y="3638838"/>
                  </a:cubicBezTo>
                  <a:cubicBezTo>
                    <a:pt x="3452702" y="3608949"/>
                    <a:pt x="3526664" y="3573467"/>
                    <a:pt x="3599460" y="3534685"/>
                  </a:cubicBezTo>
                  <a:cubicBezTo>
                    <a:pt x="3672354" y="3496085"/>
                    <a:pt x="3743888" y="3453269"/>
                    <a:pt x="3814356" y="3407976"/>
                  </a:cubicBezTo>
                  <a:lnTo>
                    <a:pt x="3878236" y="3364122"/>
                  </a:lnTo>
                  <a:lnTo>
                    <a:pt x="3878236" y="3711785"/>
                  </a:lnTo>
                  <a:lnTo>
                    <a:pt x="3754080" y="3788192"/>
                  </a:lnTo>
                  <a:cubicBezTo>
                    <a:pt x="3672450" y="3832843"/>
                    <a:pt x="3588007" y="3874284"/>
                    <a:pt x="3499971" y="3910041"/>
                  </a:cubicBezTo>
                  <a:cubicBezTo>
                    <a:pt x="3324482" y="3982472"/>
                    <a:pt x="3134920" y="4030882"/>
                    <a:pt x="2943222" y="4051144"/>
                  </a:cubicBezTo>
                  <a:cubicBezTo>
                    <a:pt x="2895272" y="4055911"/>
                    <a:pt x="2847227" y="4059763"/>
                    <a:pt x="2799278" y="4061321"/>
                  </a:cubicBezTo>
                  <a:lnTo>
                    <a:pt x="2763268" y="4062604"/>
                  </a:lnTo>
                  <a:lnTo>
                    <a:pt x="2727355" y="4062788"/>
                  </a:lnTo>
                  <a:cubicBezTo>
                    <a:pt x="2703089" y="4063155"/>
                    <a:pt x="2680085" y="4062421"/>
                    <a:pt x="2656790" y="4061963"/>
                  </a:cubicBezTo>
                  <a:cubicBezTo>
                    <a:pt x="2610297" y="4061413"/>
                    <a:pt x="2563514" y="4058754"/>
                    <a:pt x="2516924" y="4056461"/>
                  </a:cubicBezTo>
                  <a:cubicBezTo>
                    <a:pt x="2470237" y="4052795"/>
                    <a:pt x="2423549" y="4049402"/>
                    <a:pt x="2376959" y="4043809"/>
                  </a:cubicBezTo>
                  <a:cubicBezTo>
                    <a:pt x="2283683" y="4033265"/>
                    <a:pt x="2190503" y="4018871"/>
                    <a:pt x="2098196" y="3998700"/>
                  </a:cubicBezTo>
                  <a:cubicBezTo>
                    <a:pt x="2005891" y="3978530"/>
                    <a:pt x="1914652" y="3952583"/>
                    <a:pt x="1825645" y="3920860"/>
                  </a:cubicBezTo>
                  <a:cubicBezTo>
                    <a:pt x="1736639" y="3889045"/>
                    <a:pt x="1649963" y="3851089"/>
                    <a:pt x="1566586" y="3807996"/>
                  </a:cubicBezTo>
                  <a:cubicBezTo>
                    <a:pt x="1483501" y="3764263"/>
                    <a:pt x="1403716" y="3715395"/>
                    <a:pt x="1328784" y="3661117"/>
                  </a:cubicBezTo>
                  <a:cubicBezTo>
                    <a:pt x="1178337" y="3553113"/>
                    <a:pt x="1046527" y="3426497"/>
                    <a:pt x="930925" y="3291079"/>
                  </a:cubicBezTo>
                  <a:cubicBezTo>
                    <a:pt x="873367" y="3223048"/>
                    <a:pt x="819789" y="3152818"/>
                    <a:pt x="769122" y="3081303"/>
                  </a:cubicBezTo>
                  <a:cubicBezTo>
                    <a:pt x="718358" y="3009790"/>
                    <a:pt x="670992" y="2936717"/>
                    <a:pt x="626149" y="2862544"/>
                  </a:cubicBezTo>
                  <a:cubicBezTo>
                    <a:pt x="603243" y="2825046"/>
                    <a:pt x="582277" y="2789930"/>
                    <a:pt x="559467" y="2753990"/>
                  </a:cubicBezTo>
                  <a:cubicBezTo>
                    <a:pt x="536852" y="2718325"/>
                    <a:pt x="513849" y="2682660"/>
                    <a:pt x="490165" y="2647269"/>
                  </a:cubicBezTo>
                  <a:lnTo>
                    <a:pt x="345542" y="2434743"/>
                  </a:lnTo>
                  <a:cubicBezTo>
                    <a:pt x="321567" y="2398987"/>
                    <a:pt x="297884" y="2363046"/>
                    <a:pt x="274784" y="2326648"/>
                  </a:cubicBezTo>
                  <a:cubicBezTo>
                    <a:pt x="251682" y="2290248"/>
                    <a:pt x="228776" y="2253759"/>
                    <a:pt x="207422" y="2216167"/>
                  </a:cubicBezTo>
                  <a:cubicBezTo>
                    <a:pt x="164618" y="2141353"/>
                    <a:pt x="125308" y="2064338"/>
                    <a:pt x="93956" y="1984388"/>
                  </a:cubicBezTo>
                  <a:cubicBezTo>
                    <a:pt x="62023" y="1904715"/>
                    <a:pt x="38340" y="1822107"/>
                    <a:pt x="22422" y="1738399"/>
                  </a:cubicBezTo>
                  <a:cubicBezTo>
                    <a:pt x="7183" y="1654692"/>
                    <a:pt x="0" y="1569700"/>
                    <a:pt x="0" y="1484891"/>
                  </a:cubicBezTo>
                  <a:cubicBezTo>
                    <a:pt x="1262" y="1146758"/>
                    <a:pt x="70468" y="809542"/>
                    <a:pt x="200337" y="491671"/>
                  </a:cubicBezTo>
                  <a:cubicBezTo>
                    <a:pt x="232950" y="412273"/>
                    <a:pt x="268280" y="333607"/>
                    <a:pt x="308076" y="256776"/>
                  </a:cubicBezTo>
                  <a:cubicBezTo>
                    <a:pt x="347290" y="179668"/>
                    <a:pt x="390482" y="104213"/>
                    <a:pt x="437072" y="3049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48B5D8F0-F1E9-5B2A-EE46-8F5660E419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29928" y="0"/>
              <a:ext cx="3859024" cy="3823730"/>
            </a:xfrm>
            <a:custGeom>
              <a:avLst/>
              <a:gdLst>
                <a:gd name="connsiteX0" fmla="*/ 517815 w 3859024"/>
                <a:gd name="connsiteY0" fmla="*/ 0 h 3823730"/>
                <a:gd name="connsiteX1" fmla="*/ 810951 w 3859024"/>
                <a:gd name="connsiteY1" fmla="*/ 0 h 3823730"/>
                <a:gd name="connsiteX2" fmla="*/ 657209 w 3859024"/>
                <a:gd name="connsiteY2" fmla="*/ 169897 h 3823730"/>
                <a:gd name="connsiteX3" fmla="*/ 398052 w 3859024"/>
                <a:gd name="connsiteY3" fmla="*/ 551580 h 3823730"/>
                <a:gd name="connsiteX4" fmla="*/ 222175 w 3859024"/>
                <a:gd name="connsiteY4" fmla="*/ 973513 h 3823730"/>
                <a:gd name="connsiteX5" fmla="*/ 158212 w 3859024"/>
                <a:gd name="connsiteY5" fmla="*/ 1423317 h 3823730"/>
                <a:gd name="connsiteX6" fmla="*/ 185195 w 3859024"/>
                <a:gd name="connsiteY6" fmla="*/ 1643544 h 3823730"/>
                <a:gd name="connsiteX7" fmla="*/ 264883 w 3859024"/>
                <a:gd name="connsiteY7" fmla="*/ 1849559 h 3823730"/>
                <a:gd name="connsiteX8" fmla="*/ 320500 w 3859024"/>
                <a:gd name="connsiteY8" fmla="*/ 1946562 h 3823730"/>
                <a:gd name="connsiteX9" fmla="*/ 384367 w 3859024"/>
                <a:gd name="connsiteY9" fmla="*/ 2040447 h 3823730"/>
                <a:gd name="connsiteX10" fmla="*/ 531902 w 3859024"/>
                <a:gd name="connsiteY10" fmla="*/ 2221891 h 3823730"/>
                <a:gd name="connsiteX11" fmla="*/ 691569 w 3859024"/>
                <a:gd name="connsiteY11" fmla="*/ 2404710 h 3823730"/>
                <a:gd name="connsiteX12" fmla="*/ 770966 w 3859024"/>
                <a:gd name="connsiteY12" fmla="*/ 2500153 h 3823730"/>
                <a:gd name="connsiteX13" fmla="*/ 809112 w 3859024"/>
                <a:gd name="connsiteY13" fmla="*/ 2547004 h 3823730"/>
                <a:gd name="connsiteX14" fmla="*/ 846480 w 3859024"/>
                <a:gd name="connsiteY14" fmla="*/ 2591838 h 3823730"/>
                <a:gd name="connsiteX15" fmla="*/ 1167563 w 3859024"/>
                <a:gd name="connsiteY15" fmla="*/ 2923186 h 3823730"/>
                <a:gd name="connsiteX16" fmla="*/ 1338296 w 3859024"/>
                <a:gd name="connsiteY16" fmla="*/ 3072266 h 3823730"/>
                <a:gd name="connsiteX17" fmla="*/ 1517085 w 3859024"/>
                <a:gd name="connsiteY17" fmla="*/ 3209700 h 3823730"/>
                <a:gd name="connsiteX18" fmla="*/ 1916496 w 3859024"/>
                <a:gd name="connsiteY18" fmla="*/ 3427085 h 3823730"/>
                <a:gd name="connsiteX19" fmla="*/ 2139934 w 3859024"/>
                <a:gd name="connsiteY19" fmla="*/ 3488513 h 3823730"/>
                <a:gd name="connsiteX20" fmla="*/ 2197200 w 3859024"/>
                <a:gd name="connsiteY20" fmla="*/ 3499332 h 3823730"/>
                <a:gd name="connsiteX21" fmla="*/ 2254952 w 3859024"/>
                <a:gd name="connsiteY21" fmla="*/ 3508409 h 3823730"/>
                <a:gd name="connsiteX22" fmla="*/ 2371524 w 3859024"/>
                <a:gd name="connsiteY22" fmla="*/ 3521428 h 3823730"/>
                <a:gd name="connsiteX23" fmla="*/ 2430150 w 3859024"/>
                <a:gd name="connsiteY23" fmla="*/ 3525646 h 3823730"/>
                <a:gd name="connsiteX24" fmla="*/ 2488970 w 3859024"/>
                <a:gd name="connsiteY24" fmla="*/ 3528580 h 3823730"/>
                <a:gd name="connsiteX25" fmla="*/ 2547984 w 3859024"/>
                <a:gd name="connsiteY25" fmla="*/ 3529863 h 3823730"/>
                <a:gd name="connsiteX26" fmla="*/ 2607095 w 3859024"/>
                <a:gd name="connsiteY26" fmla="*/ 3529589 h 3823730"/>
                <a:gd name="connsiteX27" fmla="*/ 2636698 w 3859024"/>
                <a:gd name="connsiteY27" fmla="*/ 3529313 h 3823730"/>
                <a:gd name="connsiteX28" fmla="*/ 2665235 w 3859024"/>
                <a:gd name="connsiteY28" fmla="*/ 3528121 h 3823730"/>
                <a:gd name="connsiteX29" fmla="*/ 2693674 w 3859024"/>
                <a:gd name="connsiteY29" fmla="*/ 3526746 h 3823730"/>
                <a:gd name="connsiteX30" fmla="*/ 2722016 w 3859024"/>
                <a:gd name="connsiteY30" fmla="*/ 3524546 h 3823730"/>
                <a:gd name="connsiteX31" fmla="*/ 2834415 w 3859024"/>
                <a:gd name="connsiteY31" fmla="*/ 3511435 h 3823730"/>
                <a:gd name="connsiteX32" fmla="*/ 3262556 w 3859024"/>
                <a:gd name="connsiteY32" fmla="*/ 3378675 h 3823730"/>
                <a:gd name="connsiteX33" fmla="*/ 3658086 w 3859024"/>
                <a:gd name="connsiteY33" fmla="*/ 3145979 h 3823730"/>
                <a:gd name="connsiteX34" fmla="*/ 3753983 w 3859024"/>
                <a:gd name="connsiteY34" fmla="*/ 3077583 h 3823730"/>
                <a:gd name="connsiteX35" fmla="*/ 3849881 w 3859024"/>
                <a:gd name="connsiteY35" fmla="*/ 3006894 h 3823730"/>
                <a:gd name="connsiteX36" fmla="*/ 3859024 w 3859024"/>
                <a:gd name="connsiteY36" fmla="*/ 2999988 h 3823730"/>
                <a:gd name="connsiteX37" fmla="*/ 3859024 w 3859024"/>
                <a:gd name="connsiteY37" fmla="*/ 3461786 h 3823730"/>
                <a:gd name="connsiteX38" fmla="*/ 3652845 w 3859024"/>
                <a:gd name="connsiteY38" fmla="*/ 3578823 h 3823730"/>
                <a:gd name="connsiteX39" fmla="*/ 3408248 w 3859024"/>
                <a:gd name="connsiteY39" fmla="*/ 3688569 h 3823730"/>
                <a:gd name="connsiteX40" fmla="*/ 2875958 w 3859024"/>
                <a:gd name="connsiteY40" fmla="*/ 3814819 h 3823730"/>
                <a:gd name="connsiteX41" fmla="*/ 2738905 w 3859024"/>
                <a:gd name="connsiteY41" fmla="*/ 3822979 h 3823730"/>
                <a:gd name="connsiteX42" fmla="*/ 2704642 w 3859024"/>
                <a:gd name="connsiteY42" fmla="*/ 3823712 h 3823730"/>
                <a:gd name="connsiteX43" fmla="*/ 2670476 w 3859024"/>
                <a:gd name="connsiteY43" fmla="*/ 3823529 h 3823730"/>
                <a:gd name="connsiteX44" fmla="*/ 2636408 w 3859024"/>
                <a:gd name="connsiteY44" fmla="*/ 3823162 h 3823730"/>
                <a:gd name="connsiteX45" fmla="*/ 2603310 w 3859024"/>
                <a:gd name="connsiteY45" fmla="*/ 3821971 h 3823730"/>
                <a:gd name="connsiteX46" fmla="*/ 2338911 w 3859024"/>
                <a:gd name="connsiteY46" fmla="*/ 3802074 h 3823730"/>
                <a:gd name="connsiteX47" fmla="*/ 2076164 w 3859024"/>
                <a:gd name="connsiteY47" fmla="*/ 3758250 h 3823730"/>
                <a:gd name="connsiteX48" fmla="*/ 1818075 w 3859024"/>
                <a:gd name="connsiteY48" fmla="*/ 3689578 h 3823730"/>
                <a:gd name="connsiteX49" fmla="*/ 1324027 w 3859024"/>
                <a:gd name="connsiteY49" fmla="*/ 3483104 h 3823730"/>
                <a:gd name="connsiteX50" fmla="*/ 907727 w 3859024"/>
                <a:gd name="connsiteY50" fmla="*/ 3161658 h 3823730"/>
                <a:gd name="connsiteX51" fmla="*/ 738935 w 3859024"/>
                <a:gd name="connsiteY51" fmla="*/ 2968204 h 3823730"/>
                <a:gd name="connsiteX52" fmla="*/ 591498 w 3859024"/>
                <a:gd name="connsiteY52" fmla="*/ 2763380 h 3823730"/>
                <a:gd name="connsiteX53" fmla="*/ 557041 w 3859024"/>
                <a:gd name="connsiteY53" fmla="*/ 2711212 h 3823730"/>
                <a:gd name="connsiteX54" fmla="*/ 524137 w 3859024"/>
                <a:gd name="connsiteY54" fmla="*/ 2660602 h 3823730"/>
                <a:gd name="connsiteX55" fmla="*/ 459202 w 3859024"/>
                <a:gd name="connsiteY55" fmla="*/ 2562498 h 3823730"/>
                <a:gd name="connsiteX56" fmla="*/ 324673 w 3859024"/>
                <a:gd name="connsiteY56" fmla="*/ 2362077 h 3823730"/>
                <a:gd name="connsiteX57" fmla="*/ 193348 w 3859024"/>
                <a:gd name="connsiteY57" fmla="*/ 2150193 h 3823730"/>
                <a:gd name="connsiteX58" fmla="*/ 134141 w 3859024"/>
                <a:gd name="connsiteY58" fmla="*/ 2037880 h 3823730"/>
                <a:gd name="connsiteX59" fmla="*/ 83862 w 3859024"/>
                <a:gd name="connsiteY59" fmla="*/ 1920339 h 3823730"/>
                <a:gd name="connsiteX60" fmla="*/ 45329 w 3859024"/>
                <a:gd name="connsiteY60" fmla="*/ 1798399 h 3823730"/>
                <a:gd name="connsiteX61" fmla="*/ 30963 w 3859024"/>
                <a:gd name="connsiteY61" fmla="*/ 1736238 h 3823730"/>
                <a:gd name="connsiteX62" fmla="*/ 24655 w 3859024"/>
                <a:gd name="connsiteY62" fmla="*/ 1705064 h 3823730"/>
                <a:gd name="connsiteX63" fmla="*/ 19413 w 3859024"/>
                <a:gd name="connsiteY63" fmla="*/ 1673800 h 3823730"/>
                <a:gd name="connsiteX64" fmla="*/ 0 w 3859024"/>
                <a:gd name="connsiteY64" fmla="*/ 1423317 h 3823730"/>
                <a:gd name="connsiteX65" fmla="*/ 53870 w 3859024"/>
                <a:gd name="connsiteY65" fmla="*/ 935280 h 3823730"/>
                <a:gd name="connsiteX66" fmla="*/ 215770 w 3859024"/>
                <a:gd name="connsiteY66" fmla="*/ 467689 h 3823730"/>
                <a:gd name="connsiteX67" fmla="*/ 480592 w 3859024"/>
                <a:gd name="connsiteY67" fmla="*/ 43968 h 3823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859024" h="3823730">
                  <a:moveTo>
                    <a:pt x="517815" y="0"/>
                  </a:moveTo>
                  <a:lnTo>
                    <a:pt x="810951" y="0"/>
                  </a:lnTo>
                  <a:lnTo>
                    <a:pt x="657209" y="169897"/>
                  </a:lnTo>
                  <a:cubicBezTo>
                    <a:pt x="558303" y="289087"/>
                    <a:pt x="471043" y="416896"/>
                    <a:pt x="398052" y="551580"/>
                  </a:cubicBezTo>
                  <a:cubicBezTo>
                    <a:pt x="325062" y="686173"/>
                    <a:pt x="264301" y="827092"/>
                    <a:pt x="222175" y="973513"/>
                  </a:cubicBezTo>
                  <a:cubicBezTo>
                    <a:pt x="179954" y="1119567"/>
                    <a:pt x="158114" y="1271396"/>
                    <a:pt x="158212" y="1423317"/>
                  </a:cubicBezTo>
                  <a:cubicBezTo>
                    <a:pt x="159085" y="1497949"/>
                    <a:pt x="166850" y="1572030"/>
                    <a:pt x="185195" y="1643544"/>
                  </a:cubicBezTo>
                  <a:cubicBezTo>
                    <a:pt x="203249" y="1715150"/>
                    <a:pt x="231300" y="1783638"/>
                    <a:pt x="264883" y="1849559"/>
                  </a:cubicBezTo>
                  <a:cubicBezTo>
                    <a:pt x="281869" y="1882474"/>
                    <a:pt x="300700" y="1914747"/>
                    <a:pt x="320500" y="1946562"/>
                  </a:cubicBezTo>
                  <a:cubicBezTo>
                    <a:pt x="340592" y="1978284"/>
                    <a:pt x="362043" y="2009549"/>
                    <a:pt x="384367" y="2040447"/>
                  </a:cubicBezTo>
                  <a:cubicBezTo>
                    <a:pt x="429598" y="2102059"/>
                    <a:pt x="479876" y="2161837"/>
                    <a:pt x="531902" y="2221891"/>
                  </a:cubicBezTo>
                  <a:cubicBezTo>
                    <a:pt x="583927" y="2282036"/>
                    <a:pt x="638282" y="2342181"/>
                    <a:pt x="691569" y="2404710"/>
                  </a:cubicBezTo>
                  <a:cubicBezTo>
                    <a:pt x="718261" y="2435882"/>
                    <a:pt x="744662" y="2467788"/>
                    <a:pt x="770966" y="2500153"/>
                  </a:cubicBezTo>
                  <a:lnTo>
                    <a:pt x="809112" y="2547004"/>
                  </a:lnTo>
                  <a:cubicBezTo>
                    <a:pt x="821632" y="2561949"/>
                    <a:pt x="833571" y="2577261"/>
                    <a:pt x="846480" y="2591838"/>
                  </a:cubicBezTo>
                  <a:cubicBezTo>
                    <a:pt x="947232" y="2710478"/>
                    <a:pt x="1056523" y="2819674"/>
                    <a:pt x="1167563" y="2923186"/>
                  </a:cubicBezTo>
                  <a:cubicBezTo>
                    <a:pt x="1223374" y="2974713"/>
                    <a:pt x="1280155" y="3024498"/>
                    <a:pt x="1338296" y="3072266"/>
                  </a:cubicBezTo>
                  <a:cubicBezTo>
                    <a:pt x="1396436" y="3120033"/>
                    <a:pt x="1455644" y="3166242"/>
                    <a:pt x="1517085" y="3209700"/>
                  </a:cubicBezTo>
                  <a:cubicBezTo>
                    <a:pt x="1639480" y="3296801"/>
                    <a:pt x="1771485" y="3374641"/>
                    <a:pt x="1916496" y="3427085"/>
                  </a:cubicBezTo>
                  <a:cubicBezTo>
                    <a:pt x="1988808" y="3453307"/>
                    <a:pt x="2063740" y="3473385"/>
                    <a:pt x="2139934" y="3488513"/>
                  </a:cubicBezTo>
                  <a:cubicBezTo>
                    <a:pt x="2159055" y="3492089"/>
                    <a:pt x="2177982" y="3496216"/>
                    <a:pt x="2197200" y="3499332"/>
                  </a:cubicBezTo>
                  <a:lnTo>
                    <a:pt x="2254952" y="3508409"/>
                  </a:lnTo>
                  <a:cubicBezTo>
                    <a:pt x="2293680" y="3513268"/>
                    <a:pt x="2332409" y="3518403"/>
                    <a:pt x="2371524" y="3521428"/>
                  </a:cubicBezTo>
                  <a:cubicBezTo>
                    <a:pt x="2391034" y="3523170"/>
                    <a:pt x="2410544" y="3524821"/>
                    <a:pt x="2430150" y="3525646"/>
                  </a:cubicBezTo>
                  <a:cubicBezTo>
                    <a:pt x="2449757" y="3526562"/>
                    <a:pt x="2469266" y="3528029"/>
                    <a:pt x="2488970" y="3528580"/>
                  </a:cubicBezTo>
                  <a:lnTo>
                    <a:pt x="2547984" y="3529863"/>
                  </a:lnTo>
                  <a:cubicBezTo>
                    <a:pt x="2567590" y="3530321"/>
                    <a:pt x="2587391" y="3529680"/>
                    <a:pt x="2607095" y="3529589"/>
                  </a:cubicBezTo>
                  <a:lnTo>
                    <a:pt x="2636698" y="3529313"/>
                  </a:lnTo>
                  <a:cubicBezTo>
                    <a:pt x="2646308" y="3529038"/>
                    <a:pt x="2655723" y="3528489"/>
                    <a:pt x="2665235" y="3528121"/>
                  </a:cubicBezTo>
                  <a:cubicBezTo>
                    <a:pt x="2674747" y="3527663"/>
                    <a:pt x="2684260" y="3527388"/>
                    <a:pt x="2693674" y="3526746"/>
                  </a:cubicBezTo>
                  <a:lnTo>
                    <a:pt x="2722016" y="3524546"/>
                  </a:lnTo>
                  <a:cubicBezTo>
                    <a:pt x="2759774" y="3521703"/>
                    <a:pt x="2797240" y="3516936"/>
                    <a:pt x="2834415" y="3511435"/>
                  </a:cubicBezTo>
                  <a:cubicBezTo>
                    <a:pt x="2983212" y="3488147"/>
                    <a:pt x="3126281" y="3442580"/>
                    <a:pt x="3262556" y="3378675"/>
                  </a:cubicBezTo>
                  <a:cubicBezTo>
                    <a:pt x="3399318" y="3315505"/>
                    <a:pt x="3529478" y="3234639"/>
                    <a:pt x="3658086" y="3145979"/>
                  </a:cubicBezTo>
                  <a:cubicBezTo>
                    <a:pt x="3690214" y="3123884"/>
                    <a:pt x="3722147" y="3100779"/>
                    <a:pt x="3753983" y="3077583"/>
                  </a:cubicBezTo>
                  <a:cubicBezTo>
                    <a:pt x="3786014" y="3054387"/>
                    <a:pt x="3817948" y="3030824"/>
                    <a:pt x="3849881" y="3006894"/>
                  </a:cubicBezTo>
                  <a:lnTo>
                    <a:pt x="3859024" y="2999988"/>
                  </a:lnTo>
                  <a:lnTo>
                    <a:pt x="3859024" y="3461786"/>
                  </a:lnTo>
                  <a:lnTo>
                    <a:pt x="3652845" y="3578823"/>
                  </a:lnTo>
                  <a:cubicBezTo>
                    <a:pt x="3574224" y="3619073"/>
                    <a:pt x="3492886" y="3656479"/>
                    <a:pt x="3408248" y="3688569"/>
                  </a:cubicBezTo>
                  <a:cubicBezTo>
                    <a:pt x="3239748" y="3753666"/>
                    <a:pt x="3058726" y="3797582"/>
                    <a:pt x="2875958" y="3814819"/>
                  </a:cubicBezTo>
                  <a:cubicBezTo>
                    <a:pt x="2830241" y="3818945"/>
                    <a:pt x="2784525" y="3822062"/>
                    <a:pt x="2738905" y="3822979"/>
                  </a:cubicBezTo>
                  <a:lnTo>
                    <a:pt x="2704642" y="3823712"/>
                  </a:lnTo>
                  <a:cubicBezTo>
                    <a:pt x="2693286" y="3823804"/>
                    <a:pt x="2681833" y="3823529"/>
                    <a:pt x="2670476" y="3823529"/>
                  </a:cubicBezTo>
                  <a:lnTo>
                    <a:pt x="2636408" y="3823162"/>
                  </a:lnTo>
                  <a:lnTo>
                    <a:pt x="2603310" y="3821971"/>
                  </a:lnTo>
                  <a:cubicBezTo>
                    <a:pt x="2515176" y="3819311"/>
                    <a:pt x="2426850" y="3812711"/>
                    <a:pt x="2338911" y="3802074"/>
                  </a:cubicBezTo>
                  <a:cubicBezTo>
                    <a:pt x="2250876" y="3791990"/>
                    <a:pt x="2163034" y="3777503"/>
                    <a:pt x="2076164" y="3758250"/>
                  </a:cubicBezTo>
                  <a:cubicBezTo>
                    <a:pt x="1989390" y="3738813"/>
                    <a:pt x="1903295" y="3715799"/>
                    <a:pt x="1818075" y="3689578"/>
                  </a:cubicBezTo>
                  <a:cubicBezTo>
                    <a:pt x="1647925" y="3636676"/>
                    <a:pt x="1479715" y="3570846"/>
                    <a:pt x="1324027" y="3483104"/>
                  </a:cubicBezTo>
                  <a:cubicBezTo>
                    <a:pt x="1168242" y="3395545"/>
                    <a:pt x="1029152" y="3284515"/>
                    <a:pt x="907727" y="3161658"/>
                  </a:cubicBezTo>
                  <a:cubicBezTo>
                    <a:pt x="846675" y="3100321"/>
                    <a:pt x="791155" y="3035041"/>
                    <a:pt x="738935" y="2968204"/>
                  </a:cubicBezTo>
                  <a:cubicBezTo>
                    <a:pt x="687008" y="2901090"/>
                    <a:pt x="637602" y="2832969"/>
                    <a:pt x="591498" y="2763380"/>
                  </a:cubicBezTo>
                  <a:cubicBezTo>
                    <a:pt x="579656" y="2746143"/>
                    <a:pt x="568494" y="2728631"/>
                    <a:pt x="557041" y="2711212"/>
                  </a:cubicBezTo>
                  <a:lnTo>
                    <a:pt x="524137" y="2660602"/>
                  </a:lnTo>
                  <a:cubicBezTo>
                    <a:pt x="503074" y="2627871"/>
                    <a:pt x="481236" y="2595414"/>
                    <a:pt x="459202" y="2562498"/>
                  </a:cubicBezTo>
                  <a:lnTo>
                    <a:pt x="324673" y="2362077"/>
                  </a:lnTo>
                  <a:cubicBezTo>
                    <a:pt x="279540" y="2293772"/>
                    <a:pt x="234988" y="2223449"/>
                    <a:pt x="193348" y="2150193"/>
                  </a:cubicBezTo>
                  <a:cubicBezTo>
                    <a:pt x="172576" y="2113519"/>
                    <a:pt x="152485" y="2076203"/>
                    <a:pt x="134141" y="2037880"/>
                  </a:cubicBezTo>
                  <a:cubicBezTo>
                    <a:pt x="115893" y="1999464"/>
                    <a:pt x="98907" y="1960315"/>
                    <a:pt x="83862" y="1920339"/>
                  </a:cubicBezTo>
                  <a:cubicBezTo>
                    <a:pt x="69108" y="1880274"/>
                    <a:pt x="56005" y="1839657"/>
                    <a:pt x="45329" y="1798399"/>
                  </a:cubicBezTo>
                  <a:cubicBezTo>
                    <a:pt x="40281" y="1777771"/>
                    <a:pt x="35137" y="1757049"/>
                    <a:pt x="30963" y="1736238"/>
                  </a:cubicBezTo>
                  <a:lnTo>
                    <a:pt x="24655" y="1705064"/>
                  </a:lnTo>
                  <a:lnTo>
                    <a:pt x="19413" y="1673800"/>
                  </a:lnTo>
                  <a:cubicBezTo>
                    <a:pt x="5727" y="1590367"/>
                    <a:pt x="0" y="1506476"/>
                    <a:pt x="0" y="1423317"/>
                  </a:cubicBezTo>
                  <a:cubicBezTo>
                    <a:pt x="388" y="1259661"/>
                    <a:pt x="18539" y="1096004"/>
                    <a:pt x="53870" y="935280"/>
                  </a:cubicBezTo>
                  <a:cubicBezTo>
                    <a:pt x="89104" y="774649"/>
                    <a:pt x="143070" y="617135"/>
                    <a:pt x="215770" y="467689"/>
                  </a:cubicBezTo>
                  <a:cubicBezTo>
                    <a:pt x="288809" y="318243"/>
                    <a:pt x="378252" y="176659"/>
                    <a:pt x="480592" y="4396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D5E8E37-203C-5C6A-A772-09E0C3CD9F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28916" y="0"/>
              <a:ext cx="3860037" cy="3776788"/>
            </a:xfrm>
            <a:custGeom>
              <a:avLst/>
              <a:gdLst>
                <a:gd name="connsiteX0" fmla="*/ 558050 w 3860037"/>
                <a:gd name="connsiteY0" fmla="*/ 0 h 3776788"/>
                <a:gd name="connsiteX1" fmla="*/ 1224060 w 3860037"/>
                <a:gd name="connsiteY1" fmla="*/ 0 h 3776788"/>
                <a:gd name="connsiteX2" fmla="*/ 1103279 w 3860037"/>
                <a:gd name="connsiteY2" fmla="*/ 106801 h 3776788"/>
                <a:gd name="connsiteX3" fmla="*/ 697005 w 3860037"/>
                <a:gd name="connsiteY3" fmla="*/ 633564 h 3776788"/>
                <a:gd name="connsiteX4" fmla="*/ 485409 w 3860037"/>
                <a:gd name="connsiteY4" fmla="*/ 1429020 h 3776788"/>
                <a:gd name="connsiteX5" fmla="*/ 835609 w 3860037"/>
                <a:gd name="connsiteY5" fmla="*/ 2167631 h 3776788"/>
                <a:gd name="connsiteX6" fmla="*/ 1012069 w 3860037"/>
                <a:gd name="connsiteY6" fmla="*/ 2402068 h 3776788"/>
                <a:gd name="connsiteX7" fmla="*/ 2667856 w 3860037"/>
                <a:gd name="connsiteY7" fmla="*/ 3318457 h 3776788"/>
                <a:gd name="connsiteX8" fmla="*/ 3757171 w 3860037"/>
                <a:gd name="connsiteY8" fmla="*/ 2876678 h 3776788"/>
                <a:gd name="connsiteX9" fmla="*/ 3860037 w 3860037"/>
                <a:gd name="connsiteY9" fmla="*/ 2801824 h 3776788"/>
                <a:gd name="connsiteX10" fmla="*/ 3860037 w 3860037"/>
                <a:gd name="connsiteY10" fmla="*/ 3372874 h 3776788"/>
                <a:gd name="connsiteX11" fmla="*/ 3694757 w 3860037"/>
                <a:gd name="connsiteY11" fmla="*/ 3476377 h 3776788"/>
                <a:gd name="connsiteX12" fmla="*/ 2667759 w 3860037"/>
                <a:gd name="connsiteY12" fmla="*/ 3776788 h 3776788"/>
                <a:gd name="connsiteX13" fmla="*/ 610425 w 3860037"/>
                <a:gd name="connsiteY13" fmla="*/ 2659336 h 3776788"/>
                <a:gd name="connsiteX14" fmla="*/ 0 w 3860037"/>
                <a:gd name="connsiteY14" fmla="*/ 1428928 h 3776788"/>
                <a:gd name="connsiteX15" fmla="*/ 405569 w 3860037"/>
                <a:gd name="connsiteY15" fmla="*/ 197288 h 377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60037" h="3776788">
                  <a:moveTo>
                    <a:pt x="558050" y="0"/>
                  </a:moveTo>
                  <a:lnTo>
                    <a:pt x="1224060" y="0"/>
                  </a:lnTo>
                  <a:lnTo>
                    <a:pt x="1103279" y="106801"/>
                  </a:lnTo>
                  <a:cubicBezTo>
                    <a:pt x="936215" y="268568"/>
                    <a:pt x="800012" y="445084"/>
                    <a:pt x="697005" y="633564"/>
                  </a:cubicBezTo>
                  <a:cubicBezTo>
                    <a:pt x="556653" y="890464"/>
                    <a:pt x="485409" y="1158092"/>
                    <a:pt x="485409" y="1429020"/>
                  </a:cubicBezTo>
                  <a:cubicBezTo>
                    <a:pt x="485409" y="1701873"/>
                    <a:pt x="599069" y="1861221"/>
                    <a:pt x="835609" y="2167631"/>
                  </a:cubicBezTo>
                  <a:cubicBezTo>
                    <a:pt x="892682" y="2241529"/>
                    <a:pt x="951696" y="2317994"/>
                    <a:pt x="1012069" y="2402068"/>
                  </a:cubicBezTo>
                  <a:cubicBezTo>
                    <a:pt x="1473407" y="3044412"/>
                    <a:pt x="1968619" y="3318457"/>
                    <a:pt x="2667856" y="3318457"/>
                  </a:cubicBezTo>
                  <a:cubicBezTo>
                    <a:pt x="3069403" y="3318457"/>
                    <a:pt x="3377389" y="3147529"/>
                    <a:pt x="3757171" y="2876678"/>
                  </a:cubicBezTo>
                  <a:lnTo>
                    <a:pt x="3860037" y="2801824"/>
                  </a:lnTo>
                  <a:lnTo>
                    <a:pt x="3860037" y="3372874"/>
                  </a:lnTo>
                  <a:lnTo>
                    <a:pt x="3694757" y="3476377"/>
                  </a:lnTo>
                  <a:cubicBezTo>
                    <a:pt x="3392861" y="3653193"/>
                    <a:pt x="3067353" y="3776788"/>
                    <a:pt x="2667759" y="3776788"/>
                  </a:cubicBezTo>
                  <a:cubicBezTo>
                    <a:pt x="1719653" y="3776788"/>
                    <a:pt x="1104085" y="3346695"/>
                    <a:pt x="610425" y="2659336"/>
                  </a:cubicBezTo>
                  <a:cubicBezTo>
                    <a:pt x="314191" y="2246938"/>
                    <a:pt x="0" y="1964091"/>
                    <a:pt x="0" y="1428928"/>
                  </a:cubicBezTo>
                  <a:cubicBezTo>
                    <a:pt x="0" y="982968"/>
                    <a:pt x="151158" y="563404"/>
                    <a:pt x="405569" y="19728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1E8279D-1897-E3AC-0ABC-2E0FF85BE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28916" y="0"/>
              <a:ext cx="3860037" cy="3776788"/>
            </a:xfrm>
            <a:custGeom>
              <a:avLst/>
              <a:gdLst>
                <a:gd name="connsiteX0" fmla="*/ 558050 w 3860037"/>
                <a:gd name="connsiteY0" fmla="*/ 0 h 3776788"/>
                <a:gd name="connsiteX1" fmla="*/ 1370196 w 3860037"/>
                <a:gd name="connsiteY1" fmla="*/ 0 h 3776788"/>
                <a:gd name="connsiteX2" fmla="*/ 1343634 w 3860037"/>
                <a:gd name="connsiteY2" fmla="*/ 19644 h 3776788"/>
                <a:gd name="connsiteX3" fmla="*/ 783196 w 3860037"/>
                <a:gd name="connsiteY3" fmla="*/ 675555 h 3776788"/>
                <a:gd name="connsiteX4" fmla="*/ 582374 w 3860037"/>
                <a:gd name="connsiteY4" fmla="*/ 1429020 h 3776788"/>
                <a:gd name="connsiteX5" fmla="*/ 913939 w 3860037"/>
                <a:gd name="connsiteY5" fmla="*/ 2113629 h 3776788"/>
                <a:gd name="connsiteX6" fmla="*/ 1092340 w 3860037"/>
                <a:gd name="connsiteY6" fmla="*/ 2350634 h 3776788"/>
                <a:gd name="connsiteX7" fmla="*/ 1772941 w 3860037"/>
                <a:gd name="connsiteY7" fmla="*/ 3006913 h 3776788"/>
                <a:gd name="connsiteX8" fmla="*/ 2667759 w 3860037"/>
                <a:gd name="connsiteY8" fmla="*/ 3226772 h 3776788"/>
                <a:gd name="connsiteX9" fmla="*/ 3243339 w 3860037"/>
                <a:gd name="connsiteY9" fmla="*/ 3086769 h 3776788"/>
                <a:gd name="connsiteX10" fmla="*/ 3702873 w 3860037"/>
                <a:gd name="connsiteY10" fmla="*/ 2800709 h 3776788"/>
                <a:gd name="connsiteX11" fmla="*/ 3860037 w 3860037"/>
                <a:gd name="connsiteY11" fmla="*/ 2686097 h 3776788"/>
                <a:gd name="connsiteX12" fmla="*/ 3860037 w 3860037"/>
                <a:gd name="connsiteY12" fmla="*/ 3372874 h 3776788"/>
                <a:gd name="connsiteX13" fmla="*/ 3694757 w 3860037"/>
                <a:gd name="connsiteY13" fmla="*/ 3476377 h 3776788"/>
                <a:gd name="connsiteX14" fmla="*/ 2667759 w 3860037"/>
                <a:gd name="connsiteY14" fmla="*/ 3776788 h 3776788"/>
                <a:gd name="connsiteX15" fmla="*/ 610425 w 3860037"/>
                <a:gd name="connsiteY15" fmla="*/ 2659336 h 3776788"/>
                <a:gd name="connsiteX16" fmla="*/ 0 w 3860037"/>
                <a:gd name="connsiteY16" fmla="*/ 1428928 h 3776788"/>
                <a:gd name="connsiteX17" fmla="*/ 405569 w 3860037"/>
                <a:gd name="connsiteY17" fmla="*/ 197288 h 377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60037" h="3776788">
                  <a:moveTo>
                    <a:pt x="558050" y="0"/>
                  </a:moveTo>
                  <a:lnTo>
                    <a:pt x="1370196" y="0"/>
                  </a:lnTo>
                  <a:lnTo>
                    <a:pt x="1343634" y="19644"/>
                  </a:lnTo>
                  <a:cubicBezTo>
                    <a:pt x="1106705" y="211357"/>
                    <a:pt x="912969" y="438184"/>
                    <a:pt x="783196" y="675555"/>
                  </a:cubicBezTo>
                  <a:cubicBezTo>
                    <a:pt x="649929" y="919345"/>
                    <a:pt x="582374" y="1172853"/>
                    <a:pt x="582374" y="1429020"/>
                  </a:cubicBezTo>
                  <a:cubicBezTo>
                    <a:pt x="582374" y="1673817"/>
                    <a:pt x="683999" y="1815838"/>
                    <a:pt x="913939" y="2113629"/>
                  </a:cubicBezTo>
                  <a:cubicBezTo>
                    <a:pt x="971497" y="2188169"/>
                    <a:pt x="1030996" y="2265275"/>
                    <a:pt x="1092340" y="2350634"/>
                  </a:cubicBezTo>
                  <a:cubicBezTo>
                    <a:pt x="1309274" y="2652643"/>
                    <a:pt x="1531839" y="2867368"/>
                    <a:pt x="1772941" y="3006913"/>
                  </a:cubicBezTo>
                  <a:cubicBezTo>
                    <a:pt x="2028506" y="3154891"/>
                    <a:pt x="2321246" y="3226772"/>
                    <a:pt x="2667759" y="3226772"/>
                  </a:cubicBezTo>
                  <a:cubicBezTo>
                    <a:pt x="2864407" y="3226772"/>
                    <a:pt x="3047273" y="3182305"/>
                    <a:pt x="3243339" y="3086769"/>
                  </a:cubicBezTo>
                  <a:cubicBezTo>
                    <a:pt x="3394318" y="3013193"/>
                    <a:pt x="3544153" y="2914345"/>
                    <a:pt x="3702873" y="2800709"/>
                  </a:cubicBezTo>
                  <a:lnTo>
                    <a:pt x="3860037" y="2686097"/>
                  </a:lnTo>
                  <a:lnTo>
                    <a:pt x="3860037" y="3372874"/>
                  </a:lnTo>
                  <a:lnTo>
                    <a:pt x="3694757" y="3476377"/>
                  </a:lnTo>
                  <a:cubicBezTo>
                    <a:pt x="3392861" y="3653193"/>
                    <a:pt x="3067353" y="3776788"/>
                    <a:pt x="2667759" y="3776788"/>
                  </a:cubicBezTo>
                  <a:cubicBezTo>
                    <a:pt x="1719653" y="3776788"/>
                    <a:pt x="1104085" y="3346695"/>
                    <a:pt x="610425" y="2659336"/>
                  </a:cubicBezTo>
                  <a:cubicBezTo>
                    <a:pt x="314191" y="2246938"/>
                    <a:pt x="0" y="1964091"/>
                    <a:pt x="0" y="1428928"/>
                  </a:cubicBezTo>
                  <a:cubicBezTo>
                    <a:pt x="0" y="982968"/>
                    <a:pt x="151158" y="563404"/>
                    <a:pt x="405569" y="19728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1B78BF27-677D-6B84-015D-610B3725D224}"/>
              </a:ext>
            </a:extLst>
          </p:cNvPr>
          <p:cNvSpPr>
            <a:spLocks noGrp="1"/>
          </p:cNvSpPr>
          <p:nvPr>
            <p:ph type="title"/>
          </p:nvPr>
        </p:nvSpPr>
        <p:spPr>
          <a:xfrm>
            <a:off x="400666" y="2787034"/>
            <a:ext cx="8193855" cy="1180912"/>
          </a:xfrm>
        </p:spPr>
        <p:txBody>
          <a:bodyPr vert="horz" lIns="91440" tIns="45720" rIns="91440" bIns="45720" rtlCol="0" anchor="t">
            <a:normAutofit/>
          </a:bodyPr>
          <a:lstStyle/>
          <a:p>
            <a:r>
              <a:rPr lang="en-US" sz="3700" dirty="0">
                <a:solidFill>
                  <a:schemeClr val="tx2"/>
                </a:solidFill>
              </a:rPr>
              <a:t>The Program for Clubhouse Research (PCR)</a:t>
            </a:r>
          </a:p>
        </p:txBody>
      </p:sp>
      <p:pic>
        <p:nvPicPr>
          <p:cNvPr id="18" name="Picture 17" descr="UMass Chan Logo all text">
            <a:extLst>
              <a:ext uri="{FF2B5EF4-FFF2-40B4-BE49-F238E27FC236}">
                <a16:creationId xmlns:a16="http://schemas.microsoft.com/office/drawing/2014/main" id="{28584D41-110D-C1A9-0E5C-E77EBBEF00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09" y="6318849"/>
            <a:ext cx="2478855" cy="539151"/>
          </a:xfrm>
          <a:prstGeom prst="rect">
            <a:avLst/>
          </a:prstGeom>
        </p:spPr>
      </p:pic>
      <p:pic>
        <p:nvPicPr>
          <p:cNvPr id="23" name="Picture 22" descr="isparc logo yellow stars in the shapes of people with text isparc">
            <a:extLst>
              <a:ext uri="{FF2B5EF4-FFF2-40B4-BE49-F238E27FC236}">
                <a16:creationId xmlns:a16="http://schemas.microsoft.com/office/drawing/2014/main" id="{13B39E39-38DE-FFC4-FA78-71F9E000CA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5803" y="6318849"/>
            <a:ext cx="1412424" cy="539151"/>
          </a:xfrm>
          <a:prstGeom prst="rect">
            <a:avLst/>
          </a:prstGeom>
        </p:spPr>
      </p:pic>
      <p:pic>
        <p:nvPicPr>
          <p:cNvPr id="20" name="Picture 19" descr="clubhouse logo house with globe outline">
            <a:extLst>
              <a:ext uri="{FF2B5EF4-FFF2-40B4-BE49-F238E27FC236}">
                <a16:creationId xmlns:a16="http://schemas.microsoft.com/office/drawing/2014/main" id="{331B30E7-2324-E6CB-A960-5A6A3DEFCA0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94771" y="6261832"/>
            <a:ext cx="3785190" cy="596168"/>
          </a:xfrm>
          <a:prstGeom prst="rect">
            <a:avLst/>
          </a:prstGeom>
        </p:spPr>
      </p:pic>
      <p:pic>
        <p:nvPicPr>
          <p:cNvPr id="14" name="Picture 13" descr="world globe">
            <a:extLst>
              <a:ext uri="{FF2B5EF4-FFF2-40B4-BE49-F238E27FC236}">
                <a16:creationId xmlns:a16="http://schemas.microsoft.com/office/drawing/2014/main" id="{17FC173C-E48A-76E5-D74E-1B303798C9B9}"/>
              </a:ext>
            </a:extLst>
          </p:cNvPr>
          <p:cNvPicPr>
            <a:picLocks noChangeAspect="1"/>
          </p:cNvPicPr>
          <p:nvPr/>
        </p:nvPicPr>
        <p:blipFill>
          <a:blip r:embed="rId6"/>
          <a:stretch>
            <a:fillRect/>
          </a:stretch>
        </p:blipFill>
        <p:spPr>
          <a:xfrm>
            <a:off x="8366339" y="5552110"/>
            <a:ext cx="3785190" cy="1305890"/>
          </a:xfrm>
          <a:prstGeom prst="rect">
            <a:avLst/>
          </a:prstGeom>
        </p:spPr>
      </p:pic>
    </p:spTree>
    <p:extLst>
      <p:ext uri="{BB962C8B-B14F-4D97-AF65-F5344CB8AC3E}">
        <p14:creationId xmlns:p14="http://schemas.microsoft.com/office/powerpoint/2010/main" val="10989649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47872-0D62-FDD5-598F-DC5721B3CE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E65C4C-9B40-5BB8-2599-F051D9AA417C}"/>
              </a:ext>
            </a:extLst>
          </p:cNvPr>
          <p:cNvSpPr>
            <a:spLocks noGrp="1"/>
          </p:cNvSpPr>
          <p:nvPr>
            <p:ph type="title"/>
          </p:nvPr>
        </p:nvSpPr>
        <p:spPr>
          <a:xfrm>
            <a:off x="560124" y="223736"/>
            <a:ext cx="11132523" cy="1070457"/>
          </a:xfrm>
        </p:spPr>
        <p:txBody>
          <a:bodyPr>
            <a:normAutofit fontScale="90000"/>
          </a:bodyPr>
          <a:lstStyle/>
          <a:p>
            <a:r>
              <a:rPr lang="en-US" dirty="0">
                <a:solidFill>
                  <a:schemeClr val="accent1"/>
                </a:solidFill>
              </a:rPr>
              <a:t>Average Daily Attendance (ADA) by Clubhouse Budget Size</a:t>
            </a:r>
            <a:endParaRPr lang="en-US" sz="4400" dirty="0">
              <a:solidFill>
                <a:schemeClr val="accent1"/>
              </a:solidFill>
            </a:endParaRPr>
          </a:p>
        </p:txBody>
      </p:sp>
      <p:sp>
        <p:nvSpPr>
          <p:cNvPr id="12" name="TextBox 11">
            <a:extLst>
              <a:ext uri="{FF2B5EF4-FFF2-40B4-BE49-F238E27FC236}">
                <a16:creationId xmlns:a16="http://schemas.microsoft.com/office/drawing/2014/main" id="{6DF1D34D-B87B-B047-7D62-F6D877EFFB3F}"/>
              </a:ext>
            </a:extLst>
          </p:cNvPr>
          <p:cNvSpPr txBox="1"/>
          <p:nvPr/>
        </p:nvSpPr>
        <p:spPr>
          <a:xfrm>
            <a:off x="560125" y="3244334"/>
            <a:ext cx="1287045" cy="369332"/>
          </a:xfrm>
          <a:prstGeom prst="rect">
            <a:avLst/>
          </a:prstGeom>
          <a:noFill/>
        </p:spPr>
        <p:txBody>
          <a:bodyPr wrap="square" rtlCol="0">
            <a:spAutoFit/>
          </a:bodyPr>
          <a:lstStyle/>
          <a:p>
            <a:pPr algn="ctr"/>
            <a:r>
              <a:rPr lang="en-US" dirty="0">
                <a:solidFill>
                  <a:schemeClr val="tx1">
                    <a:lumMod val="65000"/>
                    <a:lumOff val="35000"/>
                  </a:schemeClr>
                </a:solidFill>
              </a:rPr>
              <a:t># Members</a:t>
            </a:r>
          </a:p>
        </p:txBody>
      </p:sp>
      <p:graphicFrame>
        <p:nvGraphicFramePr>
          <p:cNvPr id="3" name="Chart 2" descr="bar chart showing attendance budget size">
            <a:extLst>
              <a:ext uri="{FF2B5EF4-FFF2-40B4-BE49-F238E27FC236}">
                <a16:creationId xmlns:a16="http://schemas.microsoft.com/office/drawing/2014/main" id="{426251AA-9D39-876F-E172-E83A1E3F96A7}"/>
              </a:ext>
            </a:extLst>
          </p:cNvPr>
          <p:cNvGraphicFramePr>
            <a:graphicFrameLocks/>
          </p:cNvGraphicFramePr>
          <p:nvPr>
            <p:extLst>
              <p:ext uri="{D42A27DB-BD31-4B8C-83A1-F6EECF244321}">
                <p14:modId xmlns:p14="http://schemas.microsoft.com/office/powerpoint/2010/main" val="3029931331"/>
              </p:ext>
            </p:extLst>
          </p:nvPr>
        </p:nvGraphicFramePr>
        <p:xfrm>
          <a:off x="1921078" y="1663525"/>
          <a:ext cx="9194333" cy="3900282"/>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1E5873D0-07BE-1FE2-4E01-614525D4E02E}"/>
              </a:ext>
            </a:extLst>
          </p:cNvPr>
          <p:cNvSpPr txBox="1"/>
          <p:nvPr/>
        </p:nvSpPr>
        <p:spPr>
          <a:xfrm>
            <a:off x="4653169" y="5708537"/>
            <a:ext cx="2885661" cy="381000"/>
          </a:xfrm>
          <a:prstGeom prst="rect">
            <a:avLst/>
          </a:prstGeom>
          <a:noFill/>
        </p:spPr>
        <p:txBody>
          <a:bodyPr wrap="square" rtlCol="0">
            <a:spAutoFit/>
          </a:bodyPr>
          <a:lstStyle/>
          <a:p>
            <a:pPr algn="ctr"/>
            <a:r>
              <a:rPr lang="en-US" dirty="0">
                <a:solidFill>
                  <a:schemeClr val="tx1">
                    <a:lumMod val="65000"/>
                    <a:lumOff val="35000"/>
                  </a:schemeClr>
                </a:solidFill>
              </a:rPr>
              <a:t>Budget Size (# Clubhouses)</a:t>
            </a:r>
          </a:p>
        </p:txBody>
      </p:sp>
      <p:sp>
        <p:nvSpPr>
          <p:cNvPr id="9" name="Footer Placeholder 6">
            <a:extLst>
              <a:ext uri="{FF2B5EF4-FFF2-40B4-BE49-F238E27FC236}">
                <a16:creationId xmlns:a16="http://schemas.microsoft.com/office/drawing/2014/main" id="{2DF22EAF-822B-AB06-AFC0-4A8722D4C151}"/>
              </a:ext>
            </a:extLst>
          </p:cNvPr>
          <p:cNvSpPr txBox="1">
            <a:spLocks/>
          </p:cNvSpPr>
          <p:nvPr/>
        </p:nvSpPr>
        <p:spPr>
          <a:xfrm>
            <a:off x="117445" y="6396508"/>
            <a:ext cx="6400800" cy="381000"/>
          </a:xfrm>
          <a:prstGeom prst="rect">
            <a:avLst/>
          </a:prstGeom>
        </p:spPr>
        <p:txBody>
          <a:bodyPr anchor="b"/>
          <a:lstStyle/>
          <a:p>
            <a:pPr fontAlgn="auto">
              <a:spcBef>
                <a:spcPts val="0"/>
              </a:spcBef>
              <a:spcAft>
                <a:spcPts val="0"/>
              </a:spcAft>
              <a:defRPr/>
            </a:pPr>
            <a:r>
              <a:rPr lang="en-US" sz="900" dirty="0">
                <a:solidFill>
                  <a:schemeClr val="accent4">
                    <a:lumMod val="50000"/>
                  </a:schemeClr>
                </a:solidFill>
              </a:rPr>
              <a:t>The Clubhouse Profile Questionnaire 2023. Results for Clubhouses Worldwide</a:t>
            </a:r>
          </a:p>
          <a:p>
            <a:pPr fontAlgn="auto">
              <a:spcBef>
                <a:spcPts val="0"/>
              </a:spcBef>
              <a:spcAft>
                <a:spcPts val="0"/>
              </a:spcAft>
              <a:defRPr/>
            </a:pPr>
            <a:r>
              <a:rPr lang="en-US" sz="900" dirty="0">
                <a:solidFill>
                  <a:schemeClr val="accent4">
                    <a:lumMod val="50000"/>
                  </a:schemeClr>
                </a:solidFill>
              </a:rPr>
              <a:t>© 2023-2024 University of Massachusetts: All rights reserved. No reproductions without written permission.</a:t>
            </a:r>
          </a:p>
        </p:txBody>
      </p:sp>
    </p:spTree>
    <p:extLst>
      <p:ext uri="{BB962C8B-B14F-4D97-AF65-F5344CB8AC3E}">
        <p14:creationId xmlns:p14="http://schemas.microsoft.com/office/powerpoint/2010/main" val="40834766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689B7-E13F-3BC1-D26A-244B5C548B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B42764-75DE-39CA-9424-A7F6B117144F}"/>
              </a:ext>
            </a:extLst>
          </p:cNvPr>
          <p:cNvSpPr>
            <a:spLocks noGrp="1"/>
          </p:cNvSpPr>
          <p:nvPr>
            <p:ph type="title"/>
          </p:nvPr>
        </p:nvSpPr>
        <p:spPr>
          <a:xfrm>
            <a:off x="117658" y="313697"/>
            <a:ext cx="12004434" cy="556113"/>
          </a:xfrm>
        </p:spPr>
        <p:txBody>
          <a:bodyPr>
            <a:normAutofit fontScale="90000"/>
          </a:bodyPr>
          <a:lstStyle/>
          <a:p>
            <a:r>
              <a:rPr lang="en-US" dirty="0">
                <a:solidFill>
                  <a:schemeClr val="accent1"/>
                </a:solidFill>
              </a:rPr>
              <a:t>Evening/Weekend Participation by Clubhouse Budget Size</a:t>
            </a:r>
            <a:endParaRPr lang="en-US" sz="4400" dirty="0">
              <a:solidFill>
                <a:schemeClr val="accent1"/>
              </a:solidFill>
            </a:endParaRPr>
          </a:p>
        </p:txBody>
      </p:sp>
      <p:sp>
        <p:nvSpPr>
          <p:cNvPr id="12" name="TextBox 11">
            <a:extLst>
              <a:ext uri="{FF2B5EF4-FFF2-40B4-BE49-F238E27FC236}">
                <a16:creationId xmlns:a16="http://schemas.microsoft.com/office/drawing/2014/main" id="{8048AA01-C5B4-21EC-50E6-BD769C526D00}"/>
              </a:ext>
            </a:extLst>
          </p:cNvPr>
          <p:cNvSpPr txBox="1"/>
          <p:nvPr/>
        </p:nvSpPr>
        <p:spPr>
          <a:xfrm>
            <a:off x="568514" y="3244334"/>
            <a:ext cx="1287045" cy="369332"/>
          </a:xfrm>
          <a:prstGeom prst="rect">
            <a:avLst/>
          </a:prstGeom>
          <a:noFill/>
        </p:spPr>
        <p:txBody>
          <a:bodyPr wrap="square" rtlCol="0">
            <a:spAutoFit/>
          </a:bodyPr>
          <a:lstStyle/>
          <a:p>
            <a:pPr algn="ctr"/>
            <a:r>
              <a:rPr lang="en-US" dirty="0">
                <a:solidFill>
                  <a:schemeClr val="tx1">
                    <a:lumMod val="65000"/>
                    <a:lumOff val="35000"/>
                  </a:schemeClr>
                </a:solidFill>
              </a:rPr>
              <a:t># Members</a:t>
            </a:r>
          </a:p>
        </p:txBody>
      </p:sp>
      <p:graphicFrame>
        <p:nvGraphicFramePr>
          <p:cNvPr id="11" name="Chart 10" descr="bar chart showing weekend budget size">
            <a:extLst>
              <a:ext uri="{FF2B5EF4-FFF2-40B4-BE49-F238E27FC236}">
                <a16:creationId xmlns:a16="http://schemas.microsoft.com/office/drawing/2014/main" id="{31461A5A-DCCE-22FE-585A-443713087731}"/>
              </a:ext>
            </a:extLst>
          </p:cNvPr>
          <p:cNvGraphicFramePr>
            <a:graphicFrameLocks/>
          </p:cNvGraphicFramePr>
          <p:nvPr>
            <p:extLst>
              <p:ext uri="{D42A27DB-BD31-4B8C-83A1-F6EECF244321}">
                <p14:modId xmlns:p14="http://schemas.microsoft.com/office/powerpoint/2010/main" val="1517438710"/>
              </p:ext>
            </p:extLst>
          </p:nvPr>
        </p:nvGraphicFramePr>
        <p:xfrm>
          <a:off x="1696168" y="1353489"/>
          <a:ext cx="9402467" cy="4048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3D693F71-CF77-BCD5-8F33-4ED7F551351C}"/>
              </a:ext>
            </a:extLst>
          </p:cNvPr>
          <p:cNvSpPr txBox="1"/>
          <p:nvPr/>
        </p:nvSpPr>
        <p:spPr>
          <a:xfrm>
            <a:off x="4677044" y="5648788"/>
            <a:ext cx="2885661" cy="381000"/>
          </a:xfrm>
          <a:prstGeom prst="rect">
            <a:avLst/>
          </a:prstGeom>
          <a:noFill/>
        </p:spPr>
        <p:txBody>
          <a:bodyPr wrap="square" rtlCol="0">
            <a:spAutoFit/>
          </a:bodyPr>
          <a:lstStyle/>
          <a:p>
            <a:pPr algn="ctr"/>
            <a:r>
              <a:rPr lang="en-US" dirty="0">
                <a:solidFill>
                  <a:schemeClr val="tx1">
                    <a:lumMod val="65000"/>
                    <a:lumOff val="35000"/>
                  </a:schemeClr>
                </a:solidFill>
              </a:rPr>
              <a:t>Budget Size (# Clubhouses)</a:t>
            </a:r>
          </a:p>
        </p:txBody>
      </p:sp>
      <p:sp>
        <p:nvSpPr>
          <p:cNvPr id="9" name="Footer Placeholder 6">
            <a:extLst>
              <a:ext uri="{FF2B5EF4-FFF2-40B4-BE49-F238E27FC236}">
                <a16:creationId xmlns:a16="http://schemas.microsoft.com/office/drawing/2014/main" id="{68B55666-802B-D544-0A45-15AC6235CC98}"/>
              </a:ext>
            </a:extLst>
          </p:cNvPr>
          <p:cNvSpPr txBox="1">
            <a:spLocks/>
          </p:cNvSpPr>
          <p:nvPr/>
        </p:nvSpPr>
        <p:spPr>
          <a:xfrm>
            <a:off x="273301" y="6277011"/>
            <a:ext cx="6400800" cy="381000"/>
          </a:xfrm>
          <a:prstGeom prst="rect">
            <a:avLst/>
          </a:prstGeom>
        </p:spPr>
        <p:txBody>
          <a:bodyPr anchor="b"/>
          <a:lstStyle/>
          <a:p>
            <a:pPr fontAlgn="auto">
              <a:spcBef>
                <a:spcPts val="0"/>
              </a:spcBef>
              <a:spcAft>
                <a:spcPts val="0"/>
              </a:spcAft>
              <a:defRPr/>
            </a:pPr>
            <a:r>
              <a:rPr lang="en-US" sz="900" dirty="0">
                <a:solidFill>
                  <a:schemeClr val="accent4">
                    <a:lumMod val="50000"/>
                  </a:schemeClr>
                </a:solidFill>
              </a:rPr>
              <a:t>The Clubhouse Profile Questionnaire 2023. Results for Clubhouses Worldwide</a:t>
            </a:r>
          </a:p>
          <a:p>
            <a:pPr fontAlgn="auto">
              <a:spcBef>
                <a:spcPts val="0"/>
              </a:spcBef>
              <a:spcAft>
                <a:spcPts val="0"/>
              </a:spcAft>
              <a:defRPr/>
            </a:pPr>
            <a:r>
              <a:rPr lang="en-US" sz="900" dirty="0">
                <a:solidFill>
                  <a:schemeClr val="accent4">
                    <a:lumMod val="50000"/>
                  </a:schemeClr>
                </a:solidFill>
              </a:rPr>
              <a:t>© 2023-2024 University of Massachusetts: All rights reserved. No reproductions without written permission.</a:t>
            </a:r>
          </a:p>
        </p:txBody>
      </p:sp>
    </p:spTree>
    <p:extLst>
      <p:ext uri="{BB962C8B-B14F-4D97-AF65-F5344CB8AC3E}">
        <p14:creationId xmlns:p14="http://schemas.microsoft.com/office/powerpoint/2010/main" val="24642747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2B52F8-2719-C20F-0074-07906A95FE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E9AE92-396E-E4F7-3837-7CCB3CC2DCC8}"/>
              </a:ext>
            </a:extLst>
          </p:cNvPr>
          <p:cNvSpPr>
            <a:spLocks noGrp="1"/>
          </p:cNvSpPr>
          <p:nvPr>
            <p:ph type="title"/>
          </p:nvPr>
        </p:nvSpPr>
        <p:spPr>
          <a:xfrm>
            <a:off x="283288" y="313276"/>
            <a:ext cx="11312082" cy="905271"/>
          </a:xfrm>
        </p:spPr>
        <p:txBody>
          <a:bodyPr>
            <a:normAutofit fontScale="90000"/>
          </a:bodyPr>
          <a:lstStyle/>
          <a:p>
            <a:r>
              <a:rPr lang="en-US" dirty="0">
                <a:solidFill>
                  <a:schemeClr val="accent1"/>
                </a:solidFill>
              </a:rPr>
              <a:t>Active Membership (Monthly and Quarterly) by Clubhouse Budget Size</a:t>
            </a:r>
            <a:endParaRPr lang="en-US" sz="4400" dirty="0">
              <a:solidFill>
                <a:schemeClr val="accent1"/>
              </a:solidFill>
            </a:endParaRPr>
          </a:p>
        </p:txBody>
      </p:sp>
      <p:sp>
        <p:nvSpPr>
          <p:cNvPr id="12" name="TextBox 11">
            <a:extLst>
              <a:ext uri="{FF2B5EF4-FFF2-40B4-BE49-F238E27FC236}">
                <a16:creationId xmlns:a16="http://schemas.microsoft.com/office/drawing/2014/main" id="{83272020-D33C-E3AE-6A14-37588CC7E2F9}"/>
              </a:ext>
            </a:extLst>
          </p:cNvPr>
          <p:cNvSpPr txBox="1"/>
          <p:nvPr/>
        </p:nvSpPr>
        <p:spPr>
          <a:xfrm>
            <a:off x="283288" y="3253276"/>
            <a:ext cx="1287045" cy="646331"/>
          </a:xfrm>
          <a:prstGeom prst="rect">
            <a:avLst/>
          </a:prstGeom>
          <a:noFill/>
        </p:spPr>
        <p:txBody>
          <a:bodyPr wrap="square" rtlCol="0">
            <a:spAutoFit/>
          </a:bodyPr>
          <a:lstStyle/>
          <a:p>
            <a:pPr algn="ctr"/>
            <a:r>
              <a:rPr lang="en-US" dirty="0">
                <a:solidFill>
                  <a:schemeClr val="tx1">
                    <a:lumMod val="65000"/>
                    <a:lumOff val="35000"/>
                  </a:schemeClr>
                </a:solidFill>
              </a:rPr>
              <a:t># Members</a:t>
            </a:r>
          </a:p>
          <a:p>
            <a:pPr algn="ctr"/>
            <a:endParaRPr lang="en-US" dirty="0">
              <a:solidFill>
                <a:schemeClr val="tx1">
                  <a:lumMod val="65000"/>
                  <a:lumOff val="35000"/>
                </a:schemeClr>
              </a:solidFill>
            </a:endParaRPr>
          </a:p>
        </p:txBody>
      </p:sp>
      <p:graphicFrame>
        <p:nvGraphicFramePr>
          <p:cNvPr id="11" name="Chart 10" descr="bar chart showing active membership budget size">
            <a:extLst>
              <a:ext uri="{FF2B5EF4-FFF2-40B4-BE49-F238E27FC236}">
                <a16:creationId xmlns:a16="http://schemas.microsoft.com/office/drawing/2014/main" id="{E98E4F0B-DD8B-8EC1-54C3-47DFDFC42C19}"/>
              </a:ext>
            </a:extLst>
          </p:cNvPr>
          <p:cNvGraphicFramePr>
            <a:graphicFrameLocks/>
          </p:cNvGraphicFramePr>
          <p:nvPr>
            <p:extLst>
              <p:ext uri="{D42A27DB-BD31-4B8C-83A1-F6EECF244321}">
                <p14:modId xmlns:p14="http://schemas.microsoft.com/office/powerpoint/2010/main" val="3392877171"/>
              </p:ext>
            </p:extLst>
          </p:nvPr>
        </p:nvGraphicFramePr>
        <p:xfrm>
          <a:off x="1570333" y="1555099"/>
          <a:ext cx="9702141" cy="404268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A1B2560D-3670-AE9E-5EA5-F133BCDDA7D2}"/>
              </a:ext>
            </a:extLst>
          </p:cNvPr>
          <p:cNvSpPr txBox="1"/>
          <p:nvPr/>
        </p:nvSpPr>
        <p:spPr>
          <a:xfrm>
            <a:off x="4204676" y="5785505"/>
            <a:ext cx="2885661" cy="381000"/>
          </a:xfrm>
          <a:prstGeom prst="rect">
            <a:avLst/>
          </a:prstGeom>
          <a:noFill/>
        </p:spPr>
        <p:txBody>
          <a:bodyPr wrap="square" rtlCol="0">
            <a:spAutoFit/>
          </a:bodyPr>
          <a:lstStyle/>
          <a:p>
            <a:pPr algn="ctr"/>
            <a:r>
              <a:rPr lang="en-US" dirty="0">
                <a:solidFill>
                  <a:schemeClr val="tx1">
                    <a:lumMod val="65000"/>
                    <a:lumOff val="35000"/>
                  </a:schemeClr>
                </a:solidFill>
              </a:rPr>
              <a:t>Budget Size (# Clubhouses)</a:t>
            </a:r>
          </a:p>
        </p:txBody>
      </p:sp>
      <p:sp>
        <p:nvSpPr>
          <p:cNvPr id="9" name="Footer Placeholder 6">
            <a:extLst>
              <a:ext uri="{FF2B5EF4-FFF2-40B4-BE49-F238E27FC236}">
                <a16:creationId xmlns:a16="http://schemas.microsoft.com/office/drawing/2014/main" id="{F10C490E-A2E1-22D5-C27B-FE9C2E9AD468}"/>
              </a:ext>
            </a:extLst>
          </p:cNvPr>
          <p:cNvSpPr txBox="1">
            <a:spLocks/>
          </p:cNvSpPr>
          <p:nvPr/>
        </p:nvSpPr>
        <p:spPr>
          <a:xfrm>
            <a:off x="154736" y="6354224"/>
            <a:ext cx="6400800" cy="381000"/>
          </a:xfrm>
          <a:prstGeom prst="rect">
            <a:avLst/>
          </a:prstGeom>
        </p:spPr>
        <p:txBody>
          <a:bodyPr anchor="b"/>
          <a:lstStyle/>
          <a:p>
            <a:pPr fontAlgn="auto">
              <a:spcBef>
                <a:spcPts val="0"/>
              </a:spcBef>
              <a:spcAft>
                <a:spcPts val="0"/>
              </a:spcAft>
              <a:defRPr/>
            </a:pPr>
            <a:r>
              <a:rPr lang="en-US" sz="900" dirty="0">
                <a:solidFill>
                  <a:schemeClr val="accent4">
                    <a:lumMod val="50000"/>
                  </a:schemeClr>
                </a:solidFill>
              </a:rPr>
              <a:t>The Clubhouse Profile Questionnaire 2023. Results for Clubhouses Worldwide</a:t>
            </a:r>
          </a:p>
          <a:p>
            <a:pPr fontAlgn="auto">
              <a:spcBef>
                <a:spcPts val="0"/>
              </a:spcBef>
              <a:spcAft>
                <a:spcPts val="0"/>
              </a:spcAft>
              <a:defRPr/>
            </a:pPr>
            <a:r>
              <a:rPr lang="en-US" sz="900" dirty="0">
                <a:solidFill>
                  <a:schemeClr val="accent4">
                    <a:lumMod val="50000"/>
                  </a:schemeClr>
                </a:solidFill>
              </a:rPr>
              <a:t>© 2023-2024 University of Massachusetts: All rights reserved. No reproductions without written permission.</a:t>
            </a:r>
          </a:p>
        </p:txBody>
      </p:sp>
    </p:spTree>
    <p:extLst>
      <p:ext uri="{BB962C8B-B14F-4D97-AF65-F5344CB8AC3E}">
        <p14:creationId xmlns:p14="http://schemas.microsoft.com/office/powerpoint/2010/main" val="14321875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AB7580-9948-A0CB-DCBC-2C3D5DB792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A272D4-A588-1EB1-A2C3-17F2CB15329C}"/>
              </a:ext>
            </a:extLst>
          </p:cNvPr>
          <p:cNvSpPr>
            <a:spLocks noGrp="1"/>
          </p:cNvSpPr>
          <p:nvPr>
            <p:ph type="title"/>
          </p:nvPr>
        </p:nvSpPr>
        <p:spPr>
          <a:xfrm>
            <a:off x="437744" y="154320"/>
            <a:ext cx="10361143" cy="556113"/>
          </a:xfrm>
        </p:spPr>
        <p:txBody>
          <a:bodyPr>
            <a:noAutofit/>
          </a:bodyPr>
          <a:lstStyle/>
          <a:p>
            <a:r>
              <a:rPr lang="en-US" dirty="0">
                <a:solidFill>
                  <a:schemeClr val="accent1"/>
                </a:solidFill>
              </a:rPr>
              <a:t>Total Membership* by Clubhouse Budget Size</a:t>
            </a:r>
          </a:p>
        </p:txBody>
      </p:sp>
      <p:sp>
        <p:nvSpPr>
          <p:cNvPr id="4" name="TextBox 3">
            <a:extLst>
              <a:ext uri="{FF2B5EF4-FFF2-40B4-BE49-F238E27FC236}">
                <a16:creationId xmlns:a16="http://schemas.microsoft.com/office/drawing/2014/main" id="{5EE60AB0-6EB8-E133-4B84-D35B2D14A20A}"/>
              </a:ext>
            </a:extLst>
          </p:cNvPr>
          <p:cNvSpPr txBox="1"/>
          <p:nvPr/>
        </p:nvSpPr>
        <p:spPr>
          <a:xfrm>
            <a:off x="575117" y="731123"/>
            <a:ext cx="7283705" cy="307777"/>
          </a:xfrm>
          <a:prstGeom prst="rect">
            <a:avLst/>
          </a:prstGeom>
          <a:noFill/>
        </p:spPr>
        <p:txBody>
          <a:bodyPr wrap="square" rtlCol="0">
            <a:spAutoFit/>
          </a:bodyPr>
          <a:lstStyle/>
          <a:p>
            <a:r>
              <a:rPr lang="en-US" sz="1400" dirty="0">
                <a:solidFill>
                  <a:schemeClr val="tx1">
                    <a:lumMod val="65000"/>
                    <a:lumOff val="35000"/>
                  </a:schemeClr>
                </a:solidFill>
              </a:rPr>
              <a:t>*Since program began operating as a Clubhouse</a:t>
            </a:r>
          </a:p>
        </p:txBody>
      </p:sp>
      <p:sp>
        <p:nvSpPr>
          <p:cNvPr id="12" name="TextBox 11">
            <a:extLst>
              <a:ext uri="{FF2B5EF4-FFF2-40B4-BE49-F238E27FC236}">
                <a16:creationId xmlns:a16="http://schemas.microsoft.com/office/drawing/2014/main" id="{BEB40E91-20D4-81C3-B4D4-53093CF60803}"/>
              </a:ext>
            </a:extLst>
          </p:cNvPr>
          <p:cNvSpPr txBox="1"/>
          <p:nvPr/>
        </p:nvSpPr>
        <p:spPr>
          <a:xfrm>
            <a:off x="368982" y="3105834"/>
            <a:ext cx="1287045" cy="646331"/>
          </a:xfrm>
          <a:prstGeom prst="rect">
            <a:avLst/>
          </a:prstGeom>
          <a:noFill/>
        </p:spPr>
        <p:txBody>
          <a:bodyPr wrap="square" rtlCol="0">
            <a:spAutoFit/>
          </a:bodyPr>
          <a:lstStyle/>
          <a:p>
            <a:pPr algn="ctr"/>
            <a:r>
              <a:rPr lang="en-US" dirty="0">
                <a:solidFill>
                  <a:schemeClr val="tx1">
                    <a:lumMod val="65000"/>
                    <a:lumOff val="35000"/>
                  </a:schemeClr>
                </a:solidFill>
              </a:rPr>
              <a:t># Members</a:t>
            </a:r>
          </a:p>
          <a:p>
            <a:pPr algn="ctr"/>
            <a:endParaRPr lang="en-US" dirty="0">
              <a:solidFill>
                <a:schemeClr val="tx1">
                  <a:lumMod val="65000"/>
                  <a:lumOff val="35000"/>
                </a:schemeClr>
              </a:solidFill>
            </a:endParaRPr>
          </a:p>
        </p:txBody>
      </p:sp>
      <p:graphicFrame>
        <p:nvGraphicFramePr>
          <p:cNvPr id="3" name="Chart 2" descr="bar chart showing total budget size">
            <a:extLst>
              <a:ext uri="{FF2B5EF4-FFF2-40B4-BE49-F238E27FC236}">
                <a16:creationId xmlns:a16="http://schemas.microsoft.com/office/drawing/2014/main" id="{A6B93B93-53CF-5AE8-6E78-269C273DB3C1}"/>
              </a:ext>
            </a:extLst>
          </p:cNvPr>
          <p:cNvGraphicFramePr>
            <a:graphicFrameLocks/>
          </p:cNvGraphicFramePr>
          <p:nvPr>
            <p:extLst>
              <p:ext uri="{D42A27DB-BD31-4B8C-83A1-F6EECF244321}">
                <p14:modId xmlns:p14="http://schemas.microsoft.com/office/powerpoint/2010/main" val="3736620428"/>
              </p:ext>
            </p:extLst>
          </p:nvPr>
        </p:nvGraphicFramePr>
        <p:xfrm>
          <a:off x="1396730" y="1348416"/>
          <a:ext cx="10038522" cy="4278444"/>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520A4190-11E2-5241-BB36-741E138FD15A}"/>
              </a:ext>
            </a:extLst>
          </p:cNvPr>
          <p:cNvSpPr txBox="1"/>
          <p:nvPr/>
        </p:nvSpPr>
        <p:spPr>
          <a:xfrm>
            <a:off x="4973161" y="5936377"/>
            <a:ext cx="2885661" cy="381000"/>
          </a:xfrm>
          <a:prstGeom prst="rect">
            <a:avLst/>
          </a:prstGeom>
          <a:noFill/>
        </p:spPr>
        <p:txBody>
          <a:bodyPr wrap="square" rtlCol="0">
            <a:spAutoFit/>
          </a:bodyPr>
          <a:lstStyle/>
          <a:p>
            <a:pPr algn="ctr"/>
            <a:r>
              <a:rPr lang="en-US" dirty="0">
                <a:solidFill>
                  <a:schemeClr val="tx1">
                    <a:lumMod val="65000"/>
                    <a:lumOff val="35000"/>
                  </a:schemeClr>
                </a:solidFill>
              </a:rPr>
              <a:t>Budget Size (# Clubhouses)</a:t>
            </a:r>
          </a:p>
        </p:txBody>
      </p:sp>
      <p:sp>
        <p:nvSpPr>
          <p:cNvPr id="9" name="Footer Placeholder 6">
            <a:extLst>
              <a:ext uri="{FF2B5EF4-FFF2-40B4-BE49-F238E27FC236}">
                <a16:creationId xmlns:a16="http://schemas.microsoft.com/office/drawing/2014/main" id="{E4447CA6-0111-CD45-B94A-F08773825195}"/>
              </a:ext>
            </a:extLst>
          </p:cNvPr>
          <p:cNvSpPr txBox="1">
            <a:spLocks/>
          </p:cNvSpPr>
          <p:nvPr/>
        </p:nvSpPr>
        <p:spPr>
          <a:xfrm>
            <a:off x="185751" y="6322680"/>
            <a:ext cx="6400800" cy="381000"/>
          </a:xfrm>
          <a:prstGeom prst="rect">
            <a:avLst/>
          </a:prstGeom>
        </p:spPr>
        <p:txBody>
          <a:bodyPr anchor="b"/>
          <a:lstStyle/>
          <a:p>
            <a:pPr fontAlgn="auto">
              <a:spcBef>
                <a:spcPts val="0"/>
              </a:spcBef>
              <a:spcAft>
                <a:spcPts val="0"/>
              </a:spcAft>
              <a:defRPr/>
            </a:pPr>
            <a:r>
              <a:rPr lang="en-US" sz="900" dirty="0">
                <a:solidFill>
                  <a:schemeClr val="accent4">
                    <a:lumMod val="50000"/>
                  </a:schemeClr>
                </a:solidFill>
              </a:rPr>
              <a:t>The Clubhouse Profile Questionnaire 2023. Results for Clubhouses Worldwide</a:t>
            </a:r>
          </a:p>
          <a:p>
            <a:pPr fontAlgn="auto">
              <a:spcBef>
                <a:spcPts val="0"/>
              </a:spcBef>
              <a:spcAft>
                <a:spcPts val="0"/>
              </a:spcAft>
              <a:defRPr/>
            </a:pPr>
            <a:r>
              <a:rPr lang="en-US" sz="900" dirty="0">
                <a:solidFill>
                  <a:schemeClr val="accent4">
                    <a:lumMod val="50000"/>
                  </a:schemeClr>
                </a:solidFill>
              </a:rPr>
              <a:t>© 2023-2024 University of Massachusetts: All rights reserved. No reproductions without written permission.</a:t>
            </a:r>
          </a:p>
        </p:txBody>
      </p:sp>
    </p:spTree>
    <p:extLst>
      <p:ext uri="{BB962C8B-B14F-4D97-AF65-F5344CB8AC3E}">
        <p14:creationId xmlns:p14="http://schemas.microsoft.com/office/powerpoint/2010/main" val="8877469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EBE146-33AA-1A16-93D9-9207AFBEFD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70B73F-C929-43F5-70DE-7B206C582B30}"/>
              </a:ext>
            </a:extLst>
          </p:cNvPr>
          <p:cNvSpPr>
            <a:spLocks noGrp="1"/>
          </p:cNvSpPr>
          <p:nvPr>
            <p:ph type="title"/>
          </p:nvPr>
        </p:nvSpPr>
        <p:spPr>
          <a:xfrm>
            <a:off x="448049" y="301557"/>
            <a:ext cx="10515600" cy="1102116"/>
          </a:xfrm>
        </p:spPr>
        <p:txBody>
          <a:bodyPr>
            <a:normAutofit fontScale="90000"/>
          </a:bodyPr>
          <a:lstStyle/>
          <a:p>
            <a:r>
              <a:rPr lang="en-US" dirty="0">
                <a:solidFill>
                  <a:schemeClr val="accent1"/>
                </a:solidFill>
              </a:rPr>
              <a:t>Number Members Receiving Clubhouse Services in Community by Clubhouse Budget Size</a:t>
            </a:r>
            <a:endParaRPr lang="en-US" sz="4400" dirty="0">
              <a:solidFill>
                <a:schemeClr val="accent1"/>
              </a:solidFill>
            </a:endParaRPr>
          </a:p>
        </p:txBody>
      </p:sp>
      <p:graphicFrame>
        <p:nvGraphicFramePr>
          <p:cNvPr id="13" name="Chart 12" descr="bar chart showing services in community budget">
            <a:extLst>
              <a:ext uri="{FF2B5EF4-FFF2-40B4-BE49-F238E27FC236}">
                <a16:creationId xmlns:a16="http://schemas.microsoft.com/office/drawing/2014/main" id="{FE4F94D7-5921-3AA3-2330-339EF475FDDC}"/>
              </a:ext>
            </a:extLst>
          </p:cNvPr>
          <p:cNvGraphicFramePr>
            <a:graphicFrameLocks/>
          </p:cNvGraphicFramePr>
          <p:nvPr>
            <p:extLst>
              <p:ext uri="{D42A27DB-BD31-4B8C-83A1-F6EECF244321}">
                <p14:modId xmlns:p14="http://schemas.microsoft.com/office/powerpoint/2010/main" val="2516682873"/>
              </p:ext>
            </p:extLst>
          </p:nvPr>
        </p:nvGraphicFramePr>
        <p:xfrm>
          <a:off x="1897702" y="1765786"/>
          <a:ext cx="8891568" cy="3708227"/>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FCF41C12-F470-BFD3-FF02-8BCE0E360A5A}"/>
              </a:ext>
            </a:extLst>
          </p:cNvPr>
          <p:cNvSpPr txBox="1"/>
          <p:nvPr/>
        </p:nvSpPr>
        <p:spPr>
          <a:xfrm>
            <a:off x="448049" y="3175003"/>
            <a:ext cx="1287045" cy="369332"/>
          </a:xfrm>
          <a:prstGeom prst="rect">
            <a:avLst/>
          </a:prstGeom>
          <a:noFill/>
        </p:spPr>
        <p:txBody>
          <a:bodyPr wrap="square" rtlCol="0">
            <a:spAutoFit/>
          </a:bodyPr>
          <a:lstStyle/>
          <a:p>
            <a:pPr algn="ctr"/>
            <a:r>
              <a:rPr lang="en-US" dirty="0">
                <a:solidFill>
                  <a:schemeClr val="tx1">
                    <a:lumMod val="65000"/>
                    <a:lumOff val="35000"/>
                  </a:schemeClr>
                </a:solidFill>
              </a:rPr>
              <a:t># Members</a:t>
            </a:r>
          </a:p>
        </p:txBody>
      </p:sp>
      <p:sp>
        <p:nvSpPr>
          <p:cNvPr id="10" name="TextBox 9">
            <a:extLst>
              <a:ext uri="{FF2B5EF4-FFF2-40B4-BE49-F238E27FC236}">
                <a16:creationId xmlns:a16="http://schemas.microsoft.com/office/drawing/2014/main" id="{630A397C-C0DC-4373-97A9-A8724DFFAF39}"/>
              </a:ext>
            </a:extLst>
          </p:cNvPr>
          <p:cNvSpPr txBox="1"/>
          <p:nvPr/>
        </p:nvSpPr>
        <p:spPr>
          <a:xfrm>
            <a:off x="4653169" y="5836126"/>
            <a:ext cx="2885661" cy="381000"/>
          </a:xfrm>
          <a:prstGeom prst="rect">
            <a:avLst/>
          </a:prstGeom>
          <a:noFill/>
        </p:spPr>
        <p:txBody>
          <a:bodyPr wrap="square" rtlCol="0">
            <a:spAutoFit/>
          </a:bodyPr>
          <a:lstStyle/>
          <a:p>
            <a:pPr algn="ctr"/>
            <a:r>
              <a:rPr lang="en-US" dirty="0">
                <a:solidFill>
                  <a:schemeClr val="tx1">
                    <a:lumMod val="65000"/>
                    <a:lumOff val="35000"/>
                  </a:schemeClr>
                </a:solidFill>
              </a:rPr>
              <a:t>Budget Size (# Clubhouses)</a:t>
            </a:r>
          </a:p>
        </p:txBody>
      </p:sp>
      <p:sp>
        <p:nvSpPr>
          <p:cNvPr id="9" name="Footer Placeholder 6">
            <a:extLst>
              <a:ext uri="{FF2B5EF4-FFF2-40B4-BE49-F238E27FC236}">
                <a16:creationId xmlns:a16="http://schemas.microsoft.com/office/drawing/2014/main" id="{71DC00CA-1D4E-C2A3-E486-708DDE2B7403}"/>
              </a:ext>
            </a:extLst>
          </p:cNvPr>
          <p:cNvSpPr txBox="1">
            <a:spLocks/>
          </p:cNvSpPr>
          <p:nvPr/>
        </p:nvSpPr>
        <p:spPr>
          <a:xfrm>
            <a:off x="271706" y="6365943"/>
            <a:ext cx="6400800" cy="381000"/>
          </a:xfrm>
          <a:prstGeom prst="rect">
            <a:avLst/>
          </a:prstGeom>
        </p:spPr>
        <p:txBody>
          <a:bodyPr anchor="b"/>
          <a:lstStyle/>
          <a:p>
            <a:pPr fontAlgn="auto">
              <a:spcBef>
                <a:spcPts val="0"/>
              </a:spcBef>
              <a:spcAft>
                <a:spcPts val="0"/>
              </a:spcAft>
              <a:defRPr/>
            </a:pPr>
            <a:r>
              <a:rPr lang="en-US" sz="900" dirty="0">
                <a:solidFill>
                  <a:schemeClr val="accent4">
                    <a:lumMod val="50000"/>
                  </a:schemeClr>
                </a:solidFill>
              </a:rPr>
              <a:t>The Clubhouse Profile Questionnaire 2023. Results for Clubhouses Worldwide</a:t>
            </a:r>
          </a:p>
          <a:p>
            <a:pPr fontAlgn="auto">
              <a:spcBef>
                <a:spcPts val="0"/>
              </a:spcBef>
              <a:spcAft>
                <a:spcPts val="0"/>
              </a:spcAft>
              <a:defRPr/>
            </a:pPr>
            <a:r>
              <a:rPr lang="en-US" sz="900" dirty="0">
                <a:solidFill>
                  <a:schemeClr val="accent4">
                    <a:lumMod val="50000"/>
                  </a:schemeClr>
                </a:solidFill>
              </a:rPr>
              <a:t>© 2023-2024 University of Massachusetts: All rights reserved. No reproductions without written permission.</a:t>
            </a:r>
          </a:p>
        </p:txBody>
      </p:sp>
    </p:spTree>
    <p:extLst>
      <p:ext uri="{BB962C8B-B14F-4D97-AF65-F5344CB8AC3E}">
        <p14:creationId xmlns:p14="http://schemas.microsoft.com/office/powerpoint/2010/main" val="18210815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AF343-3B00-CD10-AF4C-66591E8B60C1}"/>
              </a:ext>
            </a:extLst>
          </p:cNvPr>
          <p:cNvSpPr>
            <a:spLocks noGrp="1"/>
          </p:cNvSpPr>
          <p:nvPr>
            <p:ph type="title"/>
          </p:nvPr>
        </p:nvSpPr>
        <p:spPr>
          <a:xfrm>
            <a:off x="440204" y="250376"/>
            <a:ext cx="10515600" cy="556113"/>
          </a:xfrm>
        </p:spPr>
        <p:txBody>
          <a:bodyPr>
            <a:normAutofit fontScale="90000"/>
          </a:bodyPr>
          <a:lstStyle/>
          <a:p>
            <a:r>
              <a:rPr lang="en-US" dirty="0">
                <a:solidFill>
                  <a:schemeClr val="tx2">
                    <a:lumMod val="90000"/>
                    <a:lumOff val="10000"/>
                  </a:schemeClr>
                </a:solidFill>
              </a:rPr>
              <a:t>Member Referral Sources </a:t>
            </a:r>
            <a:r>
              <a:rPr lang="en-US" sz="2200" dirty="0">
                <a:solidFill>
                  <a:schemeClr val="tx2">
                    <a:lumMod val="90000"/>
                    <a:lumOff val="10000"/>
                  </a:schemeClr>
                </a:solidFill>
              </a:rPr>
              <a:t>(210 Clubhouses)</a:t>
            </a:r>
            <a:endParaRPr lang="en-US" dirty="0">
              <a:solidFill>
                <a:schemeClr val="tx2">
                  <a:lumMod val="90000"/>
                  <a:lumOff val="10000"/>
                </a:schemeClr>
              </a:solidFill>
            </a:endParaRPr>
          </a:p>
        </p:txBody>
      </p:sp>
      <p:sp>
        <p:nvSpPr>
          <p:cNvPr id="9" name="Footer Placeholder 6">
            <a:extLst>
              <a:ext uri="{FF2B5EF4-FFF2-40B4-BE49-F238E27FC236}">
                <a16:creationId xmlns:a16="http://schemas.microsoft.com/office/drawing/2014/main" id="{D8FD0732-3F9F-E5AF-84CB-BF6198EA6FB4}"/>
              </a:ext>
            </a:extLst>
          </p:cNvPr>
          <p:cNvSpPr txBox="1">
            <a:spLocks/>
          </p:cNvSpPr>
          <p:nvPr/>
        </p:nvSpPr>
        <p:spPr>
          <a:xfrm>
            <a:off x="253519" y="6389226"/>
            <a:ext cx="6400800" cy="381000"/>
          </a:xfrm>
          <a:prstGeom prst="rect">
            <a:avLst/>
          </a:prstGeom>
        </p:spPr>
        <p:txBody>
          <a:bodyPr anchor="b"/>
          <a:lstStyle/>
          <a:p>
            <a:pPr fontAlgn="auto">
              <a:spcBef>
                <a:spcPts val="0"/>
              </a:spcBef>
              <a:spcAft>
                <a:spcPts val="0"/>
              </a:spcAft>
              <a:defRPr/>
            </a:pPr>
            <a:r>
              <a:rPr lang="en-US" sz="900" dirty="0">
                <a:solidFill>
                  <a:schemeClr val="accent4">
                    <a:lumMod val="50000"/>
                  </a:schemeClr>
                </a:solidFill>
              </a:rPr>
              <a:t>The Clubhouse Profile Questionnaire 2023. Results for Clubhouses Worldwide</a:t>
            </a:r>
          </a:p>
          <a:p>
            <a:pPr fontAlgn="auto">
              <a:spcBef>
                <a:spcPts val="0"/>
              </a:spcBef>
              <a:spcAft>
                <a:spcPts val="0"/>
              </a:spcAft>
              <a:defRPr/>
            </a:pPr>
            <a:r>
              <a:rPr lang="en-US" sz="900" dirty="0">
                <a:solidFill>
                  <a:schemeClr val="accent4">
                    <a:lumMod val="50000"/>
                  </a:schemeClr>
                </a:solidFill>
              </a:rPr>
              <a:t>© 2023-2024 University of Massachusetts: All rights reserved. No reproductions without written permission.</a:t>
            </a:r>
          </a:p>
        </p:txBody>
      </p:sp>
      <p:graphicFrame>
        <p:nvGraphicFramePr>
          <p:cNvPr id="12" name="Chart 11" descr="pie chart showing referral sources">
            <a:extLst>
              <a:ext uri="{FF2B5EF4-FFF2-40B4-BE49-F238E27FC236}">
                <a16:creationId xmlns:a16="http://schemas.microsoft.com/office/drawing/2014/main" id="{E836DAAD-CCAF-0F16-339E-1CEAF1582E35}"/>
              </a:ext>
            </a:extLst>
          </p:cNvPr>
          <p:cNvGraphicFramePr>
            <a:graphicFrameLocks/>
          </p:cNvGraphicFramePr>
          <p:nvPr>
            <p:extLst>
              <p:ext uri="{D42A27DB-BD31-4B8C-83A1-F6EECF244321}">
                <p14:modId xmlns:p14="http://schemas.microsoft.com/office/powerpoint/2010/main" val="342919937"/>
              </p:ext>
            </p:extLst>
          </p:nvPr>
        </p:nvGraphicFramePr>
        <p:xfrm>
          <a:off x="1510018" y="922789"/>
          <a:ext cx="9009776" cy="44713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descr="pie chart showing referral sources">
            <a:extLst>
              <a:ext uri="{FF2B5EF4-FFF2-40B4-BE49-F238E27FC236}">
                <a16:creationId xmlns:a16="http://schemas.microsoft.com/office/drawing/2014/main" id="{0C64B6AD-0B96-BE50-89C5-50443E3A0975}"/>
              </a:ext>
            </a:extLst>
          </p:cNvPr>
          <p:cNvGraphicFramePr>
            <a:graphicFrameLocks/>
          </p:cNvGraphicFramePr>
          <p:nvPr>
            <p:extLst>
              <p:ext uri="{D42A27DB-BD31-4B8C-83A1-F6EECF244321}">
                <p14:modId xmlns:p14="http://schemas.microsoft.com/office/powerpoint/2010/main" val="1280841179"/>
              </p:ext>
            </p:extLst>
          </p:nvPr>
        </p:nvGraphicFramePr>
        <p:xfrm>
          <a:off x="440204" y="969093"/>
          <a:ext cx="10599271" cy="509492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144471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AF343-3B00-CD10-AF4C-66591E8B60C1}"/>
              </a:ext>
            </a:extLst>
          </p:cNvPr>
          <p:cNvSpPr>
            <a:spLocks noGrp="1"/>
          </p:cNvSpPr>
          <p:nvPr>
            <p:ph type="title"/>
          </p:nvPr>
        </p:nvSpPr>
        <p:spPr>
          <a:xfrm>
            <a:off x="193885" y="87774"/>
            <a:ext cx="11673437" cy="835015"/>
          </a:xfrm>
        </p:spPr>
        <p:txBody>
          <a:bodyPr>
            <a:noAutofit/>
          </a:bodyPr>
          <a:lstStyle/>
          <a:p>
            <a:r>
              <a:rPr lang="en-US" sz="3600" dirty="0">
                <a:solidFill>
                  <a:schemeClr val="tx2">
                    <a:lumMod val="90000"/>
                    <a:lumOff val="10000"/>
                  </a:schemeClr>
                </a:solidFill>
              </a:rPr>
              <a:t>Membership Eligibility Requirements Used by Clubhouses </a:t>
            </a:r>
            <a:br>
              <a:rPr lang="en-US" sz="3600" dirty="0">
                <a:solidFill>
                  <a:schemeClr val="tx2">
                    <a:lumMod val="90000"/>
                    <a:lumOff val="10000"/>
                  </a:schemeClr>
                </a:solidFill>
              </a:rPr>
            </a:br>
            <a:r>
              <a:rPr lang="en-US" sz="1800" dirty="0">
                <a:solidFill>
                  <a:schemeClr val="tx2">
                    <a:lumMod val="90000"/>
                    <a:lumOff val="10000"/>
                  </a:schemeClr>
                </a:solidFill>
              </a:rPr>
              <a:t>(248 Clubhouses)</a:t>
            </a:r>
          </a:p>
        </p:txBody>
      </p:sp>
      <p:sp>
        <p:nvSpPr>
          <p:cNvPr id="9" name="Footer Placeholder 6">
            <a:extLst>
              <a:ext uri="{FF2B5EF4-FFF2-40B4-BE49-F238E27FC236}">
                <a16:creationId xmlns:a16="http://schemas.microsoft.com/office/drawing/2014/main" id="{D8FD0732-3F9F-E5AF-84CB-BF6198EA6FB4}"/>
              </a:ext>
            </a:extLst>
          </p:cNvPr>
          <p:cNvSpPr txBox="1">
            <a:spLocks/>
          </p:cNvSpPr>
          <p:nvPr/>
        </p:nvSpPr>
        <p:spPr>
          <a:xfrm>
            <a:off x="193885" y="6389226"/>
            <a:ext cx="6400800" cy="381000"/>
          </a:xfrm>
          <a:prstGeom prst="rect">
            <a:avLst/>
          </a:prstGeom>
        </p:spPr>
        <p:txBody>
          <a:bodyPr anchor="b"/>
          <a:lstStyle/>
          <a:p>
            <a:pPr fontAlgn="auto">
              <a:spcBef>
                <a:spcPts val="0"/>
              </a:spcBef>
              <a:spcAft>
                <a:spcPts val="0"/>
              </a:spcAft>
              <a:defRPr/>
            </a:pPr>
            <a:r>
              <a:rPr lang="en-US" sz="900" dirty="0">
                <a:solidFill>
                  <a:schemeClr val="accent4">
                    <a:lumMod val="50000"/>
                  </a:schemeClr>
                </a:solidFill>
              </a:rPr>
              <a:t>The Clubhouse Profile Questionnaire 2023. Results for Clubhouses Worldwide</a:t>
            </a:r>
          </a:p>
          <a:p>
            <a:pPr fontAlgn="auto">
              <a:spcBef>
                <a:spcPts val="0"/>
              </a:spcBef>
              <a:spcAft>
                <a:spcPts val="0"/>
              </a:spcAft>
              <a:defRPr/>
            </a:pPr>
            <a:r>
              <a:rPr lang="en-US" sz="900" dirty="0">
                <a:solidFill>
                  <a:schemeClr val="accent4">
                    <a:lumMod val="50000"/>
                  </a:schemeClr>
                </a:solidFill>
              </a:rPr>
              <a:t>© 2023-2024 University of Massachusetts: All rights reserved. No reproductions without written permission.</a:t>
            </a:r>
          </a:p>
        </p:txBody>
      </p:sp>
      <p:graphicFrame>
        <p:nvGraphicFramePr>
          <p:cNvPr id="12" name="Chart 11" descr="bar chart showing eligibity requirements">
            <a:extLst>
              <a:ext uri="{FF2B5EF4-FFF2-40B4-BE49-F238E27FC236}">
                <a16:creationId xmlns:a16="http://schemas.microsoft.com/office/drawing/2014/main" id="{E836DAAD-CCAF-0F16-339E-1CEAF1582E35}"/>
              </a:ext>
            </a:extLst>
          </p:cNvPr>
          <p:cNvGraphicFramePr>
            <a:graphicFrameLocks/>
          </p:cNvGraphicFramePr>
          <p:nvPr>
            <p:extLst>
              <p:ext uri="{D42A27DB-BD31-4B8C-83A1-F6EECF244321}">
                <p14:modId xmlns:p14="http://schemas.microsoft.com/office/powerpoint/2010/main" val="200513141"/>
              </p:ext>
            </p:extLst>
          </p:nvPr>
        </p:nvGraphicFramePr>
        <p:xfrm>
          <a:off x="1510018" y="922789"/>
          <a:ext cx="9009776" cy="4471332"/>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37643A93-D91D-0BB0-09CA-2EE97D32B001}"/>
              </a:ext>
            </a:extLst>
          </p:cNvPr>
          <p:cNvSpPr txBox="1"/>
          <p:nvPr/>
        </p:nvSpPr>
        <p:spPr>
          <a:xfrm>
            <a:off x="7044988" y="6081449"/>
            <a:ext cx="1996580" cy="307777"/>
          </a:xfrm>
          <a:prstGeom prst="rect">
            <a:avLst/>
          </a:prstGeom>
          <a:noFill/>
        </p:spPr>
        <p:txBody>
          <a:bodyPr wrap="square" rtlCol="0">
            <a:spAutoFit/>
          </a:bodyPr>
          <a:lstStyle/>
          <a:p>
            <a:pPr algn="ctr"/>
            <a:r>
              <a:rPr lang="en-US" sz="1400" dirty="0"/>
              <a:t># Clubhouses</a:t>
            </a:r>
          </a:p>
        </p:txBody>
      </p:sp>
      <p:graphicFrame>
        <p:nvGraphicFramePr>
          <p:cNvPr id="3" name="Chart 2" descr="bar chart showing eligibility requirements">
            <a:extLst>
              <a:ext uri="{FF2B5EF4-FFF2-40B4-BE49-F238E27FC236}">
                <a16:creationId xmlns:a16="http://schemas.microsoft.com/office/drawing/2014/main" id="{5CE98F96-027F-4D9A-A17E-3EE2E652D912}"/>
              </a:ext>
            </a:extLst>
          </p:cNvPr>
          <p:cNvGraphicFramePr>
            <a:graphicFrameLocks/>
          </p:cNvGraphicFramePr>
          <p:nvPr>
            <p:extLst>
              <p:ext uri="{D42A27DB-BD31-4B8C-83A1-F6EECF244321}">
                <p14:modId xmlns:p14="http://schemas.microsoft.com/office/powerpoint/2010/main" val="1243563563"/>
              </p:ext>
            </p:extLst>
          </p:nvPr>
        </p:nvGraphicFramePr>
        <p:xfrm>
          <a:off x="458932" y="1318216"/>
          <a:ext cx="11111947" cy="457345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013960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AF343-3B00-CD10-AF4C-66591E8B60C1}"/>
              </a:ext>
            </a:extLst>
          </p:cNvPr>
          <p:cNvSpPr>
            <a:spLocks noGrp="1"/>
          </p:cNvSpPr>
          <p:nvPr>
            <p:ph type="title"/>
          </p:nvPr>
        </p:nvSpPr>
        <p:spPr>
          <a:xfrm>
            <a:off x="574943" y="303506"/>
            <a:ext cx="10515600" cy="556113"/>
          </a:xfrm>
        </p:spPr>
        <p:txBody>
          <a:bodyPr>
            <a:normAutofit fontScale="90000"/>
          </a:bodyPr>
          <a:lstStyle/>
          <a:p>
            <a:r>
              <a:rPr lang="en-US" sz="4900" dirty="0">
                <a:solidFill>
                  <a:schemeClr val="tx2">
                    <a:lumMod val="90000"/>
                    <a:lumOff val="10000"/>
                  </a:schemeClr>
                </a:solidFill>
              </a:rPr>
              <a:t>Membership Demographics: Gender </a:t>
            </a:r>
            <a:r>
              <a:rPr lang="en-US" sz="2200" dirty="0">
                <a:solidFill>
                  <a:schemeClr val="tx2">
                    <a:lumMod val="90000"/>
                    <a:lumOff val="10000"/>
                  </a:schemeClr>
                </a:solidFill>
              </a:rPr>
              <a:t>(189 Clubhouses)</a:t>
            </a:r>
          </a:p>
        </p:txBody>
      </p:sp>
      <p:graphicFrame>
        <p:nvGraphicFramePr>
          <p:cNvPr id="3" name="Chart 2" descr="pie chart showing gender demographics">
            <a:extLst>
              <a:ext uri="{FF2B5EF4-FFF2-40B4-BE49-F238E27FC236}">
                <a16:creationId xmlns:a16="http://schemas.microsoft.com/office/drawing/2014/main" id="{B9F819CB-B486-C602-E4C2-D9CA21187D82}"/>
              </a:ext>
            </a:extLst>
          </p:cNvPr>
          <p:cNvGraphicFramePr>
            <a:graphicFrameLocks/>
          </p:cNvGraphicFramePr>
          <p:nvPr>
            <p:extLst>
              <p:ext uri="{D42A27DB-BD31-4B8C-83A1-F6EECF244321}">
                <p14:modId xmlns:p14="http://schemas.microsoft.com/office/powerpoint/2010/main" val="4220661105"/>
              </p:ext>
            </p:extLst>
          </p:nvPr>
        </p:nvGraphicFramePr>
        <p:xfrm>
          <a:off x="1379753" y="1305805"/>
          <a:ext cx="8727286" cy="4808229"/>
        </p:xfrm>
        <a:graphic>
          <a:graphicData uri="http://schemas.openxmlformats.org/drawingml/2006/chart">
            <c:chart xmlns:c="http://schemas.openxmlformats.org/drawingml/2006/chart" xmlns:r="http://schemas.openxmlformats.org/officeDocument/2006/relationships" r:id="rId3"/>
          </a:graphicData>
        </a:graphic>
      </p:graphicFrame>
      <p:sp>
        <p:nvSpPr>
          <p:cNvPr id="9" name="Footer Placeholder 6">
            <a:extLst>
              <a:ext uri="{FF2B5EF4-FFF2-40B4-BE49-F238E27FC236}">
                <a16:creationId xmlns:a16="http://schemas.microsoft.com/office/drawing/2014/main" id="{D8FD0732-3F9F-E5AF-84CB-BF6198EA6FB4}"/>
              </a:ext>
            </a:extLst>
          </p:cNvPr>
          <p:cNvSpPr txBox="1">
            <a:spLocks/>
          </p:cNvSpPr>
          <p:nvPr/>
        </p:nvSpPr>
        <p:spPr>
          <a:xfrm>
            <a:off x="175604" y="6363994"/>
            <a:ext cx="6400800" cy="381000"/>
          </a:xfrm>
          <a:prstGeom prst="rect">
            <a:avLst/>
          </a:prstGeom>
        </p:spPr>
        <p:txBody>
          <a:bodyPr anchor="b"/>
          <a:lstStyle/>
          <a:p>
            <a:pPr fontAlgn="auto">
              <a:spcBef>
                <a:spcPts val="0"/>
              </a:spcBef>
              <a:spcAft>
                <a:spcPts val="0"/>
              </a:spcAft>
              <a:defRPr/>
            </a:pPr>
            <a:r>
              <a:rPr lang="en-US" sz="900" dirty="0">
                <a:solidFill>
                  <a:schemeClr val="accent4">
                    <a:lumMod val="50000"/>
                  </a:schemeClr>
                </a:solidFill>
              </a:rPr>
              <a:t>The Clubhouse Profile Questionnaire 2023. Results for Clubhouses Worldwide</a:t>
            </a:r>
          </a:p>
          <a:p>
            <a:pPr fontAlgn="auto">
              <a:spcBef>
                <a:spcPts val="0"/>
              </a:spcBef>
              <a:spcAft>
                <a:spcPts val="0"/>
              </a:spcAft>
              <a:defRPr/>
            </a:pPr>
            <a:r>
              <a:rPr lang="en-US" sz="900" dirty="0">
                <a:solidFill>
                  <a:schemeClr val="accent4">
                    <a:lumMod val="50000"/>
                  </a:schemeClr>
                </a:solidFill>
              </a:rPr>
              <a:t>© 2023-2024 University of Massachusetts: All rights reserved. No reproductions without written permission.</a:t>
            </a:r>
          </a:p>
        </p:txBody>
      </p:sp>
    </p:spTree>
    <p:extLst>
      <p:ext uri="{BB962C8B-B14F-4D97-AF65-F5344CB8AC3E}">
        <p14:creationId xmlns:p14="http://schemas.microsoft.com/office/powerpoint/2010/main" val="16037399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AF343-3B00-CD10-AF4C-66591E8B60C1}"/>
              </a:ext>
            </a:extLst>
          </p:cNvPr>
          <p:cNvSpPr>
            <a:spLocks noGrp="1"/>
          </p:cNvSpPr>
          <p:nvPr>
            <p:ph type="title"/>
          </p:nvPr>
        </p:nvSpPr>
        <p:spPr>
          <a:xfrm>
            <a:off x="410252" y="234640"/>
            <a:ext cx="11371495" cy="556113"/>
          </a:xfrm>
        </p:spPr>
        <p:txBody>
          <a:bodyPr>
            <a:normAutofit fontScale="90000"/>
          </a:bodyPr>
          <a:lstStyle/>
          <a:p>
            <a:r>
              <a:rPr lang="en-US" dirty="0">
                <a:solidFill>
                  <a:schemeClr val="tx2">
                    <a:lumMod val="90000"/>
                    <a:lumOff val="10000"/>
                  </a:schemeClr>
                </a:solidFill>
              </a:rPr>
              <a:t>Membership Demographics: Race/Ethnicity </a:t>
            </a:r>
            <a:r>
              <a:rPr lang="en-US" sz="2200" dirty="0">
                <a:solidFill>
                  <a:schemeClr val="tx2">
                    <a:lumMod val="90000"/>
                    <a:lumOff val="10000"/>
                  </a:schemeClr>
                </a:solidFill>
              </a:rPr>
              <a:t>(189 Clubhouses)</a:t>
            </a:r>
          </a:p>
        </p:txBody>
      </p:sp>
      <p:graphicFrame>
        <p:nvGraphicFramePr>
          <p:cNvPr id="13" name="Chart 12" descr="pie chart showing race demographics">
            <a:extLst>
              <a:ext uri="{FF2B5EF4-FFF2-40B4-BE49-F238E27FC236}">
                <a16:creationId xmlns:a16="http://schemas.microsoft.com/office/drawing/2014/main" id="{F6141147-46BD-5DA0-FD32-158E7F9F0635}"/>
              </a:ext>
            </a:extLst>
          </p:cNvPr>
          <p:cNvGraphicFramePr>
            <a:graphicFrameLocks/>
          </p:cNvGraphicFramePr>
          <p:nvPr>
            <p:extLst>
              <p:ext uri="{D42A27DB-BD31-4B8C-83A1-F6EECF244321}">
                <p14:modId xmlns:p14="http://schemas.microsoft.com/office/powerpoint/2010/main" val="3119162562"/>
              </p:ext>
            </p:extLst>
          </p:nvPr>
        </p:nvGraphicFramePr>
        <p:xfrm>
          <a:off x="536713" y="1382816"/>
          <a:ext cx="10952922" cy="4471332"/>
        </p:xfrm>
        <a:graphic>
          <a:graphicData uri="http://schemas.openxmlformats.org/drawingml/2006/chart">
            <c:chart xmlns:c="http://schemas.openxmlformats.org/drawingml/2006/chart" xmlns:r="http://schemas.openxmlformats.org/officeDocument/2006/relationships" r:id="rId3"/>
          </a:graphicData>
        </a:graphic>
      </p:graphicFrame>
      <p:sp>
        <p:nvSpPr>
          <p:cNvPr id="9" name="Footer Placeholder 6">
            <a:extLst>
              <a:ext uri="{FF2B5EF4-FFF2-40B4-BE49-F238E27FC236}">
                <a16:creationId xmlns:a16="http://schemas.microsoft.com/office/drawing/2014/main" id="{D8FD0732-3F9F-E5AF-84CB-BF6198EA6FB4}"/>
              </a:ext>
            </a:extLst>
          </p:cNvPr>
          <p:cNvSpPr txBox="1">
            <a:spLocks/>
          </p:cNvSpPr>
          <p:nvPr/>
        </p:nvSpPr>
        <p:spPr>
          <a:xfrm>
            <a:off x="180797" y="6242360"/>
            <a:ext cx="6400800" cy="381000"/>
          </a:xfrm>
          <a:prstGeom prst="rect">
            <a:avLst/>
          </a:prstGeom>
        </p:spPr>
        <p:txBody>
          <a:bodyPr anchor="b"/>
          <a:lstStyle/>
          <a:p>
            <a:pPr fontAlgn="auto">
              <a:spcBef>
                <a:spcPts val="0"/>
              </a:spcBef>
              <a:spcAft>
                <a:spcPts val="0"/>
              </a:spcAft>
              <a:defRPr/>
            </a:pPr>
            <a:r>
              <a:rPr lang="en-US" sz="900" dirty="0">
                <a:solidFill>
                  <a:schemeClr val="accent4">
                    <a:lumMod val="50000"/>
                  </a:schemeClr>
                </a:solidFill>
              </a:rPr>
              <a:t>The Clubhouse Profile Questionnaire 2023. Results for Clubhouses Worldwide</a:t>
            </a:r>
          </a:p>
          <a:p>
            <a:pPr fontAlgn="auto">
              <a:spcBef>
                <a:spcPts val="0"/>
              </a:spcBef>
              <a:spcAft>
                <a:spcPts val="0"/>
              </a:spcAft>
              <a:defRPr/>
            </a:pPr>
            <a:r>
              <a:rPr lang="en-US" sz="900" dirty="0">
                <a:solidFill>
                  <a:schemeClr val="accent4">
                    <a:lumMod val="50000"/>
                  </a:schemeClr>
                </a:solidFill>
              </a:rPr>
              <a:t>© 2023-2024 University of Massachusetts: All rights reserved. No reproductions without written permission.</a:t>
            </a:r>
          </a:p>
        </p:txBody>
      </p:sp>
    </p:spTree>
    <p:extLst>
      <p:ext uri="{BB962C8B-B14F-4D97-AF65-F5344CB8AC3E}">
        <p14:creationId xmlns:p14="http://schemas.microsoft.com/office/powerpoint/2010/main" val="25219549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AF343-3B00-CD10-AF4C-66591E8B60C1}"/>
              </a:ext>
            </a:extLst>
          </p:cNvPr>
          <p:cNvSpPr>
            <a:spLocks noGrp="1"/>
          </p:cNvSpPr>
          <p:nvPr>
            <p:ph type="title"/>
          </p:nvPr>
        </p:nvSpPr>
        <p:spPr>
          <a:xfrm>
            <a:off x="410385" y="270685"/>
            <a:ext cx="11278031" cy="893582"/>
          </a:xfrm>
        </p:spPr>
        <p:txBody>
          <a:bodyPr>
            <a:normAutofit fontScale="90000"/>
          </a:bodyPr>
          <a:lstStyle/>
          <a:p>
            <a:r>
              <a:rPr lang="en-US" dirty="0">
                <a:solidFill>
                  <a:schemeClr val="tx2">
                    <a:lumMod val="90000"/>
                    <a:lumOff val="10000"/>
                  </a:schemeClr>
                </a:solidFill>
              </a:rPr>
              <a:t>Membership: % of Active Members in Age Categories </a:t>
            </a:r>
            <a:r>
              <a:rPr lang="en-US" sz="2000" dirty="0">
                <a:solidFill>
                  <a:schemeClr val="tx2">
                    <a:lumMod val="90000"/>
                    <a:lumOff val="10000"/>
                  </a:schemeClr>
                </a:solidFill>
              </a:rPr>
              <a:t>(210 Clubhouses)</a:t>
            </a:r>
          </a:p>
        </p:txBody>
      </p:sp>
      <p:graphicFrame>
        <p:nvGraphicFramePr>
          <p:cNvPr id="11" name="Chart 10" descr="pie chart by active members">
            <a:extLst>
              <a:ext uri="{FF2B5EF4-FFF2-40B4-BE49-F238E27FC236}">
                <a16:creationId xmlns:a16="http://schemas.microsoft.com/office/drawing/2014/main" id="{273CC117-948A-5622-95EA-825F60D8D7C4}"/>
              </a:ext>
            </a:extLst>
          </p:cNvPr>
          <p:cNvGraphicFramePr>
            <a:graphicFrameLocks/>
          </p:cNvGraphicFramePr>
          <p:nvPr>
            <p:extLst>
              <p:ext uri="{D42A27DB-BD31-4B8C-83A1-F6EECF244321}">
                <p14:modId xmlns:p14="http://schemas.microsoft.com/office/powerpoint/2010/main" val="3373585561"/>
              </p:ext>
            </p:extLst>
          </p:nvPr>
        </p:nvGraphicFramePr>
        <p:xfrm>
          <a:off x="1743687" y="950177"/>
          <a:ext cx="8274955" cy="5305015"/>
        </p:xfrm>
        <a:graphic>
          <a:graphicData uri="http://schemas.openxmlformats.org/drawingml/2006/chart">
            <c:chart xmlns:c="http://schemas.openxmlformats.org/drawingml/2006/chart" xmlns:r="http://schemas.openxmlformats.org/officeDocument/2006/relationships" r:id="rId3"/>
          </a:graphicData>
        </a:graphic>
      </p:graphicFrame>
      <p:sp>
        <p:nvSpPr>
          <p:cNvPr id="9" name="Footer Placeholder 6">
            <a:extLst>
              <a:ext uri="{FF2B5EF4-FFF2-40B4-BE49-F238E27FC236}">
                <a16:creationId xmlns:a16="http://schemas.microsoft.com/office/drawing/2014/main" id="{D8FD0732-3F9F-E5AF-84CB-BF6198EA6FB4}"/>
              </a:ext>
            </a:extLst>
          </p:cNvPr>
          <p:cNvSpPr txBox="1">
            <a:spLocks/>
          </p:cNvSpPr>
          <p:nvPr/>
        </p:nvSpPr>
        <p:spPr>
          <a:xfrm>
            <a:off x="203825" y="6255192"/>
            <a:ext cx="6400800" cy="381000"/>
          </a:xfrm>
          <a:prstGeom prst="rect">
            <a:avLst/>
          </a:prstGeom>
        </p:spPr>
        <p:txBody>
          <a:bodyPr anchor="b"/>
          <a:lstStyle/>
          <a:p>
            <a:pPr fontAlgn="auto">
              <a:spcBef>
                <a:spcPts val="0"/>
              </a:spcBef>
              <a:spcAft>
                <a:spcPts val="0"/>
              </a:spcAft>
              <a:defRPr/>
            </a:pPr>
            <a:r>
              <a:rPr lang="en-US" sz="900" dirty="0">
                <a:solidFill>
                  <a:schemeClr val="accent4">
                    <a:lumMod val="50000"/>
                  </a:schemeClr>
                </a:solidFill>
              </a:rPr>
              <a:t>The Clubhouse Profile Questionnaire 2023. Results for Clubhouses Worldwide</a:t>
            </a:r>
          </a:p>
          <a:p>
            <a:pPr fontAlgn="auto">
              <a:spcBef>
                <a:spcPts val="0"/>
              </a:spcBef>
              <a:spcAft>
                <a:spcPts val="0"/>
              </a:spcAft>
              <a:defRPr/>
            </a:pPr>
            <a:r>
              <a:rPr lang="en-US" sz="900" dirty="0">
                <a:solidFill>
                  <a:schemeClr val="accent4">
                    <a:lumMod val="50000"/>
                  </a:schemeClr>
                </a:solidFill>
              </a:rPr>
              <a:t>© 2023-2024 University of Massachusetts: All rights reserved. No reproductions without written permission.</a:t>
            </a:r>
          </a:p>
        </p:txBody>
      </p:sp>
    </p:spTree>
    <p:extLst>
      <p:ext uri="{BB962C8B-B14F-4D97-AF65-F5344CB8AC3E}">
        <p14:creationId xmlns:p14="http://schemas.microsoft.com/office/powerpoint/2010/main" val="1880436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28F74-67E2-1769-8FEA-6313962720F9}"/>
              </a:ext>
            </a:extLst>
          </p:cNvPr>
          <p:cNvSpPr>
            <a:spLocks noGrp="1"/>
          </p:cNvSpPr>
          <p:nvPr>
            <p:ph type="title"/>
          </p:nvPr>
        </p:nvSpPr>
        <p:spPr/>
        <p:txBody>
          <a:bodyPr/>
          <a:lstStyle/>
          <a:p>
            <a:r>
              <a:rPr lang="en-US" sz="4400" dirty="0">
                <a:solidFill>
                  <a:schemeClr val="tx2">
                    <a:lumMod val="75000"/>
                    <a:lumOff val="25000"/>
                  </a:schemeClr>
                </a:solidFill>
              </a:rPr>
              <a:t>The Program for </a:t>
            </a:r>
            <a:r>
              <a:rPr lang="en-US" sz="4400" dirty="0">
                <a:solidFill>
                  <a:srgbClr val="215F9A"/>
                </a:solidFill>
              </a:rPr>
              <a:t>Clubhouse R</a:t>
            </a:r>
            <a:r>
              <a:rPr lang="en-US" sz="4400" dirty="0">
                <a:solidFill>
                  <a:schemeClr val="tx2">
                    <a:lumMod val="75000"/>
                    <a:lumOff val="25000"/>
                  </a:schemeClr>
                </a:solidFill>
              </a:rPr>
              <a:t>esearch (PCR)</a:t>
            </a:r>
            <a:endParaRPr lang="en-US" dirty="0"/>
          </a:p>
        </p:txBody>
      </p:sp>
      <p:sp>
        <p:nvSpPr>
          <p:cNvPr id="3" name="Content Placeholder 2">
            <a:extLst>
              <a:ext uri="{FF2B5EF4-FFF2-40B4-BE49-F238E27FC236}">
                <a16:creationId xmlns:a16="http://schemas.microsoft.com/office/drawing/2014/main" id="{42B8A66D-B7C3-FA94-98EA-9AF0BE3B23A1}"/>
              </a:ext>
            </a:extLst>
          </p:cNvPr>
          <p:cNvSpPr>
            <a:spLocks noGrp="1"/>
          </p:cNvSpPr>
          <p:nvPr>
            <p:ph idx="1"/>
          </p:nvPr>
        </p:nvSpPr>
        <p:spPr>
          <a:xfrm>
            <a:off x="1241842" y="1825625"/>
            <a:ext cx="10111958" cy="1198992"/>
          </a:xfrm>
        </p:spPr>
        <p:txBody>
          <a:bodyPr>
            <a:normAutofit/>
          </a:bodyPr>
          <a:lstStyle/>
          <a:p>
            <a:pPr marL="0" lvl="0" indent="0" algn="l" defTabSz="622300">
              <a:lnSpc>
                <a:spcPct val="100000"/>
              </a:lnSpc>
              <a:spcBef>
                <a:spcPct val="0"/>
              </a:spcBef>
              <a:spcAft>
                <a:spcPct val="35000"/>
              </a:spcAft>
              <a:buNone/>
            </a:pPr>
            <a:r>
              <a:rPr lang="en-US" sz="1500" b="0" i="0" kern="1200" dirty="0">
                <a:latin typeface="Aptos (Body)"/>
              </a:rPr>
              <a:t>Created in January 2000 through an affiliation between the UMass Chan Medical School &amp; Clubhouse International. </a:t>
            </a:r>
          </a:p>
          <a:p>
            <a:pPr marL="0" lvl="0" indent="0" algn="l" defTabSz="622300">
              <a:lnSpc>
                <a:spcPct val="100000"/>
              </a:lnSpc>
              <a:spcBef>
                <a:spcPct val="0"/>
              </a:spcBef>
              <a:spcAft>
                <a:spcPct val="35000"/>
              </a:spcAft>
              <a:buNone/>
            </a:pPr>
            <a:r>
              <a:rPr lang="en-US" sz="1500" b="0" i="0" kern="1200" dirty="0">
                <a:latin typeface="Aptos (Body)"/>
              </a:rPr>
              <a:t>Located in the Implementation Science &amp; Practice Advances Research Center (iSPARC) within the Department of Psychiatry at UMass Chan. Its purpose is to develop and support an international research agenda and to increase the quality and quantity of research on the Clubhouse Model of Psychiatric Rehabilitation.</a:t>
            </a:r>
            <a:endParaRPr lang="en-US" sz="1500" kern="1200" dirty="0">
              <a:latin typeface="Aptos (Body)"/>
            </a:endParaRPr>
          </a:p>
        </p:txBody>
      </p:sp>
      <p:sp>
        <p:nvSpPr>
          <p:cNvPr id="14" name="Rectangle 13" descr="Research with solid fill">
            <a:extLst>
              <a:ext uri="{FF2B5EF4-FFF2-40B4-BE49-F238E27FC236}">
                <a16:creationId xmlns:a16="http://schemas.microsoft.com/office/drawing/2014/main" id="{B7441DFA-CC28-190A-A4DA-9C299D999B40}"/>
              </a:ext>
            </a:extLst>
          </p:cNvPr>
          <p:cNvSpPr/>
          <p:nvPr/>
        </p:nvSpPr>
        <p:spPr>
          <a:xfrm>
            <a:off x="391225" y="3140722"/>
            <a:ext cx="722093" cy="721388"/>
          </a:xfrm>
          <a:prstGeom prst="rect">
            <a:avLst/>
          </a:prstGeom>
          <a:blipFill>
            <a:blip r:embed="rId2">
              <a:extLst>
                <a:ext uri="{96DAC541-7B7A-43D3-8B79-37D633B846F1}">
                  <asvg:svgBlip xmlns:asvg="http://schemas.microsoft.com/office/drawing/2016/SVG/main" r:embed="rId3"/>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9" name="TextBox 8">
            <a:extLst>
              <a:ext uri="{FF2B5EF4-FFF2-40B4-BE49-F238E27FC236}">
                <a16:creationId xmlns:a16="http://schemas.microsoft.com/office/drawing/2014/main" id="{6BF16ADA-FCCD-890C-5E8D-C1AFE59399CD}"/>
              </a:ext>
            </a:extLst>
          </p:cNvPr>
          <p:cNvSpPr txBox="1"/>
          <p:nvPr/>
        </p:nvSpPr>
        <p:spPr>
          <a:xfrm>
            <a:off x="1245140" y="3109001"/>
            <a:ext cx="10194588" cy="784830"/>
          </a:xfrm>
          <a:prstGeom prst="rect">
            <a:avLst/>
          </a:prstGeom>
          <a:noFill/>
        </p:spPr>
        <p:txBody>
          <a:bodyPr wrap="square">
            <a:spAutoFit/>
          </a:bodyPr>
          <a:lstStyle/>
          <a:p>
            <a:pPr marL="0" lvl="0" indent="0" algn="l" defTabSz="622300">
              <a:lnSpc>
                <a:spcPct val="100000"/>
              </a:lnSpc>
              <a:spcBef>
                <a:spcPct val="0"/>
              </a:spcBef>
              <a:spcAft>
                <a:spcPct val="35000"/>
              </a:spcAft>
              <a:buNone/>
            </a:pPr>
            <a:r>
              <a:rPr lang="en-US" sz="1500" b="0" i="0" kern="1200" dirty="0">
                <a:latin typeface="Aptos (Body)"/>
              </a:rPr>
              <a:t>The Program for Clubhouse Research coordinates, promotes, and conducts Clubhouse research projects that are congruent with Clubhouse philosophy. In addition, it evaluates the effectiveness of Clubhouses and/or describes the services that Clubhouses provide for their members.</a:t>
            </a:r>
            <a:endParaRPr lang="en-US" sz="1500" kern="1200" dirty="0">
              <a:latin typeface="Aptos (Body)"/>
            </a:endParaRPr>
          </a:p>
        </p:txBody>
      </p:sp>
      <p:sp>
        <p:nvSpPr>
          <p:cNvPr id="12" name="Rectangle 11" descr="Teacher with solid fill">
            <a:extLst>
              <a:ext uri="{FF2B5EF4-FFF2-40B4-BE49-F238E27FC236}">
                <a16:creationId xmlns:a16="http://schemas.microsoft.com/office/drawing/2014/main" id="{DE95AC33-FFC9-62F6-7BE3-EF5B2BA8E0CF}"/>
              </a:ext>
            </a:extLst>
          </p:cNvPr>
          <p:cNvSpPr/>
          <p:nvPr/>
        </p:nvSpPr>
        <p:spPr>
          <a:xfrm>
            <a:off x="391224" y="4150330"/>
            <a:ext cx="722093" cy="721388"/>
          </a:xfrm>
          <a:prstGeom prst="rect">
            <a:avLst/>
          </a:prstGeom>
          <a:blipFill>
            <a:blip r:embed="rId4">
              <a:extLst>
                <a:ext uri="{96DAC541-7B7A-43D3-8B79-37D633B846F1}">
                  <asvg:svgBlip xmlns:asvg="http://schemas.microsoft.com/office/drawing/2016/SVG/main" r:embed="rId5"/>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1" name="TextBox 10">
            <a:extLst>
              <a:ext uri="{FF2B5EF4-FFF2-40B4-BE49-F238E27FC236}">
                <a16:creationId xmlns:a16="http://schemas.microsoft.com/office/drawing/2014/main" id="{F604BF6D-4D6B-E8B1-2809-C2FC8DAD4D3A}"/>
              </a:ext>
            </a:extLst>
          </p:cNvPr>
          <p:cNvSpPr txBox="1"/>
          <p:nvPr/>
        </p:nvSpPr>
        <p:spPr>
          <a:xfrm>
            <a:off x="1241842" y="4150330"/>
            <a:ext cx="10111957" cy="784830"/>
          </a:xfrm>
          <a:prstGeom prst="rect">
            <a:avLst/>
          </a:prstGeom>
          <a:noFill/>
        </p:spPr>
        <p:txBody>
          <a:bodyPr wrap="square">
            <a:spAutoFit/>
          </a:bodyPr>
          <a:lstStyle/>
          <a:p>
            <a:pPr marL="0" lvl="0" indent="0" algn="l" defTabSz="622300">
              <a:lnSpc>
                <a:spcPct val="100000"/>
              </a:lnSpc>
              <a:spcBef>
                <a:spcPct val="0"/>
              </a:spcBef>
              <a:spcAft>
                <a:spcPct val="35000"/>
              </a:spcAft>
              <a:buNone/>
            </a:pPr>
            <a:r>
              <a:rPr lang="en-US" sz="1500" b="0" i="0" kern="1200" dirty="0">
                <a:latin typeface="Aptos (Body)"/>
              </a:rPr>
              <a:t>The Program for Clubhouse Research also acts as a clearinghouse for Clubhouse research with the capacity to provide effective communication, dissemination of information and assistance to Clubhouses and researchers considering participation in Clubhouse research projects.</a:t>
            </a:r>
            <a:endParaRPr lang="en-US" sz="1500" kern="1200" dirty="0">
              <a:latin typeface="Aptos (Body)"/>
            </a:endParaRPr>
          </a:p>
        </p:txBody>
      </p:sp>
      <p:pic>
        <p:nvPicPr>
          <p:cNvPr id="5" name="Picture 4" descr="UMass Chan Logo A black text on a white background">
            <a:extLst>
              <a:ext uri="{FF2B5EF4-FFF2-40B4-BE49-F238E27FC236}">
                <a16:creationId xmlns:a16="http://schemas.microsoft.com/office/drawing/2014/main" id="{50681660-4FEE-DF33-6A79-8CA5997CFA5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3885" y="6243202"/>
            <a:ext cx="2516615" cy="547363"/>
          </a:xfrm>
          <a:prstGeom prst="rect">
            <a:avLst/>
          </a:prstGeom>
        </p:spPr>
      </p:pic>
      <p:pic>
        <p:nvPicPr>
          <p:cNvPr id="4" name="Picture 3" descr="iSPARC logo A blue text on a blue background">
            <a:extLst>
              <a:ext uri="{FF2B5EF4-FFF2-40B4-BE49-F238E27FC236}">
                <a16:creationId xmlns:a16="http://schemas.microsoft.com/office/drawing/2014/main" id="{4AA19400-1259-FB7E-3091-12D20D39772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92895" y="6243202"/>
            <a:ext cx="1216363" cy="547363"/>
          </a:xfrm>
          <a:prstGeom prst="rect">
            <a:avLst/>
          </a:prstGeom>
        </p:spPr>
      </p:pic>
      <p:pic>
        <p:nvPicPr>
          <p:cNvPr id="6" name="Picture 5" descr="red house with globe on it clubhouse international logo">
            <a:extLst>
              <a:ext uri="{FF2B5EF4-FFF2-40B4-BE49-F238E27FC236}">
                <a16:creationId xmlns:a16="http://schemas.microsoft.com/office/drawing/2014/main" id="{EAC840C6-BF51-FAC5-02D4-B381E2F53D3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91653" y="6243202"/>
            <a:ext cx="3475340" cy="547363"/>
          </a:xfrm>
          <a:prstGeom prst="rect">
            <a:avLst/>
          </a:prstGeom>
        </p:spPr>
      </p:pic>
      <p:pic>
        <p:nvPicPr>
          <p:cNvPr id="13" name="Picture 12" descr="world globe">
            <a:extLst>
              <a:ext uri="{FF2B5EF4-FFF2-40B4-BE49-F238E27FC236}">
                <a16:creationId xmlns:a16="http://schemas.microsoft.com/office/drawing/2014/main" id="{D9E5F7A7-BE1F-1F68-A30A-8033FF838EE8}"/>
              </a:ext>
            </a:extLst>
          </p:cNvPr>
          <p:cNvPicPr>
            <a:picLocks noChangeAspect="1"/>
          </p:cNvPicPr>
          <p:nvPr/>
        </p:nvPicPr>
        <p:blipFill>
          <a:blip r:embed="rId9"/>
          <a:stretch>
            <a:fillRect/>
          </a:stretch>
        </p:blipFill>
        <p:spPr>
          <a:xfrm>
            <a:off x="8366339" y="5552110"/>
            <a:ext cx="3785190" cy="1305890"/>
          </a:xfrm>
          <a:prstGeom prst="rect">
            <a:avLst/>
          </a:prstGeom>
        </p:spPr>
      </p:pic>
    </p:spTree>
    <p:extLst>
      <p:ext uri="{BB962C8B-B14F-4D97-AF65-F5344CB8AC3E}">
        <p14:creationId xmlns:p14="http://schemas.microsoft.com/office/powerpoint/2010/main" val="2422884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AF343-3B00-CD10-AF4C-66591E8B60C1}"/>
              </a:ext>
            </a:extLst>
          </p:cNvPr>
          <p:cNvSpPr>
            <a:spLocks noGrp="1"/>
          </p:cNvSpPr>
          <p:nvPr>
            <p:ph type="title"/>
          </p:nvPr>
        </p:nvSpPr>
        <p:spPr>
          <a:xfrm>
            <a:off x="448593" y="215816"/>
            <a:ext cx="10515600" cy="556113"/>
          </a:xfrm>
        </p:spPr>
        <p:txBody>
          <a:bodyPr>
            <a:normAutofit fontScale="90000"/>
          </a:bodyPr>
          <a:lstStyle/>
          <a:p>
            <a:r>
              <a:rPr lang="en-US" sz="4900" dirty="0">
                <a:solidFill>
                  <a:schemeClr val="tx2">
                    <a:lumMod val="90000"/>
                    <a:lumOff val="10000"/>
                  </a:schemeClr>
                </a:solidFill>
              </a:rPr>
              <a:t>Member Diagnoses </a:t>
            </a:r>
            <a:r>
              <a:rPr lang="en-US" sz="2200" dirty="0">
                <a:solidFill>
                  <a:schemeClr val="tx2">
                    <a:lumMod val="90000"/>
                    <a:lumOff val="10000"/>
                  </a:schemeClr>
                </a:solidFill>
              </a:rPr>
              <a:t>(100 Clubhouses)</a:t>
            </a:r>
            <a:endParaRPr lang="en-US" dirty="0">
              <a:solidFill>
                <a:schemeClr val="tx2">
                  <a:lumMod val="90000"/>
                  <a:lumOff val="10000"/>
                </a:schemeClr>
              </a:solidFill>
            </a:endParaRPr>
          </a:p>
        </p:txBody>
      </p:sp>
      <p:graphicFrame>
        <p:nvGraphicFramePr>
          <p:cNvPr id="4" name="Chart 3" descr="pie chart by mental health diagnoses">
            <a:extLst>
              <a:ext uri="{FF2B5EF4-FFF2-40B4-BE49-F238E27FC236}">
                <a16:creationId xmlns:a16="http://schemas.microsoft.com/office/drawing/2014/main" id="{F4882474-DD00-3BE5-EBAA-8F4A0FD8391C}"/>
              </a:ext>
            </a:extLst>
          </p:cNvPr>
          <p:cNvGraphicFramePr>
            <a:graphicFrameLocks/>
          </p:cNvGraphicFramePr>
          <p:nvPr>
            <p:extLst>
              <p:ext uri="{D42A27DB-BD31-4B8C-83A1-F6EECF244321}">
                <p14:modId xmlns:p14="http://schemas.microsoft.com/office/powerpoint/2010/main" val="317583619"/>
              </p:ext>
            </p:extLst>
          </p:nvPr>
        </p:nvGraphicFramePr>
        <p:xfrm>
          <a:off x="1421296" y="993657"/>
          <a:ext cx="8124873" cy="458219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98D85261-C3EA-5A9E-BC8A-E6F9823747AF}"/>
              </a:ext>
            </a:extLst>
          </p:cNvPr>
          <p:cNvSpPr txBox="1"/>
          <p:nvPr/>
        </p:nvSpPr>
        <p:spPr>
          <a:xfrm>
            <a:off x="193885" y="5864343"/>
            <a:ext cx="10192406" cy="369332"/>
          </a:xfrm>
          <a:prstGeom prst="rect">
            <a:avLst/>
          </a:prstGeom>
          <a:noFill/>
        </p:spPr>
        <p:txBody>
          <a:bodyPr wrap="square" rtlCol="0">
            <a:spAutoFit/>
          </a:bodyPr>
          <a:lstStyle/>
          <a:p>
            <a:r>
              <a:rPr lang="en-US" dirty="0"/>
              <a:t>145 Clubhouses indicate an average of 37 active members have co-morbid health issues</a:t>
            </a:r>
          </a:p>
        </p:txBody>
      </p:sp>
      <p:sp>
        <p:nvSpPr>
          <p:cNvPr id="9" name="Footer Placeholder 6">
            <a:extLst>
              <a:ext uri="{FF2B5EF4-FFF2-40B4-BE49-F238E27FC236}">
                <a16:creationId xmlns:a16="http://schemas.microsoft.com/office/drawing/2014/main" id="{D8FD0732-3F9F-E5AF-84CB-BF6198EA6FB4}"/>
              </a:ext>
            </a:extLst>
          </p:cNvPr>
          <p:cNvSpPr txBox="1">
            <a:spLocks/>
          </p:cNvSpPr>
          <p:nvPr/>
        </p:nvSpPr>
        <p:spPr>
          <a:xfrm>
            <a:off x="193885" y="6261184"/>
            <a:ext cx="6400800" cy="381000"/>
          </a:xfrm>
          <a:prstGeom prst="rect">
            <a:avLst/>
          </a:prstGeom>
        </p:spPr>
        <p:txBody>
          <a:bodyPr anchor="b"/>
          <a:lstStyle/>
          <a:p>
            <a:pPr fontAlgn="auto">
              <a:spcBef>
                <a:spcPts val="0"/>
              </a:spcBef>
              <a:spcAft>
                <a:spcPts val="0"/>
              </a:spcAft>
              <a:defRPr/>
            </a:pPr>
            <a:r>
              <a:rPr lang="en-US" sz="900" dirty="0">
                <a:solidFill>
                  <a:schemeClr val="accent4">
                    <a:lumMod val="50000"/>
                  </a:schemeClr>
                </a:solidFill>
              </a:rPr>
              <a:t>The Clubhouse Profile Questionnaire 2023. Results for Clubhouses Worldwide</a:t>
            </a:r>
          </a:p>
          <a:p>
            <a:pPr fontAlgn="auto">
              <a:spcBef>
                <a:spcPts val="0"/>
              </a:spcBef>
              <a:spcAft>
                <a:spcPts val="0"/>
              </a:spcAft>
              <a:defRPr/>
            </a:pPr>
            <a:r>
              <a:rPr lang="en-US" sz="900" dirty="0">
                <a:solidFill>
                  <a:schemeClr val="accent4">
                    <a:lumMod val="50000"/>
                  </a:schemeClr>
                </a:solidFill>
              </a:rPr>
              <a:t>© 2023-2024 University of Massachusetts: All rights reserved. No reproductions without written permission.</a:t>
            </a:r>
          </a:p>
        </p:txBody>
      </p:sp>
    </p:spTree>
    <p:extLst>
      <p:ext uri="{BB962C8B-B14F-4D97-AF65-F5344CB8AC3E}">
        <p14:creationId xmlns:p14="http://schemas.microsoft.com/office/powerpoint/2010/main" val="13362311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AF343-3B00-CD10-AF4C-66591E8B60C1}"/>
              </a:ext>
            </a:extLst>
          </p:cNvPr>
          <p:cNvSpPr>
            <a:spLocks noGrp="1"/>
          </p:cNvSpPr>
          <p:nvPr>
            <p:ph type="title"/>
          </p:nvPr>
        </p:nvSpPr>
        <p:spPr>
          <a:xfrm>
            <a:off x="448593" y="215816"/>
            <a:ext cx="10515600" cy="556113"/>
          </a:xfrm>
        </p:spPr>
        <p:txBody>
          <a:bodyPr>
            <a:normAutofit fontScale="90000"/>
          </a:bodyPr>
          <a:lstStyle/>
          <a:p>
            <a:r>
              <a:rPr lang="en-US" sz="4900" dirty="0">
                <a:solidFill>
                  <a:schemeClr val="tx2">
                    <a:lumMod val="90000"/>
                    <a:lumOff val="10000"/>
                  </a:schemeClr>
                </a:solidFill>
              </a:rPr>
              <a:t>Member Housing </a:t>
            </a:r>
            <a:r>
              <a:rPr lang="en-US" sz="2200" dirty="0">
                <a:solidFill>
                  <a:schemeClr val="tx2">
                    <a:lumMod val="90000"/>
                    <a:lumOff val="10000"/>
                  </a:schemeClr>
                </a:solidFill>
              </a:rPr>
              <a:t>(186 Clubhouses)</a:t>
            </a:r>
            <a:endParaRPr lang="en-US" dirty="0">
              <a:solidFill>
                <a:schemeClr val="tx2">
                  <a:lumMod val="90000"/>
                  <a:lumOff val="10000"/>
                </a:schemeClr>
              </a:solidFill>
            </a:endParaRPr>
          </a:p>
        </p:txBody>
      </p:sp>
      <p:graphicFrame>
        <p:nvGraphicFramePr>
          <p:cNvPr id="4" name="Chart 3" descr="pie chart showing housing">
            <a:extLst>
              <a:ext uri="{FF2B5EF4-FFF2-40B4-BE49-F238E27FC236}">
                <a16:creationId xmlns:a16="http://schemas.microsoft.com/office/drawing/2014/main" id="{0544F83E-CE82-3DF0-838C-2A6E950DF265}"/>
              </a:ext>
            </a:extLst>
          </p:cNvPr>
          <p:cNvGraphicFramePr>
            <a:graphicFrameLocks/>
          </p:cNvGraphicFramePr>
          <p:nvPr>
            <p:extLst>
              <p:ext uri="{D42A27DB-BD31-4B8C-83A1-F6EECF244321}">
                <p14:modId xmlns:p14="http://schemas.microsoft.com/office/powerpoint/2010/main" val="1749847120"/>
              </p:ext>
            </p:extLst>
          </p:nvPr>
        </p:nvGraphicFramePr>
        <p:xfrm>
          <a:off x="1211406" y="963516"/>
          <a:ext cx="9188756" cy="4930968"/>
        </p:xfrm>
        <a:graphic>
          <a:graphicData uri="http://schemas.openxmlformats.org/drawingml/2006/chart">
            <c:chart xmlns:c="http://schemas.openxmlformats.org/drawingml/2006/chart" xmlns:r="http://schemas.openxmlformats.org/officeDocument/2006/relationships" r:id="rId3"/>
          </a:graphicData>
        </a:graphic>
      </p:graphicFrame>
      <p:sp>
        <p:nvSpPr>
          <p:cNvPr id="9" name="Footer Placeholder 6">
            <a:extLst>
              <a:ext uri="{FF2B5EF4-FFF2-40B4-BE49-F238E27FC236}">
                <a16:creationId xmlns:a16="http://schemas.microsoft.com/office/drawing/2014/main" id="{D8FD0732-3F9F-E5AF-84CB-BF6198EA6FB4}"/>
              </a:ext>
            </a:extLst>
          </p:cNvPr>
          <p:cNvSpPr txBox="1">
            <a:spLocks/>
          </p:cNvSpPr>
          <p:nvPr/>
        </p:nvSpPr>
        <p:spPr>
          <a:xfrm>
            <a:off x="259750" y="6261184"/>
            <a:ext cx="6400800" cy="381000"/>
          </a:xfrm>
          <a:prstGeom prst="rect">
            <a:avLst/>
          </a:prstGeom>
        </p:spPr>
        <p:txBody>
          <a:bodyPr anchor="b"/>
          <a:lstStyle/>
          <a:p>
            <a:pPr fontAlgn="auto">
              <a:spcBef>
                <a:spcPts val="0"/>
              </a:spcBef>
              <a:spcAft>
                <a:spcPts val="0"/>
              </a:spcAft>
              <a:defRPr/>
            </a:pPr>
            <a:r>
              <a:rPr lang="en-US" sz="900" dirty="0">
                <a:solidFill>
                  <a:schemeClr val="accent4">
                    <a:lumMod val="50000"/>
                  </a:schemeClr>
                </a:solidFill>
              </a:rPr>
              <a:t>The Clubhouse Profile Questionnaire 2023. Results for Clubhouses Worldwide</a:t>
            </a:r>
          </a:p>
          <a:p>
            <a:pPr fontAlgn="auto">
              <a:spcBef>
                <a:spcPts val="0"/>
              </a:spcBef>
              <a:spcAft>
                <a:spcPts val="0"/>
              </a:spcAft>
              <a:defRPr/>
            </a:pPr>
            <a:r>
              <a:rPr lang="en-US" sz="900" dirty="0">
                <a:solidFill>
                  <a:schemeClr val="accent4">
                    <a:lumMod val="50000"/>
                  </a:schemeClr>
                </a:solidFill>
              </a:rPr>
              <a:t>© 2023-2024 University of Massachusetts: All rights reserved. No reproductions without written permission.</a:t>
            </a:r>
          </a:p>
        </p:txBody>
      </p:sp>
    </p:spTree>
    <p:extLst>
      <p:ext uri="{BB962C8B-B14F-4D97-AF65-F5344CB8AC3E}">
        <p14:creationId xmlns:p14="http://schemas.microsoft.com/office/powerpoint/2010/main" val="6226788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AF343-3B00-CD10-AF4C-66591E8B60C1}"/>
              </a:ext>
            </a:extLst>
          </p:cNvPr>
          <p:cNvSpPr>
            <a:spLocks noGrp="1"/>
          </p:cNvSpPr>
          <p:nvPr>
            <p:ph type="title"/>
          </p:nvPr>
        </p:nvSpPr>
        <p:spPr>
          <a:xfrm>
            <a:off x="642025" y="215816"/>
            <a:ext cx="10322167" cy="556113"/>
          </a:xfrm>
        </p:spPr>
        <p:txBody>
          <a:bodyPr>
            <a:normAutofit fontScale="90000"/>
          </a:bodyPr>
          <a:lstStyle/>
          <a:p>
            <a:r>
              <a:rPr lang="en-US" sz="4900" dirty="0">
                <a:solidFill>
                  <a:schemeClr val="tx2">
                    <a:lumMod val="90000"/>
                    <a:lumOff val="10000"/>
                  </a:schemeClr>
                </a:solidFill>
              </a:rPr>
              <a:t>Member Transportation </a:t>
            </a:r>
            <a:r>
              <a:rPr lang="en-US" sz="2200" dirty="0">
                <a:solidFill>
                  <a:schemeClr val="tx2">
                    <a:lumMod val="90000"/>
                    <a:lumOff val="10000"/>
                  </a:schemeClr>
                </a:solidFill>
              </a:rPr>
              <a:t>(196 Clubhouses)</a:t>
            </a:r>
            <a:endParaRPr lang="en-US" dirty="0">
              <a:solidFill>
                <a:schemeClr val="tx2">
                  <a:lumMod val="90000"/>
                  <a:lumOff val="10000"/>
                </a:schemeClr>
              </a:solidFill>
            </a:endParaRPr>
          </a:p>
        </p:txBody>
      </p:sp>
      <p:graphicFrame>
        <p:nvGraphicFramePr>
          <p:cNvPr id="4" name="Chart 3" descr="pie chart showing transportation methods">
            <a:extLst>
              <a:ext uri="{FF2B5EF4-FFF2-40B4-BE49-F238E27FC236}">
                <a16:creationId xmlns:a16="http://schemas.microsoft.com/office/drawing/2014/main" id="{1534B4D9-85AB-1F50-61A3-E02C8634F885}"/>
              </a:ext>
            </a:extLst>
          </p:cNvPr>
          <p:cNvGraphicFramePr>
            <a:graphicFrameLocks/>
          </p:cNvGraphicFramePr>
          <p:nvPr>
            <p:extLst>
              <p:ext uri="{D42A27DB-BD31-4B8C-83A1-F6EECF244321}">
                <p14:modId xmlns:p14="http://schemas.microsoft.com/office/powerpoint/2010/main" val="1744832020"/>
              </p:ext>
            </p:extLst>
          </p:nvPr>
        </p:nvGraphicFramePr>
        <p:xfrm>
          <a:off x="1341783" y="1234423"/>
          <a:ext cx="9002299" cy="4669421"/>
        </p:xfrm>
        <a:graphic>
          <a:graphicData uri="http://schemas.openxmlformats.org/drawingml/2006/chart">
            <c:chart xmlns:c="http://schemas.openxmlformats.org/drawingml/2006/chart" xmlns:r="http://schemas.openxmlformats.org/officeDocument/2006/relationships" r:id="rId3"/>
          </a:graphicData>
        </a:graphic>
      </p:graphicFrame>
      <p:sp>
        <p:nvSpPr>
          <p:cNvPr id="9" name="Footer Placeholder 6">
            <a:extLst>
              <a:ext uri="{FF2B5EF4-FFF2-40B4-BE49-F238E27FC236}">
                <a16:creationId xmlns:a16="http://schemas.microsoft.com/office/drawing/2014/main" id="{D8FD0732-3F9F-E5AF-84CB-BF6198EA6FB4}"/>
              </a:ext>
            </a:extLst>
          </p:cNvPr>
          <p:cNvSpPr txBox="1">
            <a:spLocks/>
          </p:cNvSpPr>
          <p:nvPr/>
        </p:nvSpPr>
        <p:spPr>
          <a:xfrm>
            <a:off x="323375" y="6261184"/>
            <a:ext cx="6400800" cy="381000"/>
          </a:xfrm>
          <a:prstGeom prst="rect">
            <a:avLst/>
          </a:prstGeom>
        </p:spPr>
        <p:txBody>
          <a:bodyPr anchor="b"/>
          <a:lstStyle/>
          <a:p>
            <a:pPr fontAlgn="auto">
              <a:spcBef>
                <a:spcPts val="0"/>
              </a:spcBef>
              <a:spcAft>
                <a:spcPts val="0"/>
              </a:spcAft>
              <a:defRPr/>
            </a:pPr>
            <a:r>
              <a:rPr lang="en-US" sz="900" dirty="0">
                <a:solidFill>
                  <a:schemeClr val="accent4">
                    <a:lumMod val="50000"/>
                  </a:schemeClr>
                </a:solidFill>
              </a:rPr>
              <a:t>The Clubhouse Profile Questionnaire 2023. Results for Clubhouses Worldwide</a:t>
            </a:r>
          </a:p>
          <a:p>
            <a:pPr fontAlgn="auto">
              <a:spcBef>
                <a:spcPts val="0"/>
              </a:spcBef>
              <a:spcAft>
                <a:spcPts val="0"/>
              </a:spcAft>
              <a:defRPr/>
            </a:pPr>
            <a:r>
              <a:rPr lang="en-US" sz="900" dirty="0">
                <a:solidFill>
                  <a:schemeClr val="accent4">
                    <a:lumMod val="50000"/>
                  </a:schemeClr>
                </a:solidFill>
              </a:rPr>
              <a:t>© 2023-2024 University of Massachusetts: All rights reserved. No reproductions without written permission.</a:t>
            </a:r>
          </a:p>
        </p:txBody>
      </p:sp>
    </p:spTree>
    <p:extLst>
      <p:ext uri="{BB962C8B-B14F-4D97-AF65-F5344CB8AC3E}">
        <p14:creationId xmlns:p14="http://schemas.microsoft.com/office/powerpoint/2010/main" val="5331998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AF343-3B00-CD10-AF4C-66591E8B60C1}"/>
              </a:ext>
            </a:extLst>
          </p:cNvPr>
          <p:cNvSpPr>
            <a:spLocks noGrp="1"/>
          </p:cNvSpPr>
          <p:nvPr>
            <p:ph type="title"/>
          </p:nvPr>
        </p:nvSpPr>
        <p:spPr>
          <a:xfrm>
            <a:off x="446804" y="311285"/>
            <a:ext cx="11211796" cy="966410"/>
          </a:xfrm>
        </p:spPr>
        <p:txBody>
          <a:bodyPr>
            <a:noAutofit/>
          </a:bodyPr>
          <a:lstStyle/>
          <a:p>
            <a:r>
              <a:rPr lang="en-US" dirty="0">
                <a:solidFill>
                  <a:schemeClr val="accent1"/>
                </a:solidFill>
              </a:rPr>
              <a:t>Types of Activities During the Work-Ordered Day* </a:t>
            </a:r>
            <a:r>
              <a:rPr lang="en-US" sz="1800" dirty="0">
                <a:solidFill>
                  <a:schemeClr val="accent1"/>
                </a:solidFill>
              </a:rPr>
              <a:t>(238 Clubhouses)</a:t>
            </a:r>
          </a:p>
        </p:txBody>
      </p:sp>
      <p:graphicFrame>
        <p:nvGraphicFramePr>
          <p:cNvPr id="10" name="Chart 9" descr="bar chart showing activities during work day">
            <a:extLst>
              <a:ext uri="{FF2B5EF4-FFF2-40B4-BE49-F238E27FC236}">
                <a16:creationId xmlns:a16="http://schemas.microsoft.com/office/drawing/2014/main" id="{0B9D38D7-D3D4-7AFA-3405-B4AE137CDA08}"/>
              </a:ext>
            </a:extLst>
          </p:cNvPr>
          <p:cNvGraphicFramePr>
            <a:graphicFrameLocks/>
          </p:cNvGraphicFramePr>
          <p:nvPr>
            <p:extLst>
              <p:ext uri="{D42A27DB-BD31-4B8C-83A1-F6EECF244321}">
                <p14:modId xmlns:p14="http://schemas.microsoft.com/office/powerpoint/2010/main" val="3237484707"/>
              </p:ext>
            </p:extLst>
          </p:nvPr>
        </p:nvGraphicFramePr>
        <p:xfrm>
          <a:off x="533400" y="1413887"/>
          <a:ext cx="11015870" cy="430260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FAC0BB70-3A38-6C18-19E6-C22FD52810C9}"/>
              </a:ext>
            </a:extLst>
          </p:cNvPr>
          <p:cNvSpPr txBox="1"/>
          <p:nvPr/>
        </p:nvSpPr>
        <p:spPr>
          <a:xfrm>
            <a:off x="261300" y="5778800"/>
            <a:ext cx="11287970" cy="307777"/>
          </a:xfrm>
          <a:prstGeom prst="rect">
            <a:avLst/>
          </a:prstGeom>
          <a:noFill/>
        </p:spPr>
        <p:txBody>
          <a:bodyPr wrap="square" rtlCol="0">
            <a:spAutoFit/>
          </a:bodyPr>
          <a:lstStyle/>
          <a:p>
            <a:r>
              <a:rPr lang="en-US" sz="1400" dirty="0"/>
              <a:t>*Individual Clubhouses offer a variety of activities during the Work-Ordered Day. These activities will vary from Clubhouse to Clubhouse.</a:t>
            </a:r>
          </a:p>
        </p:txBody>
      </p:sp>
      <p:sp>
        <p:nvSpPr>
          <p:cNvPr id="9" name="Footer Placeholder 6">
            <a:extLst>
              <a:ext uri="{FF2B5EF4-FFF2-40B4-BE49-F238E27FC236}">
                <a16:creationId xmlns:a16="http://schemas.microsoft.com/office/drawing/2014/main" id="{D8FD0732-3F9F-E5AF-84CB-BF6198EA6FB4}"/>
              </a:ext>
            </a:extLst>
          </p:cNvPr>
          <p:cNvSpPr txBox="1">
            <a:spLocks/>
          </p:cNvSpPr>
          <p:nvPr/>
        </p:nvSpPr>
        <p:spPr>
          <a:xfrm>
            <a:off x="261300" y="6235958"/>
            <a:ext cx="6400800" cy="381000"/>
          </a:xfrm>
          <a:prstGeom prst="rect">
            <a:avLst/>
          </a:prstGeom>
        </p:spPr>
        <p:txBody>
          <a:bodyPr anchor="b"/>
          <a:lstStyle/>
          <a:p>
            <a:pPr fontAlgn="auto">
              <a:spcBef>
                <a:spcPts val="0"/>
              </a:spcBef>
              <a:spcAft>
                <a:spcPts val="0"/>
              </a:spcAft>
              <a:defRPr/>
            </a:pPr>
            <a:r>
              <a:rPr lang="en-US" sz="900" dirty="0">
                <a:solidFill>
                  <a:schemeClr val="accent4">
                    <a:lumMod val="50000"/>
                  </a:schemeClr>
                </a:solidFill>
              </a:rPr>
              <a:t>The Clubhouse Profile Questionnaire 2023. Results for Clubhouses Worldwide</a:t>
            </a:r>
          </a:p>
          <a:p>
            <a:pPr fontAlgn="auto">
              <a:spcBef>
                <a:spcPts val="0"/>
              </a:spcBef>
              <a:spcAft>
                <a:spcPts val="0"/>
              </a:spcAft>
              <a:defRPr/>
            </a:pPr>
            <a:r>
              <a:rPr lang="en-US" sz="900" dirty="0">
                <a:solidFill>
                  <a:schemeClr val="accent4">
                    <a:lumMod val="50000"/>
                  </a:schemeClr>
                </a:solidFill>
              </a:rPr>
              <a:t>© 2023-2024 University of Massachusetts: All rights reserved. No reproductions without written permission.</a:t>
            </a:r>
          </a:p>
        </p:txBody>
      </p:sp>
    </p:spTree>
    <p:extLst>
      <p:ext uri="{BB962C8B-B14F-4D97-AF65-F5344CB8AC3E}">
        <p14:creationId xmlns:p14="http://schemas.microsoft.com/office/powerpoint/2010/main" val="5858523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AF343-3B00-CD10-AF4C-66591E8B60C1}"/>
              </a:ext>
            </a:extLst>
          </p:cNvPr>
          <p:cNvSpPr>
            <a:spLocks noGrp="1"/>
          </p:cNvSpPr>
          <p:nvPr>
            <p:ph type="title"/>
          </p:nvPr>
        </p:nvSpPr>
        <p:spPr>
          <a:xfrm>
            <a:off x="477776" y="287947"/>
            <a:ext cx="10515600" cy="556113"/>
          </a:xfrm>
        </p:spPr>
        <p:txBody>
          <a:bodyPr>
            <a:noAutofit/>
          </a:bodyPr>
          <a:lstStyle/>
          <a:p>
            <a:r>
              <a:rPr lang="en-US" dirty="0">
                <a:solidFill>
                  <a:schemeClr val="tx2">
                    <a:lumMod val="90000"/>
                    <a:lumOff val="10000"/>
                  </a:schemeClr>
                </a:solidFill>
              </a:rPr>
              <a:t>Clubhouse Housing</a:t>
            </a:r>
          </a:p>
        </p:txBody>
      </p:sp>
      <p:graphicFrame>
        <p:nvGraphicFramePr>
          <p:cNvPr id="4" name="Table 3">
            <a:extLst>
              <a:ext uri="{FF2B5EF4-FFF2-40B4-BE49-F238E27FC236}">
                <a16:creationId xmlns:a16="http://schemas.microsoft.com/office/drawing/2014/main" id="{AD55E1C7-4E78-664B-75EA-04E8C167942E}"/>
              </a:ext>
            </a:extLst>
          </p:cNvPr>
          <p:cNvGraphicFramePr>
            <a:graphicFrameLocks noGrp="1"/>
          </p:cNvGraphicFramePr>
          <p:nvPr>
            <p:extLst>
              <p:ext uri="{D42A27DB-BD31-4B8C-83A1-F6EECF244321}">
                <p14:modId xmlns:p14="http://schemas.microsoft.com/office/powerpoint/2010/main" val="2243017186"/>
              </p:ext>
            </p:extLst>
          </p:nvPr>
        </p:nvGraphicFramePr>
        <p:xfrm>
          <a:off x="477776" y="1261429"/>
          <a:ext cx="11157983" cy="4130563"/>
        </p:xfrm>
        <a:graphic>
          <a:graphicData uri="http://schemas.openxmlformats.org/drawingml/2006/table">
            <a:tbl>
              <a:tblPr firstRow="1" bandRow="1">
                <a:tableStyleId>{C083E6E3-FA7D-4D7B-A595-EF9225AFEA82}</a:tableStyleId>
              </a:tblPr>
              <a:tblGrid>
                <a:gridCol w="5978103">
                  <a:extLst>
                    <a:ext uri="{9D8B030D-6E8A-4147-A177-3AD203B41FA5}">
                      <a16:colId xmlns:a16="http://schemas.microsoft.com/office/drawing/2014/main" val="20000"/>
                    </a:ext>
                  </a:extLst>
                </a:gridCol>
                <a:gridCol w="1128586">
                  <a:extLst>
                    <a:ext uri="{9D8B030D-6E8A-4147-A177-3AD203B41FA5}">
                      <a16:colId xmlns:a16="http://schemas.microsoft.com/office/drawing/2014/main" val="2536737331"/>
                    </a:ext>
                  </a:extLst>
                </a:gridCol>
                <a:gridCol w="882180">
                  <a:extLst>
                    <a:ext uri="{9D8B030D-6E8A-4147-A177-3AD203B41FA5}">
                      <a16:colId xmlns:a16="http://schemas.microsoft.com/office/drawing/2014/main" val="20001"/>
                    </a:ext>
                  </a:extLst>
                </a:gridCol>
                <a:gridCol w="1194063">
                  <a:extLst>
                    <a:ext uri="{9D8B030D-6E8A-4147-A177-3AD203B41FA5}">
                      <a16:colId xmlns:a16="http://schemas.microsoft.com/office/drawing/2014/main" val="20002"/>
                    </a:ext>
                  </a:extLst>
                </a:gridCol>
                <a:gridCol w="920671">
                  <a:extLst>
                    <a:ext uri="{9D8B030D-6E8A-4147-A177-3AD203B41FA5}">
                      <a16:colId xmlns:a16="http://schemas.microsoft.com/office/drawing/2014/main" val="1296366979"/>
                    </a:ext>
                  </a:extLst>
                </a:gridCol>
                <a:gridCol w="1054380">
                  <a:extLst>
                    <a:ext uri="{9D8B030D-6E8A-4147-A177-3AD203B41FA5}">
                      <a16:colId xmlns:a16="http://schemas.microsoft.com/office/drawing/2014/main" val="2386090744"/>
                    </a:ext>
                  </a:extLst>
                </a:gridCol>
              </a:tblGrid>
              <a:tr h="423168">
                <a:tc>
                  <a:txBody>
                    <a:bodyPr/>
                    <a:lstStyle>
                      <a:lvl1pPr marL="0" algn="l" defTabSz="914400" rtl="0" eaLnBrk="1" latinLnBrk="0" hangingPunct="1">
                        <a:defRPr sz="1800" b="1" kern="1200">
                          <a:solidFill>
                            <a:schemeClr val="lt1"/>
                          </a:solidFill>
                          <a:latin typeface="Century Gothic"/>
                        </a:defRPr>
                      </a:lvl1pPr>
                      <a:lvl2pPr marL="457200" algn="l" defTabSz="914400" rtl="0" eaLnBrk="1" latinLnBrk="0" hangingPunct="1">
                        <a:defRPr sz="1800" b="1" kern="1200">
                          <a:solidFill>
                            <a:schemeClr val="lt1"/>
                          </a:solidFill>
                          <a:latin typeface="Century Gothic"/>
                        </a:defRPr>
                      </a:lvl2pPr>
                      <a:lvl3pPr marL="914400" algn="l" defTabSz="914400" rtl="0" eaLnBrk="1" latinLnBrk="0" hangingPunct="1">
                        <a:defRPr sz="1800" b="1" kern="1200">
                          <a:solidFill>
                            <a:schemeClr val="lt1"/>
                          </a:solidFill>
                          <a:latin typeface="Century Gothic"/>
                        </a:defRPr>
                      </a:lvl3pPr>
                      <a:lvl4pPr marL="1371600" algn="l" defTabSz="914400" rtl="0" eaLnBrk="1" latinLnBrk="0" hangingPunct="1">
                        <a:defRPr sz="1800" b="1" kern="1200">
                          <a:solidFill>
                            <a:schemeClr val="lt1"/>
                          </a:solidFill>
                          <a:latin typeface="Century Gothic"/>
                        </a:defRPr>
                      </a:lvl4pPr>
                      <a:lvl5pPr marL="1828800" algn="l" defTabSz="914400" rtl="0" eaLnBrk="1" latinLnBrk="0" hangingPunct="1">
                        <a:defRPr sz="1800" b="1" kern="1200">
                          <a:solidFill>
                            <a:schemeClr val="lt1"/>
                          </a:solidFill>
                          <a:latin typeface="Century Gothic"/>
                        </a:defRPr>
                      </a:lvl5pPr>
                      <a:lvl6pPr marL="2286000" algn="l" defTabSz="914400" rtl="0" eaLnBrk="1" latinLnBrk="0" hangingPunct="1">
                        <a:defRPr sz="1800" b="1" kern="1200">
                          <a:solidFill>
                            <a:schemeClr val="lt1"/>
                          </a:solidFill>
                          <a:latin typeface="Century Gothic"/>
                        </a:defRPr>
                      </a:lvl6pPr>
                      <a:lvl7pPr marL="2743200" algn="l" defTabSz="914400" rtl="0" eaLnBrk="1" latinLnBrk="0" hangingPunct="1">
                        <a:defRPr sz="1800" b="1" kern="1200">
                          <a:solidFill>
                            <a:schemeClr val="lt1"/>
                          </a:solidFill>
                          <a:latin typeface="Century Gothic"/>
                        </a:defRPr>
                      </a:lvl7pPr>
                      <a:lvl8pPr marL="3200400" algn="l" defTabSz="914400" rtl="0" eaLnBrk="1" latinLnBrk="0" hangingPunct="1">
                        <a:defRPr sz="1800" b="1" kern="1200">
                          <a:solidFill>
                            <a:schemeClr val="lt1"/>
                          </a:solidFill>
                          <a:latin typeface="Century Gothic"/>
                        </a:defRPr>
                      </a:lvl8pPr>
                      <a:lvl9pPr marL="3657600" algn="l" defTabSz="914400" rtl="0" eaLnBrk="1" latinLnBrk="0" hangingPunct="1">
                        <a:defRPr sz="1800" b="1" kern="1200">
                          <a:solidFill>
                            <a:schemeClr val="lt1"/>
                          </a:solidFill>
                          <a:latin typeface="Century Gothic"/>
                        </a:defRPr>
                      </a:lvl9pPr>
                    </a:lstStyle>
                    <a:p>
                      <a:pPr algn="l" fontAlgn="b"/>
                      <a:r>
                        <a:rPr lang="en-US" sz="1800" u="none" strike="noStrike" dirty="0">
                          <a:solidFill>
                            <a:schemeClr val="accent4">
                              <a:lumMod val="25000"/>
                            </a:schemeClr>
                          </a:solidFill>
                          <a:latin typeface="+mn-lt"/>
                        </a:rPr>
                        <a:t> </a:t>
                      </a:r>
                      <a:endParaRPr lang="en-US" sz="1800" b="0" i="0" u="none" strike="noStrike" dirty="0">
                        <a:solidFill>
                          <a:schemeClr val="accent4">
                            <a:lumMod val="25000"/>
                          </a:schemeClr>
                        </a:solidFill>
                        <a:latin typeface="+mn-lt"/>
                        <a:cs typeface="Calibri" pitchFamily="34" charset="0"/>
                      </a:endParaRPr>
                    </a:p>
                  </a:txBody>
                  <a:tcPr marL="5603" marR="5603" marT="5603" marB="0" anchor="b"/>
                </a:tc>
                <a:tc>
                  <a:txBody>
                    <a:bodyPr/>
                    <a:lstStyle/>
                    <a:p>
                      <a:pPr algn="ctr" fontAlgn="b"/>
                      <a:r>
                        <a:rPr lang="en-US" sz="2400" b="0" i="0" u="none" strike="noStrike" dirty="0">
                          <a:solidFill>
                            <a:schemeClr val="accent4">
                              <a:lumMod val="25000"/>
                            </a:schemeClr>
                          </a:solidFill>
                          <a:latin typeface="+mn-lt"/>
                          <a:cs typeface="Calibri" pitchFamily="34" charset="0"/>
                        </a:rPr>
                        <a:t>N (CHs)</a:t>
                      </a:r>
                    </a:p>
                  </a:txBody>
                  <a:tcPr marL="5603" marR="5603" marT="5603" marB="0" anchor="ctr"/>
                </a:tc>
                <a:tc>
                  <a:txBody>
                    <a:bodyPr/>
                    <a:lstStyle>
                      <a:lvl1pPr marL="0" algn="l" defTabSz="914400" rtl="0" eaLnBrk="1" latinLnBrk="0" hangingPunct="1">
                        <a:defRPr sz="1800" b="1" kern="1200">
                          <a:solidFill>
                            <a:schemeClr val="lt1"/>
                          </a:solidFill>
                          <a:latin typeface="Century Gothic"/>
                        </a:defRPr>
                      </a:lvl1pPr>
                      <a:lvl2pPr marL="457200" algn="l" defTabSz="914400" rtl="0" eaLnBrk="1" latinLnBrk="0" hangingPunct="1">
                        <a:defRPr sz="1800" b="1" kern="1200">
                          <a:solidFill>
                            <a:schemeClr val="lt1"/>
                          </a:solidFill>
                          <a:latin typeface="Century Gothic"/>
                        </a:defRPr>
                      </a:lvl2pPr>
                      <a:lvl3pPr marL="914400" algn="l" defTabSz="914400" rtl="0" eaLnBrk="1" latinLnBrk="0" hangingPunct="1">
                        <a:defRPr sz="1800" b="1" kern="1200">
                          <a:solidFill>
                            <a:schemeClr val="lt1"/>
                          </a:solidFill>
                          <a:latin typeface="Century Gothic"/>
                        </a:defRPr>
                      </a:lvl3pPr>
                      <a:lvl4pPr marL="1371600" algn="l" defTabSz="914400" rtl="0" eaLnBrk="1" latinLnBrk="0" hangingPunct="1">
                        <a:defRPr sz="1800" b="1" kern="1200">
                          <a:solidFill>
                            <a:schemeClr val="lt1"/>
                          </a:solidFill>
                          <a:latin typeface="Century Gothic"/>
                        </a:defRPr>
                      </a:lvl4pPr>
                      <a:lvl5pPr marL="1828800" algn="l" defTabSz="914400" rtl="0" eaLnBrk="1" latinLnBrk="0" hangingPunct="1">
                        <a:defRPr sz="1800" b="1" kern="1200">
                          <a:solidFill>
                            <a:schemeClr val="lt1"/>
                          </a:solidFill>
                          <a:latin typeface="Century Gothic"/>
                        </a:defRPr>
                      </a:lvl5pPr>
                      <a:lvl6pPr marL="2286000" algn="l" defTabSz="914400" rtl="0" eaLnBrk="1" latinLnBrk="0" hangingPunct="1">
                        <a:defRPr sz="1800" b="1" kern="1200">
                          <a:solidFill>
                            <a:schemeClr val="lt1"/>
                          </a:solidFill>
                          <a:latin typeface="Century Gothic"/>
                        </a:defRPr>
                      </a:lvl6pPr>
                      <a:lvl7pPr marL="2743200" algn="l" defTabSz="914400" rtl="0" eaLnBrk="1" latinLnBrk="0" hangingPunct="1">
                        <a:defRPr sz="1800" b="1" kern="1200">
                          <a:solidFill>
                            <a:schemeClr val="lt1"/>
                          </a:solidFill>
                          <a:latin typeface="Century Gothic"/>
                        </a:defRPr>
                      </a:lvl7pPr>
                      <a:lvl8pPr marL="3200400" algn="l" defTabSz="914400" rtl="0" eaLnBrk="1" latinLnBrk="0" hangingPunct="1">
                        <a:defRPr sz="1800" b="1" kern="1200">
                          <a:solidFill>
                            <a:schemeClr val="lt1"/>
                          </a:solidFill>
                          <a:latin typeface="Century Gothic"/>
                        </a:defRPr>
                      </a:lvl8pPr>
                      <a:lvl9pPr marL="3657600" algn="l" defTabSz="914400" rtl="0" eaLnBrk="1" latinLnBrk="0" hangingPunct="1">
                        <a:defRPr sz="1800" b="1" kern="1200">
                          <a:solidFill>
                            <a:schemeClr val="lt1"/>
                          </a:solidFill>
                          <a:latin typeface="Century Gothic"/>
                        </a:defRPr>
                      </a:lvl9pPr>
                    </a:lstStyle>
                    <a:p>
                      <a:pPr algn="ctr" fontAlgn="b"/>
                      <a:r>
                        <a:rPr lang="en-US" sz="2400" b="0" u="none" strike="noStrike" dirty="0">
                          <a:solidFill>
                            <a:schemeClr val="accent4">
                              <a:lumMod val="25000"/>
                            </a:schemeClr>
                          </a:solidFill>
                          <a:latin typeface="+mn-lt"/>
                        </a:rPr>
                        <a:t>Mean</a:t>
                      </a:r>
                      <a:endParaRPr lang="en-US" sz="2400" b="0" i="0" u="none" strike="noStrike" dirty="0">
                        <a:solidFill>
                          <a:schemeClr val="accent4">
                            <a:lumMod val="25000"/>
                          </a:schemeClr>
                        </a:solidFill>
                        <a:latin typeface="+mn-lt"/>
                        <a:cs typeface="Calibri" pitchFamily="34" charset="0"/>
                      </a:endParaRPr>
                    </a:p>
                  </a:txBody>
                  <a:tcPr marL="5603" marR="5603" marT="5603" marB="0" anchor="ctr"/>
                </a:tc>
                <a:tc>
                  <a:txBody>
                    <a:bodyPr/>
                    <a:lstStyle>
                      <a:lvl1pPr marL="0" algn="l" defTabSz="914400" rtl="0" eaLnBrk="1" latinLnBrk="0" hangingPunct="1">
                        <a:defRPr sz="1800" b="1" kern="1200">
                          <a:solidFill>
                            <a:schemeClr val="lt1"/>
                          </a:solidFill>
                          <a:latin typeface="Century Gothic"/>
                        </a:defRPr>
                      </a:lvl1pPr>
                      <a:lvl2pPr marL="457200" algn="l" defTabSz="914400" rtl="0" eaLnBrk="1" latinLnBrk="0" hangingPunct="1">
                        <a:defRPr sz="1800" b="1" kern="1200">
                          <a:solidFill>
                            <a:schemeClr val="lt1"/>
                          </a:solidFill>
                          <a:latin typeface="Century Gothic"/>
                        </a:defRPr>
                      </a:lvl2pPr>
                      <a:lvl3pPr marL="914400" algn="l" defTabSz="914400" rtl="0" eaLnBrk="1" latinLnBrk="0" hangingPunct="1">
                        <a:defRPr sz="1800" b="1" kern="1200">
                          <a:solidFill>
                            <a:schemeClr val="lt1"/>
                          </a:solidFill>
                          <a:latin typeface="Century Gothic"/>
                        </a:defRPr>
                      </a:lvl3pPr>
                      <a:lvl4pPr marL="1371600" algn="l" defTabSz="914400" rtl="0" eaLnBrk="1" latinLnBrk="0" hangingPunct="1">
                        <a:defRPr sz="1800" b="1" kern="1200">
                          <a:solidFill>
                            <a:schemeClr val="lt1"/>
                          </a:solidFill>
                          <a:latin typeface="Century Gothic"/>
                        </a:defRPr>
                      </a:lvl4pPr>
                      <a:lvl5pPr marL="1828800" algn="l" defTabSz="914400" rtl="0" eaLnBrk="1" latinLnBrk="0" hangingPunct="1">
                        <a:defRPr sz="1800" b="1" kern="1200">
                          <a:solidFill>
                            <a:schemeClr val="lt1"/>
                          </a:solidFill>
                          <a:latin typeface="Century Gothic"/>
                        </a:defRPr>
                      </a:lvl5pPr>
                      <a:lvl6pPr marL="2286000" algn="l" defTabSz="914400" rtl="0" eaLnBrk="1" latinLnBrk="0" hangingPunct="1">
                        <a:defRPr sz="1800" b="1" kern="1200">
                          <a:solidFill>
                            <a:schemeClr val="lt1"/>
                          </a:solidFill>
                          <a:latin typeface="Century Gothic"/>
                        </a:defRPr>
                      </a:lvl6pPr>
                      <a:lvl7pPr marL="2743200" algn="l" defTabSz="914400" rtl="0" eaLnBrk="1" latinLnBrk="0" hangingPunct="1">
                        <a:defRPr sz="1800" b="1" kern="1200">
                          <a:solidFill>
                            <a:schemeClr val="lt1"/>
                          </a:solidFill>
                          <a:latin typeface="Century Gothic"/>
                        </a:defRPr>
                      </a:lvl7pPr>
                      <a:lvl8pPr marL="3200400" algn="l" defTabSz="914400" rtl="0" eaLnBrk="1" latinLnBrk="0" hangingPunct="1">
                        <a:defRPr sz="1800" b="1" kern="1200">
                          <a:solidFill>
                            <a:schemeClr val="lt1"/>
                          </a:solidFill>
                          <a:latin typeface="Century Gothic"/>
                        </a:defRPr>
                      </a:lvl8pPr>
                      <a:lvl9pPr marL="3657600" algn="l" defTabSz="914400" rtl="0" eaLnBrk="1" latinLnBrk="0" hangingPunct="1">
                        <a:defRPr sz="1800" b="1" kern="1200">
                          <a:solidFill>
                            <a:schemeClr val="lt1"/>
                          </a:solidFill>
                          <a:latin typeface="Century Gothic"/>
                        </a:defRPr>
                      </a:lvl9pPr>
                    </a:lstStyle>
                    <a:p>
                      <a:pPr algn="ctr" fontAlgn="b"/>
                      <a:r>
                        <a:rPr lang="en-US" sz="2400" b="0" u="none" strike="noStrike" dirty="0">
                          <a:solidFill>
                            <a:schemeClr val="accent4">
                              <a:lumMod val="25000"/>
                            </a:schemeClr>
                          </a:solidFill>
                          <a:latin typeface="+mn-lt"/>
                        </a:rPr>
                        <a:t>Range</a:t>
                      </a:r>
                      <a:endParaRPr lang="en-US" sz="2400" b="0" i="0" u="none" strike="noStrike" dirty="0">
                        <a:solidFill>
                          <a:schemeClr val="accent4">
                            <a:lumMod val="25000"/>
                          </a:schemeClr>
                        </a:solidFill>
                        <a:latin typeface="+mn-lt"/>
                        <a:cs typeface="Calibri" pitchFamily="34" charset="0"/>
                      </a:endParaRPr>
                    </a:p>
                  </a:txBody>
                  <a:tcPr marL="5603" marR="5603" marT="5603" marB="0" anchor="ctr"/>
                </a:tc>
                <a:tc>
                  <a:txBody>
                    <a:bodyPr/>
                    <a:lstStyle/>
                    <a:p>
                      <a:pPr algn="ctr" fontAlgn="b"/>
                      <a:r>
                        <a:rPr lang="en-US" sz="2400" b="0" i="0" u="none" strike="noStrike" dirty="0">
                          <a:solidFill>
                            <a:schemeClr val="accent4">
                              <a:lumMod val="25000"/>
                            </a:schemeClr>
                          </a:solidFill>
                          <a:latin typeface="+mn-lt"/>
                          <a:cs typeface="Calibri" pitchFamily="34" charset="0"/>
                        </a:rPr>
                        <a:t>Totals</a:t>
                      </a:r>
                    </a:p>
                  </a:txBody>
                  <a:tcPr marL="5603" marR="5603" marT="5603" marB="0" anchor="ctr"/>
                </a:tc>
                <a:tc>
                  <a:txBody>
                    <a:bodyPr/>
                    <a:lstStyle/>
                    <a:p>
                      <a:pPr algn="ctr" fontAlgn="b"/>
                      <a:r>
                        <a:rPr lang="en-US" sz="2400" b="0" i="0" u="none" strike="noStrike" dirty="0">
                          <a:solidFill>
                            <a:schemeClr val="accent4">
                              <a:lumMod val="25000"/>
                            </a:schemeClr>
                          </a:solidFill>
                          <a:latin typeface="+mn-lt"/>
                          <a:cs typeface="Calibri" pitchFamily="34" charset="0"/>
                        </a:rPr>
                        <a:t>Std Dev</a:t>
                      </a:r>
                    </a:p>
                  </a:txBody>
                  <a:tcPr marL="5603" marR="5603" marT="5603" marB="0" anchor="ctr"/>
                </a:tc>
                <a:extLst>
                  <a:ext uri="{0D108BD9-81ED-4DB2-BD59-A6C34878D82A}">
                    <a16:rowId xmlns:a16="http://schemas.microsoft.com/office/drawing/2014/main" val="10000"/>
                  </a:ext>
                </a:extLst>
              </a:tr>
              <a:tr h="678968">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algn="ctr" fontAlgn="b"/>
                      <a:r>
                        <a:rPr lang="en-US" sz="2000" u="none" strike="noStrike" dirty="0">
                          <a:solidFill>
                            <a:schemeClr val="accent6">
                              <a:lumMod val="50000"/>
                            </a:schemeClr>
                          </a:solidFill>
                          <a:latin typeface="+mn-lt"/>
                        </a:rPr>
                        <a:t>Clubhouse Offers Housing Supports</a:t>
                      </a:r>
                      <a:endParaRPr lang="en-US" sz="2000" b="0" i="0" u="none" strike="noStrike" dirty="0">
                        <a:solidFill>
                          <a:schemeClr val="accent6">
                            <a:lumMod val="50000"/>
                          </a:schemeClr>
                        </a:solidFill>
                        <a:latin typeface="+mn-lt"/>
                        <a:cs typeface="Calibri" pitchFamily="34" charset="0"/>
                      </a:endParaRPr>
                    </a:p>
                  </a:txBody>
                  <a:tcPr marL="5603" marR="5603" marT="5603" marB="0" anchor="ctr"/>
                </a:tc>
                <a:tc>
                  <a:txBody>
                    <a:bodyPr/>
                    <a:lstStyle/>
                    <a:p>
                      <a:pPr algn="ctr"/>
                      <a:r>
                        <a:rPr lang="en-US" sz="2000" b="0" dirty="0">
                          <a:solidFill>
                            <a:schemeClr val="accent6">
                              <a:lumMod val="50000"/>
                            </a:schemeClr>
                          </a:solidFill>
                          <a:latin typeface="+mn-lt"/>
                        </a:rPr>
                        <a:t>208</a:t>
                      </a:r>
                    </a:p>
                  </a:txBody>
                  <a:tcPr marL="5603" marR="5603" marT="5603" marB="0" anchor="ct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algn="ctr"/>
                      <a:r>
                        <a:rPr lang="en-US" sz="2000" b="0" dirty="0">
                          <a:solidFill>
                            <a:schemeClr val="accent6">
                              <a:lumMod val="50000"/>
                            </a:schemeClr>
                          </a:solidFill>
                          <a:latin typeface="+mn-lt"/>
                        </a:rPr>
                        <a:t>55%</a:t>
                      </a:r>
                    </a:p>
                  </a:txBody>
                  <a:tcPr marL="5603" marR="5603" marT="5603" marB="0" anchor="ct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algn="ctr"/>
                      <a:r>
                        <a:rPr lang="en-US" sz="2000" b="0" dirty="0">
                          <a:solidFill>
                            <a:schemeClr val="accent6">
                              <a:lumMod val="50000"/>
                            </a:schemeClr>
                          </a:solidFill>
                          <a:latin typeface="+mn-lt"/>
                        </a:rPr>
                        <a:t>0-100%</a:t>
                      </a:r>
                    </a:p>
                  </a:txBody>
                  <a:tcPr marL="5603" marR="5603" marT="5603" marB="0" anchor="ctr"/>
                </a:tc>
                <a:tc>
                  <a:txBody>
                    <a:bodyPr/>
                    <a:lstStyle/>
                    <a:p>
                      <a:pPr algn="ctr"/>
                      <a:r>
                        <a:rPr lang="en-US" sz="2000" b="0" dirty="0">
                          <a:solidFill>
                            <a:schemeClr val="accent6">
                              <a:lumMod val="50000"/>
                            </a:schemeClr>
                          </a:solidFill>
                          <a:latin typeface="+mn-lt"/>
                        </a:rPr>
                        <a:t>114</a:t>
                      </a:r>
                    </a:p>
                  </a:txBody>
                  <a:tcPr marL="5603" marR="5603" marT="5603" marB="0" anchor="ctr"/>
                </a:tc>
                <a:tc>
                  <a:txBody>
                    <a:bodyPr/>
                    <a:lstStyle/>
                    <a:p>
                      <a:pPr algn="ctr"/>
                      <a:r>
                        <a:rPr lang="en-US" sz="2000" b="0" dirty="0">
                          <a:solidFill>
                            <a:schemeClr val="accent6">
                              <a:lumMod val="50000"/>
                            </a:schemeClr>
                          </a:solidFill>
                          <a:latin typeface="+mn-lt"/>
                        </a:rPr>
                        <a:t>.50</a:t>
                      </a:r>
                    </a:p>
                  </a:txBody>
                  <a:tcPr marL="5603" marR="5603" marT="5603" marB="0" anchor="ctr"/>
                </a:tc>
                <a:extLst>
                  <a:ext uri="{0D108BD9-81ED-4DB2-BD59-A6C34878D82A}">
                    <a16:rowId xmlns:a16="http://schemas.microsoft.com/office/drawing/2014/main" val="10001"/>
                  </a:ext>
                </a:extLst>
              </a:tr>
              <a:tr h="645952">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algn="ctr" fontAlgn="b"/>
                      <a:r>
                        <a:rPr lang="en-US" sz="2000" u="none" strike="noStrike" dirty="0">
                          <a:solidFill>
                            <a:schemeClr val="accent6">
                              <a:lumMod val="50000"/>
                            </a:schemeClr>
                          </a:solidFill>
                          <a:latin typeface="+mn-lt"/>
                        </a:rPr>
                        <a:t>Clubhouse has its Own Housing</a:t>
                      </a:r>
                      <a:endParaRPr lang="en-US" sz="2000" b="0" i="0" u="none" strike="noStrike" dirty="0">
                        <a:solidFill>
                          <a:schemeClr val="accent6">
                            <a:lumMod val="50000"/>
                          </a:schemeClr>
                        </a:solidFill>
                        <a:latin typeface="+mn-lt"/>
                        <a:cs typeface="Calibri" pitchFamily="34" charset="0"/>
                      </a:endParaRPr>
                    </a:p>
                  </a:txBody>
                  <a:tcPr marL="5603" marR="5603" marT="5603" marB="0" anchor="ctr"/>
                </a:tc>
                <a:tc>
                  <a:txBody>
                    <a:bodyPr/>
                    <a:lstStyle/>
                    <a:p>
                      <a:pPr algn="ctr"/>
                      <a:r>
                        <a:rPr lang="en-US" sz="2000" b="0" dirty="0">
                          <a:solidFill>
                            <a:schemeClr val="accent6">
                              <a:lumMod val="50000"/>
                            </a:schemeClr>
                          </a:solidFill>
                          <a:latin typeface="+mn-lt"/>
                        </a:rPr>
                        <a:t>209</a:t>
                      </a:r>
                    </a:p>
                  </a:txBody>
                  <a:tcPr marL="5603" marR="5603" marT="5603" marB="0" anchor="ct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algn="ctr"/>
                      <a:r>
                        <a:rPr lang="en-US" sz="2000" b="0" dirty="0">
                          <a:solidFill>
                            <a:schemeClr val="accent6">
                              <a:lumMod val="50000"/>
                            </a:schemeClr>
                          </a:solidFill>
                          <a:latin typeface="+mn-lt"/>
                        </a:rPr>
                        <a:t>15%</a:t>
                      </a:r>
                    </a:p>
                  </a:txBody>
                  <a:tcPr marL="5603" marR="5603" marT="5603" marB="0" anchor="ct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algn="ctr"/>
                      <a:r>
                        <a:rPr lang="en-US" sz="2000" b="0" dirty="0">
                          <a:solidFill>
                            <a:schemeClr val="accent6">
                              <a:lumMod val="50000"/>
                            </a:schemeClr>
                          </a:solidFill>
                          <a:latin typeface="+mn-lt"/>
                        </a:rPr>
                        <a:t>0-100%</a:t>
                      </a:r>
                    </a:p>
                  </a:txBody>
                  <a:tcPr marL="5603" marR="5603" marT="5603" marB="0" anchor="ctr"/>
                </a:tc>
                <a:tc>
                  <a:txBody>
                    <a:bodyPr/>
                    <a:lstStyle/>
                    <a:p>
                      <a:pPr algn="ctr"/>
                      <a:r>
                        <a:rPr lang="en-US" sz="2000" b="0" dirty="0">
                          <a:solidFill>
                            <a:schemeClr val="accent6">
                              <a:lumMod val="50000"/>
                            </a:schemeClr>
                          </a:solidFill>
                          <a:latin typeface="+mn-lt"/>
                        </a:rPr>
                        <a:t>31</a:t>
                      </a:r>
                    </a:p>
                  </a:txBody>
                  <a:tcPr marL="5603" marR="5603" marT="5603" marB="0" anchor="ctr"/>
                </a:tc>
                <a:tc>
                  <a:txBody>
                    <a:bodyPr/>
                    <a:lstStyle/>
                    <a:p>
                      <a:pPr algn="ctr"/>
                      <a:r>
                        <a:rPr lang="en-US" sz="2000" b="0" dirty="0">
                          <a:solidFill>
                            <a:schemeClr val="accent6">
                              <a:lumMod val="50000"/>
                            </a:schemeClr>
                          </a:solidFill>
                          <a:latin typeface="+mn-lt"/>
                        </a:rPr>
                        <a:t>.36</a:t>
                      </a:r>
                    </a:p>
                  </a:txBody>
                  <a:tcPr marL="5603" marR="5603" marT="5603" marB="0" anchor="ctr"/>
                </a:tc>
                <a:extLst>
                  <a:ext uri="{0D108BD9-81ED-4DB2-BD59-A6C34878D82A}">
                    <a16:rowId xmlns:a16="http://schemas.microsoft.com/office/drawing/2014/main" val="10002"/>
                  </a:ext>
                </a:extLst>
              </a:tr>
              <a:tr h="645952">
                <a:tc>
                  <a:txBody>
                    <a:bodyPr/>
                    <a:lstStyle/>
                    <a:p>
                      <a:pPr algn="ctr" fontAlgn="b"/>
                      <a:r>
                        <a:rPr lang="en-US" sz="2000" b="0" i="0" u="none" strike="noStrike" dirty="0">
                          <a:solidFill>
                            <a:schemeClr val="accent6">
                              <a:lumMod val="50000"/>
                            </a:schemeClr>
                          </a:solidFill>
                          <a:latin typeface="+mn-lt"/>
                          <a:cs typeface="Calibri" pitchFamily="34" charset="0"/>
                        </a:rPr>
                        <a:t>Housing Services are Integrated into the Clubhouse</a:t>
                      </a:r>
                    </a:p>
                  </a:txBody>
                  <a:tcPr marL="5603" marR="5603" marT="5603" marB="0" anchor="ctr"/>
                </a:tc>
                <a:tc>
                  <a:txBody>
                    <a:bodyPr/>
                    <a:lstStyle/>
                    <a:p>
                      <a:pPr algn="ctr"/>
                      <a:r>
                        <a:rPr lang="en-US" sz="2000" b="0" dirty="0">
                          <a:solidFill>
                            <a:schemeClr val="accent6">
                              <a:lumMod val="50000"/>
                            </a:schemeClr>
                          </a:solidFill>
                          <a:latin typeface="+mn-lt"/>
                        </a:rPr>
                        <a:t>137</a:t>
                      </a:r>
                    </a:p>
                  </a:txBody>
                  <a:tcPr marL="5603" marR="5603" marT="5603" marB="0" anchor="ctr"/>
                </a:tc>
                <a:tc>
                  <a:txBody>
                    <a:bodyPr/>
                    <a:lstStyle/>
                    <a:p>
                      <a:pPr algn="ctr"/>
                      <a:r>
                        <a:rPr lang="en-US" sz="2000" b="0" dirty="0">
                          <a:solidFill>
                            <a:schemeClr val="accent6">
                              <a:lumMod val="50000"/>
                            </a:schemeClr>
                          </a:solidFill>
                          <a:latin typeface="+mn-lt"/>
                        </a:rPr>
                        <a:t>58%</a:t>
                      </a:r>
                    </a:p>
                  </a:txBody>
                  <a:tcPr marL="5603" marR="5603" marT="5603" marB="0" anchor="ctr"/>
                </a:tc>
                <a:tc>
                  <a:txBody>
                    <a:bodyPr/>
                    <a:lstStyle/>
                    <a:p>
                      <a:pPr algn="ctr"/>
                      <a:r>
                        <a:rPr lang="en-US" sz="2000" b="0" dirty="0">
                          <a:solidFill>
                            <a:schemeClr val="accent6">
                              <a:lumMod val="50000"/>
                            </a:schemeClr>
                          </a:solidFill>
                          <a:latin typeface="+mn-lt"/>
                        </a:rPr>
                        <a:t>0-100%</a:t>
                      </a:r>
                    </a:p>
                  </a:txBody>
                  <a:tcPr marL="5603" marR="5603" marT="5603" marB="0" anchor="ctr"/>
                </a:tc>
                <a:tc>
                  <a:txBody>
                    <a:bodyPr/>
                    <a:lstStyle/>
                    <a:p>
                      <a:pPr algn="ctr"/>
                      <a:r>
                        <a:rPr lang="en-US" sz="2000" b="0" dirty="0">
                          <a:solidFill>
                            <a:schemeClr val="accent6">
                              <a:lumMod val="50000"/>
                            </a:schemeClr>
                          </a:solidFill>
                          <a:latin typeface="+mn-lt"/>
                        </a:rPr>
                        <a:t>80</a:t>
                      </a:r>
                    </a:p>
                  </a:txBody>
                  <a:tcPr marL="5603" marR="5603" marT="5603" marB="0" anchor="ctr"/>
                </a:tc>
                <a:tc>
                  <a:txBody>
                    <a:bodyPr/>
                    <a:lstStyle/>
                    <a:p>
                      <a:pPr algn="ctr"/>
                      <a:r>
                        <a:rPr lang="en-US" sz="2000" b="0" dirty="0">
                          <a:solidFill>
                            <a:schemeClr val="accent6">
                              <a:lumMod val="50000"/>
                            </a:schemeClr>
                          </a:solidFill>
                          <a:latin typeface="+mn-lt"/>
                        </a:rPr>
                        <a:t>.49</a:t>
                      </a:r>
                    </a:p>
                  </a:txBody>
                  <a:tcPr marL="5603" marR="5603" marT="5603" marB="0" anchor="ctr"/>
                </a:tc>
                <a:extLst>
                  <a:ext uri="{0D108BD9-81ED-4DB2-BD59-A6C34878D82A}">
                    <a16:rowId xmlns:a16="http://schemas.microsoft.com/office/drawing/2014/main" val="3533682923"/>
                  </a:ext>
                </a:extLst>
              </a:tr>
              <a:tr h="545285">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algn="ctr" fontAlgn="b"/>
                      <a:r>
                        <a:rPr lang="en-US" sz="2000" u="none" strike="noStrike" dirty="0">
                          <a:solidFill>
                            <a:schemeClr val="accent6">
                              <a:lumMod val="50000"/>
                            </a:schemeClr>
                          </a:solidFill>
                          <a:latin typeface="+mn-lt"/>
                        </a:rPr>
                        <a:t>Clubhouse has Funds for Housing*</a:t>
                      </a:r>
                      <a:endParaRPr lang="en-US" sz="2000" b="0" i="0" u="none" strike="noStrike" dirty="0">
                        <a:solidFill>
                          <a:schemeClr val="accent6">
                            <a:lumMod val="50000"/>
                          </a:schemeClr>
                        </a:solidFill>
                        <a:latin typeface="+mn-lt"/>
                        <a:cs typeface="Calibri" pitchFamily="34" charset="0"/>
                      </a:endParaRPr>
                    </a:p>
                  </a:txBody>
                  <a:tcPr marL="5603" marR="5603" marT="5603" marB="0" anchor="ctr"/>
                </a:tc>
                <a:tc>
                  <a:txBody>
                    <a:bodyPr/>
                    <a:lstStyle/>
                    <a:p>
                      <a:pPr algn="ctr"/>
                      <a:r>
                        <a:rPr lang="en-US" sz="2000" b="0" dirty="0">
                          <a:solidFill>
                            <a:schemeClr val="accent6">
                              <a:lumMod val="50000"/>
                            </a:schemeClr>
                          </a:solidFill>
                          <a:latin typeface="+mn-lt"/>
                        </a:rPr>
                        <a:t>204</a:t>
                      </a:r>
                    </a:p>
                  </a:txBody>
                  <a:tcPr marL="5603" marR="5603" marT="5603" marB="0" anchor="ct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algn="ctr"/>
                      <a:r>
                        <a:rPr lang="en-US" sz="2000" b="0" dirty="0">
                          <a:solidFill>
                            <a:schemeClr val="accent6">
                              <a:lumMod val="50000"/>
                            </a:schemeClr>
                          </a:solidFill>
                          <a:latin typeface="+mn-lt"/>
                        </a:rPr>
                        <a:t>7%</a:t>
                      </a:r>
                    </a:p>
                  </a:txBody>
                  <a:tcPr marL="5603" marR="5603" marT="5603" marB="0" anchor="ct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algn="ctr"/>
                      <a:r>
                        <a:rPr lang="en-US" sz="2000" b="0" dirty="0">
                          <a:solidFill>
                            <a:schemeClr val="accent6">
                              <a:lumMod val="50000"/>
                            </a:schemeClr>
                          </a:solidFill>
                          <a:latin typeface="+mn-lt"/>
                        </a:rPr>
                        <a:t>0-100%</a:t>
                      </a:r>
                    </a:p>
                  </a:txBody>
                  <a:tcPr marL="5603" marR="5603" marT="5603" marB="0" anchor="ctr"/>
                </a:tc>
                <a:tc>
                  <a:txBody>
                    <a:bodyPr/>
                    <a:lstStyle/>
                    <a:p>
                      <a:pPr algn="ctr"/>
                      <a:r>
                        <a:rPr lang="en-US" sz="2000" b="0" dirty="0">
                          <a:solidFill>
                            <a:schemeClr val="accent6">
                              <a:lumMod val="50000"/>
                            </a:schemeClr>
                          </a:solidFill>
                          <a:latin typeface="+mn-lt"/>
                        </a:rPr>
                        <a:t>15</a:t>
                      </a:r>
                    </a:p>
                  </a:txBody>
                  <a:tcPr marL="5603" marR="5603" marT="5603" marB="0" anchor="ctr"/>
                </a:tc>
                <a:tc>
                  <a:txBody>
                    <a:bodyPr/>
                    <a:lstStyle/>
                    <a:p>
                      <a:pPr algn="ctr"/>
                      <a:r>
                        <a:rPr lang="en-US" sz="2000" b="0" dirty="0">
                          <a:solidFill>
                            <a:schemeClr val="accent6">
                              <a:lumMod val="50000"/>
                            </a:schemeClr>
                          </a:solidFill>
                          <a:latin typeface="+mn-lt"/>
                        </a:rPr>
                        <a:t>.26</a:t>
                      </a:r>
                    </a:p>
                  </a:txBody>
                  <a:tcPr marL="5603" marR="5603" marT="5603" marB="0" anchor="ctr"/>
                </a:tc>
                <a:extLst>
                  <a:ext uri="{0D108BD9-81ED-4DB2-BD59-A6C34878D82A}">
                    <a16:rowId xmlns:a16="http://schemas.microsoft.com/office/drawing/2014/main" val="1461314582"/>
                  </a:ext>
                </a:extLst>
              </a:tr>
              <a:tr h="595619">
                <a:tc>
                  <a:txBody>
                    <a:bodyPr/>
                    <a:lstStyle/>
                    <a:p>
                      <a:pPr algn="ctr" fontAlgn="b"/>
                      <a:r>
                        <a:rPr lang="en-US" sz="2000" b="0" i="0" u="none" strike="noStrike" dirty="0">
                          <a:solidFill>
                            <a:schemeClr val="accent6">
                              <a:lumMod val="50000"/>
                            </a:schemeClr>
                          </a:solidFill>
                          <a:latin typeface="+mn-lt"/>
                          <a:cs typeface="Calibri" pitchFamily="34" charset="0"/>
                        </a:rPr>
                        <a:t># Members who are Residents in Clubhouse Housing</a:t>
                      </a:r>
                    </a:p>
                  </a:txBody>
                  <a:tcPr marL="5603" marR="5603" marT="5603" marB="0" anchor="ctr"/>
                </a:tc>
                <a:tc>
                  <a:txBody>
                    <a:bodyPr/>
                    <a:lstStyle/>
                    <a:p>
                      <a:pPr algn="ctr"/>
                      <a:r>
                        <a:rPr lang="en-US" sz="2000" b="0" dirty="0">
                          <a:solidFill>
                            <a:schemeClr val="accent6">
                              <a:lumMod val="50000"/>
                            </a:schemeClr>
                          </a:solidFill>
                          <a:latin typeface="+mn-lt"/>
                        </a:rPr>
                        <a:t>55</a:t>
                      </a:r>
                    </a:p>
                  </a:txBody>
                  <a:tcPr marL="5603" marR="5603" marT="5603" marB="0" anchor="ctr"/>
                </a:tc>
                <a:tc>
                  <a:txBody>
                    <a:bodyPr/>
                    <a:lstStyle/>
                    <a:p>
                      <a:pPr algn="ctr"/>
                      <a:r>
                        <a:rPr lang="en-US" sz="2000" b="0" dirty="0">
                          <a:solidFill>
                            <a:schemeClr val="accent6">
                              <a:lumMod val="50000"/>
                            </a:schemeClr>
                          </a:solidFill>
                          <a:latin typeface="+mn-lt"/>
                        </a:rPr>
                        <a:t>13.67</a:t>
                      </a:r>
                    </a:p>
                  </a:txBody>
                  <a:tcPr marL="5603" marR="5603" marT="5603" marB="0" anchor="ctr"/>
                </a:tc>
                <a:tc>
                  <a:txBody>
                    <a:bodyPr/>
                    <a:lstStyle/>
                    <a:p>
                      <a:pPr algn="ctr"/>
                      <a:r>
                        <a:rPr lang="en-US" sz="2000" b="0" dirty="0">
                          <a:solidFill>
                            <a:schemeClr val="accent6">
                              <a:lumMod val="50000"/>
                            </a:schemeClr>
                          </a:solidFill>
                          <a:latin typeface="+mn-lt"/>
                        </a:rPr>
                        <a:t>0-112</a:t>
                      </a:r>
                    </a:p>
                  </a:txBody>
                  <a:tcPr marL="5603" marR="5603" marT="5603" marB="0" anchor="ctr"/>
                </a:tc>
                <a:tc>
                  <a:txBody>
                    <a:bodyPr/>
                    <a:lstStyle/>
                    <a:p>
                      <a:pPr algn="ctr"/>
                      <a:r>
                        <a:rPr lang="en-US" sz="2000" b="0" dirty="0">
                          <a:solidFill>
                            <a:schemeClr val="accent6">
                              <a:lumMod val="50000"/>
                            </a:schemeClr>
                          </a:solidFill>
                          <a:latin typeface="+mn-lt"/>
                        </a:rPr>
                        <a:t>752</a:t>
                      </a:r>
                    </a:p>
                  </a:txBody>
                  <a:tcPr marL="5603" marR="5603" marT="5603" marB="0" anchor="ctr"/>
                </a:tc>
                <a:tc>
                  <a:txBody>
                    <a:bodyPr/>
                    <a:lstStyle/>
                    <a:p>
                      <a:pPr algn="ctr"/>
                      <a:r>
                        <a:rPr lang="en-US" sz="2000" b="0" dirty="0">
                          <a:solidFill>
                            <a:schemeClr val="accent6">
                              <a:lumMod val="50000"/>
                            </a:schemeClr>
                          </a:solidFill>
                          <a:latin typeface="+mn-lt"/>
                        </a:rPr>
                        <a:t>26.79</a:t>
                      </a:r>
                    </a:p>
                  </a:txBody>
                  <a:tcPr marL="5603" marR="5603" marT="5603" marB="0" anchor="ctr"/>
                </a:tc>
                <a:extLst>
                  <a:ext uri="{0D108BD9-81ED-4DB2-BD59-A6C34878D82A}">
                    <a16:rowId xmlns:a16="http://schemas.microsoft.com/office/drawing/2014/main" val="397558113"/>
                  </a:ext>
                </a:extLst>
              </a:tr>
              <a:tr h="595619">
                <a:tc>
                  <a:txBody>
                    <a:bodyPr/>
                    <a:lstStyle/>
                    <a:p>
                      <a:pPr algn="ctr" fontAlgn="b"/>
                      <a:r>
                        <a:rPr lang="en-US" sz="2000" b="0" i="0" u="none" strike="noStrike" dirty="0">
                          <a:solidFill>
                            <a:schemeClr val="accent6">
                              <a:lumMod val="50000"/>
                            </a:schemeClr>
                          </a:solidFill>
                          <a:latin typeface="+mn-lt"/>
                          <a:cs typeface="Calibri" pitchFamily="34" charset="0"/>
                        </a:rPr>
                        <a:t># Members who were Homeless that got Housing</a:t>
                      </a:r>
                    </a:p>
                  </a:txBody>
                  <a:tcPr marL="5603" marR="5603" marT="5603" marB="0" anchor="ctr"/>
                </a:tc>
                <a:tc>
                  <a:txBody>
                    <a:bodyPr/>
                    <a:lstStyle/>
                    <a:p>
                      <a:pPr algn="ctr"/>
                      <a:r>
                        <a:rPr lang="en-US" sz="2000" b="0" dirty="0">
                          <a:solidFill>
                            <a:schemeClr val="accent6">
                              <a:lumMod val="50000"/>
                            </a:schemeClr>
                          </a:solidFill>
                          <a:latin typeface="+mn-lt"/>
                        </a:rPr>
                        <a:t>160</a:t>
                      </a:r>
                    </a:p>
                  </a:txBody>
                  <a:tcPr marL="5603" marR="5603" marT="5603" marB="0" anchor="ctr"/>
                </a:tc>
                <a:tc>
                  <a:txBody>
                    <a:bodyPr/>
                    <a:lstStyle/>
                    <a:p>
                      <a:pPr algn="ctr"/>
                      <a:r>
                        <a:rPr lang="en-US" sz="2000" b="0" dirty="0">
                          <a:solidFill>
                            <a:schemeClr val="accent6">
                              <a:lumMod val="50000"/>
                            </a:schemeClr>
                          </a:solidFill>
                          <a:latin typeface="+mn-lt"/>
                        </a:rPr>
                        <a:t>2.09</a:t>
                      </a:r>
                    </a:p>
                  </a:txBody>
                  <a:tcPr marL="5603" marR="5603" marT="5603" marB="0" anchor="ctr"/>
                </a:tc>
                <a:tc>
                  <a:txBody>
                    <a:bodyPr/>
                    <a:lstStyle/>
                    <a:p>
                      <a:pPr algn="ctr"/>
                      <a:r>
                        <a:rPr lang="en-US" sz="2000" b="0" dirty="0">
                          <a:solidFill>
                            <a:schemeClr val="accent6">
                              <a:lumMod val="50000"/>
                            </a:schemeClr>
                          </a:solidFill>
                          <a:latin typeface="+mn-lt"/>
                        </a:rPr>
                        <a:t>0-30</a:t>
                      </a:r>
                    </a:p>
                  </a:txBody>
                  <a:tcPr marL="5603" marR="5603" marT="5603" marB="0" anchor="ctr"/>
                </a:tc>
                <a:tc>
                  <a:txBody>
                    <a:bodyPr/>
                    <a:lstStyle/>
                    <a:p>
                      <a:pPr algn="ctr"/>
                      <a:r>
                        <a:rPr lang="en-US" sz="2000" b="0" dirty="0">
                          <a:solidFill>
                            <a:schemeClr val="accent6">
                              <a:lumMod val="50000"/>
                            </a:schemeClr>
                          </a:solidFill>
                          <a:latin typeface="+mn-lt"/>
                        </a:rPr>
                        <a:t>335</a:t>
                      </a:r>
                    </a:p>
                  </a:txBody>
                  <a:tcPr marL="5603" marR="5603" marT="5603" marB="0" anchor="ctr"/>
                </a:tc>
                <a:tc>
                  <a:txBody>
                    <a:bodyPr/>
                    <a:lstStyle/>
                    <a:p>
                      <a:pPr algn="ctr"/>
                      <a:r>
                        <a:rPr lang="en-US" sz="2000" b="0" dirty="0">
                          <a:solidFill>
                            <a:schemeClr val="accent6">
                              <a:lumMod val="50000"/>
                            </a:schemeClr>
                          </a:solidFill>
                          <a:latin typeface="+mn-lt"/>
                        </a:rPr>
                        <a:t>3.68</a:t>
                      </a:r>
                    </a:p>
                  </a:txBody>
                  <a:tcPr marL="5603" marR="5603" marT="5603" marB="0" anchor="ctr"/>
                </a:tc>
                <a:extLst>
                  <a:ext uri="{0D108BD9-81ED-4DB2-BD59-A6C34878D82A}">
                    <a16:rowId xmlns:a16="http://schemas.microsoft.com/office/drawing/2014/main" val="1033325220"/>
                  </a:ext>
                </a:extLst>
              </a:tr>
            </a:tbl>
          </a:graphicData>
        </a:graphic>
      </p:graphicFrame>
      <p:sp>
        <p:nvSpPr>
          <p:cNvPr id="3" name="TextBox 2">
            <a:extLst>
              <a:ext uri="{FF2B5EF4-FFF2-40B4-BE49-F238E27FC236}">
                <a16:creationId xmlns:a16="http://schemas.microsoft.com/office/drawing/2014/main" id="{4722F20F-5FF0-5B25-6739-2CD8966BB88C}"/>
              </a:ext>
            </a:extLst>
          </p:cNvPr>
          <p:cNvSpPr txBox="1"/>
          <p:nvPr/>
        </p:nvSpPr>
        <p:spPr>
          <a:xfrm>
            <a:off x="477775" y="5670617"/>
            <a:ext cx="11062445" cy="523220"/>
          </a:xfrm>
          <a:prstGeom prst="rect">
            <a:avLst/>
          </a:prstGeom>
          <a:noFill/>
        </p:spPr>
        <p:txBody>
          <a:bodyPr wrap="square" rtlCol="0">
            <a:spAutoFit/>
          </a:bodyPr>
          <a:lstStyle/>
          <a:p>
            <a:r>
              <a:rPr lang="en-US" sz="1400" dirty="0"/>
              <a:t>*Many Clubhouses offer a variety of supports to assist members with obtaining or maintaining housing. Often these supports are not funded by a separate housing contract and are offered as part of general Clubhouse supports</a:t>
            </a:r>
          </a:p>
        </p:txBody>
      </p:sp>
      <p:sp>
        <p:nvSpPr>
          <p:cNvPr id="9" name="Footer Placeholder 6">
            <a:extLst>
              <a:ext uri="{FF2B5EF4-FFF2-40B4-BE49-F238E27FC236}">
                <a16:creationId xmlns:a16="http://schemas.microsoft.com/office/drawing/2014/main" id="{D8FD0732-3F9F-E5AF-84CB-BF6198EA6FB4}"/>
              </a:ext>
            </a:extLst>
          </p:cNvPr>
          <p:cNvSpPr txBox="1">
            <a:spLocks/>
          </p:cNvSpPr>
          <p:nvPr/>
        </p:nvSpPr>
        <p:spPr>
          <a:xfrm>
            <a:off x="477775" y="6281962"/>
            <a:ext cx="6400800" cy="381000"/>
          </a:xfrm>
          <a:prstGeom prst="rect">
            <a:avLst/>
          </a:prstGeom>
        </p:spPr>
        <p:txBody>
          <a:bodyPr anchor="b"/>
          <a:lstStyle/>
          <a:p>
            <a:pPr fontAlgn="auto">
              <a:spcBef>
                <a:spcPts val="0"/>
              </a:spcBef>
              <a:spcAft>
                <a:spcPts val="0"/>
              </a:spcAft>
              <a:defRPr/>
            </a:pPr>
            <a:r>
              <a:rPr lang="en-US" sz="900" dirty="0">
                <a:solidFill>
                  <a:schemeClr val="accent4">
                    <a:lumMod val="50000"/>
                  </a:schemeClr>
                </a:solidFill>
              </a:rPr>
              <a:t>The Clubhouse Profile Questionnaire 2023. Results for Clubhouses Worldwide</a:t>
            </a:r>
          </a:p>
          <a:p>
            <a:pPr fontAlgn="auto">
              <a:spcBef>
                <a:spcPts val="0"/>
              </a:spcBef>
              <a:spcAft>
                <a:spcPts val="0"/>
              </a:spcAft>
              <a:defRPr/>
            </a:pPr>
            <a:r>
              <a:rPr lang="en-US" sz="900" dirty="0">
                <a:solidFill>
                  <a:schemeClr val="accent4">
                    <a:lumMod val="50000"/>
                  </a:schemeClr>
                </a:solidFill>
              </a:rPr>
              <a:t>© 2023-2024 University of Massachusetts: All rights reserved. No reproductions without written permission.</a:t>
            </a:r>
          </a:p>
        </p:txBody>
      </p:sp>
    </p:spTree>
    <p:extLst>
      <p:ext uri="{BB962C8B-B14F-4D97-AF65-F5344CB8AC3E}">
        <p14:creationId xmlns:p14="http://schemas.microsoft.com/office/powerpoint/2010/main" val="24036292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AF343-3B00-CD10-AF4C-66591E8B60C1}"/>
              </a:ext>
            </a:extLst>
          </p:cNvPr>
          <p:cNvSpPr>
            <a:spLocks noGrp="1"/>
          </p:cNvSpPr>
          <p:nvPr>
            <p:ph type="title"/>
          </p:nvPr>
        </p:nvSpPr>
        <p:spPr>
          <a:xfrm>
            <a:off x="448593" y="215816"/>
            <a:ext cx="10515600" cy="556113"/>
          </a:xfrm>
        </p:spPr>
        <p:txBody>
          <a:bodyPr>
            <a:normAutofit fontScale="90000"/>
          </a:bodyPr>
          <a:lstStyle/>
          <a:p>
            <a:r>
              <a:rPr lang="en-US" sz="4900" dirty="0">
                <a:solidFill>
                  <a:schemeClr val="tx2">
                    <a:lumMod val="90000"/>
                    <a:lumOff val="10000"/>
                  </a:schemeClr>
                </a:solidFill>
              </a:rPr>
              <a:t>Clubhouse Housing Supports </a:t>
            </a:r>
            <a:r>
              <a:rPr lang="en-US" sz="2000" dirty="0">
                <a:solidFill>
                  <a:schemeClr val="tx2">
                    <a:lumMod val="90000"/>
                    <a:lumOff val="10000"/>
                  </a:schemeClr>
                </a:solidFill>
              </a:rPr>
              <a:t>(238 Clubhouses)</a:t>
            </a:r>
            <a:endParaRPr lang="en-US" dirty="0">
              <a:solidFill>
                <a:schemeClr val="tx2">
                  <a:lumMod val="90000"/>
                  <a:lumOff val="10000"/>
                </a:schemeClr>
              </a:solidFill>
            </a:endParaRPr>
          </a:p>
        </p:txBody>
      </p:sp>
      <p:graphicFrame>
        <p:nvGraphicFramePr>
          <p:cNvPr id="4" name="Table 3">
            <a:extLst>
              <a:ext uri="{FF2B5EF4-FFF2-40B4-BE49-F238E27FC236}">
                <a16:creationId xmlns:a16="http://schemas.microsoft.com/office/drawing/2014/main" id="{AD55E1C7-4E78-664B-75EA-04E8C167942E}"/>
              </a:ext>
            </a:extLst>
          </p:cNvPr>
          <p:cNvGraphicFramePr>
            <a:graphicFrameLocks noGrp="1"/>
          </p:cNvGraphicFramePr>
          <p:nvPr>
            <p:extLst>
              <p:ext uri="{D42A27DB-BD31-4B8C-83A1-F6EECF244321}">
                <p14:modId xmlns:p14="http://schemas.microsoft.com/office/powerpoint/2010/main" val="2537505367"/>
              </p:ext>
            </p:extLst>
          </p:nvPr>
        </p:nvGraphicFramePr>
        <p:xfrm>
          <a:off x="638442" y="1060416"/>
          <a:ext cx="10849923" cy="4306370"/>
        </p:xfrm>
        <a:graphic>
          <a:graphicData uri="http://schemas.openxmlformats.org/drawingml/2006/table">
            <a:tbl>
              <a:tblPr firstRow="1" bandRow="1">
                <a:tableStyleId>{C083E6E3-FA7D-4D7B-A595-EF9225AFEA82}</a:tableStyleId>
              </a:tblPr>
              <a:tblGrid>
                <a:gridCol w="3847516">
                  <a:extLst>
                    <a:ext uri="{9D8B030D-6E8A-4147-A177-3AD203B41FA5}">
                      <a16:colId xmlns:a16="http://schemas.microsoft.com/office/drawing/2014/main" val="20000"/>
                    </a:ext>
                  </a:extLst>
                </a:gridCol>
                <a:gridCol w="2037189">
                  <a:extLst>
                    <a:ext uri="{9D8B030D-6E8A-4147-A177-3AD203B41FA5}">
                      <a16:colId xmlns:a16="http://schemas.microsoft.com/office/drawing/2014/main" val="2536737331"/>
                    </a:ext>
                  </a:extLst>
                </a:gridCol>
                <a:gridCol w="1870893">
                  <a:extLst>
                    <a:ext uri="{9D8B030D-6E8A-4147-A177-3AD203B41FA5}">
                      <a16:colId xmlns:a16="http://schemas.microsoft.com/office/drawing/2014/main" val="20001"/>
                    </a:ext>
                  </a:extLst>
                </a:gridCol>
                <a:gridCol w="1618740">
                  <a:extLst>
                    <a:ext uri="{9D8B030D-6E8A-4147-A177-3AD203B41FA5}">
                      <a16:colId xmlns:a16="http://schemas.microsoft.com/office/drawing/2014/main" val="20002"/>
                    </a:ext>
                  </a:extLst>
                </a:gridCol>
                <a:gridCol w="1475585">
                  <a:extLst>
                    <a:ext uri="{9D8B030D-6E8A-4147-A177-3AD203B41FA5}">
                      <a16:colId xmlns:a16="http://schemas.microsoft.com/office/drawing/2014/main" val="1296366979"/>
                    </a:ext>
                  </a:extLst>
                </a:gridCol>
              </a:tblGrid>
              <a:tr h="423168">
                <a:tc>
                  <a:txBody>
                    <a:bodyPr/>
                    <a:lstStyle>
                      <a:lvl1pPr marL="0" algn="l" defTabSz="914400" rtl="0" eaLnBrk="1" latinLnBrk="0" hangingPunct="1">
                        <a:defRPr sz="1800" b="1" kern="1200">
                          <a:solidFill>
                            <a:schemeClr val="lt1"/>
                          </a:solidFill>
                          <a:latin typeface="Century Gothic"/>
                        </a:defRPr>
                      </a:lvl1pPr>
                      <a:lvl2pPr marL="457200" algn="l" defTabSz="914400" rtl="0" eaLnBrk="1" latinLnBrk="0" hangingPunct="1">
                        <a:defRPr sz="1800" b="1" kern="1200">
                          <a:solidFill>
                            <a:schemeClr val="lt1"/>
                          </a:solidFill>
                          <a:latin typeface="Century Gothic"/>
                        </a:defRPr>
                      </a:lvl2pPr>
                      <a:lvl3pPr marL="914400" algn="l" defTabSz="914400" rtl="0" eaLnBrk="1" latinLnBrk="0" hangingPunct="1">
                        <a:defRPr sz="1800" b="1" kern="1200">
                          <a:solidFill>
                            <a:schemeClr val="lt1"/>
                          </a:solidFill>
                          <a:latin typeface="Century Gothic"/>
                        </a:defRPr>
                      </a:lvl3pPr>
                      <a:lvl4pPr marL="1371600" algn="l" defTabSz="914400" rtl="0" eaLnBrk="1" latinLnBrk="0" hangingPunct="1">
                        <a:defRPr sz="1800" b="1" kern="1200">
                          <a:solidFill>
                            <a:schemeClr val="lt1"/>
                          </a:solidFill>
                          <a:latin typeface="Century Gothic"/>
                        </a:defRPr>
                      </a:lvl4pPr>
                      <a:lvl5pPr marL="1828800" algn="l" defTabSz="914400" rtl="0" eaLnBrk="1" latinLnBrk="0" hangingPunct="1">
                        <a:defRPr sz="1800" b="1" kern="1200">
                          <a:solidFill>
                            <a:schemeClr val="lt1"/>
                          </a:solidFill>
                          <a:latin typeface="Century Gothic"/>
                        </a:defRPr>
                      </a:lvl5pPr>
                      <a:lvl6pPr marL="2286000" algn="l" defTabSz="914400" rtl="0" eaLnBrk="1" latinLnBrk="0" hangingPunct="1">
                        <a:defRPr sz="1800" b="1" kern="1200">
                          <a:solidFill>
                            <a:schemeClr val="lt1"/>
                          </a:solidFill>
                          <a:latin typeface="Century Gothic"/>
                        </a:defRPr>
                      </a:lvl6pPr>
                      <a:lvl7pPr marL="2743200" algn="l" defTabSz="914400" rtl="0" eaLnBrk="1" latinLnBrk="0" hangingPunct="1">
                        <a:defRPr sz="1800" b="1" kern="1200">
                          <a:solidFill>
                            <a:schemeClr val="lt1"/>
                          </a:solidFill>
                          <a:latin typeface="Century Gothic"/>
                        </a:defRPr>
                      </a:lvl7pPr>
                      <a:lvl8pPr marL="3200400" algn="l" defTabSz="914400" rtl="0" eaLnBrk="1" latinLnBrk="0" hangingPunct="1">
                        <a:defRPr sz="1800" b="1" kern="1200">
                          <a:solidFill>
                            <a:schemeClr val="lt1"/>
                          </a:solidFill>
                          <a:latin typeface="Century Gothic"/>
                        </a:defRPr>
                      </a:lvl8pPr>
                      <a:lvl9pPr marL="3657600" algn="l" defTabSz="914400" rtl="0" eaLnBrk="1" latinLnBrk="0" hangingPunct="1">
                        <a:defRPr sz="1800" b="1" kern="1200">
                          <a:solidFill>
                            <a:schemeClr val="lt1"/>
                          </a:solidFill>
                          <a:latin typeface="Century Gothic"/>
                        </a:defRPr>
                      </a:lvl9pPr>
                    </a:lstStyle>
                    <a:p>
                      <a:pPr algn="ctr" fontAlgn="b"/>
                      <a:r>
                        <a:rPr lang="en-US" sz="1600" u="none" strike="noStrike" dirty="0">
                          <a:solidFill>
                            <a:schemeClr val="accent4">
                              <a:lumMod val="25000"/>
                            </a:schemeClr>
                          </a:solidFill>
                          <a:latin typeface="+mn-lt"/>
                        </a:rPr>
                        <a:t> </a:t>
                      </a:r>
                      <a:r>
                        <a:rPr lang="en-US" sz="1600" b="0" u="none" strike="noStrike" dirty="0">
                          <a:solidFill>
                            <a:schemeClr val="accent4">
                              <a:lumMod val="25000"/>
                            </a:schemeClr>
                          </a:solidFill>
                          <a:latin typeface="+mn-lt"/>
                        </a:rPr>
                        <a:t>Housing Service</a:t>
                      </a:r>
                      <a:endParaRPr lang="en-US" sz="1600" b="0" i="0" u="none" strike="noStrike" dirty="0">
                        <a:solidFill>
                          <a:schemeClr val="accent4">
                            <a:lumMod val="25000"/>
                          </a:schemeClr>
                        </a:solidFill>
                        <a:latin typeface="+mn-lt"/>
                        <a:cs typeface="Calibri" pitchFamily="34" charset="0"/>
                      </a:endParaRPr>
                    </a:p>
                  </a:txBody>
                  <a:tcPr marL="5603" marR="5603" marT="5603" marB="0" anchor="ctr"/>
                </a:tc>
                <a:tc>
                  <a:txBody>
                    <a:bodyPr/>
                    <a:lstStyle/>
                    <a:p>
                      <a:pPr algn="ctr" fontAlgn="b"/>
                      <a:r>
                        <a:rPr lang="en-US" sz="1600" b="0" i="0" u="none" strike="noStrike" dirty="0">
                          <a:solidFill>
                            <a:schemeClr val="accent4">
                              <a:lumMod val="25000"/>
                            </a:schemeClr>
                          </a:solidFill>
                          <a:latin typeface="+mn-lt"/>
                          <a:cs typeface="Calibri" pitchFamily="34" charset="0"/>
                        </a:rPr>
                        <a:t>Staff Provide</a:t>
                      </a:r>
                    </a:p>
                  </a:txBody>
                  <a:tcPr marL="5603" marR="5603" marT="5603" marB="0" anchor="ctr"/>
                </a:tc>
                <a:tc>
                  <a:txBody>
                    <a:bodyPr/>
                    <a:lstStyle>
                      <a:lvl1pPr marL="0" algn="l" defTabSz="914400" rtl="0" eaLnBrk="1" latinLnBrk="0" hangingPunct="1">
                        <a:defRPr sz="1800" b="1" kern="1200">
                          <a:solidFill>
                            <a:schemeClr val="lt1"/>
                          </a:solidFill>
                          <a:latin typeface="Century Gothic"/>
                        </a:defRPr>
                      </a:lvl1pPr>
                      <a:lvl2pPr marL="457200" algn="l" defTabSz="914400" rtl="0" eaLnBrk="1" latinLnBrk="0" hangingPunct="1">
                        <a:defRPr sz="1800" b="1" kern="1200">
                          <a:solidFill>
                            <a:schemeClr val="lt1"/>
                          </a:solidFill>
                          <a:latin typeface="Century Gothic"/>
                        </a:defRPr>
                      </a:lvl2pPr>
                      <a:lvl3pPr marL="914400" algn="l" defTabSz="914400" rtl="0" eaLnBrk="1" latinLnBrk="0" hangingPunct="1">
                        <a:defRPr sz="1800" b="1" kern="1200">
                          <a:solidFill>
                            <a:schemeClr val="lt1"/>
                          </a:solidFill>
                          <a:latin typeface="Century Gothic"/>
                        </a:defRPr>
                      </a:lvl3pPr>
                      <a:lvl4pPr marL="1371600" algn="l" defTabSz="914400" rtl="0" eaLnBrk="1" latinLnBrk="0" hangingPunct="1">
                        <a:defRPr sz="1800" b="1" kern="1200">
                          <a:solidFill>
                            <a:schemeClr val="lt1"/>
                          </a:solidFill>
                          <a:latin typeface="Century Gothic"/>
                        </a:defRPr>
                      </a:lvl4pPr>
                      <a:lvl5pPr marL="1828800" algn="l" defTabSz="914400" rtl="0" eaLnBrk="1" latinLnBrk="0" hangingPunct="1">
                        <a:defRPr sz="1800" b="1" kern="1200">
                          <a:solidFill>
                            <a:schemeClr val="lt1"/>
                          </a:solidFill>
                          <a:latin typeface="Century Gothic"/>
                        </a:defRPr>
                      </a:lvl5pPr>
                      <a:lvl6pPr marL="2286000" algn="l" defTabSz="914400" rtl="0" eaLnBrk="1" latinLnBrk="0" hangingPunct="1">
                        <a:defRPr sz="1800" b="1" kern="1200">
                          <a:solidFill>
                            <a:schemeClr val="lt1"/>
                          </a:solidFill>
                          <a:latin typeface="Century Gothic"/>
                        </a:defRPr>
                      </a:lvl6pPr>
                      <a:lvl7pPr marL="2743200" algn="l" defTabSz="914400" rtl="0" eaLnBrk="1" latinLnBrk="0" hangingPunct="1">
                        <a:defRPr sz="1800" b="1" kern="1200">
                          <a:solidFill>
                            <a:schemeClr val="lt1"/>
                          </a:solidFill>
                          <a:latin typeface="Century Gothic"/>
                        </a:defRPr>
                      </a:lvl7pPr>
                      <a:lvl8pPr marL="3200400" algn="l" defTabSz="914400" rtl="0" eaLnBrk="1" latinLnBrk="0" hangingPunct="1">
                        <a:defRPr sz="1800" b="1" kern="1200">
                          <a:solidFill>
                            <a:schemeClr val="lt1"/>
                          </a:solidFill>
                          <a:latin typeface="Century Gothic"/>
                        </a:defRPr>
                      </a:lvl8pPr>
                      <a:lvl9pPr marL="3657600" algn="l" defTabSz="914400" rtl="0" eaLnBrk="1" latinLnBrk="0" hangingPunct="1">
                        <a:defRPr sz="1800" b="1" kern="1200">
                          <a:solidFill>
                            <a:schemeClr val="lt1"/>
                          </a:solidFill>
                          <a:latin typeface="Century Gothic"/>
                        </a:defRPr>
                      </a:lvl9pPr>
                    </a:lstStyle>
                    <a:p>
                      <a:pPr algn="ctr" fontAlgn="b"/>
                      <a:r>
                        <a:rPr lang="en-US" sz="1600" b="0" u="none" strike="noStrike" dirty="0">
                          <a:solidFill>
                            <a:schemeClr val="accent4">
                              <a:lumMod val="25000"/>
                            </a:schemeClr>
                          </a:solidFill>
                          <a:latin typeface="+mn-lt"/>
                        </a:rPr>
                        <a:t>Members Provide</a:t>
                      </a:r>
                      <a:endParaRPr lang="en-US" sz="1600" b="0" i="0" u="none" strike="noStrike" dirty="0">
                        <a:solidFill>
                          <a:schemeClr val="accent4">
                            <a:lumMod val="25000"/>
                          </a:schemeClr>
                        </a:solidFill>
                        <a:latin typeface="+mn-lt"/>
                        <a:cs typeface="Calibri" pitchFamily="34" charset="0"/>
                      </a:endParaRPr>
                    </a:p>
                  </a:txBody>
                  <a:tcPr marL="5603" marR="5603" marT="5603" marB="0" anchor="ctr"/>
                </a:tc>
                <a:tc>
                  <a:txBody>
                    <a:bodyPr/>
                    <a:lstStyle>
                      <a:lvl1pPr marL="0" algn="l" defTabSz="914400" rtl="0" eaLnBrk="1" latinLnBrk="0" hangingPunct="1">
                        <a:defRPr sz="1800" b="1" kern="1200">
                          <a:solidFill>
                            <a:schemeClr val="lt1"/>
                          </a:solidFill>
                          <a:latin typeface="Century Gothic"/>
                        </a:defRPr>
                      </a:lvl1pPr>
                      <a:lvl2pPr marL="457200" algn="l" defTabSz="914400" rtl="0" eaLnBrk="1" latinLnBrk="0" hangingPunct="1">
                        <a:defRPr sz="1800" b="1" kern="1200">
                          <a:solidFill>
                            <a:schemeClr val="lt1"/>
                          </a:solidFill>
                          <a:latin typeface="Century Gothic"/>
                        </a:defRPr>
                      </a:lvl2pPr>
                      <a:lvl3pPr marL="914400" algn="l" defTabSz="914400" rtl="0" eaLnBrk="1" latinLnBrk="0" hangingPunct="1">
                        <a:defRPr sz="1800" b="1" kern="1200">
                          <a:solidFill>
                            <a:schemeClr val="lt1"/>
                          </a:solidFill>
                          <a:latin typeface="Century Gothic"/>
                        </a:defRPr>
                      </a:lvl3pPr>
                      <a:lvl4pPr marL="1371600" algn="l" defTabSz="914400" rtl="0" eaLnBrk="1" latinLnBrk="0" hangingPunct="1">
                        <a:defRPr sz="1800" b="1" kern="1200">
                          <a:solidFill>
                            <a:schemeClr val="lt1"/>
                          </a:solidFill>
                          <a:latin typeface="Century Gothic"/>
                        </a:defRPr>
                      </a:lvl4pPr>
                      <a:lvl5pPr marL="1828800" algn="l" defTabSz="914400" rtl="0" eaLnBrk="1" latinLnBrk="0" hangingPunct="1">
                        <a:defRPr sz="1800" b="1" kern="1200">
                          <a:solidFill>
                            <a:schemeClr val="lt1"/>
                          </a:solidFill>
                          <a:latin typeface="Century Gothic"/>
                        </a:defRPr>
                      </a:lvl5pPr>
                      <a:lvl6pPr marL="2286000" algn="l" defTabSz="914400" rtl="0" eaLnBrk="1" latinLnBrk="0" hangingPunct="1">
                        <a:defRPr sz="1800" b="1" kern="1200">
                          <a:solidFill>
                            <a:schemeClr val="lt1"/>
                          </a:solidFill>
                          <a:latin typeface="Century Gothic"/>
                        </a:defRPr>
                      </a:lvl6pPr>
                      <a:lvl7pPr marL="2743200" algn="l" defTabSz="914400" rtl="0" eaLnBrk="1" latinLnBrk="0" hangingPunct="1">
                        <a:defRPr sz="1800" b="1" kern="1200">
                          <a:solidFill>
                            <a:schemeClr val="lt1"/>
                          </a:solidFill>
                          <a:latin typeface="Century Gothic"/>
                        </a:defRPr>
                      </a:lvl7pPr>
                      <a:lvl8pPr marL="3200400" algn="l" defTabSz="914400" rtl="0" eaLnBrk="1" latinLnBrk="0" hangingPunct="1">
                        <a:defRPr sz="1800" b="1" kern="1200">
                          <a:solidFill>
                            <a:schemeClr val="lt1"/>
                          </a:solidFill>
                          <a:latin typeface="Century Gothic"/>
                        </a:defRPr>
                      </a:lvl8pPr>
                      <a:lvl9pPr marL="3657600" algn="l" defTabSz="914400" rtl="0" eaLnBrk="1" latinLnBrk="0" hangingPunct="1">
                        <a:defRPr sz="1800" b="1" kern="1200">
                          <a:solidFill>
                            <a:schemeClr val="lt1"/>
                          </a:solidFill>
                          <a:latin typeface="Century Gothic"/>
                        </a:defRPr>
                      </a:lvl9pPr>
                    </a:lstStyle>
                    <a:p>
                      <a:pPr algn="ctr" fontAlgn="b"/>
                      <a:r>
                        <a:rPr lang="en-US" sz="1600" b="0" u="none" strike="noStrike" dirty="0">
                          <a:solidFill>
                            <a:schemeClr val="accent4">
                              <a:lumMod val="25000"/>
                            </a:schemeClr>
                          </a:solidFill>
                          <a:latin typeface="+mn-lt"/>
                        </a:rPr>
                        <a:t>Funded*</a:t>
                      </a:r>
                      <a:endParaRPr lang="en-US" sz="1600" b="0" i="0" u="none" strike="noStrike" dirty="0">
                        <a:solidFill>
                          <a:schemeClr val="accent4">
                            <a:lumMod val="25000"/>
                          </a:schemeClr>
                        </a:solidFill>
                        <a:latin typeface="+mn-lt"/>
                        <a:cs typeface="Calibri" pitchFamily="34" charset="0"/>
                      </a:endParaRPr>
                    </a:p>
                  </a:txBody>
                  <a:tcPr marL="5603" marR="5603" marT="5603" marB="0" anchor="ctr"/>
                </a:tc>
                <a:tc>
                  <a:txBody>
                    <a:bodyPr/>
                    <a:lstStyle/>
                    <a:p>
                      <a:pPr algn="ctr" fontAlgn="b"/>
                      <a:r>
                        <a:rPr lang="en-US" sz="1600" b="0" i="0" u="none" strike="noStrike" dirty="0">
                          <a:solidFill>
                            <a:schemeClr val="accent4">
                              <a:lumMod val="25000"/>
                            </a:schemeClr>
                          </a:solidFill>
                          <a:latin typeface="+mn-lt"/>
                          <a:cs typeface="Calibri" pitchFamily="34" charset="0"/>
                        </a:rPr>
                        <a:t>Unfunded*</a:t>
                      </a:r>
                    </a:p>
                  </a:txBody>
                  <a:tcPr marL="5603" marR="5603" marT="5603" marB="0" anchor="ctr"/>
                </a:tc>
                <a:extLst>
                  <a:ext uri="{0D108BD9-81ED-4DB2-BD59-A6C34878D82A}">
                    <a16:rowId xmlns:a16="http://schemas.microsoft.com/office/drawing/2014/main" val="10000"/>
                  </a:ext>
                </a:extLst>
              </a:tr>
              <a:tr h="469661">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algn="ctr" fontAlgn="b"/>
                      <a:r>
                        <a:rPr lang="en-US" sz="1600" u="none" strike="noStrike" dirty="0">
                          <a:solidFill>
                            <a:schemeClr val="accent6">
                              <a:lumMod val="50000"/>
                            </a:schemeClr>
                          </a:solidFill>
                          <a:latin typeface="+mn-lt"/>
                        </a:rPr>
                        <a:t>24 Hour Text/Cell</a:t>
                      </a:r>
                      <a:endParaRPr lang="en-US" sz="1600" b="0" i="0" u="none" strike="noStrike" dirty="0">
                        <a:solidFill>
                          <a:schemeClr val="accent6">
                            <a:lumMod val="50000"/>
                          </a:schemeClr>
                        </a:solidFill>
                        <a:latin typeface="+mn-lt"/>
                        <a:cs typeface="Calibri" pitchFamily="34" charset="0"/>
                      </a:endParaRPr>
                    </a:p>
                  </a:txBody>
                  <a:tcPr marL="5603" marR="5603" marT="5603" marB="0" anchor="ctr"/>
                </a:tc>
                <a:tc>
                  <a:txBody>
                    <a:bodyPr/>
                    <a:lstStyle/>
                    <a:p>
                      <a:pPr algn="ctr"/>
                      <a:r>
                        <a:rPr lang="en-US" sz="1600" b="0" dirty="0">
                          <a:solidFill>
                            <a:schemeClr val="accent6">
                              <a:lumMod val="50000"/>
                            </a:schemeClr>
                          </a:solidFill>
                          <a:latin typeface="+mn-lt"/>
                        </a:rPr>
                        <a:t>7%</a:t>
                      </a:r>
                    </a:p>
                  </a:txBody>
                  <a:tcPr marL="5603" marR="5603" marT="5603" marB="0" anchor="ct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algn="ctr"/>
                      <a:r>
                        <a:rPr lang="en-US" sz="1600" b="0" dirty="0">
                          <a:solidFill>
                            <a:schemeClr val="accent6">
                              <a:lumMod val="50000"/>
                            </a:schemeClr>
                          </a:solidFill>
                          <a:latin typeface="+mn-lt"/>
                        </a:rPr>
                        <a:t>4%</a:t>
                      </a:r>
                    </a:p>
                  </a:txBody>
                  <a:tcPr marL="5603" marR="5603" marT="5603" marB="0" anchor="ct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algn="ctr"/>
                      <a:r>
                        <a:rPr lang="en-US" sz="1600" b="0" dirty="0">
                          <a:solidFill>
                            <a:schemeClr val="accent6">
                              <a:lumMod val="50000"/>
                            </a:schemeClr>
                          </a:solidFill>
                          <a:latin typeface="+mn-lt"/>
                        </a:rPr>
                        <a:t>2%</a:t>
                      </a:r>
                    </a:p>
                  </a:txBody>
                  <a:tcPr marL="5603" marR="5603" marT="5603" marB="0" anchor="ctr"/>
                </a:tc>
                <a:tc>
                  <a:txBody>
                    <a:bodyPr/>
                    <a:lstStyle/>
                    <a:p>
                      <a:pPr algn="ctr"/>
                      <a:r>
                        <a:rPr lang="en-US" sz="1600" b="0" dirty="0">
                          <a:solidFill>
                            <a:schemeClr val="accent6">
                              <a:lumMod val="50000"/>
                            </a:schemeClr>
                          </a:solidFill>
                          <a:latin typeface="+mn-lt"/>
                        </a:rPr>
                        <a:t>14%</a:t>
                      </a:r>
                    </a:p>
                  </a:txBody>
                  <a:tcPr marL="5603" marR="5603" marT="5603" marB="0" anchor="ctr"/>
                </a:tc>
                <a:extLst>
                  <a:ext uri="{0D108BD9-81ED-4DB2-BD59-A6C34878D82A}">
                    <a16:rowId xmlns:a16="http://schemas.microsoft.com/office/drawing/2014/main" val="10001"/>
                  </a:ext>
                </a:extLst>
              </a:tr>
              <a:tr h="391817">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algn="ctr" fontAlgn="b"/>
                      <a:r>
                        <a:rPr lang="en-US" sz="1600" u="none" strike="noStrike" dirty="0">
                          <a:solidFill>
                            <a:schemeClr val="accent6">
                              <a:lumMod val="50000"/>
                            </a:schemeClr>
                          </a:solidFill>
                          <a:latin typeface="+mn-lt"/>
                        </a:rPr>
                        <a:t>Assistance with Finding Housing</a:t>
                      </a:r>
                      <a:endParaRPr lang="en-US" sz="1600" b="0" i="0" u="none" strike="noStrike" dirty="0">
                        <a:solidFill>
                          <a:schemeClr val="accent6">
                            <a:lumMod val="50000"/>
                          </a:schemeClr>
                        </a:solidFill>
                        <a:latin typeface="+mn-lt"/>
                        <a:cs typeface="Calibri" pitchFamily="34" charset="0"/>
                      </a:endParaRPr>
                    </a:p>
                  </a:txBody>
                  <a:tcPr marL="5603" marR="5603" marT="5603" marB="0" anchor="ctr"/>
                </a:tc>
                <a:tc>
                  <a:txBody>
                    <a:bodyPr/>
                    <a:lstStyle/>
                    <a:p>
                      <a:pPr algn="ctr"/>
                      <a:r>
                        <a:rPr lang="en-US" sz="1600" b="0" dirty="0">
                          <a:solidFill>
                            <a:schemeClr val="accent6">
                              <a:lumMod val="50000"/>
                            </a:schemeClr>
                          </a:solidFill>
                          <a:latin typeface="+mn-lt"/>
                        </a:rPr>
                        <a:t>50%</a:t>
                      </a:r>
                    </a:p>
                  </a:txBody>
                  <a:tcPr marL="5603" marR="5603" marT="5603" marB="0" anchor="ct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algn="ctr"/>
                      <a:r>
                        <a:rPr lang="en-US" sz="1600" b="0" dirty="0">
                          <a:solidFill>
                            <a:schemeClr val="accent6">
                              <a:lumMod val="50000"/>
                            </a:schemeClr>
                          </a:solidFill>
                          <a:latin typeface="+mn-lt"/>
                        </a:rPr>
                        <a:t>32%</a:t>
                      </a:r>
                    </a:p>
                  </a:txBody>
                  <a:tcPr marL="5603" marR="5603" marT="5603" marB="0" anchor="ct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algn="ctr"/>
                      <a:r>
                        <a:rPr lang="en-US" sz="1600" b="0" dirty="0">
                          <a:solidFill>
                            <a:schemeClr val="accent6">
                              <a:lumMod val="50000"/>
                            </a:schemeClr>
                          </a:solidFill>
                          <a:latin typeface="+mn-lt"/>
                        </a:rPr>
                        <a:t>4%</a:t>
                      </a:r>
                    </a:p>
                  </a:txBody>
                  <a:tcPr marL="5603" marR="5603" marT="5603" marB="0" anchor="ctr"/>
                </a:tc>
                <a:tc>
                  <a:txBody>
                    <a:bodyPr/>
                    <a:lstStyle/>
                    <a:p>
                      <a:pPr algn="ctr"/>
                      <a:r>
                        <a:rPr lang="en-US" sz="1600" b="0" dirty="0">
                          <a:solidFill>
                            <a:schemeClr val="accent6">
                              <a:lumMod val="50000"/>
                            </a:schemeClr>
                          </a:solidFill>
                          <a:latin typeface="+mn-lt"/>
                        </a:rPr>
                        <a:t>21%</a:t>
                      </a:r>
                    </a:p>
                  </a:txBody>
                  <a:tcPr marL="5603" marR="5603" marT="5603" marB="0" anchor="ctr"/>
                </a:tc>
                <a:extLst>
                  <a:ext uri="{0D108BD9-81ED-4DB2-BD59-A6C34878D82A}">
                    <a16:rowId xmlns:a16="http://schemas.microsoft.com/office/drawing/2014/main" val="10002"/>
                  </a:ext>
                </a:extLst>
              </a:tr>
              <a:tr h="407504">
                <a:tc>
                  <a:txBody>
                    <a:bodyPr/>
                    <a:lstStyle/>
                    <a:p>
                      <a:pPr algn="ctr" fontAlgn="b"/>
                      <a:r>
                        <a:rPr lang="en-US" sz="1600" b="0" i="0" u="none" strike="noStrike" dirty="0">
                          <a:solidFill>
                            <a:schemeClr val="accent6">
                              <a:lumMod val="50000"/>
                            </a:schemeClr>
                          </a:solidFill>
                          <a:latin typeface="+mn-lt"/>
                          <a:cs typeface="Calibri" pitchFamily="34" charset="0"/>
                        </a:rPr>
                        <a:t>Clubhouse Apartments</a:t>
                      </a:r>
                    </a:p>
                  </a:txBody>
                  <a:tcPr marL="5603" marR="5603" marT="5603" marB="0" anchor="ctr"/>
                </a:tc>
                <a:tc>
                  <a:txBody>
                    <a:bodyPr/>
                    <a:lstStyle/>
                    <a:p>
                      <a:pPr algn="ctr"/>
                      <a:r>
                        <a:rPr lang="en-US" sz="1600" b="0" dirty="0">
                          <a:solidFill>
                            <a:schemeClr val="accent6">
                              <a:lumMod val="50000"/>
                            </a:schemeClr>
                          </a:solidFill>
                          <a:latin typeface="+mn-lt"/>
                        </a:rPr>
                        <a:t>6%</a:t>
                      </a:r>
                    </a:p>
                  </a:txBody>
                  <a:tcPr marL="5603" marR="5603" marT="5603" marB="0" anchor="ctr"/>
                </a:tc>
                <a:tc>
                  <a:txBody>
                    <a:bodyPr/>
                    <a:lstStyle/>
                    <a:p>
                      <a:pPr algn="ctr"/>
                      <a:r>
                        <a:rPr lang="en-US" sz="1600" b="0" dirty="0">
                          <a:solidFill>
                            <a:schemeClr val="accent6">
                              <a:lumMod val="50000"/>
                            </a:schemeClr>
                          </a:solidFill>
                          <a:latin typeface="+mn-lt"/>
                        </a:rPr>
                        <a:t>1%</a:t>
                      </a:r>
                    </a:p>
                  </a:txBody>
                  <a:tcPr marL="5603" marR="5603" marT="5603" marB="0" anchor="ctr"/>
                </a:tc>
                <a:tc>
                  <a:txBody>
                    <a:bodyPr/>
                    <a:lstStyle/>
                    <a:p>
                      <a:pPr algn="ctr"/>
                      <a:r>
                        <a:rPr lang="en-US" sz="1600" b="0" dirty="0">
                          <a:solidFill>
                            <a:schemeClr val="accent6">
                              <a:lumMod val="50000"/>
                            </a:schemeClr>
                          </a:solidFill>
                          <a:latin typeface="+mn-lt"/>
                        </a:rPr>
                        <a:t>2%</a:t>
                      </a:r>
                    </a:p>
                  </a:txBody>
                  <a:tcPr marL="5603" marR="5603" marT="5603" marB="0" anchor="ctr"/>
                </a:tc>
                <a:tc>
                  <a:txBody>
                    <a:bodyPr/>
                    <a:lstStyle/>
                    <a:p>
                      <a:pPr algn="ctr"/>
                      <a:r>
                        <a:rPr lang="en-US" sz="1600" b="0" dirty="0">
                          <a:solidFill>
                            <a:schemeClr val="accent6">
                              <a:lumMod val="50000"/>
                            </a:schemeClr>
                          </a:solidFill>
                          <a:latin typeface="+mn-lt"/>
                        </a:rPr>
                        <a:t>13%</a:t>
                      </a:r>
                    </a:p>
                  </a:txBody>
                  <a:tcPr marL="5603" marR="5603" marT="5603" marB="0" anchor="ctr"/>
                </a:tc>
                <a:extLst>
                  <a:ext uri="{0D108BD9-81ED-4DB2-BD59-A6C34878D82A}">
                    <a16:rowId xmlns:a16="http://schemas.microsoft.com/office/drawing/2014/main" val="3533682923"/>
                  </a:ext>
                </a:extLst>
              </a:tr>
              <a:tr h="382299">
                <a:tc>
                  <a:txBody>
                    <a:bodyPr/>
                    <a:lstStyle/>
                    <a:p>
                      <a:pPr algn="ctr" fontAlgn="b"/>
                      <a:r>
                        <a:rPr lang="en-US" sz="1600" b="0" i="0" u="none" strike="noStrike" dirty="0">
                          <a:solidFill>
                            <a:schemeClr val="accent6">
                              <a:lumMod val="50000"/>
                            </a:schemeClr>
                          </a:solidFill>
                          <a:latin typeface="+mn-lt"/>
                          <a:cs typeface="Calibri" pitchFamily="34" charset="0"/>
                        </a:rPr>
                        <a:t>Crisis Intervention</a:t>
                      </a:r>
                    </a:p>
                  </a:txBody>
                  <a:tcPr marL="5603" marR="5603" marT="5603" marB="0" anchor="ctr"/>
                </a:tc>
                <a:tc>
                  <a:txBody>
                    <a:bodyPr/>
                    <a:lstStyle/>
                    <a:p>
                      <a:pPr algn="ctr"/>
                      <a:r>
                        <a:rPr lang="en-US" sz="1600" b="0" dirty="0">
                          <a:solidFill>
                            <a:schemeClr val="accent6">
                              <a:lumMod val="50000"/>
                            </a:schemeClr>
                          </a:solidFill>
                          <a:latin typeface="+mn-lt"/>
                        </a:rPr>
                        <a:t>23%</a:t>
                      </a:r>
                    </a:p>
                  </a:txBody>
                  <a:tcPr marL="5603" marR="5603" marT="5603" marB="0" anchor="ctr"/>
                </a:tc>
                <a:tc>
                  <a:txBody>
                    <a:bodyPr/>
                    <a:lstStyle/>
                    <a:p>
                      <a:pPr algn="ctr"/>
                      <a:r>
                        <a:rPr lang="en-US" sz="1600" b="0" dirty="0">
                          <a:solidFill>
                            <a:schemeClr val="accent6">
                              <a:lumMod val="50000"/>
                            </a:schemeClr>
                          </a:solidFill>
                          <a:latin typeface="+mn-lt"/>
                        </a:rPr>
                        <a:t>5%</a:t>
                      </a:r>
                    </a:p>
                  </a:txBody>
                  <a:tcPr marL="5603" marR="5603" marT="5603" marB="0" anchor="ctr"/>
                </a:tc>
                <a:tc>
                  <a:txBody>
                    <a:bodyPr/>
                    <a:lstStyle/>
                    <a:p>
                      <a:pPr algn="ctr"/>
                      <a:r>
                        <a:rPr lang="en-US" sz="1600" b="0" dirty="0">
                          <a:solidFill>
                            <a:schemeClr val="accent6">
                              <a:lumMod val="50000"/>
                            </a:schemeClr>
                          </a:solidFill>
                          <a:latin typeface="+mn-lt"/>
                        </a:rPr>
                        <a:t>2%</a:t>
                      </a:r>
                    </a:p>
                  </a:txBody>
                  <a:tcPr marL="5603" marR="5603" marT="5603" marB="0" anchor="ctr"/>
                </a:tc>
                <a:tc>
                  <a:txBody>
                    <a:bodyPr/>
                    <a:lstStyle/>
                    <a:p>
                      <a:pPr algn="ctr"/>
                      <a:r>
                        <a:rPr lang="en-US" sz="1600" b="0" dirty="0">
                          <a:solidFill>
                            <a:schemeClr val="accent6">
                              <a:lumMod val="50000"/>
                            </a:schemeClr>
                          </a:solidFill>
                          <a:latin typeface="+mn-lt"/>
                        </a:rPr>
                        <a:t>13%</a:t>
                      </a:r>
                    </a:p>
                  </a:txBody>
                  <a:tcPr marL="5603" marR="5603" marT="5603" marB="0" anchor="ctr"/>
                </a:tc>
                <a:extLst>
                  <a:ext uri="{0D108BD9-81ED-4DB2-BD59-A6C34878D82A}">
                    <a16:rowId xmlns:a16="http://schemas.microsoft.com/office/drawing/2014/main" val="397558113"/>
                  </a:ext>
                </a:extLst>
              </a:tr>
              <a:tr h="397565">
                <a:tc>
                  <a:txBody>
                    <a:bodyPr/>
                    <a:lstStyle/>
                    <a:p>
                      <a:pPr algn="ctr" fontAlgn="b"/>
                      <a:r>
                        <a:rPr lang="en-US" sz="1600" b="0" i="0" u="none" strike="noStrike" dirty="0">
                          <a:solidFill>
                            <a:schemeClr val="accent6">
                              <a:lumMod val="50000"/>
                            </a:schemeClr>
                          </a:solidFill>
                          <a:latin typeface="+mn-lt"/>
                          <a:cs typeface="Calibri" pitchFamily="34" charset="0"/>
                        </a:rPr>
                        <a:t>Help Finding Roommates</a:t>
                      </a:r>
                    </a:p>
                  </a:txBody>
                  <a:tcPr marL="5603" marR="5603" marT="5603" marB="0" anchor="ctr"/>
                </a:tc>
                <a:tc>
                  <a:txBody>
                    <a:bodyPr/>
                    <a:lstStyle/>
                    <a:p>
                      <a:pPr algn="ctr"/>
                      <a:r>
                        <a:rPr lang="en-US" sz="1600" b="0" dirty="0">
                          <a:solidFill>
                            <a:schemeClr val="accent6">
                              <a:lumMod val="50000"/>
                            </a:schemeClr>
                          </a:solidFill>
                          <a:latin typeface="+mn-lt"/>
                        </a:rPr>
                        <a:t>21%</a:t>
                      </a:r>
                    </a:p>
                  </a:txBody>
                  <a:tcPr marL="5603" marR="5603" marT="5603" marB="0" anchor="ctr"/>
                </a:tc>
                <a:tc>
                  <a:txBody>
                    <a:bodyPr/>
                    <a:lstStyle/>
                    <a:p>
                      <a:pPr algn="ctr"/>
                      <a:r>
                        <a:rPr lang="en-US" sz="1600" b="0" dirty="0">
                          <a:solidFill>
                            <a:schemeClr val="accent6">
                              <a:lumMod val="50000"/>
                            </a:schemeClr>
                          </a:solidFill>
                          <a:latin typeface="+mn-lt"/>
                        </a:rPr>
                        <a:t>18%</a:t>
                      </a:r>
                    </a:p>
                  </a:txBody>
                  <a:tcPr marL="5603" marR="5603" marT="5603" marB="0" anchor="ctr"/>
                </a:tc>
                <a:tc>
                  <a:txBody>
                    <a:bodyPr/>
                    <a:lstStyle/>
                    <a:p>
                      <a:pPr algn="ctr"/>
                      <a:r>
                        <a:rPr lang="en-US" sz="1600" b="0" dirty="0">
                          <a:solidFill>
                            <a:schemeClr val="accent6">
                              <a:lumMod val="50000"/>
                            </a:schemeClr>
                          </a:solidFill>
                          <a:latin typeface="+mn-lt"/>
                        </a:rPr>
                        <a:t>1%</a:t>
                      </a:r>
                    </a:p>
                  </a:txBody>
                  <a:tcPr marL="5603" marR="5603" marT="5603" marB="0" anchor="ctr"/>
                </a:tc>
                <a:tc>
                  <a:txBody>
                    <a:bodyPr/>
                    <a:lstStyle/>
                    <a:p>
                      <a:pPr algn="ctr"/>
                      <a:r>
                        <a:rPr lang="en-US" sz="1600" b="0" dirty="0">
                          <a:solidFill>
                            <a:schemeClr val="accent6">
                              <a:lumMod val="50000"/>
                            </a:schemeClr>
                          </a:solidFill>
                          <a:latin typeface="+mn-lt"/>
                        </a:rPr>
                        <a:t>15%</a:t>
                      </a:r>
                    </a:p>
                  </a:txBody>
                  <a:tcPr marL="5603" marR="5603" marT="5603" marB="0" anchor="ctr"/>
                </a:tc>
                <a:extLst>
                  <a:ext uri="{0D108BD9-81ED-4DB2-BD59-A6C34878D82A}">
                    <a16:rowId xmlns:a16="http://schemas.microsoft.com/office/drawing/2014/main" val="1033325220"/>
                  </a:ext>
                </a:extLst>
              </a:tr>
              <a:tr h="324291">
                <a:tc>
                  <a:txBody>
                    <a:bodyPr/>
                    <a:lstStyle/>
                    <a:p>
                      <a:pPr algn="ctr" fontAlgn="b"/>
                      <a:r>
                        <a:rPr lang="en-US" sz="1600" b="0" i="0" u="none" strike="noStrike" dirty="0">
                          <a:solidFill>
                            <a:schemeClr val="accent6">
                              <a:lumMod val="50000"/>
                            </a:schemeClr>
                          </a:solidFill>
                          <a:latin typeface="+mn-lt"/>
                          <a:cs typeface="Calibri" pitchFamily="34" charset="0"/>
                        </a:rPr>
                        <a:t>Landlord Negotiation</a:t>
                      </a:r>
                    </a:p>
                  </a:txBody>
                  <a:tcPr marL="5603" marR="5603" marT="5603" marB="0" anchor="ctr"/>
                </a:tc>
                <a:tc>
                  <a:txBody>
                    <a:bodyPr/>
                    <a:lstStyle/>
                    <a:p>
                      <a:pPr algn="ctr"/>
                      <a:r>
                        <a:rPr lang="en-US" sz="1600" b="0" dirty="0">
                          <a:solidFill>
                            <a:schemeClr val="accent6">
                              <a:lumMod val="50000"/>
                            </a:schemeClr>
                          </a:solidFill>
                          <a:latin typeface="+mn-lt"/>
                        </a:rPr>
                        <a:t>42%</a:t>
                      </a:r>
                    </a:p>
                  </a:txBody>
                  <a:tcPr marL="5603" marR="5603" marT="5603" marB="0" anchor="ctr"/>
                </a:tc>
                <a:tc>
                  <a:txBody>
                    <a:bodyPr/>
                    <a:lstStyle/>
                    <a:p>
                      <a:pPr algn="ctr"/>
                      <a:r>
                        <a:rPr lang="en-US" sz="1600" b="0" dirty="0">
                          <a:solidFill>
                            <a:schemeClr val="accent6">
                              <a:lumMod val="50000"/>
                            </a:schemeClr>
                          </a:solidFill>
                          <a:latin typeface="+mn-lt"/>
                        </a:rPr>
                        <a:t>10%</a:t>
                      </a:r>
                    </a:p>
                  </a:txBody>
                  <a:tcPr marL="5603" marR="5603" marT="5603" marB="0" anchor="ctr"/>
                </a:tc>
                <a:tc>
                  <a:txBody>
                    <a:bodyPr/>
                    <a:lstStyle/>
                    <a:p>
                      <a:pPr algn="ctr"/>
                      <a:r>
                        <a:rPr lang="en-US" sz="1600" b="0" dirty="0">
                          <a:solidFill>
                            <a:schemeClr val="accent6">
                              <a:lumMod val="50000"/>
                            </a:schemeClr>
                          </a:solidFill>
                          <a:latin typeface="+mn-lt"/>
                        </a:rPr>
                        <a:t>2%</a:t>
                      </a:r>
                    </a:p>
                  </a:txBody>
                  <a:tcPr marL="5603" marR="5603" marT="5603" marB="0" anchor="ctr"/>
                </a:tc>
                <a:tc>
                  <a:txBody>
                    <a:bodyPr/>
                    <a:lstStyle/>
                    <a:p>
                      <a:pPr algn="ctr"/>
                      <a:r>
                        <a:rPr lang="en-US" sz="1600" b="0" dirty="0">
                          <a:solidFill>
                            <a:schemeClr val="accent6">
                              <a:lumMod val="50000"/>
                            </a:schemeClr>
                          </a:solidFill>
                          <a:latin typeface="+mn-lt"/>
                        </a:rPr>
                        <a:t>17%</a:t>
                      </a:r>
                    </a:p>
                  </a:txBody>
                  <a:tcPr marL="5603" marR="5603" marT="5603" marB="0" anchor="ctr"/>
                </a:tc>
                <a:extLst>
                  <a:ext uri="{0D108BD9-81ED-4DB2-BD59-A6C34878D82A}">
                    <a16:rowId xmlns:a16="http://schemas.microsoft.com/office/drawing/2014/main" val="1781048378"/>
                  </a:ext>
                </a:extLst>
              </a:tr>
              <a:tr h="379731">
                <a:tc>
                  <a:txBody>
                    <a:bodyPr/>
                    <a:lstStyle/>
                    <a:p>
                      <a:pPr algn="ctr" fontAlgn="b"/>
                      <a:r>
                        <a:rPr lang="en-US" sz="1600" b="0" i="0" u="none" strike="noStrike" dirty="0">
                          <a:solidFill>
                            <a:schemeClr val="accent6">
                              <a:lumMod val="50000"/>
                            </a:schemeClr>
                          </a:solidFill>
                          <a:latin typeface="+mn-lt"/>
                          <a:cs typeface="Calibri" pitchFamily="34" charset="0"/>
                        </a:rPr>
                        <a:t>Respite Beds</a:t>
                      </a:r>
                    </a:p>
                  </a:txBody>
                  <a:tcPr marL="5603" marR="5603" marT="5603" marB="0" anchor="ctr"/>
                </a:tc>
                <a:tc>
                  <a:txBody>
                    <a:bodyPr/>
                    <a:lstStyle/>
                    <a:p>
                      <a:pPr algn="ctr"/>
                      <a:r>
                        <a:rPr lang="en-US" sz="1600" b="0" dirty="0">
                          <a:solidFill>
                            <a:schemeClr val="accent6">
                              <a:lumMod val="50000"/>
                            </a:schemeClr>
                          </a:solidFill>
                          <a:latin typeface="+mn-lt"/>
                        </a:rPr>
                        <a:t>5%</a:t>
                      </a:r>
                    </a:p>
                  </a:txBody>
                  <a:tcPr marL="5603" marR="5603" marT="5603" marB="0" anchor="ctr"/>
                </a:tc>
                <a:tc>
                  <a:txBody>
                    <a:bodyPr/>
                    <a:lstStyle/>
                    <a:p>
                      <a:pPr algn="ctr"/>
                      <a:r>
                        <a:rPr lang="en-US" sz="1600" b="0" dirty="0">
                          <a:solidFill>
                            <a:schemeClr val="accent6">
                              <a:lumMod val="50000"/>
                            </a:schemeClr>
                          </a:solidFill>
                          <a:latin typeface="+mn-lt"/>
                        </a:rPr>
                        <a:t>1%</a:t>
                      </a:r>
                    </a:p>
                  </a:txBody>
                  <a:tcPr marL="5603" marR="5603" marT="5603" marB="0" anchor="ctr"/>
                </a:tc>
                <a:tc>
                  <a:txBody>
                    <a:bodyPr/>
                    <a:lstStyle/>
                    <a:p>
                      <a:pPr algn="ctr"/>
                      <a:r>
                        <a:rPr lang="en-US" sz="1600" b="0" dirty="0">
                          <a:solidFill>
                            <a:schemeClr val="accent6">
                              <a:lumMod val="50000"/>
                            </a:schemeClr>
                          </a:solidFill>
                          <a:latin typeface="+mn-lt"/>
                        </a:rPr>
                        <a:t>1%</a:t>
                      </a:r>
                    </a:p>
                  </a:txBody>
                  <a:tcPr marL="5603" marR="5603" marT="5603" marB="0" anchor="ctr"/>
                </a:tc>
                <a:tc>
                  <a:txBody>
                    <a:bodyPr/>
                    <a:lstStyle/>
                    <a:p>
                      <a:pPr algn="ctr"/>
                      <a:r>
                        <a:rPr lang="en-US" sz="1600" b="0" dirty="0">
                          <a:solidFill>
                            <a:schemeClr val="accent6">
                              <a:lumMod val="50000"/>
                            </a:schemeClr>
                          </a:solidFill>
                          <a:latin typeface="+mn-lt"/>
                        </a:rPr>
                        <a:t>11%</a:t>
                      </a:r>
                    </a:p>
                  </a:txBody>
                  <a:tcPr marL="5603" marR="5603" marT="5603" marB="0" anchor="ctr"/>
                </a:tc>
                <a:extLst>
                  <a:ext uri="{0D108BD9-81ED-4DB2-BD59-A6C34878D82A}">
                    <a16:rowId xmlns:a16="http://schemas.microsoft.com/office/drawing/2014/main" val="2940365677"/>
                  </a:ext>
                </a:extLst>
              </a:tr>
              <a:tr h="376778">
                <a:tc>
                  <a:txBody>
                    <a:bodyPr/>
                    <a:lstStyle/>
                    <a:p>
                      <a:pPr algn="ctr" fontAlgn="b"/>
                      <a:r>
                        <a:rPr lang="en-US" sz="1600" b="0" i="0" u="none" strike="noStrike" dirty="0">
                          <a:solidFill>
                            <a:schemeClr val="accent6">
                              <a:lumMod val="50000"/>
                            </a:schemeClr>
                          </a:solidFill>
                          <a:latin typeface="+mn-lt"/>
                          <a:cs typeface="Calibri" pitchFamily="34" charset="0"/>
                        </a:rPr>
                        <a:t>Support Services</a:t>
                      </a:r>
                    </a:p>
                  </a:txBody>
                  <a:tcPr marL="5603" marR="5603" marT="5603" marB="0" anchor="ctr"/>
                </a:tc>
                <a:tc>
                  <a:txBody>
                    <a:bodyPr/>
                    <a:lstStyle/>
                    <a:p>
                      <a:pPr algn="ctr"/>
                      <a:r>
                        <a:rPr lang="en-US" sz="1600" b="0" dirty="0">
                          <a:solidFill>
                            <a:schemeClr val="accent6">
                              <a:lumMod val="50000"/>
                            </a:schemeClr>
                          </a:solidFill>
                          <a:latin typeface="+mn-lt"/>
                        </a:rPr>
                        <a:t>40%</a:t>
                      </a:r>
                    </a:p>
                  </a:txBody>
                  <a:tcPr marL="5603" marR="5603" marT="5603" marB="0" anchor="ctr"/>
                </a:tc>
                <a:tc>
                  <a:txBody>
                    <a:bodyPr/>
                    <a:lstStyle/>
                    <a:p>
                      <a:pPr algn="ctr"/>
                      <a:r>
                        <a:rPr lang="en-US" sz="1600" b="0" dirty="0">
                          <a:solidFill>
                            <a:schemeClr val="accent6">
                              <a:lumMod val="50000"/>
                            </a:schemeClr>
                          </a:solidFill>
                          <a:latin typeface="+mn-lt"/>
                        </a:rPr>
                        <a:t>20%</a:t>
                      </a:r>
                    </a:p>
                  </a:txBody>
                  <a:tcPr marL="5603" marR="5603" marT="5603" marB="0" anchor="ctr"/>
                </a:tc>
                <a:tc>
                  <a:txBody>
                    <a:bodyPr/>
                    <a:lstStyle/>
                    <a:p>
                      <a:pPr algn="ctr"/>
                      <a:r>
                        <a:rPr lang="en-US" sz="1600" b="0" dirty="0">
                          <a:solidFill>
                            <a:schemeClr val="accent6">
                              <a:lumMod val="50000"/>
                            </a:schemeClr>
                          </a:solidFill>
                          <a:latin typeface="+mn-lt"/>
                        </a:rPr>
                        <a:t>4%</a:t>
                      </a:r>
                    </a:p>
                  </a:txBody>
                  <a:tcPr marL="5603" marR="5603" marT="5603" marB="0" anchor="ctr"/>
                </a:tc>
                <a:tc>
                  <a:txBody>
                    <a:bodyPr/>
                    <a:lstStyle/>
                    <a:p>
                      <a:pPr algn="ctr"/>
                      <a:r>
                        <a:rPr lang="en-US" sz="1600" b="0" dirty="0">
                          <a:solidFill>
                            <a:schemeClr val="accent6">
                              <a:lumMod val="50000"/>
                            </a:schemeClr>
                          </a:solidFill>
                          <a:latin typeface="+mn-lt"/>
                        </a:rPr>
                        <a:t>14%</a:t>
                      </a:r>
                    </a:p>
                  </a:txBody>
                  <a:tcPr marL="5603" marR="5603" marT="5603" marB="0" anchor="ctr"/>
                </a:tc>
                <a:extLst>
                  <a:ext uri="{0D108BD9-81ED-4DB2-BD59-A6C34878D82A}">
                    <a16:rowId xmlns:a16="http://schemas.microsoft.com/office/drawing/2014/main" val="64381117"/>
                  </a:ext>
                </a:extLst>
              </a:tr>
              <a:tr h="376778">
                <a:tc>
                  <a:txBody>
                    <a:bodyPr/>
                    <a:lstStyle/>
                    <a:p>
                      <a:pPr algn="ctr" fontAlgn="b"/>
                      <a:r>
                        <a:rPr lang="en-US" sz="1600" b="0" i="0" u="none" strike="noStrike" dirty="0">
                          <a:solidFill>
                            <a:schemeClr val="accent6">
                              <a:lumMod val="50000"/>
                            </a:schemeClr>
                          </a:solidFill>
                          <a:latin typeface="+mn-lt"/>
                          <a:cs typeface="Calibri" pitchFamily="34" charset="0"/>
                        </a:rPr>
                        <a:t>Transportation</a:t>
                      </a:r>
                    </a:p>
                  </a:txBody>
                  <a:tcPr marL="5603" marR="5603" marT="5603" marB="0" anchor="ctr"/>
                </a:tc>
                <a:tc>
                  <a:txBody>
                    <a:bodyPr/>
                    <a:lstStyle/>
                    <a:p>
                      <a:pPr algn="ctr"/>
                      <a:r>
                        <a:rPr lang="en-US" sz="1600" b="0" dirty="0">
                          <a:solidFill>
                            <a:schemeClr val="accent6">
                              <a:lumMod val="50000"/>
                            </a:schemeClr>
                          </a:solidFill>
                          <a:latin typeface="+mn-lt"/>
                        </a:rPr>
                        <a:t>32%</a:t>
                      </a:r>
                    </a:p>
                  </a:txBody>
                  <a:tcPr marL="5603" marR="5603" marT="5603" marB="0" anchor="ctr"/>
                </a:tc>
                <a:tc>
                  <a:txBody>
                    <a:bodyPr/>
                    <a:lstStyle/>
                    <a:p>
                      <a:pPr algn="ctr"/>
                      <a:r>
                        <a:rPr lang="en-US" sz="1600" b="0" dirty="0">
                          <a:solidFill>
                            <a:schemeClr val="accent6">
                              <a:lumMod val="50000"/>
                            </a:schemeClr>
                          </a:solidFill>
                          <a:latin typeface="+mn-lt"/>
                        </a:rPr>
                        <a:t>13%</a:t>
                      </a:r>
                    </a:p>
                  </a:txBody>
                  <a:tcPr marL="5603" marR="5603" marT="5603" marB="0" anchor="ctr"/>
                </a:tc>
                <a:tc>
                  <a:txBody>
                    <a:bodyPr/>
                    <a:lstStyle/>
                    <a:p>
                      <a:pPr algn="ctr"/>
                      <a:r>
                        <a:rPr lang="en-US" sz="1600" b="0" dirty="0">
                          <a:solidFill>
                            <a:schemeClr val="accent6">
                              <a:lumMod val="50000"/>
                            </a:schemeClr>
                          </a:solidFill>
                          <a:latin typeface="+mn-lt"/>
                        </a:rPr>
                        <a:t>2%</a:t>
                      </a:r>
                    </a:p>
                  </a:txBody>
                  <a:tcPr marL="5603" marR="5603" marT="5603" marB="0" anchor="ctr"/>
                </a:tc>
                <a:tc>
                  <a:txBody>
                    <a:bodyPr/>
                    <a:lstStyle/>
                    <a:p>
                      <a:pPr algn="ctr"/>
                      <a:r>
                        <a:rPr lang="en-US" sz="1600" b="0" dirty="0">
                          <a:solidFill>
                            <a:schemeClr val="accent6">
                              <a:lumMod val="50000"/>
                            </a:schemeClr>
                          </a:solidFill>
                          <a:latin typeface="+mn-lt"/>
                        </a:rPr>
                        <a:t>12%</a:t>
                      </a:r>
                    </a:p>
                  </a:txBody>
                  <a:tcPr marL="5603" marR="5603" marT="5603" marB="0" anchor="ctr"/>
                </a:tc>
                <a:extLst>
                  <a:ext uri="{0D108BD9-81ED-4DB2-BD59-A6C34878D82A}">
                    <a16:rowId xmlns:a16="http://schemas.microsoft.com/office/drawing/2014/main" val="627893064"/>
                  </a:ext>
                </a:extLst>
              </a:tr>
              <a:tr h="376778">
                <a:tc>
                  <a:txBody>
                    <a:bodyPr/>
                    <a:lstStyle/>
                    <a:p>
                      <a:pPr algn="ctr" fontAlgn="b"/>
                      <a:r>
                        <a:rPr lang="en-US" sz="1600" b="0" i="0" u="none" strike="noStrike" dirty="0">
                          <a:solidFill>
                            <a:schemeClr val="accent6">
                              <a:lumMod val="50000"/>
                            </a:schemeClr>
                          </a:solidFill>
                          <a:latin typeface="+mn-lt"/>
                          <a:cs typeface="Calibri" pitchFamily="34" charset="0"/>
                        </a:rPr>
                        <a:t>Other Supports</a:t>
                      </a:r>
                    </a:p>
                  </a:txBody>
                  <a:tcPr marL="5603" marR="5603" marT="5603" marB="0" anchor="ctr"/>
                </a:tc>
                <a:tc>
                  <a:txBody>
                    <a:bodyPr/>
                    <a:lstStyle/>
                    <a:p>
                      <a:pPr algn="ctr"/>
                      <a:r>
                        <a:rPr lang="en-US" sz="1600" b="0" dirty="0">
                          <a:solidFill>
                            <a:schemeClr val="accent6">
                              <a:lumMod val="50000"/>
                            </a:schemeClr>
                          </a:solidFill>
                          <a:latin typeface="+mn-lt"/>
                        </a:rPr>
                        <a:t>4%</a:t>
                      </a:r>
                    </a:p>
                  </a:txBody>
                  <a:tcPr marL="5603" marR="5603" marT="5603" marB="0" anchor="ctr"/>
                </a:tc>
                <a:tc>
                  <a:txBody>
                    <a:bodyPr/>
                    <a:lstStyle/>
                    <a:p>
                      <a:pPr algn="ctr"/>
                      <a:r>
                        <a:rPr lang="en-US" sz="1600" b="0" dirty="0">
                          <a:solidFill>
                            <a:schemeClr val="accent6">
                              <a:lumMod val="50000"/>
                            </a:schemeClr>
                          </a:solidFill>
                          <a:latin typeface="+mn-lt"/>
                        </a:rPr>
                        <a:t>2%</a:t>
                      </a:r>
                    </a:p>
                  </a:txBody>
                  <a:tcPr marL="5603" marR="5603" marT="5603" marB="0" anchor="ctr"/>
                </a:tc>
                <a:tc>
                  <a:txBody>
                    <a:bodyPr/>
                    <a:lstStyle/>
                    <a:p>
                      <a:pPr algn="ctr"/>
                      <a:r>
                        <a:rPr lang="en-US" sz="1600" b="0" dirty="0">
                          <a:solidFill>
                            <a:schemeClr val="accent6">
                              <a:lumMod val="50000"/>
                            </a:schemeClr>
                          </a:solidFill>
                          <a:latin typeface="+mn-lt"/>
                        </a:rPr>
                        <a:t>1%</a:t>
                      </a:r>
                    </a:p>
                  </a:txBody>
                  <a:tcPr marL="5603" marR="5603" marT="5603" marB="0" anchor="ctr"/>
                </a:tc>
                <a:tc>
                  <a:txBody>
                    <a:bodyPr/>
                    <a:lstStyle/>
                    <a:p>
                      <a:pPr algn="ctr"/>
                      <a:r>
                        <a:rPr lang="en-US" sz="1600" b="0" dirty="0">
                          <a:solidFill>
                            <a:schemeClr val="accent6">
                              <a:lumMod val="50000"/>
                            </a:schemeClr>
                          </a:solidFill>
                          <a:latin typeface="+mn-lt"/>
                        </a:rPr>
                        <a:t>4%</a:t>
                      </a:r>
                    </a:p>
                  </a:txBody>
                  <a:tcPr marL="5603" marR="5603" marT="5603" marB="0" anchor="ctr"/>
                </a:tc>
                <a:extLst>
                  <a:ext uri="{0D108BD9-81ED-4DB2-BD59-A6C34878D82A}">
                    <a16:rowId xmlns:a16="http://schemas.microsoft.com/office/drawing/2014/main" val="2917744411"/>
                  </a:ext>
                </a:extLst>
              </a:tr>
            </a:tbl>
          </a:graphicData>
        </a:graphic>
      </p:graphicFrame>
      <p:sp>
        <p:nvSpPr>
          <p:cNvPr id="3" name="TextBox 2">
            <a:extLst>
              <a:ext uri="{FF2B5EF4-FFF2-40B4-BE49-F238E27FC236}">
                <a16:creationId xmlns:a16="http://schemas.microsoft.com/office/drawing/2014/main" id="{5F7F56DA-0E33-70EA-8440-B6AACABEBD33}"/>
              </a:ext>
            </a:extLst>
          </p:cNvPr>
          <p:cNvSpPr txBox="1"/>
          <p:nvPr/>
        </p:nvSpPr>
        <p:spPr>
          <a:xfrm>
            <a:off x="448593" y="5655273"/>
            <a:ext cx="11287970" cy="523220"/>
          </a:xfrm>
          <a:prstGeom prst="rect">
            <a:avLst/>
          </a:prstGeom>
          <a:noFill/>
        </p:spPr>
        <p:txBody>
          <a:bodyPr wrap="square" rtlCol="0">
            <a:spAutoFit/>
          </a:bodyPr>
          <a:lstStyle/>
          <a:p>
            <a:r>
              <a:rPr lang="en-US" sz="1400" dirty="0"/>
              <a:t>*Many Clubhouses offer a variety of supports to assist members with obtaining or maintaining housing. Often these supports are not funded by a separate housing contract and are offered as part of general Clubhouse supports</a:t>
            </a:r>
          </a:p>
        </p:txBody>
      </p:sp>
      <p:sp>
        <p:nvSpPr>
          <p:cNvPr id="9" name="Footer Placeholder 6">
            <a:extLst>
              <a:ext uri="{FF2B5EF4-FFF2-40B4-BE49-F238E27FC236}">
                <a16:creationId xmlns:a16="http://schemas.microsoft.com/office/drawing/2014/main" id="{D8FD0732-3F9F-E5AF-84CB-BF6198EA6FB4}"/>
              </a:ext>
            </a:extLst>
          </p:cNvPr>
          <p:cNvSpPr txBox="1">
            <a:spLocks/>
          </p:cNvSpPr>
          <p:nvPr/>
        </p:nvSpPr>
        <p:spPr>
          <a:xfrm>
            <a:off x="448593" y="6261184"/>
            <a:ext cx="6400800" cy="381000"/>
          </a:xfrm>
          <a:prstGeom prst="rect">
            <a:avLst/>
          </a:prstGeom>
        </p:spPr>
        <p:txBody>
          <a:bodyPr anchor="b"/>
          <a:lstStyle/>
          <a:p>
            <a:pPr fontAlgn="auto">
              <a:spcBef>
                <a:spcPts val="0"/>
              </a:spcBef>
              <a:spcAft>
                <a:spcPts val="0"/>
              </a:spcAft>
              <a:defRPr/>
            </a:pPr>
            <a:r>
              <a:rPr lang="en-US" sz="900" dirty="0">
                <a:solidFill>
                  <a:schemeClr val="accent4">
                    <a:lumMod val="50000"/>
                  </a:schemeClr>
                </a:solidFill>
              </a:rPr>
              <a:t>The Clubhouse Profile Questionnaire 2023. Results for Clubhouses Worldwide</a:t>
            </a:r>
          </a:p>
          <a:p>
            <a:pPr fontAlgn="auto">
              <a:spcBef>
                <a:spcPts val="0"/>
              </a:spcBef>
              <a:spcAft>
                <a:spcPts val="0"/>
              </a:spcAft>
              <a:defRPr/>
            </a:pPr>
            <a:r>
              <a:rPr lang="en-US" sz="900" dirty="0">
                <a:solidFill>
                  <a:schemeClr val="accent4">
                    <a:lumMod val="50000"/>
                  </a:schemeClr>
                </a:solidFill>
              </a:rPr>
              <a:t>© 2023-2024 University of Massachusetts: All rights reserved. No reproductions without written permission.</a:t>
            </a:r>
          </a:p>
        </p:txBody>
      </p:sp>
    </p:spTree>
    <p:extLst>
      <p:ext uri="{BB962C8B-B14F-4D97-AF65-F5344CB8AC3E}">
        <p14:creationId xmlns:p14="http://schemas.microsoft.com/office/powerpoint/2010/main" val="25824372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AF343-3B00-CD10-AF4C-66591E8B60C1}"/>
              </a:ext>
            </a:extLst>
          </p:cNvPr>
          <p:cNvSpPr>
            <a:spLocks noGrp="1"/>
          </p:cNvSpPr>
          <p:nvPr>
            <p:ph type="title"/>
          </p:nvPr>
        </p:nvSpPr>
        <p:spPr>
          <a:xfrm>
            <a:off x="448593" y="215816"/>
            <a:ext cx="10515600" cy="556113"/>
          </a:xfrm>
        </p:spPr>
        <p:txBody>
          <a:bodyPr>
            <a:noAutofit/>
          </a:bodyPr>
          <a:lstStyle/>
          <a:p>
            <a:r>
              <a:rPr lang="en-US" dirty="0">
                <a:solidFill>
                  <a:schemeClr val="tx2">
                    <a:lumMod val="90000"/>
                    <a:lumOff val="10000"/>
                  </a:schemeClr>
                </a:solidFill>
              </a:rPr>
              <a:t>Clubhouse Educational Supports</a:t>
            </a:r>
          </a:p>
        </p:txBody>
      </p:sp>
      <p:graphicFrame>
        <p:nvGraphicFramePr>
          <p:cNvPr id="4" name="Table 3">
            <a:extLst>
              <a:ext uri="{FF2B5EF4-FFF2-40B4-BE49-F238E27FC236}">
                <a16:creationId xmlns:a16="http://schemas.microsoft.com/office/drawing/2014/main" id="{AD55E1C7-4E78-664B-75EA-04E8C167942E}"/>
              </a:ext>
            </a:extLst>
          </p:cNvPr>
          <p:cNvGraphicFramePr>
            <a:graphicFrameLocks noGrp="1"/>
          </p:cNvGraphicFramePr>
          <p:nvPr>
            <p:extLst>
              <p:ext uri="{D42A27DB-BD31-4B8C-83A1-F6EECF244321}">
                <p14:modId xmlns:p14="http://schemas.microsoft.com/office/powerpoint/2010/main" val="4160292682"/>
              </p:ext>
            </p:extLst>
          </p:nvPr>
        </p:nvGraphicFramePr>
        <p:xfrm>
          <a:off x="414348" y="1108425"/>
          <a:ext cx="11363303" cy="4816262"/>
        </p:xfrm>
        <a:graphic>
          <a:graphicData uri="http://schemas.openxmlformats.org/drawingml/2006/table">
            <a:tbl>
              <a:tblPr firstRow="1" bandRow="1">
                <a:tableStyleId>{0E3FDE45-AF77-4B5C-9715-49D594BDF05E}</a:tableStyleId>
              </a:tblPr>
              <a:tblGrid>
                <a:gridCol w="6421990">
                  <a:extLst>
                    <a:ext uri="{9D8B030D-6E8A-4147-A177-3AD203B41FA5}">
                      <a16:colId xmlns:a16="http://schemas.microsoft.com/office/drawing/2014/main" val="20000"/>
                    </a:ext>
                  </a:extLst>
                </a:gridCol>
                <a:gridCol w="922789">
                  <a:extLst>
                    <a:ext uri="{9D8B030D-6E8A-4147-A177-3AD203B41FA5}">
                      <a16:colId xmlns:a16="http://schemas.microsoft.com/office/drawing/2014/main" val="2536737331"/>
                    </a:ext>
                  </a:extLst>
                </a:gridCol>
                <a:gridCol w="981512">
                  <a:extLst>
                    <a:ext uri="{9D8B030D-6E8A-4147-A177-3AD203B41FA5}">
                      <a16:colId xmlns:a16="http://schemas.microsoft.com/office/drawing/2014/main" val="20001"/>
                    </a:ext>
                  </a:extLst>
                </a:gridCol>
                <a:gridCol w="1799883">
                  <a:extLst>
                    <a:ext uri="{9D8B030D-6E8A-4147-A177-3AD203B41FA5}">
                      <a16:colId xmlns:a16="http://schemas.microsoft.com/office/drawing/2014/main" val="1296366979"/>
                    </a:ext>
                  </a:extLst>
                </a:gridCol>
                <a:gridCol w="1237129">
                  <a:extLst>
                    <a:ext uri="{9D8B030D-6E8A-4147-A177-3AD203B41FA5}">
                      <a16:colId xmlns:a16="http://schemas.microsoft.com/office/drawing/2014/main" val="2386090744"/>
                    </a:ext>
                  </a:extLst>
                </a:gridCol>
              </a:tblGrid>
              <a:tr h="423168">
                <a:tc>
                  <a:txBody>
                    <a:bodyPr/>
                    <a:lstStyle>
                      <a:lvl1pPr marL="0" algn="l" defTabSz="914400" rtl="0" eaLnBrk="1" latinLnBrk="0" hangingPunct="1">
                        <a:defRPr sz="1800" b="1" kern="1200">
                          <a:solidFill>
                            <a:schemeClr val="lt1"/>
                          </a:solidFill>
                          <a:latin typeface="Century Gothic"/>
                        </a:defRPr>
                      </a:lvl1pPr>
                      <a:lvl2pPr marL="457200" algn="l" defTabSz="914400" rtl="0" eaLnBrk="1" latinLnBrk="0" hangingPunct="1">
                        <a:defRPr sz="1800" b="1" kern="1200">
                          <a:solidFill>
                            <a:schemeClr val="lt1"/>
                          </a:solidFill>
                          <a:latin typeface="Century Gothic"/>
                        </a:defRPr>
                      </a:lvl2pPr>
                      <a:lvl3pPr marL="914400" algn="l" defTabSz="914400" rtl="0" eaLnBrk="1" latinLnBrk="0" hangingPunct="1">
                        <a:defRPr sz="1800" b="1" kern="1200">
                          <a:solidFill>
                            <a:schemeClr val="lt1"/>
                          </a:solidFill>
                          <a:latin typeface="Century Gothic"/>
                        </a:defRPr>
                      </a:lvl3pPr>
                      <a:lvl4pPr marL="1371600" algn="l" defTabSz="914400" rtl="0" eaLnBrk="1" latinLnBrk="0" hangingPunct="1">
                        <a:defRPr sz="1800" b="1" kern="1200">
                          <a:solidFill>
                            <a:schemeClr val="lt1"/>
                          </a:solidFill>
                          <a:latin typeface="Century Gothic"/>
                        </a:defRPr>
                      </a:lvl4pPr>
                      <a:lvl5pPr marL="1828800" algn="l" defTabSz="914400" rtl="0" eaLnBrk="1" latinLnBrk="0" hangingPunct="1">
                        <a:defRPr sz="1800" b="1" kern="1200">
                          <a:solidFill>
                            <a:schemeClr val="lt1"/>
                          </a:solidFill>
                          <a:latin typeface="Century Gothic"/>
                        </a:defRPr>
                      </a:lvl5pPr>
                      <a:lvl6pPr marL="2286000" algn="l" defTabSz="914400" rtl="0" eaLnBrk="1" latinLnBrk="0" hangingPunct="1">
                        <a:defRPr sz="1800" b="1" kern="1200">
                          <a:solidFill>
                            <a:schemeClr val="lt1"/>
                          </a:solidFill>
                          <a:latin typeface="Century Gothic"/>
                        </a:defRPr>
                      </a:lvl6pPr>
                      <a:lvl7pPr marL="2743200" algn="l" defTabSz="914400" rtl="0" eaLnBrk="1" latinLnBrk="0" hangingPunct="1">
                        <a:defRPr sz="1800" b="1" kern="1200">
                          <a:solidFill>
                            <a:schemeClr val="lt1"/>
                          </a:solidFill>
                          <a:latin typeface="Century Gothic"/>
                        </a:defRPr>
                      </a:lvl7pPr>
                      <a:lvl8pPr marL="3200400" algn="l" defTabSz="914400" rtl="0" eaLnBrk="1" latinLnBrk="0" hangingPunct="1">
                        <a:defRPr sz="1800" b="1" kern="1200">
                          <a:solidFill>
                            <a:schemeClr val="lt1"/>
                          </a:solidFill>
                          <a:latin typeface="Century Gothic"/>
                        </a:defRPr>
                      </a:lvl8pPr>
                      <a:lvl9pPr marL="3657600" algn="l" defTabSz="914400" rtl="0" eaLnBrk="1" latinLnBrk="0" hangingPunct="1">
                        <a:defRPr sz="1800" b="1" kern="1200">
                          <a:solidFill>
                            <a:schemeClr val="lt1"/>
                          </a:solidFill>
                          <a:latin typeface="Century Gothic"/>
                        </a:defRPr>
                      </a:lvl9pPr>
                    </a:lstStyle>
                    <a:p>
                      <a:pPr algn="l" fontAlgn="b"/>
                      <a:r>
                        <a:rPr lang="en-US" sz="1800" u="none" strike="noStrike" dirty="0">
                          <a:solidFill>
                            <a:schemeClr val="tx1">
                              <a:lumMod val="65000"/>
                              <a:lumOff val="35000"/>
                            </a:schemeClr>
                          </a:solidFill>
                          <a:latin typeface="+mn-lt"/>
                        </a:rPr>
                        <a:t> </a:t>
                      </a:r>
                      <a:endParaRPr lang="en-US" sz="1800" b="0" i="0" u="none" strike="noStrike" dirty="0">
                        <a:solidFill>
                          <a:schemeClr val="tx1">
                            <a:lumMod val="65000"/>
                            <a:lumOff val="35000"/>
                          </a:schemeClr>
                        </a:solidFill>
                        <a:latin typeface="+mn-lt"/>
                        <a:cs typeface="Calibri" pitchFamily="34" charset="0"/>
                      </a:endParaRPr>
                    </a:p>
                  </a:txBody>
                  <a:tcPr marL="5603" marR="5603" marT="5603" marB="0" anchor="b"/>
                </a:tc>
                <a:tc>
                  <a:txBody>
                    <a:bodyPr/>
                    <a:lstStyle/>
                    <a:p>
                      <a:pPr algn="ctr" fontAlgn="b"/>
                      <a:r>
                        <a:rPr lang="en-US" sz="1800" b="0" u="none" strike="noStrike" dirty="0">
                          <a:solidFill>
                            <a:schemeClr val="tx1">
                              <a:lumMod val="65000"/>
                              <a:lumOff val="35000"/>
                            </a:schemeClr>
                          </a:solidFill>
                          <a:latin typeface="+mn-lt"/>
                        </a:rPr>
                        <a:t>N</a:t>
                      </a:r>
                      <a:endParaRPr lang="en-US" sz="1800" b="0" i="0" u="none" strike="noStrike" dirty="0">
                        <a:solidFill>
                          <a:schemeClr val="tx1">
                            <a:lumMod val="65000"/>
                            <a:lumOff val="35000"/>
                          </a:schemeClr>
                        </a:solidFill>
                        <a:latin typeface="+mn-lt"/>
                        <a:cs typeface="Calibri" pitchFamily="34" charset="0"/>
                      </a:endParaRPr>
                    </a:p>
                  </a:txBody>
                  <a:tcPr marL="5603" marR="5603" marT="5603" marB="0" anchor="ctr"/>
                </a:tc>
                <a:tc>
                  <a:txBody>
                    <a:bodyPr/>
                    <a:lstStyle>
                      <a:lvl1pPr marL="0" algn="l" defTabSz="914400" rtl="0" eaLnBrk="1" latinLnBrk="0" hangingPunct="1">
                        <a:defRPr sz="1800" b="1" kern="1200">
                          <a:solidFill>
                            <a:schemeClr val="lt1"/>
                          </a:solidFill>
                          <a:latin typeface="Century Gothic"/>
                        </a:defRPr>
                      </a:lvl1pPr>
                      <a:lvl2pPr marL="457200" algn="l" defTabSz="914400" rtl="0" eaLnBrk="1" latinLnBrk="0" hangingPunct="1">
                        <a:defRPr sz="1800" b="1" kern="1200">
                          <a:solidFill>
                            <a:schemeClr val="lt1"/>
                          </a:solidFill>
                          <a:latin typeface="Century Gothic"/>
                        </a:defRPr>
                      </a:lvl2pPr>
                      <a:lvl3pPr marL="914400" algn="l" defTabSz="914400" rtl="0" eaLnBrk="1" latinLnBrk="0" hangingPunct="1">
                        <a:defRPr sz="1800" b="1" kern="1200">
                          <a:solidFill>
                            <a:schemeClr val="lt1"/>
                          </a:solidFill>
                          <a:latin typeface="Century Gothic"/>
                        </a:defRPr>
                      </a:lvl3pPr>
                      <a:lvl4pPr marL="1371600" algn="l" defTabSz="914400" rtl="0" eaLnBrk="1" latinLnBrk="0" hangingPunct="1">
                        <a:defRPr sz="1800" b="1" kern="1200">
                          <a:solidFill>
                            <a:schemeClr val="lt1"/>
                          </a:solidFill>
                          <a:latin typeface="Century Gothic"/>
                        </a:defRPr>
                      </a:lvl4pPr>
                      <a:lvl5pPr marL="1828800" algn="l" defTabSz="914400" rtl="0" eaLnBrk="1" latinLnBrk="0" hangingPunct="1">
                        <a:defRPr sz="1800" b="1" kern="1200">
                          <a:solidFill>
                            <a:schemeClr val="lt1"/>
                          </a:solidFill>
                          <a:latin typeface="Century Gothic"/>
                        </a:defRPr>
                      </a:lvl5pPr>
                      <a:lvl6pPr marL="2286000" algn="l" defTabSz="914400" rtl="0" eaLnBrk="1" latinLnBrk="0" hangingPunct="1">
                        <a:defRPr sz="1800" b="1" kern="1200">
                          <a:solidFill>
                            <a:schemeClr val="lt1"/>
                          </a:solidFill>
                          <a:latin typeface="Century Gothic"/>
                        </a:defRPr>
                      </a:lvl6pPr>
                      <a:lvl7pPr marL="2743200" algn="l" defTabSz="914400" rtl="0" eaLnBrk="1" latinLnBrk="0" hangingPunct="1">
                        <a:defRPr sz="1800" b="1" kern="1200">
                          <a:solidFill>
                            <a:schemeClr val="lt1"/>
                          </a:solidFill>
                          <a:latin typeface="Century Gothic"/>
                        </a:defRPr>
                      </a:lvl7pPr>
                      <a:lvl8pPr marL="3200400" algn="l" defTabSz="914400" rtl="0" eaLnBrk="1" latinLnBrk="0" hangingPunct="1">
                        <a:defRPr sz="1800" b="1" kern="1200">
                          <a:solidFill>
                            <a:schemeClr val="lt1"/>
                          </a:solidFill>
                          <a:latin typeface="Century Gothic"/>
                        </a:defRPr>
                      </a:lvl8pPr>
                      <a:lvl9pPr marL="3657600" algn="l" defTabSz="914400" rtl="0" eaLnBrk="1" latinLnBrk="0" hangingPunct="1">
                        <a:defRPr sz="1800" b="1" kern="1200">
                          <a:solidFill>
                            <a:schemeClr val="lt1"/>
                          </a:solidFill>
                          <a:latin typeface="Century Gothic"/>
                        </a:defRPr>
                      </a:lvl9pPr>
                    </a:lstStyle>
                    <a:p>
                      <a:pPr algn="ctr" fontAlgn="b"/>
                      <a:r>
                        <a:rPr lang="en-US" sz="1800" b="0" u="none" strike="noStrike" dirty="0">
                          <a:solidFill>
                            <a:schemeClr val="tx1">
                              <a:lumMod val="65000"/>
                              <a:lumOff val="35000"/>
                            </a:schemeClr>
                          </a:solidFill>
                          <a:latin typeface="+mn-lt"/>
                        </a:rPr>
                        <a:t>Mean</a:t>
                      </a:r>
                      <a:endParaRPr lang="en-US" sz="1800" b="0" i="0" u="none" strike="noStrike" dirty="0">
                        <a:solidFill>
                          <a:schemeClr val="tx1">
                            <a:lumMod val="65000"/>
                            <a:lumOff val="35000"/>
                          </a:schemeClr>
                        </a:solidFill>
                        <a:latin typeface="+mn-lt"/>
                        <a:cs typeface="Calibri" pitchFamily="34" charset="0"/>
                      </a:endParaRPr>
                    </a:p>
                  </a:txBody>
                  <a:tcPr marL="5603" marR="5603" marT="5603" marB="0" anchor="ctr"/>
                </a:tc>
                <a:tc>
                  <a:txBody>
                    <a:bodyPr/>
                    <a:lstStyle/>
                    <a:p>
                      <a:pPr algn="ctr" fontAlgn="b"/>
                      <a:r>
                        <a:rPr lang="en-US" sz="1800" b="0" u="none" strike="noStrike" dirty="0">
                          <a:solidFill>
                            <a:schemeClr val="tx1">
                              <a:lumMod val="65000"/>
                              <a:lumOff val="35000"/>
                            </a:schemeClr>
                          </a:solidFill>
                          <a:latin typeface="+mn-lt"/>
                        </a:rPr>
                        <a:t>Total CHs Offering Support</a:t>
                      </a:r>
                      <a:endParaRPr lang="en-US" sz="1800" b="0" i="0" u="none" strike="noStrike" dirty="0">
                        <a:solidFill>
                          <a:schemeClr val="tx1">
                            <a:lumMod val="65000"/>
                            <a:lumOff val="35000"/>
                          </a:schemeClr>
                        </a:solidFill>
                        <a:latin typeface="+mn-lt"/>
                        <a:cs typeface="Calibri" pitchFamily="34" charset="0"/>
                      </a:endParaRPr>
                    </a:p>
                  </a:txBody>
                  <a:tcPr marL="5603" marR="5603" marT="5603" marB="0" anchor="ctr"/>
                </a:tc>
                <a:tc>
                  <a:txBody>
                    <a:bodyPr/>
                    <a:lstStyle/>
                    <a:p>
                      <a:pPr algn="ctr" fontAlgn="b"/>
                      <a:r>
                        <a:rPr lang="en-US" sz="1800" b="0" u="none" strike="noStrike" dirty="0">
                          <a:solidFill>
                            <a:schemeClr val="tx1">
                              <a:lumMod val="65000"/>
                              <a:lumOff val="35000"/>
                            </a:schemeClr>
                          </a:solidFill>
                          <a:latin typeface="+mn-lt"/>
                        </a:rPr>
                        <a:t>Std Dev</a:t>
                      </a:r>
                      <a:endParaRPr lang="en-US" sz="1800" b="0" i="0" u="none" strike="noStrike" dirty="0">
                        <a:solidFill>
                          <a:schemeClr val="tx1">
                            <a:lumMod val="65000"/>
                            <a:lumOff val="35000"/>
                          </a:schemeClr>
                        </a:solidFill>
                        <a:latin typeface="+mn-lt"/>
                        <a:cs typeface="Calibri" pitchFamily="34" charset="0"/>
                      </a:endParaRPr>
                    </a:p>
                  </a:txBody>
                  <a:tcPr marL="5603" marR="5603" marT="5603" marB="0" anchor="ctr"/>
                </a:tc>
                <a:extLst>
                  <a:ext uri="{0D108BD9-81ED-4DB2-BD59-A6C34878D82A}">
                    <a16:rowId xmlns:a16="http://schemas.microsoft.com/office/drawing/2014/main" val="10000"/>
                  </a:ext>
                </a:extLst>
              </a:tr>
              <a:tr h="453813">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algn="ctr" fontAlgn="b"/>
                      <a:r>
                        <a:rPr lang="en-US" sz="1800" u="none" strike="noStrike" dirty="0">
                          <a:solidFill>
                            <a:schemeClr val="tx1">
                              <a:lumMod val="65000"/>
                              <a:lumOff val="35000"/>
                            </a:schemeClr>
                          </a:solidFill>
                          <a:latin typeface="+mn-lt"/>
                        </a:rPr>
                        <a:t>Clubhouse has Educational Component</a:t>
                      </a:r>
                      <a:endParaRPr lang="en-US" sz="1800" b="0" i="0" u="none" strike="noStrike" dirty="0">
                        <a:solidFill>
                          <a:schemeClr val="tx1">
                            <a:lumMod val="65000"/>
                            <a:lumOff val="35000"/>
                          </a:schemeClr>
                        </a:solidFill>
                        <a:latin typeface="+mn-lt"/>
                        <a:cs typeface="Calibri" pitchFamily="34" charset="0"/>
                      </a:endParaRPr>
                    </a:p>
                  </a:txBody>
                  <a:tcPr marL="5603" marR="5603" marT="5603" marB="0" anchor="ctr"/>
                </a:tc>
                <a:tc>
                  <a:txBody>
                    <a:bodyPr/>
                    <a:lstStyle/>
                    <a:p>
                      <a:pPr algn="ctr"/>
                      <a:r>
                        <a:rPr lang="en-US" sz="1800" b="0" dirty="0">
                          <a:solidFill>
                            <a:schemeClr val="tx1">
                              <a:lumMod val="65000"/>
                              <a:lumOff val="35000"/>
                            </a:schemeClr>
                          </a:solidFill>
                          <a:latin typeface="+mn-lt"/>
                        </a:rPr>
                        <a:t>217</a:t>
                      </a:r>
                    </a:p>
                  </a:txBody>
                  <a:tcPr marL="5603" marR="5603" marT="5603" marB="0" anchor="ct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algn="ctr"/>
                      <a:r>
                        <a:rPr lang="en-US" sz="1800" b="0" dirty="0">
                          <a:solidFill>
                            <a:schemeClr val="tx1">
                              <a:lumMod val="65000"/>
                              <a:lumOff val="35000"/>
                            </a:schemeClr>
                          </a:solidFill>
                          <a:latin typeface="+mn-lt"/>
                        </a:rPr>
                        <a:t>88%</a:t>
                      </a:r>
                    </a:p>
                  </a:txBody>
                  <a:tcPr marL="5603" marR="5603" marT="5603" marB="0" anchor="ctr"/>
                </a:tc>
                <a:tc>
                  <a:txBody>
                    <a:bodyPr/>
                    <a:lstStyle/>
                    <a:p>
                      <a:pPr algn="ctr"/>
                      <a:r>
                        <a:rPr lang="en-US" sz="1800" b="0" dirty="0">
                          <a:solidFill>
                            <a:schemeClr val="tx1">
                              <a:lumMod val="65000"/>
                              <a:lumOff val="35000"/>
                            </a:schemeClr>
                          </a:solidFill>
                          <a:latin typeface="+mn-lt"/>
                        </a:rPr>
                        <a:t>192</a:t>
                      </a:r>
                    </a:p>
                  </a:txBody>
                  <a:tcPr marL="5603" marR="5603" marT="5603" marB="0" anchor="ctr"/>
                </a:tc>
                <a:tc>
                  <a:txBody>
                    <a:bodyPr/>
                    <a:lstStyle/>
                    <a:p>
                      <a:pPr algn="ctr"/>
                      <a:r>
                        <a:rPr lang="en-US" sz="1800" b="0" dirty="0">
                          <a:solidFill>
                            <a:schemeClr val="tx1">
                              <a:lumMod val="65000"/>
                              <a:lumOff val="35000"/>
                            </a:schemeClr>
                          </a:solidFill>
                          <a:latin typeface="+mn-lt"/>
                        </a:rPr>
                        <a:t>.49</a:t>
                      </a:r>
                    </a:p>
                  </a:txBody>
                  <a:tcPr marL="5603" marR="5603" marT="5603" marB="0" anchor="ctr"/>
                </a:tc>
                <a:extLst>
                  <a:ext uri="{0D108BD9-81ED-4DB2-BD59-A6C34878D82A}">
                    <a16:rowId xmlns:a16="http://schemas.microsoft.com/office/drawing/2014/main" val="10001"/>
                  </a:ext>
                </a:extLst>
              </a:tr>
              <a:tr h="430306">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algn="ctr" fontAlgn="b"/>
                      <a:r>
                        <a:rPr lang="en-US" sz="1800" u="none" strike="noStrike" dirty="0">
                          <a:solidFill>
                            <a:schemeClr val="tx1">
                              <a:lumMod val="65000"/>
                              <a:lumOff val="35000"/>
                            </a:schemeClr>
                          </a:solidFill>
                          <a:latin typeface="+mn-lt"/>
                        </a:rPr>
                        <a:t>Clubhouse has Space for Classes</a:t>
                      </a:r>
                      <a:endParaRPr lang="en-US" sz="1800" b="0" i="0" u="none" strike="noStrike" dirty="0">
                        <a:solidFill>
                          <a:schemeClr val="tx1">
                            <a:lumMod val="65000"/>
                            <a:lumOff val="35000"/>
                          </a:schemeClr>
                        </a:solidFill>
                        <a:latin typeface="+mn-lt"/>
                        <a:cs typeface="Calibri" pitchFamily="34" charset="0"/>
                      </a:endParaRPr>
                    </a:p>
                  </a:txBody>
                  <a:tcPr marL="5603" marR="5603" marT="5603" marB="0" anchor="ctr"/>
                </a:tc>
                <a:tc>
                  <a:txBody>
                    <a:bodyPr/>
                    <a:lstStyle/>
                    <a:p>
                      <a:pPr algn="ctr"/>
                      <a:r>
                        <a:rPr lang="en-US" sz="1800" b="0" dirty="0">
                          <a:solidFill>
                            <a:schemeClr val="tx1">
                              <a:lumMod val="65000"/>
                              <a:lumOff val="35000"/>
                            </a:schemeClr>
                          </a:solidFill>
                          <a:latin typeface="+mn-lt"/>
                        </a:rPr>
                        <a:t>217</a:t>
                      </a:r>
                    </a:p>
                  </a:txBody>
                  <a:tcPr marL="5603" marR="5603" marT="5603" marB="0" anchor="ct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algn="ctr"/>
                      <a:r>
                        <a:rPr lang="en-US" sz="1800" b="0" dirty="0">
                          <a:solidFill>
                            <a:schemeClr val="tx1">
                              <a:lumMod val="65000"/>
                              <a:lumOff val="35000"/>
                            </a:schemeClr>
                          </a:solidFill>
                          <a:latin typeface="+mn-lt"/>
                        </a:rPr>
                        <a:t>62%</a:t>
                      </a:r>
                    </a:p>
                  </a:txBody>
                  <a:tcPr marL="5603" marR="5603" marT="5603" marB="0" anchor="ctr"/>
                </a:tc>
                <a:tc>
                  <a:txBody>
                    <a:bodyPr/>
                    <a:lstStyle/>
                    <a:p>
                      <a:pPr algn="ctr"/>
                      <a:r>
                        <a:rPr lang="en-US" sz="1800" b="0" dirty="0">
                          <a:solidFill>
                            <a:schemeClr val="tx1">
                              <a:lumMod val="65000"/>
                              <a:lumOff val="35000"/>
                            </a:schemeClr>
                          </a:solidFill>
                          <a:latin typeface="+mn-lt"/>
                        </a:rPr>
                        <a:t>31</a:t>
                      </a:r>
                    </a:p>
                  </a:txBody>
                  <a:tcPr marL="5603" marR="5603" marT="5603" marB="0" anchor="ctr"/>
                </a:tc>
                <a:tc>
                  <a:txBody>
                    <a:bodyPr/>
                    <a:lstStyle/>
                    <a:p>
                      <a:pPr algn="ctr"/>
                      <a:r>
                        <a:rPr lang="en-US" sz="1800" b="0" dirty="0">
                          <a:solidFill>
                            <a:schemeClr val="tx1">
                              <a:lumMod val="65000"/>
                              <a:lumOff val="35000"/>
                            </a:schemeClr>
                          </a:solidFill>
                          <a:latin typeface="+mn-lt"/>
                        </a:rPr>
                        <a:t>.36</a:t>
                      </a:r>
                    </a:p>
                  </a:txBody>
                  <a:tcPr marL="5603" marR="5603" marT="5603" marB="0" anchor="ctr"/>
                </a:tc>
                <a:extLst>
                  <a:ext uri="{0D108BD9-81ED-4DB2-BD59-A6C34878D82A}">
                    <a16:rowId xmlns:a16="http://schemas.microsoft.com/office/drawing/2014/main" val="10002"/>
                  </a:ext>
                </a:extLst>
              </a:tr>
              <a:tr h="494852">
                <a:tc>
                  <a:txBody>
                    <a:bodyPr/>
                    <a:lstStyle/>
                    <a:p>
                      <a:pPr algn="ctr"/>
                      <a:r>
                        <a:rPr lang="en-US" sz="1800" dirty="0">
                          <a:solidFill>
                            <a:schemeClr val="tx1">
                              <a:lumMod val="65000"/>
                              <a:lumOff val="35000"/>
                            </a:schemeClr>
                          </a:solidFill>
                          <a:latin typeface="+mn-lt"/>
                        </a:rPr>
                        <a:t>Classes</a:t>
                      </a:r>
                      <a:r>
                        <a:rPr lang="en-US" sz="1800" baseline="0" dirty="0">
                          <a:solidFill>
                            <a:schemeClr val="tx1">
                              <a:lumMod val="65000"/>
                              <a:lumOff val="35000"/>
                            </a:schemeClr>
                          </a:solidFill>
                          <a:latin typeface="+mn-lt"/>
                        </a:rPr>
                        <a:t> led by staff during the Work-Ordered Day (WOD)</a:t>
                      </a:r>
                      <a:endParaRPr lang="en-US" sz="1800" dirty="0">
                        <a:solidFill>
                          <a:schemeClr val="tx1">
                            <a:lumMod val="65000"/>
                            <a:lumOff val="35000"/>
                          </a:schemeClr>
                        </a:solidFill>
                        <a:latin typeface="+mn-lt"/>
                      </a:endParaRPr>
                    </a:p>
                  </a:txBody>
                  <a:tcPr anchor="ctr"/>
                </a:tc>
                <a:tc>
                  <a:txBody>
                    <a:bodyPr/>
                    <a:lstStyle/>
                    <a:p>
                      <a:pPr algn="ctr"/>
                      <a:r>
                        <a:rPr lang="en-US" sz="1800" b="0" dirty="0">
                          <a:solidFill>
                            <a:schemeClr val="tx1">
                              <a:lumMod val="65000"/>
                              <a:lumOff val="35000"/>
                            </a:schemeClr>
                          </a:solidFill>
                          <a:latin typeface="+mn-lt"/>
                        </a:rPr>
                        <a:t>248</a:t>
                      </a:r>
                    </a:p>
                  </a:txBody>
                  <a:tcPr marL="5603" marR="5603" marT="5603" marB="0" anchor="ctr"/>
                </a:tc>
                <a:tc>
                  <a:txBody>
                    <a:bodyPr/>
                    <a:lstStyle/>
                    <a:p>
                      <a:pPr algn="ctr"/>
                      <a:r>
                        <a:rPr lang="en-US" sz="1800" b="0" dirty="0">
                          <a:solidFill>
                            <a:schemeClr val="tx1">
                              <a:lumMod val="65000"/>
                              <a:lumOff val="35000"/>
                            </a:schemeClr>
                          </a:solidFill>
                          <a:latin typeface="+mn-lt"/>
                        </a:rPr>
                        <a:t>39%</a:t>
                      </a:r>
                    </a:p>
                  </a:txBody>
                  <a:tcPr marL="5603" marR="5603" marT="5603" marB="0" anchor="ctr"/>
                </a:tc>
                <a:tc>
                  <a:txBody>
                    <a:bodyPr/>
                    <a:lstStyle/>
                    <a:p>
                      <a:pPr algn="ctr"/>
                      <a:r>
                        <a:rPr lang="en-US" sz="1800" b="0" dirty="0">
                          <a:solidFill>
                            <a:schemeClr val="tx1">
                              <a:lumMod val="65000"/>
                              <a:lumOff val="35000"/>
                            </a:schemeClr>
                          </a:solidFill>
                          <a:latin typeface="+mn-lt"/>
                        </a:rPr>
                        <a:t>97</a:t>
                      </a:r>
                    </a:p>
                  </a:txBody>
                  <a:tcPr marL="5603" marR="5603" marT="5603" marB="0" anchor="ctr"/>
                </a:tc>
                <a:tc>
                  <a:txBody>
                    <a:bodyPr/>
                    <a:lstStyle/>
                    <a:p>
                      <a:pPr algn="ctr"/>
                      <a:r>
                        <a:rPr lang="en-US" sz="1800" b="0" dirty="0">
                          <a:solidFill>
                            <a:schemeClr val="tx1">
                              <a:lumMod val="65000"/>
                              <a:lumOff val="35000"/>
                            </a:schemeClr>
                          </a:solidFill>
                          <a:latin typeface="+mn-lt"/>
                        </a:rPr>
                        <a:t>.49</a:t>
                      </a:r>
                    </a:p>
                  </a:txBody>
                  <a:tcPr marL="5603" marR="5603" marT="5603" marB="0" anchor="ctr"/>
                </a:tc>
                <a:extLst>
                  <a:ext uri="{0D108BD9-81ED-4DB2-BD59-A6C34878D82A}">
                    <a16:rowId xmlns:a16="http://schemas.microsoft.com/office/drawing/2014/main" val="1734549501"/>
                  </a:ext>
                </a:extLst>
              </a:tr>
              <a:tr h="43030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65000"/>
                              <a:lumOff val="35000"/>
                            </a:schemeClr>
                          </a:solidFill>
                          <a:latin typeface="+mn-lt"/>
                        </a:rPr>
                        <a:t>Classes </a:t>
                      </a:r>
                      <a:r>
                        <a:rPr lang="en-US" sz="1800" baseline="0" dirty="0">
                          <a:solidFill>
                            <a:schemeClr val="tx1">
                              <a:lumMod val="65000"/>
                              <a:lumOff val="35000"/>
                            </a:schemeClr>
                          </a:solidFill>
                          <a:latin typeface="+mn-lt"/>
                        </a:rPr>
                        <a:t>led by non-Clubhouse staff during the WOD</a:t>
                      </a:r>
                      <a:endParaRPr lang="en-US" sz="1800" dirty="0">
                        <a:solidFill>
                          <a:schemeClr val="tx1">
                            <a:lumMod val="65000"/>
                            <a:lumOff val="35000"/>
                          </a:schemeClr>
                        </a:solidFill>
                        <a:latin typeface="+mn-lt"/>
                      </a:endParaRPr>
                    </a:p>
                  </a:txBody>
                  <a:tcPr anchor="ctr"/>
                </a:tc>
                <a:tc>
                  <a:txBody>
                    <a:bodyPr/>
                    <a:lstStyle/>
                    <a:p>
                      <a:pPr algn="ctr"/>
                      <a:r>
                        <a:rPr lang="en-US" sz="1800" b="0" dirty="0">
                          <a:solidFill>
                            <a:schemeClr val="tx1">
                              <a:lumMod val="65000"/>
                              <a:lumOff val="35000"/>
                            </a:schemeClr>
                          </a:solidFill>
                          <a:latin typeface="+mn-lt"/>
                        </a:rPr>
                        <a:t>248</a:t>
                      </a:r>
                    </a:p>
                  </a:txBody>
                  <a:tcPr marL="5603" marR="5603" marT="5603" marB="0" anchor="ctr"/>
                </a:tc>
                <a:tc>
                  <a:txBody>
                    <a:bodyPr/>
                    <a:lstStyle/>
                    <a:p>
                      <a:pPr algn="ctr"/>
                      <a:r>
                        <a:rPr lang="en-US" sz="1800" b="0" dirty="0">
                          <a:solidFill>
                            <a:schemeClr val="tx1">
                              <a:lumMod val="65000"/>
                              <a:lumOff val="35000"/>
                            </a:schemeClr>
                          </a:solidFill>
                          <a:latin typeface="+mn-lt"/>
                        </a:rPr>
                        <a:t>25%</a:t>
                      </a:r>
                    </a:p>
                  </a:txBody>
                  <a:tcPr marL="5603" marR="5603" marT="5603" marB="0" anchor="ctr"/>
                </a:tc>
                <a:tc>
                  <a:txBody>
                    <a:bodyPr/>
                    <a:lstStyle/>
                    <a:p>
                      <a:pPr algn="ctr"/>
                      <a:r>
                        <a:rPr lang="en-US" sz="1800" b="0" dirty="0">
                          <a:solidFill>
                            <a:schemeClr val="tx1">
                              <a:lumMod val="65000"/>
                              <a:lumOff val="35000"/>
                            </a:schemeClr>
                          </a:solidFill>
                          <a:latin typeface="+mn-lt"/>
                        </a:rPr>
                        <a:t>62</a:t>
                      </a:r>
                    </a:p>
                  </a:txBody>
                  <a:tcPr marL="5603" marR="5603" marT="5603" marB="0" anchor="ctr"/>
                </a:tc>
                <a:tc>
                  <a:txBody>
                    <a:bodyPr/>
                    <a:lstStyle/>
                    <a:p>
                      <a:pPr algn="ctr"/>
                      <a:r>
                        <a:rPr lang="en-US" sz="1800" b="0" dirty="0">
                          <a:solidFill>
                            <a:schemeClr val="tx1">
                              <a:lumMod val="65000"/>
                              <a:lumOff val="35000"/>
                            </a:schemeClr>
                          </a:solidFill>
                          <a:latin typeface="+mn-lt"/>
                        </a:rPr>
                        <a:t>.43</a:t>
                      </a:r>
                    </a:p>
                  </a:txBody>
                  <a:tcPr marL="5603" marR="5603" marT="5603" marB="0" anchor="ctr"/>
                </a:tc>
                <a:extLst>
                  <a:ext uri="{0D108BD9-81ED-4DB2-BD59-A6C34878D82A}">
                    <a16:rowId xmlns:a16="http://schemas.microsoft.com/office/drawing/2014/main" val="74741609"/>
                  </a:ext>
                </a:extLst>
              </a:tr>
              <a:tr h="49485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65000"/>
                              <a:lumOff val="35000"/>
                            </a:schemeClr>
                          </a:solidFill>
                          <a:latin typeface="+mn-lt"/>
                        </a:rPr>
                        <a:t>Classes </a:t>
                      </a:r>
                      <a:r>
                        <a:rPr lang="en-US" sz="1800" baseline="0" dirty="0">
                          <a:solidFill>
                            <a:schemeClr val="tx1">
                              <a:lumMod val="65000"/>
                              <a:lumOff val="35000"/>
                            </a:schemeClr>
                          </a:solidFill>
                          <a:latin typeface="+mn-lt"/>
                        </a:rPr>
                        <a:t>led by members during the Work-Ordered Day</a:t>
                      </a:r>
                      <a:endParaRPr lang="en-US" sz="1800" dirty="0">
                        <a:solidFill>
                          <a:schemeClr val="tx1">
                            <a:lumMod val="65000"/>
                            <a:lumOff val="35000"/>
                          </a:schemeClr>
                        </a:solidFill>
                        <a:latin typeface="+mn-lt"/>
                      </a:endParaRPr>
                    </a:p>
                  </a:txBody>
                  <a:tcPr anchor="ctr"/>
                </a:tc>
                <a:tc>
                  <a:txBody>
                    <a:bodyPr/>
                    <a:lstStyle/>
                    <a:p>
                      <a:pPr algn="ctr"/>
                      <a:r>
                        <a:rPr lang="en-US" sz="1800" b="0" dirty="0">
                          <a:solidFill>
                            <a:schemeClr val="tx1">
                              <a:lumMod val="65000"/>
                              <a:lumOff val="35000"/>
                            </a:schemeClr>
                          </a:solidFill>
                          <a:latin typeface="+mn-lt"/>
                        </a:rPr>
                        <a:t>248</a:t>
                      </a:r>
                    </a:p>
                  </a:txBody>
                  <a:tcPr marL="5603" marR="5603" marT="5603" marB="0" anchor="ctr"/>
                </a:tc>
                <a:tc>
                  <a:txBody>
                    <a:bodyPr/>
                    <a:lstStyle/>
                    <a:p>
                      <a:pPr algn="ctr"/>
                      <a:r>
                        <a:rPr lang="en-US" sz="1800" b="0" dirty="0">
                          <a:solidFill>
                            <a:schemeClr val="tx1">
                              <a:lumMod val="65000"/>
                              <a:lumOff val="35000"/>
                            </a:schemeClr>
                          </a:solidFill>
                          <a:latin typeface="+mn-lt"/>
                        </a:rPr>
                        <a:t>60%</a:t>
                      </a:r>
                    </a:p>
                  </a:txBody>
                  <a:tcPr marL="5603" marR="5603" marT="5603" marB="0" anchor="ctr"/>
                </a:tc>
                <a:tc>
                  <a:txBody>
                    <a:bodyPr/>
                    <a:lstStyle/>
                    <a:p>
                      <a:pPr algn="ctr"/>
                      <a:r>
                        <a:rPr lang="en-US" sz="1800" b="0" dirty="0">
                          <a:solidFill>
                            <a:schemeClr val="tx1">
                              <a:lumMod val="65000"/>
                              <a:lumOff val="35000"/>
                            </a:schemeClr>
                          </a:solidFill>
                          <a:latin typeface="+mn-lt"/>
                        </a:rPr>
                        <a:t>149</a:t>
                      </a:r>
                    </a:p>
                  </a:txBody>
                  <a:tcPr marL="5603" marR="5603" marT="5603" marB="0" anchor="ctr"/>
                </a:tc>
                <a:tc>
                  <a:txBody>
                    <a:bodyPr/>
                    <a:lstStyle/>
                    <a:p>
                      <a:pPr algn="ctr"/>
                      <a:r>
                        <a:rPr lang="en-US" sz="1800" b="0" dirty="0">
                          <a:solidFill>
                            <a:schemeClr val="tx1">
                              <a:lumMod val="65000"/>
                              <a:lumOff val="35000"/>
                            </a:schemeClr>
                          </a:solidFill>
                          <a:latin typeface="+mn-lt"/>
                        </a:rPr>
                        <a:t>.49</a:t>
                      </a:r>
                    </a:p>
                  </a:txBody>
                  <a:tcPr marL="5603" marR="5603" marT="5603" marB="0" anchor="ctr"/>
                </a:tc>
                <a:extLst>
                  <a:ext uri="{0D108BD9-81ED-4DB2-BD59-A6C34878D82A}">
                    <a16:rowId xmlns:a16="http://schemas.microsoft.com/office/drawing/2014/main" val="2655781392"/>
                  </a:ext>
                </a:extLst>
              </a:tr>
              <a:tr h="408790">
                <a:tc>
                  <a:txBody>
                    <a:bodyPr/>
                    <a:lstStyle/>
                    <a:p>
                      <a:pPr algn="ctr"/>
                      <a:r>
                        <a:rPr lang="en-US" sz="1800" dirty="0">
                          <a:solidFill>
                            <a:schemeClr val="tx1">
                              <a:lumMod val="65000"/>
                              <a:lumOff val="35000"/>
                            </a:schemeClr>
                          </a:solidFill>
                          <a:latin typeface="+mn-lt"/>
                        </a:rPr>
                        <a:t>Classes</a:t>
                      </a:r>
                      <a:r>
                        <a:rPr lang="en-US" sz="1800" baseline="0" dirty="0">
                          <a:solidFill>
                            <a:schemeClr val="tx1">
                              <a:lumMod val="65000"/>
                              <a:lumOff val="35000"/>
                            </a:schemeClr>
                          </a:solidFill>
                          <a:latin typeface="+mn-lt"/>
                        </a:rPr>
                        <a:t> led by staff outside of Work-Ordered Day (WOD)</a:t>
                      </a:r>
                      <a:endParaRPr lang="en-US" sz="1800" dirty="0">
                        <a:solidFill>
                          <a:schemeClr val="tx1">
                            <a:lumMod val="65000"/>
                            <a:lumOff val="35000"/>
                          </a:schemeClr>
                        </a:solidFill>
                        <a:latin typeface="+mn-lt"/>
                      </a:endParaRPr>
                    </a:p>
                  </a:txBody>
                  <a:tcPr anchor="ctr"/>
                </a:tc>
                <a:tc>
                  <a:txBody>
                    <a:bodyPr/>
                    <a:lstStyle/>
                    <a:p>
                      <a:pPr algn="ctr"/>
                      <a:r>
                        <a:rPr lang="en-US" sz="1800" b="0" dirty="0">
                          <a:solidFill>
                            <a:schemeClr val="tx1">
                              <a:lumMod val="65000"/>
                              <a:lumOff val="35000"/>
                            </a:schemeClr>
                          </a:solidFill>
                          <a:latin typeface="+mn-lt"/>
                        </a:rPr>
                        <a:t>248</a:t>
                      </a:r>
                    </a:p>
                  </a:txBody>
                  <a:tcPr marL="5603" marR="5603" marT="5603" marB="0" anchor="ctr"/>
                </a:tc>
                <a:tc>
                  <a:txBody>
                    <a:bodyPr/>
                    <a:lstStyle/>
                    <a:p>
                      <a:pPr algn="ctr"/>
                      <a:r>
                        <a:rPr lang="en-US" sz="1800" b="0" dirty="0">
                          <a:solidFill>
                            <a:schemeClr val="tx1">
                              <a:lumMod val="65000"/>
                              <a:lumOff val="35000"/>
                            </a:schemeClr>
                          </a:solidFill>
                          <a:latin typeface="+mn-lt"/>
                        </a:rPr>
                        <a:t>8%</a:t>
                      </a:r>
                    </a:p>
                  </a:txBody>
                  <a:tcPr marL="5603" marR="5603" marT="5603" marB="0" anchor="ctr"/>
                </a:tc>
                <a:tc>
                  <a:txBody>
                    <a:bodyPr/>
                    <a:lstStyle/>
                    <a:p>
                      <a:pPr algn="ctr"/>
                      <a:r>
                        <a:rPr lang="en-US" sz="1800" b="0" dirty="0">
                          <a:solidFill>
                            <a:schemeClr val="tx1">
                              <a:lumMod val="65000"/>
                              <a:lumOff val="35000"/>
                            </a:schemeClr>
                          </a:solidFill>
                          <a:latin typeface="+mn-lt"/>
                        </a:rPr>
                        <a:t>21</a:t>
                      </a:r>
                    </a:p>
                  </a:txBody>
                  <a:tcPr marL="5603" marR="5603" marT="5603" marB="0" anchor="ctr"/>
                </a:tc>
                <a:tc>
                  <a:txBody>
                    <a:bodyPr/>
                    <a:lstStyle/>
                    <a:p>
                      <a:pPr algn="ctr"/>
                      <a:r>
                        <a:rPr lang="en-US" sz="1800" b="0" dirty="0">
                          <a:solidFill>
                            <a:schemeClr val="tx1">
                              <a:lumMod val="65000"/>
                              <a:lumOff val="35000"/>
                            </a:schemeClr>
                          </a:solidFill>
                          <a:latin typeface="+mn-lt"/>
                        </a:rPr>
                        <a:t>.28</a:t>
                      </a:r>
                    </a:p>
                  </a:txBody>
                  <a:tcPr marL="5603" marR="5603" marT="5603" marB="0" anchor="ctr"/>
                </a:tc>
                <a:extLst>
                  <a:ext uri="{0D108BD9-81ED-4DB2-BD59-A6C34878D82A}">
                    <a16:rowId xmlns:a16="http://schemas.microsoft.com/office/drawing/2014/main" val="3564056788"/>
                  </a:ext>
                </a:extLst>
              </a:tr>
              <a:tr h="41954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65000"/>
                              <a:lumOff val="35000"/>
                            </a:schemeClr>
                          </a:solidFill>
                          <a:latin typeface="+mn-lt"/>
                        </a:rPr>
                        <a:t>Classes</a:t>
                      </a:r>
                      <a:r>
                        <a:rPr lang="en-US" sz="1800" baseline="0" dirty="0">
                          <a:solidFill>
                            <a:schemeClr val="tx1">
                              <a:lumMod val="65000"/>
                              <a:lumOff val="35000"/>
                            </a:schemeClr>
                          </a:solidFill>
                          <a:latin typeface="+mn-lt"/>
                        </a:rPr>
                        <a:t> led by non-Clubhouse staff outside of WOD</a:t>
                      </a:r>
                      <a:endParaRPr lang="en-US" sz="1800" dirty="0">
                        <a:solidFill>
                          <a:schemeClr val="tx1">
                            <a:lumMod val="65000"/>
                            <a:lumOff val="35000"/>
                          </a:schemeClr>
                        </a:solidFill>
                        <a:latin typeface="+mn-lt"/>
                      </a:endParaRPr>
                    </a:p>
                  </a:txBody>
                  <a:tcPr anchor="ctr"/>
                </a:tc>
                <a:tc>
                  <a:txBody>
                    <a:bodyPr/>
                    <a:lstStyle/>
                    <a:p>
                      <a:pPr algn="ctr"/>
                      <a:r>
                        <a:rPr lang="en-US" sz="1800" b="0" dirty="0">
                          <a:solidFill>
                            <a:schemeClr val="tx1">
                              <a:lumMod val="65000"/>
                              <a:lumOff val="35000"/>
                            </a:schemeClr>
                          </a:solidFill>
                          <a:latin typeface="+mn-lt"/>
                        </a:rPr>
                        <a:t>248</a:t>
                      </a:r>
                    </a:p>
                  </a:txBody>
                  <a:tcPr marL="5603" marR="5603" marT="5603" marB="0" anchor="ctr"/>
                </a:tc>
                <a:tc>
                  <a:txBody>
                    <a:bodyPr/>
                    <a:lstStyle/>
                    <a:p>
                      <a:pPr algn="ctr"/>
                      <a:r>
                        <a:rPr lang="en-US" sz="1800" b="0" dirty="0">
                          <a:solidFill>
                            <a:schemeClr val="tx1">
                              <a:lumMod val="65000"/>
                              <a:lumOff val="35000"/>
                            </a:schemeClr>
                          </a:solidFill>
                          <a:latin typeface="+mn-lt"/>
                        </a:rPr>
                        <a:t>17%</a:t>
                      </a:r>
                    </a:p>
                  </a:txBody>
                  <a:tcPr marL="5603" marR="5603" marT="5603" marB="0" anchor="ctr"/>
                </a:tc>
                <a:tc>
                  <a:txBody>
                    <a:bodyPr/>
                    <a:lstStyle/>
                    <a:p>
                      <a:pPr algn="ctr"/>
                      <a:r>
                        <a:rPr lang="en-US" sz="1800" b="0" dirty="0">
                          <a:solidFill>
                            <a:schemeClr val="tx1">
                              <a:lumMod val="65000"/>
                              <a:lumOff val="35000"/>
                            </a:schemeClr>
                          </a:solidFill>
                          <a:latin typeface="+mn-lt"/>
                        </a:rPr>
                        <a:t>43</a:t>
                      </a:r>
                    </a:p>
                  </a:txBody>
                  <a:tcPr marL="5603" marR="5603" marT="5603" marB="0" anchor="ctr"/>
                </a:tc>
                <a:tc>
                  <a:txBody>
                    <a:bodyPr/>
                    <a:lstStyle/>
                    <a:p>
                      <a:pPr algn="ctr"/>
                      <a:r>
                        <a:rPr lang="en-US" sz="1800" b="0" dirty="0">
                          <a:solidFill>
                            <a:schemeClr val="tx1">
                              <a:lumMod val="65000"/>
                              <a:lumOff val="35000"/>
                            </a:schemeClr>
                          </a:solidFill>
                          <a:latin typeface="+mn-lt"/>
                        </a:rPr>
                        <a:t>.38</a:t>
                      </a:r>
                    </a:p>
                  </a:txBody>
                  <a:tcPr marL="5603" marR="5603" marT="5603" marB="0" anchor="ctr"/>
                </a:tc>
                <a:extLst>
                  <a:ext uri="{0D108BD9-81ED-4DB2-BD59-A6C34878D82A}">
                    <a16:rowId xmlns:a16="http://schemas.microsoft.com/office/drawing/2014/main" val="1402835410"/>
                  </a:ext>
                </a:extLst>
              </a:tr>
              <a:tr h="376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65000"/>
                              <a:lumOff val="35000"/>
                            </a:schemeClr>
                          </a:solidFill>
                          <a:latin typeface="+mn-lt"/>
                        </a:rPr>
                        <a:t>Classes</a:t>
                      </a:r>
                      <a:r>
                        <a:rPr lang="en-US" sz="1800" baseline="0" dirty="0">
                          <a:solidFill>
                            <a:schemeClr val="tx1">
                              <a:lumMod val="65000"/>
                              <a:lumOff val="35000"/>
                            </a:schemeClr>
                          </a:solidFill>
                          <a:latin typeface="+mn-lt"/>
                        </a:rPr>
                        <a:t> led by members outside of Work-Ordered Day</a:t>
                      </a:r>
                      <a:endParaRPr lang="en-US" sz="1800" dirty="0">
                        <a:solidFill>
                          <a:schemeClr val="tx1">
                            <a:lumMod val="65000"/>
                            <a:lumOff val="35000"/>
                          </a:schemeClr>
                        </a:solidFill>
                        <a:latin typeface="+mn-lt"/>
                      </a:endParaRPr>
                    </a:p>
                  </a:txBody>
                  <a:tcPr anchor="ctr"/>
                </a:tc>
                <a:tc>
                  <a:txBody>
                    <a:bodyPr/>
                    <a:lstStyle/>
                    <a:p>
                      <a:pPr algn="ctr"/>
                      <a:r>
                        <a:rPr lang="en-US" sz="1800" b="0" dirty="0">
                          <a:solidFill>
                            <a:schemeClr val="tx1">
                              <a:lumMod val="65000"/>
                              <a:lumOff val="35000"/>
                            </a:schemeClr>
                          </a:solidFill>
                          <a:latin typeface="+mn-lt"/>
                        </a:rPr>
                        <a:t>248</a:t>
                      </a:r>
                    </a:p>
                  </a:txBody>
                  <a:tcPr marL="5603" marR="5603" marT="5603" marB="0" anchor="ctr"/>
                </a:tc>
                <a:tc>
                  <a:txBody>
                    <a:bodyPr/>
                    <a:lstStyle/>
                    <a:p>
                      <a:pPr algn="ctr"/>
                      <a:r>
                        <a:rPr lang="en-US" sz="1800" b="0" dirty="0">
                          <a:solidFill>
                            <a:schemeClr val="tx1">
                              <a:lumMod val="65000"/>
                              <a:lumOff val="35000"/>
                            </a:schemeClr>
                          </a:solidFill>
                          <a:latin typeface="+mn-lt"/>
                        </a:rPr>
                        <a:t>16%</a:t>
                      </a:r>
                    </a:p>
                  </a:txBody>
                  <a:tcPr marL="5603" marR="5603" marT="5603" marB="0" anchor="ctr"/>
                </a:tc>
                <a:tc>
                  <a:txBody>
                    <a:bodyPr/>
                    <a:lstStyle/>
                    <a:p>
                      <a:pPr algn="ctr"/>
                      <a:r>
                        <a:rPr lang="en-US" sz="1800" b="0" dirty="0">
                          <a:solidFill>
                            <a:schemeClr val="tx1">
                              <a:lumMod val="65000"/>
                              <a:lumOff val="35000"/>
                            </a:schemeClr>
                          </a:solidFill>
                          <a:latin typeface="+mn-lt"/>
                        </a:rPr>
                        <a:t>39</a:t>
                      </a:r>
                    </a:p>
                  </a:txBody>
                  <a:tcPr marL="5603" marR="5603" marT="5603" marB="0" anchor="ctr"/>
                </a:tc>
                <a:tc>
                  <a:txBody>
                    <a:bodyPr/>
                    <a:lstStyle/>
                    <a:p>
                      <a:pPr algn="ctr"/>
                      <a:r>
                        <a:rPr lang="en-US" sz="1800" b="0" dirty="0">
                          <a:solidFill>
                            <a:schemeClr val="tx1">
                              <a:lumMod val="65000"/>
                              <a:lumOff val="35000"/>
                            </a:schemeClr>
                          </a:solidFill>
                          <a:latin typeface="+mn-lt"/>
                        </a:rPr>
                        <a:t>.36</a:t>
                      </a:r>
                    </a:p>
                  </a:txBody>
                  <a:tcPr marL="5603" marR="5603" marT="5603" marB="0" anchor="ctr"/>
                </a:tc>
                <a:extLst>
                  <a:ext uri="{0D108BD9-81ED-4DB2-BD59-A6C34878D82A}">
                    <a16:rowId xmlns:a16="http://schemas.microsoft.com/office/drawing/2014/main" val="953880773"/>
                  </a:ext>
                </a:extLst>
              </a:tr>
              <a:tr h="376517">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algn="ctr"/>
                      <a:r>
                        <a:rPr lang="en-US" sz="1800" dirty="0">
                          <a:solidFill>
                            <a:schemeClr val="tx1">
                              <a:lumMod val="65000"/>
                              <a:lumOff val="35000"/>
                            </a:schemeClr>
                          </a:solidFill>
                          <a:latin typeface="+mn-lt"/>
                        </a:rPr>
                        <a:t>Assistance with Applying for Adult Education</a:t>
                      </a:r>
                    </a:p>
                  </a:txBody>
                  <a:tcPr marL="5603" marR="5603" marT="5603" marB="0" anchor="ctr"/>
                </a:tc>
                <a:tc>
                  <a:txBody>
                    <a:bodyPr/>
                    <a:lstStyle/>
                    <a:p>
                      <a:pPr algn="ctr"/>
                      <a:r>
                        <a:rPr lang="en-US" sz="1800" b="0" dirty="0">
                          <a:solidFill>
                            <a:schemeClr val="tx1">
                              <a:lumMod val="65000"/>
                              <a:lumOff val="35000"/>
                            </a:schemeClr>
                          </a:solidFill>
                          <a:latin typeface="+mn-lt"/>
                        </a:rPr>
                        <a:t>248</a:t>
                      </a:r>
                    </a:p>
                  </a:txBody>
                  <a:tcPr marL="5603" marR="5603" marT="5603" marB="0" anchor="ct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algn="ctr"/>
                      <a:r>
                        <a:rPr lang="en-US" sz="1800" b="0" dirty="0">
                          <a:solidFill>
                            <a:schemeClr val="tx1">
                              <a:lumMod val="65000"/>
                              <a:lumOff val="35000"/>
                            </a:schemeClr>
                          </a:solidFill>
                          <a:latin typeface="+mn-lt"/>
                        </a:rPr>
                        <a:t>63%</a:t>
                      </a:r>
                    </a:p>
                  </a:txBody>
                  <a:tcPr marL="5603" marR="5603" marT="5603" marB="0" anchor="ctr"/>
                </a:tc>
                <a:tc>
                  <a:txBody>
                    <a:bodyPr/>
                    <a:lstStyle/>
                    <a:p>
                      <a:pPr algn="ctr"/>
                      <a:r>
                        <a:rPr lang="en-US" sz="1800" b="0" dirty="0">
                          <a:solidFill>
                            <a:schemeClr val="tx1">
                              <a:lumMod val="65000"/>
                              <a:lumOff val="35000"/>
                            </a:schemeClr>
                          </a:solidFill>
                          <a:latin typeface="+mn-lt"/>
                        </a:rPr>
                        <a:t>155</a:t>
                      </a:r>
                    </a:p>
                  </a:txBody>
                  <a:tcPr marL="5603" marR="5603" marT="5603" marB="0" anchor="ctr"/>
                </a:tc>
                <a:tc>
                  <a:txBody>
                    <a:bodyPr/>
                    <a:lstStyle/>
                    <a:p>
                      <a:pPr algn="ctr"/>
                      <a:r>
                        <a:rPr lang="en-US" sz="1800" b="0" dirty="0">
                          <a:solidFill>
                            <a:schemeClr val="tx1">
                              <a:lumMod val="65000"/>
                              <a:lumOff val="35000"/>
                            </a:schemeClr>
                          </a:solidFill>
                          <a:latin typeface="+mn-lt"/>
                        </a:rPr>
                        <a:t>.49</a:t>
                      </a:r>
                    </a:p>
                  </a:txBody>
                  <a:tcPr marL="5603" marR="5603" marT="5603" marB="0" anchor="ctr"/>
                </a:tc>
                <a:extLst>
                  <a:ext uri="{0D108BD9-81ED-4DB2-BD59-A6C34878D82A}">
                    <a16:rowId xmlns:a16="http://schemas.microsoft.com/office/drawing/2014/main" val="1330198682"/>
                  </a:ext>
                </a:extLst>
              </a:tr>
              <a:tr h="376517">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algn="ctr" fontAlgn="b"/>
                      <a:r>
                        <a:rPr lang="en-US" sz="1800" u="none" strike="noStrike" dirty="0">
                          <a:solidFill>
                            <a:schemeClr val="tx1">
                              <a:lumMod val="65000"/>
                              <a:lumOff val="35000"/>
                            </a:schemeClr>
                          </a:solidFill>
                          <a:latin typeface="+mn-lt"/>
                        </a:rPr>
                        <a:t>Ongoing Assistance for Members in Adult Education</a:t>
                      </a:r>
                      <a:endParaRPr lang="en-US" sz="1800" b="0" i="0" u="none" strike="noStrike" dirty="0">
                        <a:solidFill>
                          <a:schemeClr val="tx1">
                            <a:lumMod val="65000"/>
                            <a:lumOff val="35000"/>
                          </a:schemeClr>
                        </a:solidFill>
                        <a:latin typeface="+mn-lt"/>
                        <a:cs typeface="Calibri" pitchFamily="34" charset="0"/>
                      </a:endParaRPr>
                    </a:p>
                  </a:txBody>
                  <a:tcPr marL="5603" marR="5603" marT="5603" marB="0" anchor="ctr"/>
                </a:tc>
                <a:tc>
                  <a:txBody>
                    <a:bodyPr/>
                    <a:lstStyle/>
                    <a:p>
                      <a:pPr algn="ctr"/>
                      <a:r>
                        <a:rPr lang="en-US" sz="1800" b="0" dirty="0">
                          <a:solidFill>
                            <a:schemeClr val="tx1">
                              <a:lumMod val="65000"/>
                              <a:lumOff val="35000"/>
                            </a:schemeClr>
                          </a:solidFill>
                          <a:latin typeface="+mn-lt"/>
                        </a:rPr>
                        <a:t>248</a:t>
                      </a:r>
                    </a:p>
                  </a:txBody>
                  <a:tcPr marL="5603" marR="5603" marT="5603" marB="0" anchor="ct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algn="ctr"/>
                      <a:r>
                        <a:rPr lang="en-US" sz="1800" b="0" dirty="0">
                          <a:solidFill>
                            <a:schemeClr val="tx1">
                              <a:lumMod val="65000"/>
                              <a:lumOff val="35000"/>
                            </a:schemeClr>
                          </a:solidFill>
                          <a:latin typeface="+mn-lt"/>
                        </a:rPr>
                        <a:t>69%</a:t>
                      </a:r>
                    </a:p>
                  </a:txBody>
                  <a:tcPr marL="5603" marR="5603" marT="5603" marB="0" anchor="ctr"/>
                </a:tc>
                <a:tc>
                  <a:txBody>
                    <a:bodyPr/>
                    <a:lstStyle/>
                    <a:p>
                      <a:pPr algn="ctr"/>
                      <a:r>
                        <a:rPr lang="en-US" sz="1800" b="0" dirty="0">
                          <a:solidFill>
                            <a:schemeClr val="tx1">
                              <a:lumMod val="65000"/>
                              <a:lumOff val="35000"/>
                            </a:schemeClr>
                          </a:solidFill>
                          <a:latin typeface="+mn-lt"/>
                        </a:rPr>
                        <a:t>171</a:t>
                      </a:r>
                    </a:p>
                  </a:txBody>
                  <a:tcPr marL="5603" marR="5603" marT="5603" marB="0" anchor="ctr"/>
                </a:tc>
                <a:tc>
                  <a:txBody>
                    <a:bodyPr/>
                    <a:lstStyle/>
                    <a:p>
                      <a:pPr algn="ctr"/>
                      <a:r>
                        <a:rPr lang="en-US" sz="1800" b="0" dirty="0">
                          <a:solidFill>
                            <a:schemeClr val="tx1">
                              <a:lumMod val="65000"/>
                              <a:lumOff val="35000"/>
                            </a:schemeClr>
                          </a:solidFill>
                          <a:latin typeface="+mn-lt"/>
                        </a:rPr>
                        <a:t>.46</a:t>
                      </a:r>
                    </a:p>
                  </a:txBody>
                  <a:tcPr marL="5603" marR="5603" marT="5603" marB="0" anchor="ctr"/>
                </a:tc>
                <a:extLst>
                  <a:ext uri="{0D108BD9-81ED-4DB2-BD59-A6C34878D82A}">
                    <a16:rowId xmlns:a16="http://schemas.microsoft.com/office/drawing/2014/main" val="1884296705"/>
                  </a:ext>
                </a:extLst>
              </a:tr>
            </a:tbl>
          </a:graphicData>
        </a:graphic>
      </p:graphicFrame>
      <p:sp>
        <p:nvSpPr>
          <p:cNvPr id="9" name="Footer Placeholder 6">
            <a:extLst>
              <a:ext uri="{FF2B5EF4-FFF2-40B4-BE49-F238E27FC236}">
                <a16:creationId xmlns:a16="http://schemas.microsoft.com/office/drawing/2014/main" id="{D8FD0732-3F9F-E5AF-84CB-BF6198EA6FB4}"/>
              </a:ext>
            </a:extLst>
          </p:cNvPr>
          <p:cNvSpPr txBox="1">
            <a:spLocks/>
          </p:cNvSpPr>
          <p:nvPr/>
        </p:nvSpPr>
        <p:spPr>
          <a:xfrm>
            <a:off x="339800" y="6261184"/>
            <a:ext cx="6400800" cy="381000"/>
          </a:xfrm>
          <a:prstGeom prst="rect">
            <a:avLst/>
          </a:prstGeom>
        </p:spPr>
        <p:txBody>
          <a:bodyPr anchor="b"/>
          <a:lstStyle/>
          <a:p>
            <a:pPr fontAlgn="auto">
              <a:spcBef>
                <a:spcPts val="0"/>
              </a:spcBef>
              <a:spcAft>
                <a:spcPts val="0"/>
              </a:spcAft>
              <a:defRPr/>
            </a:pPr>
            <a:r>
              <a:rPr lang="en-US" sz="900" dirty="0">
                <a:solidFill>
                  <a:schemeClr val="accent4">
                    <a:lumMod val="50000"/>
                  </a:schemeClr>
                </a:solidFill>
              </a:rPr>
              <a:t>The Clubhouse Profile Questionnaire 2023. Results for Clubhouses Worldwide</a:t>
            </a:r>
          </a:p>
          <a:p>
            <a:pPr fontAlgn="auto">
              <a:spcBef>
                <a:spcPts val="0"/>
              </a:spcBef>
              <a:spcAft>
                <a:spcPts val="0"/>
              </a:spcAft>
              <a:defRPr/>
            </a:pPr>
            <a:r>
              <a:rPr lang="en-US" sz="900" dirty="0">
                <a:solidFill>
                  <a:schemeClr val="accent4">
                    <a:lumMod val="50000"/>
                  </a:schemeClr>
                </a:solidFill>
              </a:rPr>
              <a:t>© 2023-2024 University of Massachusetts: All rights reserved. No reproductions without written permission.</a:t>
            </a:r>
          </a:p>
        </p:txBody>
      </p:sp>
    </p:spTree>
    <p:extLst>
      <p:ext uri="{BB962C8B-B14F-4D97-AF65-F5344CB8AC3E}">
        <p14:creationId xmlns:p14="http://schemas.microsoft.com/office/powerpoint/2010/main" val="19794831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AF343-3B00-CD10-AF4C-66591E8B60C1}"/>
              </a:ext>
            </a:extLst>
          </p:cNvPr>
          <p:cNvSpPr>
            <a:spLocks noGrp="1"/>
          </p:cNvSpPr>
          <p:nvPr>
            <p:ph type="title"/>
          </p:nvPr>
        </p:nvSpPr>
        <p:spPr>
          <a:xfrm>
            <a:off x="480866" y="365830"/>
            <a:ext cx="10515600" cy="556113"/>
          </a:xfrm>
        </p:spPr>
        <p:txBody>
          <a:bodyPr>
            <a:noAutofit/>
          </a:bodyPr>
          <a:lstStyle/>
          <a:p>
            <a:r>
              <a:rPr lang="en-US" dirty="0">
                <a:solidFill>
                  <a:schemeClr val="tx2">
                    <a:lumMod val="90000"/>
                    <a:lumOff val="10000"/>
                  </a:schemeClr>
                </a:solidFill>
              </a:rPr>
              <a:t>Member Education Outcomes</a:t>
            </a:r>
          </a:p>
        </p:txBody>
      </p:sp>
      <p:graphicFrame>
        <p:nvGraphicFramePr>
          <p:cNvPr id="4" name="Table 3">
            <a:extLst>
              <a:ext uri="{FF2B5EF4-FFF2-40B4-BE49-F238E27FC236}">
                <a16:creationId xmlns:a16="http://schemas.microsoft.com/office/drawing/2014/main" id="{AD55E1C7-4E78-664B-75EA-04E8C167942E}"/>
              </a:ext>
            </a:extLst>
          </p:cNvPr>
          <p:cNvGraphicFramePr>
            <a:graphicFrameLocks noGrp="1"/>
          </p:cNvGraphicFramePr>
          <p:nvPr>
            <p:extLst>
              <p:ext uri="{D42A27DB-BD31-4B8C-83A1-F6EECF244321}">
                <p14:modId xmlns:p14="http://schemas.microsoft.com/office/powerpoint/2010/main" val="2559911321"/>
              </p:ext>
            </p:extLst>
          </p:nvPr>
        </p:nvGraphicFramePr>
        <p:xfrm>
          <a:off x="480866" y="1293373"/>
          <a:ext cx="10919012" cy="4567143"/>
        </p:xfrm>
        <a:graphic>
          <a:graphicData uri="http://schemas.openxmlformats.org/drawingml/2006/table">
            <a:tbl>
              <a:tblPr firstRow="1" bandRow="1">
                <a:tableStyleId>{0E3FDE45-AF77-4B5C-9715-49D594BDF05E}</a:tableStyleId>
              </a:tblPr>
              <a:tblGrid>
                <a:gridCol w="4988756">
                  <a:extLst>
                    <a:ext uri="{9D8B030D-6E8A-4147-A177-3AD203B41FA5}">
                      <a16:colId xmlns:a16="http://schemas.microsoft.com/office/drawing/2014/main" val="20000"/>
                    </a:ext>
                  </a:extLst>
                </a:gridCol>
                <a:gridCol w="1166070">
                  <a:extLst>
                    <a:ext uri="{9D8B030D-6E8A-4147-A177-3AD203B41FA5}">
                      <a16:colId xmlns:a16="http://schemas.microsoft.com/office/drawing/2014/main" val="2536737331"/>
                    </a:ext>
                  </a:extLst>
                </a:gridCol>
                <a:gridCol w="947956">
                  <a:extLst>
                    <a:ext uri="{9D8B030D-6E8A-4147-A177-3AD203B41FA5}">
                      <a16:colId xmlns:a16="http://schemas.microsoft.com/office/drawing/2014/main" val="20001"/>
                    </a:ext>
                  </a:extLst>
                </a:gridCol>
                <a:gridCol w="1157680">
                  <a:extLst>
                    <a:ext uri="{9D8B030D-6E8A-4147-A177-3AD203B41FA5}">
                      <a16:colId xmlns:a16="http://schemas.microsoft.com/office/drawing/2014/main" val="1241165062"/>
                    </a:ext>
                  </a:extLst>
                </a:gridCol>
                <a:gridCol w="1484852">
                  <a:extLst>
                    <a:ext uri="{9D8B030D-6E8A-4147-A177-3AD203B41FA5}">
                      <a16:colId xmlns:a16="http://schemas.microsoft.com/office/drawing/2014/main" val="1296366979"/>
                    </a:ext>
                  </a:extLst>
                </a:gridCol>
                <a:gridCol w="1173698">
                  <a:extLst>
                    <a:ext uri="{9D8B030D-6E8A-4147-A177-3AD203B41FA5}">
                      <a16:colId xmlns:a16="http://schemas.microsoft.com/office/drawing/2014/main" val="2386090744"/>
                    </a:ext>
                  </a:extLst>
                </a:gridCol>
              </a:tblGrid>
              <a:tr h="423168">
                <a:tc>
                  <a:txBody>
                    <a:bodyPr/>
                    <a:lstStyle>
                      <a:lvl1pPr marL="0" algn="l" defTabSz="914400" rtl="0" eaLnBrk="1" latinLnBrk="0" hangingPunct="1">
                        <a:defRPr sz="1800" b="1" kern="1200">
                          <a:solidFill>
                            <a:schemeClr val="lt1"/>
                          </a:solidFill>
                          <a:latin typeface="Century Gothic"/>
                        </a:defRPr>
                      </a:lvl1pPr>
                      <a:lvl2pPr marL="457200" algn="l" defTabSz="914400" rtl="0" eaLnBrk="1" latinLnBrk="0" hangingPunct="1">
                        <a:defRPr sz="1800" b="1" kern="1200">
                          <a:solidFill>
                            <a:schemeClr val="lt1"/>
                          </a:solidFill>
                          <a:latin typeface="Century Gothic"/>
                        </a:defRPr>
                      </a:lvl2pPr>
                      <a:lvl3pPr marL="914400" algn="l" defTabSz="914400" rtl="0" eaLnBrk="1" latinLnBrk="0" hangingPunct="1">
                        <a:defRPr sz="1800" b="1" kern="1200">
                          <a:solidFill>
                            <a:schemeClr val="lt1"/>
                          </a:solidFill>
                          <a:latin typeface="Century Gothic"/>
                        </a:defRPr>
                      </a:lvl3pPr>
                      <a:lvl4pPr marL="1371600" algn="l" defTabSz="914400" rtl="0" eaLnBrk="1" latinLnBrk="0" hangingPunct="1">
                        <a:defRPr sz="1800" b="1" kern="1200">
                          <a:solidFill>
                            <a:schemeClr val="lt1"/>
                          </a:solidFill>
                          <a:latin typeface="Century Gothic"/>
                        </a:defRPr>
                      </a:lvl4pPr>
                      <a:lvl5pPr marL="1828800" algn="l" defTabSz="914400" rtl="0" eaLnBrk="1" latinLnBrk="0" hangingPunct="1">
                        <a:defRPr sz="1800" b="1" kern="1200">
                          <a:solidFill>
                            <a:schemeClr val="lt1"/>
                          </a:solidFill>
                          <a:latin typeface="Century Gothic"/>
                        </a:defRPr>
                      </a:lvl5pPr>
                      <a:lvl6pPr marL="2286000" algn="l" defTabSz="914400" rtl="0" eaLnBrk="1" latinLnBrk="0" hangingPunct="1">
                        <a:defRPr sz="1800" b="1" kern="1200">
                          <a:solidFill>
                            <a:schemeClr val="lt1"/>
                          </a:solidFill>
                          <a:latin typeface="Century Gothic"/>
                        </a:defRPr>
                      </a:lvl6pPr>
                      <a:lvl7pPr marL="2743200" algn="l" defTabSz="914400" rtl="0" eaLnBrk="1" latinLnBrk="0" hangingPunct="1">
                        <a:defRPr sz="1800" b="1" kern="1200">
                          <a:solidFill>
                            <a:schemeClr val="lt1"/>
                          </a:solidFill>
                          <a:latin typeface="Century Gothic"/>
                        </a:defRPr>
                      </a:lvl7pPr>
                      <a:lvl8pPr marL="3200400" algn="l" defTabSz="914400" rtl="0" eaLnBrk="1" latinLnBrk="0" hangingPunct="1">
                        <a:defRPr sz="1800" b="1" kern="1200">
                          <a:solidFill>
                            <a:schemeClr val="lt1"/>
                          </a:solidFill>
                          <a:latin typeface="Century Gothic"/>
                        </a:defRPr>
                      </a:lvl8pPr>
                      <a:lvl9pPr marL="3657600" algn="l" defTabSz="914400" rtl="0" eaLnBrk="1" latinLnBrk="0" hangingPunct="1">
                        <a:defRPr sz="1800" b="1" kern="1200">
                          <a:solidFill>
                            <a:schemeClr val="lt1"/>
                          </a:solidFill>
                          <a:latin typeface="Century Gothic"/>
                        </a:defRPr>
                      </a:lvl9pPr>
                    </a:lstStyle>
                    <a:p>
                      <a:pPr algn="l" fontAlgn="b"/>
                      <a:r>
                        <a:rPr lang="en-US" sz="1800" u="none" strike="noStrike" dirty="0">
                          <a:solidFill>
                            <a:schemeClr val="tx1">
                              <a:lumMod val="65000"/>
                              <a:lumOff val="35000"/>
                            </a:schemeClr>
                          </a:solidFill>
                          <a:latin typeface="+mn-lt"/>
                        </a:rPr>
                        <a:t> </a:t>
                      </a:r>
                      <a:endParaRPr lang="en-US" sz="1800" b="0" i="0" u="none" strike="noStrike" dirty="0">
                        <a:solidFill>
                          <a:schemeClr val="tx1">
                            <a:lumMod val="65000"/>
                            <a:lumOff val="35000"/>
                          </a:schemeClr>
                        </a:solidFill>
                        <a:latin typeface="+mn-lt"/>
                        <a:cs typeface="Calibri" pitchFamily="34" charset="0"/>
                      </a:endParaRPr>
                    </a:p>
                  </a:txBody>
                  <a:tcPr marL="5603" marR="5603" marT="5603" marB="0" anchor="b"/>
                </a:tc>
                <a:tc>
                  <a:txBody>
                    <a:bodyPr/>
                    <a:lstStyle/>
                    <a:p>
                      <a:pPr algn="ctr" fontAlgn="b"/>
                      <a:r>
                        <a:rPr lang="en-US" sz="1800" b="0" u="none" strike="noStrike" dirty="0">
                          <a:solidFill>
                            <a:schemeClr val="tx1">
                              <a:lumMod val="65000"/>
                              <a:lumOff val="35000"/>
                            </a:schemeClr>
                          </a:solidFill>
                          <a:latin typeface="+mn-lt"/>
                        </a:rPr>
                        <a:t># CHs</a:t>
                      </a:r>
                      <a:endParaRPr lang="en-US" sz="1800" b="0" i="0" u="none" strike="noStrike" dirty="0">
                        <a:solidFill>
                          <a:schemeClr val="tx1">
                            <a:lumMod val="65000"/>
                            <a:lumOff val="35000"/>
                          </a:schemeClr>
                        </a:solidFill>
                        <a:latin typeface="+mn-lt"/>
                        <a:cs typeface="Calibri" pitchFamily="34" charset="0"/>
                      </a:endParaRPr>
                    </a:p>
                  </a:txBody>
                  <a:tcPr marL="5603" marR="5603" marT="5603" marB="0" anchor="ctr"/>
                </a:tc>
                <a:tc>
                  <a:txBody>
                    <a:bodyPr/>
                    <a:lstStyle>
                      <a:lvl1pPr marL="0" algn="l" defTabSz="914400" rtl="0" eaLnBrk="1" latinLnBrk="0" hangingPunct="1">
                        <a:defRPr sz="1800" b="1" kern="1200">
                          <a:solidFill>
                            <a:schemeClr val="lt1"/>
                          </a:solidFill>
                          <a:latin typeface="Century Gothic"/>
                        </a:defRPr>
                      </a:lvl1pPr>
                      <a:lvl2pPr marL="457200" algn="l" defTabSz="914400" rtl="0" eaLnBrk="1" latinLnBrk="0" hangingPunct="1">
                        <a:defRPr sz="1800" b="1" kern="1200">
                          <a:solidFill>
                            <a:schemeClr val="lt1"/>
                          </a:solidFill>
                          <a:latin typeface="Century Gothic"/>
                        </a:defRPr>
                      </a:lvl2pPr>
                      <a:lvl3pPr marL="914400" algn="l" defTabSz="914400" rtl="0" eaLnBrk="1" latinLnBrk="0" hangingPunct="1">
                        <a:defRPr sz="1800" b="1" kern="1200">
                          <a:solidFill>
                            <a:schemeClr val="lt1"/>
                          </a:solidFill>
                          <a:latin typeface="Century Gothic"/>
                        </a:defRPr>
                      </a:lvl3pPr>
                      <a:lvl4pPr marL="1371600" algn="l" defTabSz="914400" rtl="0" eaLnBrk="1" latinLnBrk="0" hangingPunct="1">
                        <a:defRPr sz="1800" b="1" kern="1200">
                          <a:solidFill>
                            <a:schemeClr val="lt1"/>
                          </a:solidFill>
                          <a:latin typeface="Century Gothic"/>
                        </a:defRPr>
                      </a:lvl4pPr>
                      <a:lvl5pPr marL="1828800" algn="l" defTabSz="914400" rtl="0" eaLnBrk="1" latinLnBrk="0" hangingPunct="1">
                        <a:defRPr sz="1800" b="1" kern="1200">
                          <a:solidFill>
                            <a:schemeClr val="lt1"/>
                          </a:solidFill>
                          <a:latin typeface="Century Gothic"/>
                        </a:defRPr>
                      </a:lvl5pPr>
                      <a:lvl6pPr marL="2286000" algn="l" defTabSz="914400" rtl="0" eaLnBrk="1" latinLnBrk="0" hangingPunct="1">
                        <a:defRPr sz="1800" b="1" kern="1200">
                          <a:solidFill>
                            <a:schemeClr val="lt1"/>
                          </a:solidFill>
                          <a:latin typeface="Century Gothic"/>
                        </a:defRPr>
                      </a:lvl6pPr>
                      <a:lvl7pPr marL="2743200" algn="l" defTabSz="914400" rtl="0" eaLnBrk="1" latinLnBrk="0" hangingPunct="1">
                        <a:defRPr sz="1800" b="1" kern="1200">
                          <a:solidFill>
                            <a:schemeClr val="lt1"/>
                          </a:solidFill>
                          <a:latin typeface="Century Gothic"/>
                        </a:defRPr>
                      </a:lvl7pPr>
                      <a:lvl8pPr marL="3200400" algn="l" defTabSz="914400" rtl="0" eaLnBrk="1" latinLnBrk="0" hangingPunct="1">
                        <a:defRPr sz="1800" b="1" kern="1200">
                          <a:solidFill>
                            <a:schemeClr val="lt1"/>
                          </a:solidFill>
                          <a:latin typeface="Century Gothic"/>
                        </a:defRPr>
                      </a:lvl8pPr>
                      <a:lvl9pPr marL="3657600" algn="l" defTabSz="914400" rtl="0" eaLnBrk="1" latinLnBrk="0" hangingPunct="1">
                        <a:defRPr sz="1800" b="1" kern="1200">
                          <a:solidFill>
                            <a:schemeClr val="lt1"/>
                          </a:solidFill>
                          <a:latin typeface="Century Gothic"/>
                        </a:defRPr>
                      </a:lvl9pPr>
                    </a:lstStyle>
                    <a:p>
                      <a:pPr algn="ctr" fontAlgn="b"/>
                      <a:r>
                        <a:rPr lang="en-US" sz="1800" b="0" u="none" strike="noStrike" dirty="0">
                          <a:solidFill>
                            <a:schemeClr val="tx1">
                              <a:lumMod val="65000"/>
                              <a:lumOff val="35000"/>
                            </a:schemeClr>
                          </a:solidFill>
                          <a:latin typeface="+mn-lt"/>
                        </a:rPr>
                        <a:t>Mean</a:t>
                      </a:r>
                      <a:endParaRPr lang="en-US" sz="1800" b="0" i="0" u="none" strike="noStrike" dirty="0">
                        <a:solidFill>
                          <a:schemeClr val="tx1">
                            <a:lumMod val="65000"/>
                            <a:lumOff val="35000"/>
                          </a:schemeClr>
                        </a:solidFill>
                        <a:latin typeface="+mn-lt"/>
                        <a:cs typeface="Calibri" pitchFamily="34" charset="0"/>
                      </a:endParaRPr>
                    </a:p>
                  </a:txBody>
                  <a:tcPr marL="5603" marR="5603" marT="5603" marB="0" anchor="ctr"/>
                </a:tc>
                <a:tc>
                  <a:txBody>
                    <a:bodyPr/>
                    <a:lstStyle/>
                    <a:p>
                      <a:pPr algn="ctr" fontAlgn="b"/>
                      <a:r>
                        <a:rPr lang="en-US" sz="1800" b="0" u="none" strike="noStrike" dirty="0">
                          <a:solidFill>
                            <a:schemeClr val="tx1">
                              <a:lumMod val="65000"/>
                              <a:lumOff val="35000"/>
                            </a:schemeClr>
                          </a:solidFill>
                          <a:latin typeface="+mn-lt"/>
                        </a:rPr>
                        <a:t>Range</a:t>
                      </a:r>
                      <a:endParaRPr lang="en-US" sz="1800" b="0" i="0" u="none" strike="noStrike" dirty="0">
                        <a:solidFill>
                          <a:schemeClr val="tx1">
                            <a:lumMod val="65000"/>
                            <a:lumOff val="35000"/>
                          </a:schemeClr>
                        </a:solidFill>
                        <a:latin typeface="+mn-lt"/>
                        <a:cs typeface="Calibri" pitchFamily="34" charset="0"/>
                      </a:endParaRPr>
                    </a:p>
                  </a:txBody>
                  <a:tcPr marL="5603" marR="5603" marT="5603" marB="0" anchor="ctr"/>
                </a:tc>
                <a:tc>
                  <a:txBody>
                    <a:bodyPr/>
                    <a:lstStyle/>
                    <a:p>
                      <a:pPr algn="ctr" fontAlgn="b"/>
                      <a:r>
                        <a:rPr lang="en-US" sz="1800" b="0" u="none" strike="noStrike" dirty="0">
                          <a:solidFill>
                            <a:schemeClr val="tx1">
                              <a:lumMod val="65000"/>
                              <a:lumOff val="35000"/>
                            </a:schemeClr>
                          </a:solidFill>
                          <a:latin typeface="+mn-lt"/>
                        </a:rPr>
                        <a:t>Total Members</a:t>
                      </a:r>
                      <a:endParaRPr lang="en-US" sz="1800" b="0" i="0" u="none" strike="noStrike" dirty="0">
                        <a:solidFill>
                          <a:schemeClr val="tx1">
                            <a:lumMod val="65000"/>
                            <a:lumOff val="35000"/>
                          </a:schemeClr>
                        </a:solidFill>
                        <a:latin typeface="+mn-lt"/>
                        <a:cs typeface="Calibri" pitchFamily="34" charset="0"/>
                      </a:endParaRPr>
                    </a:p>
                  </a:txBody>
                  <a:tcPr marL="5603" marR="5603" marT="5603" marB="0" anchor="ctr"/>
                </a:tc>
                <a:tc>
                  <a:txBody>
                    <a:bodyPr/>
                    <a:lstStyle/>
                    <a:p>
                      <a:pPr algn="ctr" fontAlgn="b"/>
                      <a:r>
                        <a:rPr lang="en-US" sz="1800" b="0" u="none" strike="noStrike" dirty="0">
                          <a:solidFill>
                            <a:schemeClr val="tx1">
                              <a:lumMod val="65000"/>
                              <a:lumOff val="35000"/>
                            </a:schemeClr>
                          </a:solidFill>
                          <a:latin typeface="+mn-lt"/>
                        </a:rPr>
                        <a:t>Std Dev</a:t>
                      </a:r>
                      <a:endParaRPr lang="en-US" sz="1800" b="0" i="0" u="none" strike="noStrike" dirty="0">
                        <a:solidFill>
                          <a:schemeClr val="tx1">
                            <a:lumMod val="65000"/>
                            <a:lumOff val="35000"/>
                          </a:schemeClr>
                        </a:solidFill>
                        <a:latin typeface="+mn-lt"/>
                        <a:cs typeface="Calibri" pitchFamily="34" charset="0"/>
                      </a:endParaRPr>
                    </a:p>
                  </a:txBody>
                  <a:tcPr marL="5603" marR="5603" marT="5603" marB="0" anchor="ctr"/>
                </a:tc>
                <a:extLst>
                  <a:ext uri="{0D108BD9-81ED-4DB2-BD59-A6C34878D82A}">
                    <a16:rowId xmlns:a16="http://schemas.microsoft.com/office/drawing/2014/main" val="10000"/>
                  </a:ext>
                </a:extLst>
              </a:tr>
              <a:tr h="362321">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algn="ctr"/>
                      <a:r>
                        <a:rPr lang="en-US" sz="1800" dirty="0">
                          <a:solidFill>
                            <a:schemeClr val="tx1">
                              <a:lumMod val="65000"/>
                              <a:lumOff val="35000"/>
                            </a:schemeClr>
                          </a:solidFill>
                          <a:latin typeface="+mn-lt"/>
                        </a:rPr>
                        <a:t>Obtained a GED</a:t>
                      </a:r>
                    </a:p>
                  </a:txBody>
                  <a:tcPr marL="5603" marR="5603" marT="5603" marB="0" anchor="ctr"/>
                </a:tc>
                <a:tc>
                  <a:txBody>
                    <a:bodyPr/>
                    <a:lstStyle/>
                    <a:p>
                      <a:pPr algn="ctr"/>
                      <a:r>
                        <a:rPr lang="en-US" sz="1800" b="0" dirty="0">
                          <a:solidFill>
                            <a:schemeClr val="tx1">
                              <a:lumMod val="65000"/>
                              <a:lumOff val="35000"/>
                            </a:schemeClr>
                          </a:solidFill>
                          <a:latin typeface="+mn-lt"/>
                        </a:rPr>
                        <a:t>58</a:t>
                      </a:r>
                    </a:p>
                  </a:txBody>
                  <a:tcPr marL="5603" marR="5603" marT="5603" marB="0" anchor="ct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algn="ctr"/>
                      <a:r>
                        <a:rPr lang="en-US" sz="1800" b="0" dirty="0">
                          <a:solidFill>
                            <a:schemeClr val="tx1">
                              <a:lumMod val="65000"/>
                              <a:lumOff val="35000"/>
                            </a:schemeClr>
                          </a:solidFill>
                          <a:latin typeface="+mn-lt"/>
                        </a:rPr>
                        <a:t>.91</a:t>
                      </a:r>
                    </a:p>
                  </a:txBody>
                  <a:tcPr marL="5603" marR="5603" marT="5603" marB="0" anchor="ctr"/>
                </a:tc>
                <a:tc>
                  <a:txBody>
                    <a:bodyPr/>
                    <a:lstStyle/>
                    <a:p>
                      <a:pPr algn="ctr"/>
                      <a:r>
                        <a:rPr lang="en-US" sz="1800" b="0" dirty="0">
                          <a:solidFill>
                            <a:schemeClr val="tx1">
                              <a:lumMod val="65000"/>
                              <a:lumOff val="35000"/>
                            </a:schemeClr>
                          </a:solidFill>
                          <a:latin typeface="+mn-lt"/>
                        </a:rPr>
                        <a:t>0-13</a:t>
                      </a:r>
                    </a:p>
                  </a:txBody>
                  <a:tcPr marL="5603" marR="5603" marT="5603" marB="0" anchor="ctr"/>
                </a:tc>
                <a:tc>
                  <a:txBody>
                    <a:bodyPr/>
                    <a:lstStyle/>
                    <a:p>
                      <a:pPr algn="ctr"/>
                      <a:r>
                        <a:rPr lang="en-US" sz="1800" b="0" dirty="0">
                          <a:solidFill>
                            <a:schemeClr val="tx1">
                              <a:lumMod val="65000"/>
                              <a:lumOff val="35000"/>
                            </a:schemeClr>
                          </a:solidFill>
                          <a:latin typeface="+mn-lt"/>
                        </a:rPr>
                        <a:t>53</a:t>
                      </a:r>
                    </a:p>
                  </a:txBody>
                  <a:tcPr marL="5603" marR="5603" marT="5603" marB="0" anchor="ctr"/>
                </a:tc>
                <a:tc>
                  <a:txBody>
                    <a:bodyPr/>
                    <a:lstStyle/>
                    <a:p>
                      <a:pPr algn="ctr"/>
                      <a:r>
                        <a:rPr lang="en-US" sz="1800" b="0" dirty="0">
                          <a:solidFill>
                            <a:schemeClr val="tx1">
                              <a:lumMod val="65000"/>
                              <a:lumOff val="35000"/>
                            </a:schemeClr>
                          </a:solidFill>
                          <a:latin typeface="+mn-lt"/>
                        </a:rPr>
                        <a:t>1.81</a:t>
                      </a:r>
                    </a:p>
                  </a:txBody>
                  <a:tcPr marL="5603" marR="5603" marT="5603" marB="0" anchor="ctr"/>
                </a:tc>
                <a:extLst>
                  <a:ext uri="{0D108BD9-81ED-4DB2-BD59-A6C34878D82A}">
                    <a16:rowId xmlns:a16="http://schemas.microsoft.com/office/drawing/2014/main" val="10001"/>
                  </a:ext>
                </a:extLst>
              </a:tr>
              <a:tr h="350827">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algn="ctr" fontAlgn="b"/>
                      <a:r>
                        <a:rPr lang="en-US" sz="1800" u="none" strike="noStrike" dirty="0">
                          <a:solidFill>
                            <a:schemeClr val="tx1">
                              <a:lumMod val="65000"/>
                              <a:lumOff val="35000"/>
                            </a:schemeClr>
                          </a:solidFill>
                          <a:latin typeface="+mn-lt"/>
                        </a:rPr>
                        <a:t>Enrolled in a GED Program</a:t>
                      </a:r>
                      <a:endParaRPr lang="en-US" sz="1800" b="0" i="0" u="none" strike="noStrike" dirty="0">
                        <a:solidFill>
                          <a:schemeClr val="tx1">
                            <a:lumMod val="65000"/>
                            <a:lumOff val="35000"/>
                          </a:schemeClr>
                        </a:solidFill>
                        <a:latin typeface="+mn-lt"/>
                        <a:cs typeface="Calibri" pitchFamily="34" charset="0"/>
                      </a:endParaRPr>
                    </a:p>
                  </a:txBody>
                  <a:tcPr marL="5603" marR="5603" marT="5603" marB="0" anchor="ctr"/>
                </a:tc>
                <a:tc>
                  <a:txBody>
                    <a:bodyPr/>
                    <a:lstStyle/>
                    <a:p>
                      <a:pPr algn="ctr"/>
                      <a:r>
                        <a:rPr lang="en-US" sz="1800" b="0" dirty="0">
                          <a:solidFill>
                            <a:schemeClr val="tx1">
                              <a:lumMod val="65000"/>
                              <a:lumOff val="35000"/>
                            </a:schemeClr>
                          </a:solidFill>
                          <a:latin typeface="+mn-lt"/>
                        </a:rPr>
                        <a:t>82</a:t>
                      </a:r>
                    </a:p>
                  </a:txBody>
                  <a:tcPr marL="5603" marR="5603" marT="5603" marB="0" anchor="ct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algn="ctr"/>
                      <a:r>
                        <a:rPr lang="en-US" sz="1800" b="0" dirty="0">
                          <a:solidFill>
                            <a:schemeClr val="tx1">
                              <a:lumMod val="65000"/>
                              <a:lumOff val="35000"/>
                            </a:schemeClr>
                          </a:solidFill>
                          <a:latin typeface="+mn-lt"/>
                        </a:rPr>
                        <a:t>1.94</a:t>
                      </a:r>
                    </a:p>
                  </a:txBody>
                  <a:tcPr marL="5603" marR="5603" marT="5603" marB="0" anchor="ctr"/>
                </a:tc>
                <a:tc>
                  <a:txBody>
                    <a:bodyPr/>
                    <a:lstStyle/>
                    <a:p>
                      <a:pPr algn="ctr"/>
                      <a:r>
                        <a:rPr lang="en-US" sz="1800" b="0" dirty="0">
                          <a:solidFill>
                            <a:schemeClr val="tx1">
                              <a:lumMod val="65000"/>
                              <a:lumOff val="35000"/>
                            </a:schemeClr>
                          </a:solidFill>
                          <a:latin typeface="+mn-lt"/>
                        </a:rPr>
                        <a:t>0-20</a:t>
                      </a:r>
                    </a:p>
                  </a:txBody>
                  <a:tcPr marL="5603" marR="5603" marT="5603" marB="0" anchor="ctr"/>
                </a:tc>
                <a:tc>
                  <a:txBody>
                    <a:bodyPr/>
                    <a:lstStyle/>
                    <a:p>
                      <a:pPr algn="ctr"/>
                      <a:r>
                        <a:rPr lang="en-US" sz="1800" b="0" dirty="0">
                          <a:solidFill>
                            <a:schemeClr val="tx1">
                              <a:lumMod val="65000"/>
                              <a:lumOff val="35000"/>
                            </a:schemeClr>
                          </a:solidFill>
                          <a:latin typeface="+mn-lt"/>
                        </a:rPr>
                        <a:t>159</a:t>
                      </a:r>
                    </a:p>
                  </a:txBody>
                  <a:tcPr marL="5603" marR="5603" marT="5603" marB="0" anchor="ctr"/>
                </a:tc>
                <a:tc>
                  <a:txBody>
                    <a:bodyPr/>
                    <a:lstStyle/>
                    <a:p>
                      <a:pPr algn="ctr"/>
                      <a:r>
                        <a:rPr lang="en-US" sz="1800" b="0" dirty="0">
                          <a:solidFill>
                            <a:schemeClr val="tx1">
                              <a:lumMod val="65000"/>
                              <a:lumOff val="35000"/>
                            </a:schemeClr>
                          </a:solidFill>
                          <a:latin typeface="+mn-lt"/>
                        </a:rPr>
                        <a:t>2.75</a:t>
                      </a:r>
                    </a:p>
                  </a:txBody>
                  <a:tcPr marL="5603" marR="5603" marT="5603" marB="0" anchor="ctr"/>
                </a:tc>
                <a:extLst>
                  <a:ext uri="{0D108BD9-81ED-4DB2-BD59-A6C34878D82A}">
                    <a16:rowId xmlns:a16="http://schemas.microsoft.com/office/drawing/2014/main" val="10002"/>
                  </a:ext>
                </a:extLst>
              </a:tr>
              <a:tr h="355423">
                <a:tc>
                  <a:txBody>
                    <a:bodyPr/>
                    <a:lstStyle/>
                    <a:p>
                      <a:pPr algn="ctr"/>
                      <a:r>
                        <a:rPr lang="en-US" sz="1800" dirty="0">
                          <a:solidFill>
                            <a:schemeClr val="tx1">
                              <a:lumMod val="65000"/>
                              <a:lumOff val="35000"/>
                            </a:schemeClr>
                          </a:solidFill>
                          <a:latin typeface="+mn-lt"/>
                        </a:rPr>
                        <a:t>Obtained a HS Diploma</a:t>
                      </a:r>
                    </a:p>
                  </a:txBody>
                  <a:tcPr anchor="ctr"/>
                </a:tc>
                <a:tc>
                  <a:txBody>
                    <a:bodyPr/>
                    <a:lstStyle/>
                    <a:p>
                      <a:pPr algn="ctr"/>
                      <a:r>
                        <a:rPr lang="en-US" sz="1800" b="0" dirty="0">
                          <a:solidFill>
                            <a:schemeClr val="tx1">
                              <a:lumMod val="65000"/>
                              <a:lumOff val="35000"/>
                            </a:schemeClr>
                          </a:solidFill>
                          <a:latin typeface="+mn-lt"/>
                        </a:rPr>
                        <a:t>42</a:t>
                      </a:r>
                    </a:p>
                  </a:txBody>
                  <a:tcPr marL="5603" marR="5603" marT="5603" marB="0" anchor="ctr"/>
                </a:tc>
                <a:tc>
                  <a:txBody>
                    <a:bodyPr/>
                    <a:lstStyle/>
                    <a:p>
                      <a:pPr algn="ctr"/>
                      <a:r>
                        <a:rPr lang="en-US" sz="1800" b="0" dirty="0">
                          <a:solidFill>
                            <a:schemeClr val="tx1">
                              <a:lumMod val="65000"/>
                              <a:lumOff val="35000"/>
                            </a:schemeClr>
                          </a:solidFill>
                          <a:latin typeface="+mn-lt"/>
                        </a:rPr>
                        <a:t>.62</a:t>
                      </a:r>
                    </a:p>
                  </a:txBody>
                  <a:tcPr marL="5603" marR="5603" marT="5603" marB="0" anchor="ctr"/>
                </a:tc>
                <a:tc>
                  <a:txBody>
                    <a:bodyPr/>
                    <a:lstStyle/>
                    <a:p>
                      <a:pPr algn="ctr"/>
                      <a:r>
                        <a:rPr lang="en-US" sz="1800" b="0" dirty="0">
                          <a:solidFill>
                            <a:schemeClr val="tx1">
                              <a:lumMod val="65000"/>
                              <a:lumOff val="35000"/>
                            </a:schemeClr>
                          </a:solidFill>
                          <a:latin typeface="+mn-lt"/>
                        </a:rPr>
                        <a:t>0-4</a:t>
                      </a:r>
                    </a:p>
                  </a:txBody>
                  <a:tcPr marL="5603" marR="5603" marT="5603" marB="0" anchor="ctr"/>
                </a:tc>
                <a:tc>
                  <a:txBody>
                    <a:bodyPr/>
                    <a:lstStyle/>
                    <a:p>
                      <a:pPr algn="ctr"/>
                      <a:r>
                        <a:rPr lang="en-US" sz="1800" b="0" dirty="0">
                          <a:solidFill>
                            <a:schemeClr val="tx1">
                              <a:lumMod val="65000"/>
                              <a:lumOff val="35000"/>
                            </a:schemeClr>
                          </a:solidFill>
                          <a:latin typeface="+mn-lt"/>
                        </a:rPr>
                        <a:t>26</a:t>
                      </a:r>
                    </a:p>
                  </a:txBody>
                  <a:tcPr marL="5603" marR="5603" marT="5603" marB="0" anchor="ctr"/>
                </a:tc>
                <a:tc>
                  <a:txBody>
                    <a:bodyPr/>
                    <a:lstStyle/>
                    <a:p>
                      <a:pPr algn="ctr"/>
                      <a:r>
                        <a:rPr lang="en-US" sz="1800" b="0" dirty="0">
                          <a:solidFill>
                            <a:schemeClr val="tx1">
                              <a:lumMod val="65000"/>
                              <a:lumOff val="35000"/>
                            </a:schemeClr>
                          </a:solidFill>
                          <a:latin typeface="+mn-lt"/>
                        </a:rPr>
                        <a:t>1.08</a:t>
                      </a:r>
                    </a:p>
                  </a:txBody>
                  <a:tcPr marL="5603" marR="5603" marT="5603" marB="0" anchor="ctr"/>
                </a:tc>
                <a:extLst>
                  <a:ext uri="{0D108BD9-81ED-4DB2-BD59-A6C34878D82A}">
                    <a16:rowId xmlns:a16="http://schemas.microsoft.com/office/drawing/2014/main" val="1734549501"/>
                  </a:ext>
                </a:extLst>
              </a:tr>
              <a:tr h="375557">
                <a:tc>
                  <a:txBody>
                    <a:bodyPr/>
                    <a:lstStyle/>
                    <a:p>
                      <a:pPr algn="ctr"/>
                      <a:r>
                        <a:rPr lang="en-US" sz="1800" dirty="0">
                          <a:solidFill>
                            <a:schemeClr val="tx1">
                              <a:lumMod val="65000"/>
                              <a:lumOff val="35000"/>
                            </a:schemeClr>
                          </a:solidFill>
                          <a:latin typeface="+mn-lt"/>
                        </a:rPr>
                        <a:t>Taking HS Courses Towards a Degree</a:t>
                      </a:r>
                    </a:p>
                  </a:txBody>
                  <a:tcPr anchor="ctr"/>
                </a:tc>
                <a:tc>
                  <a:txBody>
                    <a:bodyPr/>
                    <a:lstStyle/>
                    <a:p>
                      <a:pPr algn="ctr"/>
                      <a:r>
                        <a:rPr lang="en-US" sz="1800" b="0" dirty="0">
                          <a:solidFill>
                            <a:schemeClr val="tx1">
                              <a:lumMod val="65000"/>
                              <a:lumOff val="35000"/>
                            </a:schemeClr>
                          </a:solidFill>
                          <a:latin typeface="+mn-lt"/>
                        </a:rPr>
                        <a:t>48</a:t>
                      </a:r>
                    </a:p>
                  </a:txBody>
                  <a:tcPr marL="5603" marR="5603" marT="5603" marB="0" anchor="ctr"/>
                </a:tc>
                <a:tc>
                  <a:txBody>
                    <a:bodyPr/>
                    <a:lstStyle/>
                    <a:p>
                      <a:pPr algn="ctr"/>
                      <a:r>
                        <a:rPr lang="en-US" sz="1800" b="0" dirty="0">
                          <a:solidFill>
                            <a:schemeClr val="tx1">
                              <a:lumMod val="65000"/>
                              <a:lumOff val="35000"/>
                            </a:schemeClr>
                          </a:solidFill>
                          <a:latin typeface="+mn-lt"/>
                        </a:rPr>
                        <a:t>1.75</a:t>
                      </a:r>
                    </a:p>
                  </a:txBody>
                  <a:tcPr marL="5603" marR="5603" marT="5603" marB="0" anchor="ctr"/>
                </a:tc>
                <a:tc>
                  <a:txBody>
                    <a:bodyPr/>
                    <a:lstStyle/>
                    <a:p>
                      <a:pPr algn="ctr"/>
                      <a:r>
                        <a:rPr lang="en-US" sz="1800" b="0" dirty="0">
                          <a:solidFill>
                            <a:schemeClr val="tx1">
                              <a:lumMod val="65000"/>
                              <a:lumOff val="35000"/>
                            </a:schemeClr>
                          </a:solidFill>
                          <a:latin typeface="+mn-lt"/>
                        </a:rPr>
                        <a:t>0-15</a:t>
                      </a:r>
                    </a:p>
                  </a:txBody>
                  <a:tcPr marL="5603" marR="5603" marT="5603" marB="0" anchor="ctr"/>
                </a:tc>
                <a:tc>
                  <a:txBody>
                    <a:bodyPr/>
                    <a:lstStyle/>
                    <a:p>
                      <a:pPr algn="ctr"/>
                      <a:r>
                        <a:rPr lang="en-US" sz="1800" b="0" dirty="0">
                          <a:solidFill>
                            <a:schemeClr val="tx1">
                              <a:lumMod val="65000"/>
                              <a:lumOff val="35000"/>
                            </a:schemeClr>
                          </a:solidFill>
                          <a:latin typeface="+mn-lt"/>
                        </a:rPr>
                        <a:t>84</a:t>
                      </a:r>
                    </a:p>
                  </a:txBody>
                  <a:tcPr marL="5603" marR="5603" marT="5603" marB="0" anchor="ctr"/>
                </a:tc>
                <a:tc>
                  <a:txBody>
                    <a:bodyPr/>
                    <a:lstStyle/>
                    <a:p>
                      <a:pPr algn="ctr"/>
                      <a:r>
                        <a:rPr lang="en-US" sz="1800" b="0" dirty="0">
                          <a:solidFill>
                            <a:schemeClr val="tx1">
                              <a:lumMod val="65000"/>
                              <a:lumOff val="35000"/>
                            </a:schemeClr>
                          </a:solidFill>
                          <a:latin typeface="+mn-lt"/>
                        </a:rPr>
                        <a:t>3.11</a:t>
                      </a:r>
                    </a:p>
                  </a:txBody>
                  <a:tcPr marL="5603" marR="5603" marT="5603" marB="0" anchor="ctr"/>
                </a:tc>
                <a:extLst>
                  <a:ext uri="{0D108BD9-81ED-4DB2-BD59-A6C34878D82A}">
                    <a16:rowId xmlns:a16="http://schemas.microsoft.com/office/drawing/2014/main" val="4025816287"/>
                  </a:ext>
                </a:extLst>
              </a:tr>
              <a:tr h="369116">
                <a:tc>
                  <a:txBody>
                    <a:bodyPr/>
                    <a:lstStyle/>
                    <a:p>
                      <a:pPr algn="ctr"/>
                      <a:r>
                        <a:rPr lang="en-US" sz="1800" dirty="0">
                          <a:solidFill>
                            <a:schemeClr val="tx1">
                              <a:lumMod val="65000"/>
                              <a:lumOff val="35000"/>
                            </a:schemeClr>
                          </a:solidFill>
                          <a:latin typeface="+mn-lt"/>
                        </a:rPr>
                        <a:t>Taking HS Courses – Non-Degree</a:t>
                      </a:r>
                    </a:p>
                  </a:txBody>
                  <a:tcPr anchor="ctr"/>
                </a:tc>
                <a:tc>
                  <a:txBody>
                    <a:bodyPr/>
                    <a:lstStyle/>
                    <a:p>
                      <a:pPr algn="ctr"/>
                      <a:r>
                        <a:rPr lang="en-US" sz="1800" b="0" dirty="0">
                          <a:solidFill>
                            <a:schemeClr val="tx1">
                              <a:lumMod val="65000"/>
                              <a:lumOff val="35000"/>
                            </a:schemeClr>
                          </a:solidFill>
                          <a:latin typeface="+mn-lt"/>
                        </a:rPr>
                        <a:t>56</a:t>
                      </a:r>
                    </a:p>
                  </a:txBody>
                  <a:tcPr marL="5603" marR="5603" marT="5603" marB="0" anchor="ctr"/>
                </a:tc>
                <a:tc>
                  <a:txBody>
                    <a:bodyPr/>
                    <a:lstStyle/>
                    <a:p>
                      <a:pPr algn="ctr"/>
                      <a:r>
                        <a:rPr lang="en-US" sz="1800" b="0" dirty="0">
                          <a:solidFill>
                            <a:schemeClr val="tx1">
                              <a:lumMod val="65000"/>
                              <a:lumOff val="35000"/>
                            </a:schemeClr>
                          </a:solidFill>
                          <a:latin typeface="+mn-lt"/>
                        </a:rPr>
                        <a:t>3.55</a:t>
                      </a:r>
                    </a:p>
                  </a:txBody>
                  <a:tcPr marL="5603" marR="5603" marT="5603" marB="0" anchor="ctr"/>
                </a:tc>
                <a:tc>
                  <a:txBody>
                    <a:bodyPr/>
                    <a:lstStyle/>
                    <a:p>
                      <a:pPr algn="ctr"/>
                      <a:r>
                        <a:rPr lang="en-US" sz="1800" b="0" dirty="0">
                          <a:solidFill>
                            <a:schemeClr val="tx1">
                              <a:lumMod val="65000"/>
                              <a:lumOff val="35000"/>
                            </a:schemeClr>
                          </a:solidFill>
                          <a:latin typeface="+mn-lt"/>
                        </a:rPr>
                        <a:t>0-25</a:t>
                      </a:r>
                    </a:p>
                  </a:txBody>
                  <a:tcPr marL="5603" marR="5603" marT="5603" marB="0" anchor="ctr"/>
                </a:tc>
                <a:tc>
                  <a:txBody>
                    <a:bodyPr/>
                    <a:lstStyle/>
                    <a:p>
                      <a:pPr algn="ctr"/>
                      <a:r>
                        <a:rPr lang="en-US" sz="1800" b="0" dirty="0">
                          <a:solidFill>
                            <a:schemeClr val="tx1">
                              <a:lumMod val="65000"/>
                              <a:lumOff val="35000"/>
                            </a:schemeClr>
                          </a:solidFill>
                          <a:latin typeface="+mn-lt"/>
                        </a:rPr>
                        <a:t>199</a:t>
                      </a:r>
                    </a:p>
                  </a:txBody>
                  <a:tcPr marL="5603" marR="5603" marT="5603" marB="0" anchor="ctr"/>
                </a:tc>
                <a:tc>
                  <a:txBody>
                    <a:bodyPr/>
                    <a:lstStyle/>
                    <a:p>
                      <a:pPr algn="ctr"/>
                      <a:r>
                        <a:rPr lang="en-US" sz="1800" b="0" dirty="0">
                          <a:solidFill>
                            <a:schemeClr val="tx1">
                              <a:lumMod val="65000"/>
                              <a:lumOff val="35000"/>
                            </a:schemeClr>
                          </a:solidFill>
                          <a:latin typeface="+mn-lt"/>
                        </a:rPr>
                        <a:t>6.24</a:t>
                      </a:r>
                    </a:p>
                  </a:txBody>
                  <a:tcPr marL="5603" marR="5603" marT="5603" marB="0" anchor="ctr"/>
                </a:tc>
                <a:extLst>
                  <a:ext uri="{0D108BD9-81ED-4DB2-BD59-A6C34878D82A}">
                    <a16:rowId xmlns:a16="http://schemas.microsoft.com/office/drawing/2014/main" val="3641446358"/>
                  </a:ext>
                </a:extLst>
              </a:tr>
              <a:tr h="411060">
                <a:tc>
                  <a:txBody>
                    <a:bodyPr/>
                    <a:lstStyle/>
                    <a:p>
                      <a:pPr algn="ctr"/>
                      <a:r>
                        <a:rPr lang="en-US" sz="1800" dirty="0">
                          <a:solidFill>
                            <a:schemeClr val="tx1">
                              <a:lumMod val="65000"/>
                              <a:lumOff val="35000"/>
                            </a:schemeClr>
                          </a:solidFill>
                          <a:latin typeface="+mn-lt"/>
                        </a:rPr>
                        <a:t>Obtained a College/University Diploma</a:t>
                      </a:r>
                    </a:p>
                  </a:txBody>
                  <a:tcPr anchor="ctr"/>
                </a:tc>
                <a:tc>
                  <a:txBody>
                    <a:bodyPr/>
                    <a:lstStyle/>
                    <a:p>
                      <a:pPr algn="ctr"/>
                      <a:r>
                        <a:rPr lang="en-US" sz="1800" b="0" dirty="0">
                          <a:solidFill>
                            <a:schemeClr val="tx1">
                              <a:lumMod val="65000"/>
                              <a:lumOff val="35000"/>
                            </a:schemeClr>
                          </a:solidFill>
                          <a:latin typeface="+mn-lt"/>
                        </a:rPr>
                        <a:t>81</a:t>
                      </a:r>
                    </a:p>
                  </a:txBody>
                  <a:tcPr marL="5603" marR="5603" marT="5603" marB="0" anchor="ctr"/>
                </a:tc>
                <a:tc>
                  <a:txBody>
                    <a:bodyPr/>
                    <a:lstStyle/>
                    <a:p>
                      <a:pPr algn="ctr"/>
                      <a:r>
                        <a:rPr lang="en-US" sz="1800" b="0" dirty="0">
                          <a:solidFill>
                            <a:schemeClr val="tx1">
                              <a:lumMod val="65000"/>
                              <a:lumOff val="35000"/>
                            </a:schemeClr>
                          </a:solidFill>
                          <a:latin typeface="+mn-lt"/>
                        </a:rPr>
                        <a:t>1.07</a:t>
                      </a:r>
                    </a:p>
                  </a:txBody>
                  <a:tcPr marL="5603" marR="5603" marT="5603" marB="0" anchor="ctr"/>
                </a:tc>
                <a:tc>
                  <a:txBody>
                    <a:bodyPr/>
                    <a:lstStyle/>
                    <a:p>
                      <a:pPr algn="ctr"/>
                      <a:r>
                        <a:rPr lang="en-US" sz="1800" b="0" dirty="0">
                          <a:solidFill>
                            <a:schemeClr val="tx1">
                              <a:lumMod val="65000"/>
                              <a:lumOff val="35000"/>
                            </a:schemeClr>
                          </a:solidFill>
                          <a:latin typeface="+mn-lt"/>
                        </a:rPr>
                        <a:t>0-8</a:t>
                      </a:r>
                    </a:p>
                  </a:txBody>
                  <a:tcPr marL="5603" marR="5603" marT="5603" marB="0" anchor="ctr"/>
                </a:tc>
                <a:tc>
                  <a:txBody>
                    <a:bodyPr/>
                    <a:lstStyle/>
                    <a:p>
                      <a:pPr algn="ctr"/>
                      <a:r>
                        <a:rPr lang="en-US" sz="1800" b="0" dirty="0">
                          <a:solidFill>
                            <a:schemeClr val="tx1">
                              <a:lumMod val="65000"/>
                              <a:lumOff val="35000"/>
                            </a:schemeClr>
                          </a:solidFill>
                          <a:latin typeface="+mn-lt"/>
                        </a:rPr>
                        <a:t>87</a:t>
                      </a:r>
                    </a:p>
                  </a:txBody>
                  <a:tcPr marL="5603" marR="5603" marT="5603" marB="0" anchor="ctr"/>
                </a:tc>
                <a:tc>
                  <a:txBody>
                    <a:bodyPr/>
                    <a:lstStyle/>
                    <a:p>
                      <a:pPr algn="ctr"/>
                      <a:r>
                        <a:rPr lang="en-US" sz="1800" b="0" dirty="0">
                          <a:solidFill>
                            <a:schemeClr val="tx1">
                              <a:lumMod val="65000"/>
                              <a:lumOff val="35000"/>
                            </a:schemeClr>
                          </a:solidFill>
                          <a:latin typeface="+mn-lt"/>
                        </a:rPr>
                        <a:t>1.35</a:t>
                      </a:r>
                    </a:p>
                  </a:txBody>
                  <a:tcPr marL="5603" marR="5603" marT="5603" marB="0" anchor="ctr"/>
                </a:tc>
                <a:extLst>
                  <a:ext uri="{0D108BD9-81ED-4DB2-BD59-A6C34878D82A}">
                    <a16:rowId xmlns:a16="http://schemas.microsoft.com/office/drawing/2014/main" val="2318228669"/>
                  </a:ext>
                </a:extLst>
              </a:tr>
              <a:tr h="377505">
                <a:tc>
                  <a:txBody>
                    <a:bodyPr/>
                    <a:lstStyle/>
                    <a:p>
                      <a:pPr algn="ctr"/>
                      <a:r>
                        <a:rPr lang="en-US" sz="1800" dirty="0">
                          <a:solidFill>
                            <a:schemeClr val="tx1">
                              <a:lumMod val="65000"/>
                              <a:lumOff val="35000"/>
                            </a:schemeClr>
                          </a:solidFill>
                          <a:latin typeface="+mn-lt"/>
                        </a:rPr>
                        <a:t>College/University Courses Towards a Degree</a:t>
                      </a:r>
                    </a:p>
                  </a:txBody>
                  <a:tcPr anchor="ctr"/>
                </a:tc>
                <a:tc>
                  <a:txBody>
                    <a:bodyPr/>
                    <a:lstStyle/>
                    <a:p>
                      <a:pPr algn="ctr"/>
                      <a:r>
                        <a:rPr lang="en-US" sz="1800" b="0" dirty="0">
                          <a:solidFill>
                            <a:schemeClr val="tx1">
                              <a:lumMod val="65000"/>
                              <a:lumOff val="35000"/>
                            </a:schemeClr>
                          </a:solidFill>
                          <a:latin typeface="+mn-lt"/>
                        </a:rPr>
                        <a:t>133</a:t>
                      </a:r>
                    </a:p>
                  </a:txBody>
                  <a:tcPr marL="5603" marR="5603" marT="5603" marB="0" anchor="ctr"/>
                </a:tc>
                <a:tc>
                  <a:txBody>
                    <a:bodyPr/>
                    <a:lstStyle/>
                    <a:p>
                      <a:pPr algn="ctr"/>
                      <a:r>
                        <a:rPr lang="en-US" sz="1800" b="0" dirty="0">
                          <a:solidFill>
                            <a:schemeClr val="tx1">
                              <a:lumMod val="65000"/>
                              <a:lumOff val="35000"/>
                            </a:schemeClr>
                          </a:solidFill>
                          <a:latin typeface="+mn-lt"/>
                        </a:rPr>
                        <a:t>3.3</a:t>
                      </a:r>
                    </a:p>
                  </a:txBody>
                  <a:tcPr marL="5603" marR="5603" marT="5603" marB="0" anchor="ctr"/>
                </a:tc>
                <a:tc>
                  <a:txBody>
                    <a:bodyPr/>
                    <a:lstStyle/>
                    <a:p>
                      <a:pPr algn="ctr"/>
                      <a:r>
                        <a:rPr lang="en-US" sz="1800" b="0" dirty="0">
                          <a:solidFill>
                            <a:schemeClr val="tx1">
                              <a:lumMod val="65000"/>
                              <a:lumOff val="35000"/>
                            </a:schemeClr>
                          </a:solidFill>
                          <a:latin typeface="+mn-lt"/>
                        </a:rPr>
                        <a:t>0-28</a:t>
                      </a:r>
                    </a:p>
                  </a:txBody>
                  <a:tcPr marL="5603" marR="5603" marT="5603" marB="0" anchor="ctr"/>
                </a:tc>
                <a:tc>
                  <a:txBody>
                    <a:bodyPr/>
                    <a:lstStyle/>
                    <a:p>
                      <a:pPr algn="ctr"/>
                      <a:r>
                        <a:rPr lang="en-US" sz="1800" b="0" dirty="0">
                          <a:solidFill>
                            <a:schemeClr val="tx1">
                              <a:lumMod val="65000"/>
                              <a:lumOff val="35000"/>
                            </a:schemeClr>
                          </a:solidFill>
                          <a:latin typeface="+mn-lt"/>
                        </a:rPr>
                        <a:t>439</a:t>
                      </a:r>
                    </a:p>
                  </a:txBody>
                  <a:tcPr marL="5603" marR="5603" marT="5603" marB="0" anchor="ctr"/>
                </a:tc>
                <a:tc>
                  <a:txBody>
                    <a:bodyPr/>
                    <a:lstStyle/>
                    <a:p>
                      <a:pPr algn="ctr"/>
                      <a:r>
                        <a:rPr lang="en-US" sz="1800" b="0" dirty="0">
                          <a:solidFill>
                            <a:schemeClr val="tx1">
                              <a:lumMod val="65000"/>
                              <a:lumOff val="35000"/>
                            </a:schemeClr>
                          </a:solidFill>
                          <a:latin typeface="+mn-lt"/>
                        </a:rPr>
                        <a:t>4.31</a:t>
                      </a:r>
                    </a:p>
                  </a:txBody>
                  <a:tcPr marL="5603" marR="5603" marT="5603" marB="0" anchor="ctr"/>
                </a:tc>
                <a:extLst>
                  <a:ext uri="{0D108BD9-81ED-4DB2-BD59-A6C34878D82A}">
                    <a16:rowId xmlns:a16="http://schemas.microsoft.com/office/drawing/2014/main" val="2552856943"/>
                  </a:ext>
                </a:extLst>
              </a:tr>
              <a:tr h="352337">
                <a:tc>
                  <a:txBody>
                    <a:bodyPr/>
                    <a:lstStyle/>
                    <a:p>
                      <a:pPr algn="ctr"/>
                      <a:r>
                        <a:rPr lang="en-US" sz="1800" dirty="0">
                          <a:solidFill>
                            <a:schemeClr val="tx1">
                              <a:lumMod val="65000"/>
                              <a:lumOff val="35000"/>
                            </a:schemeClr>
                          </a:solidFill>
                          <a:latin typeface="+mn-lt"/>
                        </a:rPr>
                        <a:t>College/University Courses – Non-Degree</a:t>
                      </a:r>
                    </a:p>
                  </a:txBody>
                  <a:tcPr anchor="ctr"/>
                </a:tc>
                <a:tc>
                  <a:txBody>
                    <a:bodyPr/>
                    <a:lstStyle/>
                    <a:p>
                      <a:pPr algn="ctr"/>
                      <a:r>
                        <a:rPr lang="en-US" sz="1800" b="0" dirty="0">
                          <a:solidFill>
                            <a:schemeClr val="tx1">
                              <a:lumMod val="65000"/>
                              <a:lumOff val="35000"/>
                            </a:schemeClr>
                          </a:solidFill>
                          <a:latin typeface="+mn-lt"/>
                        </a:rPr>
                        <a:t>81</a:t>
                      </a:r>
                    </a:p>
                  </a:txBody>
                  <a:tcPr marL="5603" marR="5603" marT="5603" marB="0" anchor="ctr"/>
                </a:tc>
                <a:tc>
                  <a:txBody>
                    <a:bodyPr/>
                    <a:lstStyle/>
                    <a:p>
                      <a:pPr algn="ctr"/>
                      <a:r>
                        <a:rPr lang="en-US" sz="1800" b="0" dirty="0">
                          <a:solidFill>
                            <a:schemeClr val="tx1">
                              <a:lumMod val="65000"/>
                              <a:lumOff val="35000"/>
                            </a:schemeClr>
                          </a:solidFill>
                          <a:latin typeface="+mn-lt"/>
                        </a:rPr>
                        <a:t>2.86</a:t>
                      </a:r>
                    </a:p>
                  </a:txBody>
                  <a:tcPr marL="5603" marR="5603" marT="5603" marB="0" anchor="ctr"/>
                </a:tc>
                <a:tc>
                  <a:txBody>
                    <a:bodyPr/>
                    <a:lstStyle/>
                    <a:p>
                      <a:pPr algn="ctr"/>
                      <a:r>
                        <a:rPr lang="en-US" sz="1800" b="0" dirty="0">
                          <a:solidFill>
                            <a:schemeClr val="tx1">
                              <a:lumMod val="65000"/>
                              <a:lumOff val="35000"/>
                            </a:schemeClr>
                          </a:solidFill>
                          <a:latin typeface="+mn-lt"/>
                        </a:rPr>
                        <a:t>0-46</a:t>
                      </a:r>
                    </a:p>
                  </a:txBody>
                  <a:tcPr marL="5603" marR="5603" marT="5603" marB="0" anchor="ctr"/>
                </a:tc>
                <a:tc>
                  <a:txBody>
                    <a:bodyPr/>
                    <a:lstStyle/>
                    <a:p>
                      <a:pPr algn="ctr"/>
                      <a:r>
                        <a:rPr lang="en-US" sz="1800" b="0" dirty="0">
                          <a:solidFill>
                            <a:schemeClr val="tx1">
                              <a:lumMod val="65000"/>
                              <a:lumOff val="35000"/>
                            </a:schemeClr>
                          </a:solidFill>
                          <a:latin typeface="+mn-lt"/>
                        </a:rPr>
                        <a:t>232</a:t>
                      </a:r>
                    </a:p>
                  </a:txBody>
                  <a:tcPr marL="5603" marR="5603" marT="5603" marB="0" anchor="ctr"/>
                </a:tc>
                <a:tc>
                  <a:txBody>
                    <a:bodyPr/>
                    <a:lstStyle/>
                    <a:p>
                      <a:pPr algn="ctr"/>
                      <a:r>
                        <a:rPr lang="en-US" sz="1800" b="0" dirty="0">
                          <a:solidFill>
                            <a:schemeClr val="tx1">
                              <a:lumMod val="65000"/>
                              <a:lumOff val="35000"/>
                            </a:schemeClr>
                          </a:solidFill>
                          <a:latin typeface="+mn-lt"/>
                        </a:rPr>
                        <a:t>5.85</a:t>
                      </a:r>
                    </a:p>
                  </a:txBody>
                  <a:tcPr marL="5603" marR="5603" marT="5603" marB="0" anchor="ctr"/>
                </a:tc>
                <a:extLst>
                  <a:ext uri="{0D108BD9-81ED-4DB2-BD59-A6C34878D82A}">
                    <a16:rowId xmlns:a16="http://schemas.microsoft.com/office/drawing/2014/main" val="3896640025"/>
                  </a:ext>
                </a:extLst>
              </a:tr>
              <a:tr h="414416">
                <a:tc>
                  <a:txBody>
                    <a:bodyPr/>
                    <a:lstStyle/>
                    <a:p>
                      <a:pPr algn="ctr"/>
                      <a:r>
                        <a:rPr lang="en-US" sz="1800" dirty="0">
                          <a:solidFill>
                            <a:schemeClr val="tx1">
                              <a:lumMod val="65000"/>
                              <a:lumOff val="35000"/>
                            </a:schemeClr>
                          </a:solidFill>
                          <a:latin typeface="+mn-lt"/>
                        </a:rPr>
                        <a:t>Obtained a Diploma - </a:t>
                      </a:r>
                      <a:r>
                        <a:rPr lang="en-US" dirty="0">
                          <a:solidFill>
                            <a:schemeClr val="tx1">
                              <a:lumMod val="65000"/>
                              <a:lumOff val="35000"/>
                            </a:schemeClr>
                          </a:solidFill>
                          <a:latin typeface="+mn-lt"/>
                        </a:rPr>
                        <a:t>Master's Level or Higher</a:t>
                      </a:r>
                      <a:endParaRPr lang="en-US" sz="1800" dirty="0">
                        <a:solidFill>
                          <a:schemeClr val="tx1">
                            <a:lumMod val="65000"/>
                            <a:lumOff val="35000"/>
                          </a:schemeClr>
                        </a:solidFill>
                        <a:latin typeface="+mn-lt"/>
                      </a:endParaRPr>
                    </a:p>
                  </a:txBody>
                  <a:tcPr anchor="ctr"/>
                </a:tc>
                <a:tc>
                  <a:txBody>
                    <a:bodyPr/>
                    <a:lstStyle/>
                    <a:p>
                      <a:pPr algn="ctr"/>
                      <a:r>
                        <a:rPr lang="en-US" sz="1800" b="0" dirty="0">
                          <a:solidFill>
                            <a:schemeClr val="tx1">
                              <a:lumMod val="65000"/>
                              <a:lumOff val="35000"/>
                            </a:schemeClr>
                          </a:solidFill>
                          <a:latin typeface="+mn-lt"/>
                        </a:rPr>
                        <a:t>38</a:t>
                      </a:r>
                    </a:p>
                  </a:txBody>
                  <a:tcPr marL="5603" marR="5603" marT="5603" marB="0" anchor="ctr"/>
                </a:tc>
                <a:tc>
                  <a:txBody>
                    <a:bodyPr/>
                    <a:lstStyle/>
                    <a:p>
                      <a:pPr algn="ctr"/>
                      <a:r>
                        <a:rPr lang="en-US" sz="1800" b="0" dirty="0">
                          <a:solidFill>
                            <a:schemeClr val="tx1">
                              <a:lumMod val="65000"/>
                              <a:lumOff val="35000"/>
                            </a:schemeClr>
                          </a:solidFill>
                          <a:latin typeface="+mn-lt"/>
                        </a:rPr>
                        <a:t>.71</a:t>
                      </a:r>
                    </a:p>
                  </a:txBody>
                  <a:tcPr marL="5603" marR="5603" marT="5603" marB="0" anchor="ctr"/>
                </a:tc>
                <a:tc>
                  <a:txBody>
                    <a:bodyPr/>
                    <a:lstStyle/>
                    <a:p>
                      <a:pPr algn="ctr"/>
                      <a:r>
                        <a:rPr lang="en-US" sz="1800" b="0" dirty="0">
                          <a:solidFill>
                            <a:schemeClr val="tx1">
                              <a:lumMod val="65000"/>
                              <a:lumOff val="35000"/>
                            </a:schemeClr>
                          </a:solidFill>
                          <a:latin typeface="+mn-lt"/>
                        </a:rPr>
                        <a:t>0-18</a:t>
                      </a:r>
                    </a:p>
                  </a:txBody>
                  <a:tcPr marL="5603" marR="5603" marT="5603" marB="0" anchor="ctr"/>
                </a:tc>
                <a:tc>
                  <a:txBody>
                    <a:bodyPr/>
                    <a:lstStyle/>
                    <a:p>
                      <a:pPr algn="ctr"/>
                      <a:r>
                        <a:rPr lang="en-US" sz="1800" b="0" dirty="0">
                          <a:solidFill>
                            <a:schemeClr val="tx1">
                              <a:lumMod val="65000"/>
                              <a:lumOff val="35000"/>
                            </a:schemeClr>
                          </a:solidFill>
                          <a:latin typeface="+mn-lt"/>
                        </a:rPr>
                        <a:t>27</a:t>
                      </a:r>
                    </a:p>
                  </a:txBody>
                  <a:tcPr marL="5603" marR="5603" marT="5603" marB="0" anchor="ctr"/>
                </a:tc>
                <a:tc>
                  <a:txBody>
                    <a:bodyPr/>
                    <a:lstStyle/>
                    <a:p>
                      <a:pPr algn="ctr"/>
                      <a:r>
                        <a:rPr lang="en-US" sz="1800" b="0" dirty="0">
                          <a:solidFill>
                            <a:schemeClr val="tx1">
                              <a:lumMod val="65000"/>
                              <a:lumOff val="35000"/>
                            </a:schemeClr>
                          </a:solidFill>
                          <a:latin typeface="+mn-lt"/>
                        </a:rPr>
                        <a:t>2.91</a:t>
                      </a:r>
                    </a:p>
                  </a:txBody>
                  <a:tcPr marL="5603" marR="5603" marT="5603" marB="0" anchor="ctr"/>
                </a:tc>
                <a:extLst>
                  <a:ext uri="{0D108BD9-81ED-4DB2-BD59-A6C34878D82A}">
                    <a16:rowId xmlns:a16="http://schemas.microsoft.com/office/drawing/2014/main" val="3455473729"/>
                  </a:ext>
                </a:extLst>
              </a:tr>
              <a:tr h="385893">
                <a:tc>
                  <a:txBody>
                    <a:bodyPr/>
                    <a:lstStyle/>
                    <a:p>
                      <a:pPr algn="ctr"/>
                      <a:r>
                        <a:rPr lang="en-US" sz="1800" dirty="0">
                          <a:solidFill>
                            <a:schemeClr val="tx1">
                              <a:lumMod val="65000"/>
                              <a:lumOff val="35000"/>
                            </a:schemeClr>
                          </a:solidFill>
                          <a:latin typeface="+mn-lt"/>
                        </a:rPr>
                        <a:t>Master’s or Higher Courses Towards a Degree</a:t>
                      </a:r>
                    </a:p>
                  </a:txBody>
                  <a:tcPr anchor="ctr"/>
                </a:tc>
                <a:tc>
                  <a:txBody>
                    <a:bodyPr/>
                    <a:lstStyle/>
                    <a:p>
                      <a:pPr algn="ctr"/>
                      <a:r>
                        <a:rPr lang="en-US" sz="1800" b="0" dirty="0">
                          <a:solidFill>
                            <a:schemeClr val="tx1">
                              <a:lumMod val="65000"/>
                              <a:lumOff val="35000"/>
                            </a:schemeClr>
                          </a:solidFill>
                          <a:latin typeface="+mn-lt"/>
                        </a:rPr>
                        <a:t>50</a:t>
                      </a:r>
                    </a:p>
                  </a:txBody>
                  <a:tcPr marL="5603" marR="5603" marT="5603" marB="0" anchor="ctr"/>
                </a:tc>
                <a:tc>
                  <a:txBody>
                    <a:bodyPr/>
                    <a:lstStyle/>
                    <a:p>
                      <a:pPr algn="ctr"/>
                      <a:r>
                        <a:rPr lang="en-US" sz="1800" b="0" dirty="0">
                          <a:solidFill>
                            <a:schemeClr val="tx1">
                              <a:lumMod val="65000"/>
                              <a:lumOff val="35000"/>
                            </a:schemeClr>
                          </a:solidFill>
                          <a:latin typeface="+mn-lt"/>
                        </a:rPr>
                        <a:t>1.96</a:t>
                      </a:r>
                    </a:p>
                  </a:txBody>
                  <a:tcPr marL="5603" marR="5603" marT="5603" marB="0" anchor="ctr"/>
                </a:tc>
                <a:tc>
                  <a:txBody>
                    <a:bodyPr/>
                    <a:lstStyle/>
                    <a:p>
                      <a:pPr algn="ctr"/>
                      <a:r>
                        <a:rPr lang="en-US" sz="1800" b="0" dirty="0">
                          <a:solidFill>
                            <a:schemeClr val="tx1">
                              <a:lumMod val="65000"/>
                              <a:lumOff val="35000"/>
                            </a:schemeClr>
                          </a:solidFill>
                          <a:latin typeface="+mn-lt"/>
                        </a:rPr>
                        <a:t>0-41</a:t>
                      </a:r>
                    </a:p>
                  </a:txBody>
                  <a:tcPr marL="5603" marR="5603" marT="5603" marB="0" anchor="ctr"/>
                </a:tc>
                <a:tc>
                  <a:txBody>
                    <a:bodyPr/>
                    <a:lstStyle/>
                    <a:p>
                      <a:pPr algn="ctr"/>
                      <a:r>
                        <a:rPr lang="en-US" sz="1800" b="0" dirty="0">
                          <a:solidFill>
                            <a:schemeClr val="tx1">
                              <a:lumMod val="65000"/>
                              <a:lumOff val="35000"/>
                            </a:schemeClr>
                          </a:solidFill>
                          <a:latin typeface="+mn-lt"/>
                        </a:rPr>
                        <a:t>98</a:t>
                      </a:r>
                    </a:p>
                  </a:txBody>
                  <a:tcPr marL="5603" marR="5603" marT="5603" marB="0" anchor="ctr"/>
                </a:tc>
                <a:tc>
                  <a:txBody>
                    <a:bodyPr/>
                    <a:lstStyle/>
                    <a:p>
                      <a:pPr algn="ctr"/>
                      <a:r>
                        <a:rPr lang="en-US" sz="1800" b="0" dirty="0">
                          <a:solidFill>
                            <a:schemeClr val="tx1">
                              <a:lumMod val="65000"/>
                              <a:lumOff val="35000"/>
                            </a:schemeClr>
                          </a:solidFill>
                          <a:latin typeface="+mn-lt"/>
                        </a:rPr>
                        <a:t>6.12</a:t>
                      </a:r>
                    </a:p>
                  </a:txBody>
                  <a:tcPr marL="5603" marR="5603" marT="5603" marB="0" anchor="ctr"/>
                </a:tc>
                <a:extLst>
                  <a:ext uri="{0D108BD9-81ED-4DB2-BD59-A6C34878D82A}">
                    <a16:rowId xmlns:a16="http://schemas.microsoft.com/office/drawing/2014/main" val="3056730756"/>
                  </a:ext>
                </a:extLst>
              </a:tr>
              <a:tr h="310393">
                <a:tc>
                  <a:txBody>
                    <a:bodyPr/>
                    <a:lstStyle/>
                    <a:p>
                      <a:pPr algn="ctr"/>
                      <a:r>
                        <a:rPr lang="en-US" sz="1800" dirty="0">
                          <a:solidFill>
                            <a:schemeClr val="tx1">
                              <a:lumMod val="65000"/>
                              <a:lumOff val="35000"/>
                            </a:schemeClr>
                          </a:solidFill>
                          <a:latin typeface="+mn-lt"/>
                        </a:rPr>
                        <a:t>Master’s or Higher Courses– Non-Degree</a:t>
                      </a:r>
                    </a:p>
                  </a:txBody>
                  <a:tcPr anchor="ctr"/>
                </a:tc>
                <a:tc>
                  <a:txBody>
                    <a:bodyPr/>
                    <a:lstStyle/>
                    <a:p>
                      <a:pPr algn="ctr"/>
                      <a:r>
                        <a:rPr lang="en-US" sz="1800" b="0" dirty="0">
                          <a:solidFill>
                            <a:schemeClr val="tx1">
                              <a:lumMod val="65000"/>
                              <a:lumOff val="35000"/>
                            </a:schemeClr>
                          </a:solidFill>
                          <a:latin typeface="+mn-lt"/>
                        </a:rPr>
                        <a:t>23</a:t>
                      </a:r>
                    </a:p>
                  </a:txBody>
                  <a:tcPr marL="5603" marR="5603" marT="5603" marB="0" anchor="ctr"/>
                </a:tc>
                <a:tc>
                  <a:txBody>
                    <a:bodyPr/>
                    <a:lstStyle/>
                    <a:p>
                      <a:pPr algn="ctr"/>
                      <a:r>
                        <a:rPr lang="en-US" sz="1800" b="0" dirty="0">
                          <a:solidFill>
                            <a:schemeClr val="tx1">
                              <a:lumMod val="65000"/>
                              <a:lumOff val="35000"/>
                            </a:schemeClr>
                          </a:solidFill>
                          <a:latin typeface="+mn-lt"/>
                        </a:rPr>
                        <a:t>.09</a:t>
                      </a:r>
                    </a:p>
                  </a:txBody>
                  <a:tcPr marL="5603" marR="5603" marT="5603" marB="0" anchor="ctr"/>
                </a:tc>
                <a:tc>
                  <a:txBody>
                    <a:bodyPr/>
                    <a:lstStyle/>
                    <a:p>
                      <a:pPr algn="ctr"/>
                      <a:r>
                        <a:rPr lang="en-US" sz="1800" b="0" dirty="0">
                          <a:solidFill>
                            <a:schemeClr val="tx1">
                              <a:lumMod val="65000"/>
                              <a:lumOff val="35000"/>
                            </a:schemeClr>
                          </a:solidFill>
                          <a:latin typeface="+mn-lt"/>
                        </a:rPr>
                        <a:t>0-2</a:t>
                      </a:r>
                    </a:p>
                  </a:txBody>
                  <a:tcPr marL="5603" marR="5603" marT="5603" marB="0" anchor="ctr"/>
                </a:tc>
                <a:tc>
                  <a:txBody>
                    <a:bodyPr/>
                    <a:lstStyle/>
                    <a:p>
                      <a:pPr algn="ctr"/>
                      <a:r>
                        <a:rPr lang="en-US" sz="1800" b="0" dirty="0">
                          <a:solidFill>
                            <a:schemeClr val="tx1">
                              <a:lumMod val="65000"/>
                              <a:lumOff val="35000"/>
                            </a:schemeClr>
                          </a:solidFill>
                          <a:latin typeface="+mn-lt"/>
                        </a:rPr>
                        <a:t>2</a:t>
                      </a:r>
                    </a:p>
                  </a:txBody>
                  <a:tcPr marL="5603" marR="5603" marT="5603" marB="0" anchor="ctr"/>
                </a:tc>
                <a:tc>
                  <a:txBody>
                    <a:bodyPr/>
                    <a:lstStyle/>
                    <a:p>
                      <a:pPr algn="ctr"/>
                      <a:r>
                        <a:rPr lang="en-US" sz="1800" b="0" dirty="0">
                          <a:solidFill>
                            <a:schemeClr val="tx1">
                              <a:lumMod val="65000"/>
                              <a:lumOff val="35000"/>
                            </a:schemeClr>
                          </a:solidFill>
                          <a:latin typeface="+mn-lt"/>
                        </a:rPr>
                        <a:t>.42</a:t>
                      </a:r>
                    </a:p>
                  </a:txBody>
                  <a:tcPr marL="5603" marR="5603" marT="5603" marB="0" anchor="ctr"/>
                </a:tc>
                <a:extLst>
                  <a:ext uri="{0D108BD9-81ED-4DB2-BD59-A6C34878D82A}">
                    <a16:rowId xmlns:a16="http://schemas.microsoft.com/office/drawing/2014/main" val="4059160771"/>
                  </a:ext>
                </a:extLst>
              </a:tr>
            </a:tbl>
          </a:graphicData>
        </a:graphic>
      </p:graphicFrame>
      <p:sp>
        <p:nvSpPr>
          <p:cNvPr id="9" name="Footer Placeholder 6">
            <a:extLst>
              <a:ext uri="{FF2B5EF4-FFF2-40B4-BE49-F238E27FC236}">
                <a16:creationId xmlns:a16="http://schemas.microsoft.com/office/drawing/2014/main" id="{D8FD0732-3F9F-E5AF-84CB-BF6198EA6FB4}"/>
              </a:ext>
            </a:extLst>
          </p:cNvPr>
          <p:cNvSpPr txBox="1">
            <a:spLocks/>
          </p:cNvSpPr>
          <p:nvPr/>
        </p:nvSpPr>
        <p:spPr>
          <a:xfrm>
            <a:off x="480866" y="6231947"/>
            <a:ext cx="6400800" cy="381000"/>
          </a:xfrm>
          <a:prstGeom prst="rect">
            <a:avLst/>
          </a:prstGeom>
        </p:spPr>
        <p:txBody>
          <a:bodyPr anchor="b"/>
          <a:lstStyle/>
          <a:p>
            <a:pPr fontAlgn="auto">
              <a:spcBef>
                <a:spcPts val="0"/>
              </a:spcBef>
              <a:spcAft>
                <a:spcPts val="0"/>
              </a:spcAft>
              <a:defRPr/>
            </a:pPr>
            <a:r>
              <a:rPr lang="en-US" sz="900" dirty="0">
                <a:solidFill>
                  <a:schemeClr val="accent4">
                    <a:lumMod val="50000"/>
                  </a:schemeClr>
                </a:solidFill>
              </a:rPr>
              <a:t>The Clubhouse Profile Questionnaire 2023. Results for Clubhouses Worldwide</a:t>
            </a:r>
          </a:p>
          <a:p>
            <a:pPr fontAlgn="auto">
              <a:spcBef>
                <a:spcPts val="0"/>
              </a:spcBef>
              <a:spcAft>
                <a:spcPts val="0"/>
              </a:spcAft>
              <a:defRPr/>
            </a:pPr>
            <a:r>
              <a:rPr lang="en-US" sz="900" dirty="0">
                <a:solidFill>
                  <a:schemeClr val="accent4">
                    <a:lumMod val="50000"/>
                  </a:schemeClr>
                </a:solidFill>
              </a:rPr>
              <a:t>© 2023-2024 University of Massachusetts: All rights reserved. No reproductions without written permission.</a:t>
            </a:r>
          </a:p>
        </p:txBody>
      </p:sp>
    </p:spTree>
    <p:extLst>
      <p:ext uri="{BB962C8B-B14F-4D97-AF65-F5344CB8AC3E}">
        <p14:creationId xmlns:p14="http://schemas.microsoft.com/office/powerpoint/2010/main" val="7389693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EC6E8-C1F4-9F5E-2360-53ABC4C74187}"/>
              </a:ext>
            </a:extLst>
          </p:cNvPr>
          <p:cNvSpPr>
            <a:spLocks noGrp="1"/>
          </p:cNvSpPr>
          <p:nvPr>
            <p:ph type="title"/>
          </p:nvPr>
        </p:nvSpPr>
        <p:spPr/>
        <p:txBody>
          <a:bodyPr/>
          <a:lstStyle/>
          <a:p>
            <a:r>
              <a:rPr lang="en-US" dirty="0">
                <a:solidFill>
                  <a:schemeClr val="accent1"/>
                </a:solidFill>
              </a:rPr>
              <a:t>Primary Types of Employment Supports Offered by Clubhouses</a:t>
            </a:r>
            <a:endParaRPr lang="en-US" dirty="0"/>
          </a:p>
        </p:txBody>
      </p:sp>
      <p:sp>
        <p:nvSpPr>
          <p:cNvPr id="3" name="Content Placeholder 2">
            <a:extLst>
              <a:ext uri="{FF2B5EF4-FFF2-40B4-BE49-F238E27FC236}">
                <a16:creationId xmlns:a16="http://schemas.microsoft.com/office/drawing/2014/main" id="{1D447921-0C74-D7D6-80F3-A84C52C59113}"/>
              </a:ext>
            </a:extLst>
          </p:cNvPr>
          <p:cNvSpPr>
            <a:spLocks noGrp="1"/>
          </p:cNvSpPr>
          <p:nvPr>
            <p:ph idx="1"/>
          </p:nvPr>
        </p:nvSpPr>
        <p:spPr>
          <a:xfrm>
            <a:off x="838200" y="1690689"/>
            <a:ext cx="10515600" cy="4204274"/>
          </a:xfrm>
        </p:spPr>
        <p:txBody>
          <a:bodyPr>
            <a:normAutofit/>
          </a:bodyPr>
          <a:lstStyle/>
          <a:p>
            <a:pPr>
              <a:lnSpc>
                <a:spcPct val="110000"/>
              </a:lnSpc>
            </a:pPr>
            <a:r>
              <a:rPr lang="en-US" sz="1400" dirty="0"/>
              <a:t>TRANSITIONAL EMPLOYMENT (TE): </a:t>
            </a:r>
            <a:r>
              <a:rPr lang="en-US" sz="1400" b="0" dirty="0">
                <a:effectLst/>
              </a:rPr>
              <a:t>This employment opportunity is time-limited, usually 6-9 months in duration. The positions belong to the Clubhouse and the Clubhouse decides who will work in these jobs. In TE, the Clubhouse provides onsite training and support with back-up absence coverage and the Clubhouse develops and maintains a relationship with the employer. TE gives members that have not been working a chance to re-enter the workforce with additional supports. It also gives members a chance to explore different jobs. The Clubhouse has job placement managers that support the members employed in Transitional Employment positions including at the job site. All TE jobs are integrated (have opportunities to work with non-disabled co-workers) and people (Clubhouse members) employed in these jobs are paid by the employer.</a:t>
            </a:r>
            <a:endParaRPr lang="en-US" sz="1400" dirty="0"/>
          </a:p>
          <a:p>
            <a:r>
              <a:rPr lang="en-US" sz="1400" dirty="0"/>
              <a:t>SUPPORTED EMPLOYMENT (SE): </a:t>
            </a:r>
            <a:r>
              <a:rPr lang="en-US" sz="1400" b="0" dirty="0">
                <a:effectLst/>
              </a:rPr>
              <a:t>This employment opportunity is not time limited. The positions belong to the member. There is a competitive element to the interview process. In SE, the Clubhouse develops and maintains a relationship with the employer and assists with job site development and training. SE jobs may be full or part-time. Absence coverage is not provided by the Clubhouse. All TE jobs are integrated (have opportunities to work with non-disabled co-workers) and people (Clubhouse members) employed in these jobs are paid by the employer.</a:t>
            </a:r>
          </a:p>
          <a:p>
            <a:r>
              <a:rPr lang="en-US" sz="1400" dirty="0"/>
              <a:t>INDEPENDENT EMPLOYMENT (IE):</a:t>
            </a:r>
            <a:r>
              <a:rPr lang="en-US" sz="1400" b="0" dirty="0">
                <a:effectLst/>
              </a:rPr>
              <a:t> This employment opportunity is not time limited. The positions belong to the member. The interview process is fully competitive. In IE, the Clubhouse does not commit to a formal relationship with the employer. The Clubhouse assists with career development, job search and job choice should the member wish it. IE jobs may be full or part-time. Absence coverage is not provided by the Clubhouse. However, the Clubhouse will provide supports offsite (usually back at the Clubhouse) if a member requests them</a:t>
            </a:r>
            <a:endParaRPr lang="en-US" sz="1400" dirty="0"/>
          </a:p>
        </p:txBody>
      </p:sp>
      <p:grpSp>
        <p:nvGrpSpPr>
          <p:cNvPr id="4" name="Group 3" descr="UMass Chan Logo all text&#10;&#10;isparc logo yellow stars in the shapes of people with text isparc&#10;&#10;clubhouse logo house with globe outline&#10;&#10;world globe&#10;">
            <a:extLst>
              <a:ext uri="{FF2B5EF4-FFF2-40B4-BE49-F238E27FC236}">
                <a16:creationId xmlns:a16="http://schemas.microsoft.com/office/drawing/2014/main" id="{065DDBF9-5922-EB3B-EDAC-E8208365ED3C}"/>
              </a:ext>
            </a:extLst>
          </p:cNvPr>
          <p:cNvGrpSpPr/>
          <p:nvPr/>
        </p:nvGrpSpPr>
        <p:grpSpPr>
          <a:xfrm>
            <a:off x="193885" y="5552110"/>
            <a:ext cx="11957644" cy="1305890"/>
            <a:chOff x="193885" y="5552110"/>
            <a:chExt cx="11957644" cy="1305890"/>
          </a:xfrm>
        </p:grpSpPr>
        <p:pic>
          <p:nvPicPr>
            <p:cNvPr id="5" name="Picture 4" descr="UMass Chan Logo">
              <a:extLst>
                <a:ext uri="{FF2B5EF4-FFF2-40B4-BE49-F238E27FC236}">
                  <a16:creationId xmlns:a16="http://schemas.microsoft.com/office/drawing/2014/main" id="{89894639-7904-A78C-3B45-05BE5CD94C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885" y="6243202"/>
              <a:ext cx="2516615" cy="547363"/>
            </a:xfrm>
            <a:prstGeom prst="rect">
              <a:avLst/>
            </a:prstGeom>
          </p:spPr>
        </p:pic>
        <p:pic>
          <p:nvPicPr>
            <p:cNvPr id="6" name="Picture 5" descr="iSPARC logo">
              <a:extLst>
                <a:ext uri="{FF2B5EF4-FFF2-40B4-BE49-F238E27FC236}">
                  <a16:creationId xmlns:a16="http://schemas.microsoft.com/office/drawing/2014/main" id="{E264DD7B-7F91-8B9D-E4A9-AF169EB064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2895" y="6243202"/>
              <a:ext cx="1216363" cy="547363"/>
            </a:xfrm>
            <a:prstGeom prst="rect">
              <a:avLst/>
            </a:prstGeom>
          </p:spPr>
        </p:pic>
        <p:pic>
          <p:nvPicPr>
            <p:cNvPr id="7" name="Picture 6" descr="Clubhouse logo">
              <a:extLst>
                <a:ext uri="{FF2B5EF4-FFF2-40B4-BE49-F238E27FC236}">
                  <a16:creationId xmlns:a16="http://schemas.microsoft.com/office/drawing/2014/main" id="{CA02B1A4-A8BA-BD82-2548-345BCF7BF7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91653" y="6243202"/>
              <a:ext cx="3475340" cy="547363"/>
            </a:xfrm>
            <a:prstGeom prst="rect">
              <a:avLst/>
            </a:prstGeom>
          </p:spPr>
        </p:pic>
        <p:pic>
          <p:nvPicPr>
            <p:cNvPr id="8" name="Picture 7" descr="world globe">
              <a:extLst>
                <a:ext uri="{FF2B5EF4-FFF2-40B4-BE49-F238E27FC236}">
                  <a16:creationId xmlns:a16="http://schemas.microsoft.com/office/drawing/2014/main" id="{B35B5ED1-7F20-E9A8-C361-F1233BE9772C}"/>
                </a:ext>
              </a:extLst>
            </p:cNvPr>
            <p:cNvPicPr>
              <a:picLocks noChangeAspect="1"/>
            </p:cNvPicPr>
            <p:nvPr/>
          </p:nvPicPr>
          <p:blipFill>
            <a:blip r:embed="rId5"/>
            <a:stretch>
              <a:fillRect/>
            </a:stretch>
          </p:blipFill>
          <p:spPr>
            <a:xfrm>
              <a:off x="8366339" y="5552110"/>
              <a:ext cx="3785190" cy="1305890"/>
            </a:xfrm>
            <a:prstGeom prst="rect">
              <a:avLst/>
            </a:prstGeom>
          </p:spPr>
        </p:pic>
      </p:grpSp>
    </p:spTree>
    <p:extLst>
      <p:ext uri="{BB962C8B-B14F-4D97-AF65-F5344CB8AC3E}">
        <p14:creationId xmlns:p14="http://schemas.microsoft.com/office/powerpoint/2010/main" val="2379856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AF343-3B00-CD10-AF4C-66591E8B60C1}"/>
              </a:ext>
            </a:extLst>
          </p:cNvPr>
          <p:cNvSpPr>
            <a:spLocks noGrp="1"/>
          </p:cNvSpPr>
          <p:nvPr>
            <p:ph type="title"/>
          </p:nvPr>
        </p:nvSpPr>
        <p:spPr>
          <a:xfrm>
            <a:off x="677693" y="229287"/>
            <a:ext cx="10836613" cy="556113"/>
          </a:xfrm>
        </p:spPr>
        <p:txBody>
          <a:bodyPr>
            <a:normAutofit fontScale="90000"/>
          </a:bodyPr>
          <a:lstStyle/>
          <a:p>
            <a:r>
              <a:rPr lang="en-US" dirty="0">
                <a:solidFill>
                  <a:schemeClr val="tx2">
                    <a:lumMod val="90000"/>
                    <a:lumOff val="10000"/>
                  </a:schemeClr>
                </a:solidFill>
              </a:rPr>
              <a:t>Vocational Supports </a:t>
            </a:r>
            <a:r>
              <a:rPr lang="en-US" sz="2700" dirty="0">
                <a:solidFill>
                  <a:schemeClr val="tx2">
                    <a:lumMod val="90000"/>
                    <a:lumOff val="10000"/>
                  </a:schemeClr>
                </a:solidFill>
              </a:rPr>
              <a:t>(248 Clubhouses)</a:t>
            </a:r>
          </a:p>
        </p:txBody>
      </p:sp>
      <p:graphicFrame>
        <p:nvGraphicFramePr>
          <p:cNvPr id="10" name="Table 9">
            <a:extLst>
              <a:ext uri="{FF2B5EF4-FFF2-40B4-BE49-F238E27FC236}">
                <a16:creationId xmlns:a16="http://schemas.microsoft.com/office/drawing/2014/main" id="{07BDCBDE-788E-852B-E9F0-3CF99B1F3908}"/>
              </a:ext>
            </a:extLst>
          </p:cNvPr>
          <p:cNvGraphicFramePr>
            <a:graphicFrameLocks noGrp="1"/>
          </p:cNvGraphicFramePr>
          <p:nvPr>
            <p:extLst>
              <p:ext uri="{D42A27DB-BD31-4B8C-83A1-F6EECF244321}">
                <p14:modId xmlns:p14="http://schemas.microsoft.com/office/powerpoint/2010/main" val="156772819"/>
              </p:ext>
            </p:extLst>
          </p:nvPr>
        </p:nvGraphicFramePr>
        <p:xfrm>
          <a:off x="758757" y="855493"/>
          <a:ext cx="9970851" cy="5311845"/>
        </p:xfrm>
        <a:graphic>
          <a:graphicData uri="http://schemas.openxmlformats.org/drawingml/2006/table">
            <a:tbl>
              <a:tblPr firstRow="1" bandRow="1">
                <a:tableStyleId>{3B4B98B0-60AC-42C2-AFA5-B58CD77FA1E5}</a:tableStyleId>
              </a:tblPr>
              <a:tblGrid>
                <a:gridCol w="4659232">
                  <a:extLst>
                    <a:ext uri="{9D8B030D-6E8A-4147-A177-3AD203B41FA5}">
                      <a16:colId xmlns:a16="http://schemas.microsoft.com/office/drawing/2014/main" val="776851692"/>
                    </a:ext>
                  </a:extLst>
                </a:gridCol>
                <a:gridCol w="1961606">
                  <a:extLst>
                    <a:ext uri="{9D8B030D-6E8A-4147-A177-3AD203B41FA5}">
                      <a16:colId xmlns:a16="http://schemas.microsoft.com/office/drawing/2014/main" val="2619638610"/>
                    </a:ext>
                  </a:extLst>
                </a:gridCol>
                <a:gridCol w="1579474">
                  <a:extLst>
                    <a:ext uri="{9D8B030D-6E8A-4147-A177-3AD203B41FA5}">
                      <a16:colId xmlns:a16="http://schemas.microsoft.com/office/drawing/2014/main" val="2105759796"/>
                    </a:ext>
                  </a:extLst>
                </a:gridCol>
                <a:gridCol w="1770539">
                  <a:extLst>
                    <a:ext uri="{9D8B030D-6E8A-4147-A177-3AD203B41FA5}">
                      <a16:colId xmlns:a16="http://schemas.microsoft.com/office/drawing/2014/main" val="637617922"/>
                    </a:ext>
                  </a:extLst>
                </a:gridCol>
              </a:tblGrid>
              <a:tr h="489768">
                <a:tc>
                  <a:txBody>
                    <a:bodyPr/>
                    <a:lstStyle/>
                    <a:p>
                      <a:pPr algn="ctr" fontAlgn="b"/>
                      <a:r>
                        <a:rPr lang="en-US" sz="2800" b="1" i="0" u="none" strike="noStrike" dirty="0">
                          <a:solidFill>
                            <a:schemeClr val="tx2">
                              <a:lumMod val="90000"/>
                              <a:lumOff val="10000"/>
                            </a:schemeClr>
                          </a:solidFill>
                          <a:effectLst/>
                          <a:latin typeface="+mn-lt"/>
                        </a:rPr>
                        <a:t>Vocational Support</a:t>
                      </a:r>
                    </a:p>
                  </a:txBody>
                  <a:tcPr marL="9525" marR="9525" marT="9525" marB="0" anchor="ctr"/>
                </a:tc>
                <a:tc>
                  <a:txBody>
                    <a:bodyPr/>
                    <a:lstStyle/>
                    <a:p>
                      <a:pPr algn="ctr" fontAlgn="ctr"/>
                      <a:r>
                        <a:rPr lang="en-US" sz="2800" b="1" u="none" strike="noStrike" dirty="0">
                          <a:solidFill>
                            <a:schemeClr val="tx2">
                              <a:lumMod val="90000"/>
                              <a:lumOff val="10000"/>
                            </a:schemeClr>
                          </a:solidFill>
                          <a:effectLst/>
                        </a:rPr>
                        <a:t>TE</a:t>
                      </a:r>
                      <a:endParaRPr lang="en-US" sz="2800" b="1" i="0" u="none" strike="noStrike" dirty="0">
                        <a:solidFill>
                          <a:schemeClr val="tx2">
                            <a:lumMod val="90000"/>
                            <a:lumOff val="10000"/>
                          </a:schemeClr>
                        </a:solidFill>
                        <a:effectLst/>
                        <a:latin typeface="+mn-lt"/>
                      </a:endParaRPr>
                    </a:p>
                  </a:txBody>
                  <a:tcPr marL="9525" marR="9525" marT="9525" marB="0" anchor="ctr"/>
                </a:tc>
                <a:tc>
                  <a:txBody>
                    <a:bodyPr/>
                    <a:lstStyle/>
                    <a:p>
                      <a:pPr algn="ctr" fontAlgn="ctr"/>
                      <a:r>
                        <a:rPr lang="en-US" sz="2800" b="1" u="none" strike="noStrike" dirty="0">
                          <a:solidFill>
                            <a:schemeClr val="tx2">
                              <a:lumMod val="90000"/>
                              <a:lumOff val="10000"/>
                            </a:schemeClr>
                          </a:solidFill>
                          <a:effectLst/>
                        </a:rPr>
                        <a:t>SE</a:t>
                      </a:r>
                      <a:endParaRPr lang="en-US" sz="2800" b="1" i="0" u="none" strike="noStrike" dirty="0">
                        <a:solidFill>
                          <a:schemeClr val="tx2">
                            <a:lumMod val="90000"/>
                            <a:lumOff val="10000"/>
                          </a:schemeClr>
                        </a:solidFill>
                        <a:effectLst/>
                        <a:latin typeface="+mn-lt"/>
                      </a:endParaRPr>
                    </a:p>
                  </a:txBody>
                  <a:tcPr marL="9525" marR="9525" marT="9525" marB="0" anchor="ctr"/>
                </a:tc>
                <a:tc>
                  <a:txBody>
                    <a:bodyPr/>
                    <a:lstStyle/>
                    <a:p>
                      <a:pPr algn="ctr" fontAlgn="ctr"/>
                      <a:r>
                        <a:rPr lang="en-US" sz="2800" b="1" u="none" strike="noStrike" dirty="0">
                          <a:solidFill>
                            <a:schemeClr val="tx2">
                              <a:lumMod val="90000"/>
                              <a:lumOff val="10000"/>
                            </a:schemeClr>
                          </a:solidFill>
                          <a:effectLst/>
                        </a:rPr>
                        <a:t>IE</a:t>
                      </a:r>
                      <a:endParaRPr lang="en-US" sz="2800" b="1" i="0" u="none" strike="noStrike" dirty="0">
                        <a:solidFill>
                          <a:schemeClr val="tx2">
                            <a:lumMod val="90000"/>
                            <a:lumOff val="10000"/>
                          </a:schemeClr>
                        </a:solidFill>
                        <a:effectLst/>
                        <a:latin typeface="+mn-lt"/>
                      </a:endParaRPr>
                    </a:p>
                  </a:txBody>
                  <a:tcPr marL="9525" marR="9525" marT="9525" marB="0" anchor="ctr"/>
                </a:tc>
                <a:extLst>
                  <a:ext uri="{0D108BD9-81ED-4DB2-BD59-A6C34878D82A}">
                    <a16:rowId xmlns:a16="http://schemas.microsoft.com/office/drawing/2014/main" val="2978488390"/>
                  </a:ext>
                </a:extLst>
              </a:tr>
              <a:tr h="318670">
                <a:tc>
                  <a:txBody>
                    <a:bodyPr/>
                    <a:lstStyle/>
                    <a:p>
                      <a:pPr algn="l" fontAlgn="b"/>
                      <a:r>
                        <a:rPr lang="en-US" sz="1800" u="none" strike="noStrike" dirty="0">
                          <a:effectLst/>
                        </a:rPr>
                        <a:t>Advocacy with Employer</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en-US" sz="1800" u="none" strike="noStrike">
                          <a:effectLst/>
                        </a:rPr>
                        <a:t>71%</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73%</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40%</a:t>
                      </a:r>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78008026"/>
                  </a:ext>
                </a:extLst>
              </a:tr>
              <a:tr h="334756">
                <a:tc>
                  <a:txBody>
                    <a:bodyPr/>
                    <a:lstStyle/>
                    <a:p>
                      <a:pPr algn="l" fontAlgn="b"/>
                      <a:r>
                        <a:rPr lang="en-US" sz="1800" u="none" strike="noStrike" dirty="0">
                          <a:effectLst/>
                        </a:rPr>
                        <a:t>Coverage of Employee Absences</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en-US" sz="1800" u="none" strike="noStrike" dirty="0">
                          <a:effectLst/>
                        </a:rPr>
                        <a:t>71%</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dirty="0">
                          <a:effectLst/>
                        </a:rPr>
                        <a:t>1%</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dirty="0">
                          <a:effectLst/>
                        </a:rPr>
                        <a:t>0%</a:t>
                      </a:r>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254001809"/>
                  </a:ext>
                </a:extLst>
              </a:tr>
              <a:tr h="334756">
                <a:tc>
                  <a:txBody>
                    <a:bodyPr/>
                    <a:lstStyle/>
                    <a:p>
                      <a:pPr algn="l" fontAlgn="b"/>
                      <a:r>
                        <a:rPr lang="en-US" sz="1800" u="none" strike="noStrike">
                          <a:effectLst/>
                        </a:rPr>
                        <a:t>On-Site Job Training</a:t>
                      </a:r>
                      <a:endParaRPr lang="en-US"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n-US" sz="1800" u="none" strike="noStrike" dirty="0">
                          <a:effectLst/>
                        </a:rPr>
                        <a:t>67%</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36%</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dirty="0">
                          <a:effectLst/>
                        </a:rPr>
                        <a:t>7%</a:t>
                      </a:r>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48870453"/>
                  </a:ext>
                </a:extLst>
              </a:tr>
              <a:tr h="323598">
                <a:tc>
                  <a:txBody>
                    <a:bodyPr/>
                    <a:lstStyle/>
                    <a:p>
                      <a:pPr algn="l" fontAlgn="b"/>
                      <a:r>
                        <a:rPr lang="en-US" sz="1800" u="none" strike="noStrike">
                          <a:effectLst/>
                        </a:rPr>
                        <a:t>Peer Support Meetings</a:t>
                      </a:r>
                      <a:endParaRPr lang="en-US"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n-US" sz="1800" u="none" strike="noStrike">
                          <a:effectLst/>
                        </a:rPr>
                        <a:t>61%</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61%</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5%</a:t>
                      </a:r>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413725782"/>
                  </a:ext>
                </a:extLst>
              </a:tr>
              <a:tr h="323597">
                <a:tc>
                  <a:txBody>
                    <a:bodyPr/>
                    <a:lstStyle/>
                    <a:p>
                      <a:pPr algn="l" fontAlgn="b"/>
                      <a:r>
                        <a:rPr lang="en-US" sz="1800" u="none" strike="noStrike">
                          <a:effectLst/>
                        </a:rPr>
                        <a:t>Member Job Development</a:t>
                      </a:r>
                      <a:endParaRPr lang="en-US"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n-US" sz="1800" u="none" strike="noStrike" dirty="0">
                          <a:effectLst/>
                        </a:rPr>
                        <a:t>60%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56%</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40%</a:t>
                      </a:r>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200995371"/>
                  </a:ext>
                </a:extLst>
              </a:tr>
              <a:tr h="318670">
                <a:tc>
                  <a:txBody>
                    <a:bodyPr/>
                    <a:lstStyle/>
                    <a:p>
                      <a:pPr algn="l" fontAlgn="b"/>
                      <a:r>
                        <a:rPr lang="en-US" sz="1800" u="none" strike="noStrike">
                          <a:effectLst/>
                        </a:rPr>
                        <a:t>Vocational Planning</a:t>
                      </a:r>
                      <a:endParaRPr lang="en-US"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n-US" sz="1800" u="none" strike="noStrike">
                          <a:effectLst/>
                        </a:rPr>
                        <a:t>56%</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dirty="0">
                          <a:effectLst/>
                        </a:rPr>
                        <a:t>60%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56%</a:t>
                      </a:r>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660497595"/>
                  </a:ext>
                </a:extLst>
              </a:tr>
              <a:tr h="318670">
                <a:tc>
                  <a:txBody>
                    <a:bodyPr/>
                    <a:lstStyle/>
                    <a:p>
                      <a:pPr algn="l" fontAlgn="b"/>
                      <a:r>
                        <a:rPr lang="en-US" sz="1800" u="none" strike="noStrike">
                          <a:effectLst/>
                        </a:rPr>
                        <a:t>Help with Job Hunting</a:t>
                      </a:r>
                      <a:endParaRPr lang="en-US"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n-US" sz="1800" u="none" strike="noStrike">
                          <a:effectLst/>
                        </a:rPr>
                        <a:t>55%</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76%</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74%</a:t>
                      </a:r>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729306182"/>
                  </a:ext>
                </a:extLst>
              </a:tr>
              <a:tr h="318670">
                <a:tc>
                  <a:txBody>
                    <a:bodyPr/>
                    <a:lstStyle/>
                    <a:p>
                      <a:pPr algn="l" fontAlgn="b"/>
                      <a:r>
                        <a:rPr lang="en-US" sz="1800" u="none" strike="noStrike">
                          <a:effectLst/>
                        </a:rPr>
                        <a:t>Life Skill Training</a:t>
                      </a:r>
                      <a:endParaRPr lang="en-US"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n-US" sz="1800" u="none" strike="noStrike">
                          <a:effectLst/>
                        </a:rPr>
                        <a:t>51%</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dirty="0">
                          <a:effectLst/>
                        </a:rPr>
                        <a:t>50%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50%</a:t>
                      </a:r>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830852187"/>
                  </a:ext>
                </a:extLst>
              </a:tr>
              <a:tr h="318670">
                <a:tc>
                  <a:txBody>
                    <a:bodyPr/>
                    <a:lstStyle/>
                    <a:p>
                      <a:pPr algn="l" fontAlgn="b"/>
                      <a:r>
                        <a:rPr lang="en-US" sz="1800" u="none" strike="noStrike">
                          <a:effectLst/>
                        </a:rPr>
                        <a:t>Transportation to Interviews</a:t>
                      </a:r>
                      <a:endParaRPr lang="en-US"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n-US" sz="1800" u="none" strike="noStrike">
                          <a:effectLst/>
                        </a:rPr>
                        <a:t>47%</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29%</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13%</a:t>
                      </a:r>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916891884"/>
                  </a:ext>
                </a:extLst>
              </a:tr>
              <a:tr h="318670">
                <a:tc>
                  <a:txBody>
                    <a:bodyPr/>
                    <a:lstStyle/>
                    <a:p>
                      <a:pPr algn="l" fontAlgn="b"/>
                      <a:r>
                        <a:rPr lang="en-US" sz="1800" u="none" strike="noStrike" dirty="0">
                          <a:effectLst/>
                        </a:rPr>
                        <a:t>Transportation to Work</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en-US" sz="1800" u="none" strike="noStrike">
                          <a:effectLst/>
                        </a:rPr>
                        <a:t>47%</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dirty="0">
                          <a:effectLst/>
                        </a:rPr>
                        <a:t>29%</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13%</a:t>
                      </a:r>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573789467"/>
                  </a:ext>
                </a:extLst>
              </a:tr>
              <a:tr h="318670">
                <a:tc>
                  <a:txBody>
                    <a:bodyPr/>
                    <a:lstStyle/>
                    <a:p>
                      <a:pPr algn="l" fontAlgn="b"/>
                      <a:r>
                        <a:rPr lang="en-US" sz="1800" u="none" strike="noStrike">
                          <a:effectLst/>
                        </a:rPr>
                        <a:t>Off-Site Job Training</a:t>
                      </a:r>
                      <a:endParaRPr lang="en-US"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n-US" sz="1800" u="none" strike="noStrike">
                          <a:effectLst/>
                        </a:rPr>
                        <a:t>42%</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34%</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dirty="0">
                          <a:effectLst/>
                        </a:rPr>
                        <a:t>26%</a:t>
                      </a:r>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010994894"/>
                  </a:ext>
                </a:extLst>
              </a:tr>
              <a:tr h="318670">
                <a:tc>
                  <a:txBody>
                    <a:bodyPr/>
                    <a:lstStyle/>
                    <a:p>
                      <a:pPr algn="l" fontAlgn="b"/>
                      <a:r>
                        <a:rPr lang="en-US" sz="1800" u="none" strike="noStrike">
                          <a:effectLst/>
                        </a:rPr>
                        <a:t>Job Skill Assessments</a:t>
                      </a:r>
                      <a:endParaRPr lang="en-US"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n-US" sz="1800" u="none" strike="noStrike">
                          <a:effectLst/>
                        </a:rPr>
                        <a:t>30%</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34%</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26%</a:t>
                      </a:r>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307806743"/>
                  </a:ext>
                </a:extLst>
              </a:tr>
              <a:tr h="318670">
                <a:tc>
                  <a:txBody>
                    <a:bodyPr/>
                    <a:lstStyle/>
                    <a:p>
                      <a:pPr algn="l" fontAlgn="b"/>
                      <a:r>
                        <a:rPr lang="en-US" sz="1800" u="none" strike="noStrike">
                          <a:effectLst/>
                        </a:rPr>
                        <a:t>Work Readiness Assessments</a:t>
                      </a:r>
                      <a:endParaRPr lang="en-US"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n-US" sz="1800" u="none" strike="noStrike">
                          <a:effectLst/>
                        </a:rPr>
                        <a:t>28%</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dirty="0">
                          <a:effectLst/>
                        </a:rPr>
                        <a:t>31%</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dirty="0">
                          <a:effectLst/>
                        </a:rPr>
                        <a:t>25%</a:t>
                      </a:r>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337978654"/>
                  </a:ext>
                </a:extLst>
              </a:tr>
              <a:tr h="318670">
                <a:tc>
                  <a:txBody>
                    <a:bodyPr/>
                    <a:lstStyle/>
                    <a:p>
                      <a:pPr algn="l" fontAlgn="b"/>
                      <a:r>
                        <a:rPr lang="en-US" sz="1800" u="none" strike="noStrike">
                          <a:effectLst/>
                        </a:rPr>
                        <a:t>Formal Performance Assessments</a:t>
                      </a:r>
                      <a:endParaRPr lang="en-US"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n-US" sz="1800" u="none" strike="noStrike">
                          <a:effectLst/>
                        </a:rPr>
                        <a:t>14%</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4%</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dirty="0">
                          <a:effectLst/>
                        </a:rPr>
                        <a:t>2%</a:t>
                      </a:r>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967070095"/>
                  </a:ext>
                </a:extLst>
              </a:tr>
              <a:tr h="318670">
                <a:tc>
                  <a:txBody>
                    <a:bodyPr/>
                    <a:lstStyle/>
                    <a:p>
                      <a:pPr algn="l" fontAlgn="b"/>
                      <a:r>
                        <a:rPr lang="en-US" sz="1800" u="none" strike="noStrike" dirty="0">
                          <a:effectLst/>
                        </a:rPr>
                        <a:t>Program Sponsored Jobs</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en-US" sz="1800" u="none" strike="noStrike">
                          <a:effectLst/>
                        </a:rPr>
                        <a:t>8%</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5%</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dirty="0">
                          <a:effectLst/>
                        </a:rPr>
                        <a:t>3%</a:t>
                      </a:r>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223412573"/>
                  </a:ext>
                </a:extLst>
              </a:tr>
            </a:tbl>
          </a:graphicData>
        </a:graphic>
      </p:graphicFrame>
      <p:sp>
        <p:nvSpPr>
          <p:cNvPr id="9" name="Footer Placeholder 6">
            <a:extLst>
              <a:ext uri="{FF2B5EF4-FFF2-40B4-BE49-F238E27FC236}">
                <a16:creationId xmlns:a16="http://schemas.microsoft.com/office/drawing/2014/main" id="{D8FD0732-3F9F-E5AF-84CB-BF6198EA6FB4}"/>
              </a:ext>
            </a:extLst>
          </p:cNvPr>
          <p:cNvSpPr txBox="1">
            <a:spLocks/>
          </p:cNvSpPr>
          <p:nvPr/>
        </p:nvSpPr>
        <p:spPr>
          <a:xfrm>
            <a:off x="271706" y="6338857"/>
            <a:ext cx="6400800" cy="381000"/>
          </a:xfrm>
          <a:prstGeom prst="rect">
            <a:avLst/>
          </a:prstGeom>
        </p:spPr>
        <p:txBody>
          <a:bodyPr anchor="b"/>
          <a:lstStyle/>
          <a:p>
            <a:pPr fontAlgn="auto">
              <a:spcBef>
                <a:spcPts val="0"/>
              </a:spcBef>
              <a:spcAft>
                <a:spcPts val="0"/>
              </a:spcAft>
              <a:defRPr/>
            </a:pPr>
            <a:r>
              <a:rPr lang="en-US" sz="900" dirty="0">
                <a:solidFill>
                  <a:schemeClr val="accent4">
                    <a:lumMod val="50000"/>
                  </a:schemeClr>
                </a:solidFill>
              </a:rPr>
              <a:t>The Clubhouse Profile Questionnaire 2023. Results for Clubhouses Worldwide</a:t>
            </a:r>
          </a:p>
          <a:p>
            <a:pPr fontAlgn="auto">
              <a:spcBef>
                <a:spcPts val="0"/>
              </a:spcBef>
              <a:spcAft>
                <a:spcPts val="0"/>
              </a:spcAft>
              <a:defRPr/>
            </a:pPr>
            <a:r>
              <a:rPr lang="en-US" sz="900" dirty="0">
                <a:solidFill>
                  <a:schemeClr val="accent4">
                    <a:lumMod val="50000"/>
                  </a:schemeClr>
                </a:solidFill>
              </a:rPr>
              <a:t>© 2023-2024 University of Massachusetts: All rights reserved. No reproductions without written permission.</a:t>
            </a:r>
          </a:p>
        </p:txBody>
      </p:sp>
    </p:spTree>
    <p:extLst>
      <p:ext uri="{BB962C8B-B14F-4D97-AF65-F5344CB8AC3E}">
        <p14:creationId xmlns:p14="http://schemas.microsoft.com/office/powerpoint/2010/main" val="4267387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BA3A6-4ED5-F642-14C7-88B653D5AA24}"/>
              </a:ext>
            </a:extLst>
          </p:cNvPr>
          <p:cNvSpPr>
            <a:spLocks noGrp="1"/>
          </p:cNvSpPr>
          <p:nvPr>
            <p:ph type="title"/>
          </p:nvPr>
        </p:nvSpPr>
        <p:spPr/>
        <p:txBody>
          <a:bodyPr/>
          <a:lstStyle/>
          <a:p>
            <a:r>
              <a:rPr lang="en-US" dirty="0">
                <a:solidFill>
                  <a:schemeClr val="tx2">
                    <a:lumMod val="75000"/>
                    <a:lumOff val="25000"/>
                  </a:schemeClr>
                </a:solidFill>
              </a:rPr>
              <a:t>PCR Mission &amp; Functions</a:t>
            </a:r>
          </a:p>
        </p:txBody>
      </p:sp>
      <p:sp>
        <p:nvSpPr>
          <p:cNvPr id="17" name="Rectangle 16" descr="Research with solid fill">
            <a:extLst>
              <a:ext uri="{FF2B5EF4-FFF2-40B4-BE49-F238E27FC236}">
                <a16:creationId xmlns:a16="http://schemas.microsoft.com/office/drawing/2014/main" id="{15C85067-E96B-2742-77B2-854E17FD00D5}"/>
              </a:ext>
            </a:extLst>
          </p:cNvPr>
          <p:cNvSpPr/>
          <p:nvPr/>
        </p:nvSpPr>
        <p:spPr>
          <a:xfrm>
            <a:off x="612100" y="2044585"/>
            <a:ext cx="452197" cy="452197"/>
          </a:xfrm>
          <a:prstGeom prst="rect">
            <a:avLst/>
          </a:prstGeom>
          <a:blipFill>
            <a:blip r:embed="rId2">
              <a:extLst>
                <a:ext uri="{96DAC541-7B7A-43D3-8B79-37D633B846F1}">
                  <asvg:svgBlip xmlns:asvg="http://schemas.microsoft.com/office/drawing/2016/SVG/main" r:embed="rId3"/>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EAC335E6-EB9D-FE30-06DE-40735BC66B03}"/>
              </a:ext>
            </a:extLst>
          </p:cNvPr>
          <p:cNvSpPr>
            <a:spLocks noGrp="1"/>
          </p:cNvSpPr>
          <p:nvPr>
            <p:ph idx="1"/>
          </p:nvPr>
        </p:nvSpPr>
        <p:spPr>
          <a:xfrm>
            <a:off x="1305218" y="1825625"/>
            <a:ext cx="10048582" cy="897255"/>
          </a:xfrm>
        </p:spPr>
        <p:txBody>
          <a:bodyPr>
            <a:normAutofit/>
          </a:bodyPr>
          <a:lstStyle/>
          <a:p>
            <a:pPr marL="0" indent="0">
              <a:buNone/>
            </a:pPr>
            <a:r>
              <a:rPr lang="en-US" b="0" i="0" baseline="0" dirty="0"/>
              <a:t>Facilitate, promote, develop, and assure the quality of Clubhouse research</a:t>
            </a:r>
            <a:endParaRPr lang="en-US" dirty="0"/>
          </a:p>
        </p:txBody>
      </p:sp>
      <p:sp>
        <p:nvSpPr>
          <p:cNvPr id="15" name="Rectangle 14" descr="Books">
            <a:extLst>
              <a:ext uri="{FF2B5EF4-FFF2-40B4-BE49-F238E27FC236}">
                <a16:creationId xmlns:a16="http://schemas.microsoft.com/office/drawing/2014/main" id="{F779FBDF-F574-0A56-8D2B-18C1C0BD264B}"/>
              </a:ext>
            </a:extLst>
          </p:cNvPr>
          <p:cNvSpPr/>
          <p:nvPr/>
        </p:nvSpPr>
        <p:spPr>
          <a:xfrm>
            <a:off x="553643" y="2949024"/>
            <a:ext cx="452197" cy="452197"/>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5" name="TextBox 4">
            <a:extLst>
              <a:ext uri="{FF2B5EF4-FFF2-40B4-BE49-F238E27FC236}">
                <a16:creationId xmlns:a16="http://schemas.microsoft.com/office/drawing/2014/main" id="{9A8513F6-FEEB-5E6D-C09C-406CD1A820EB}"/>
              </a:ext>
            </a:extLst>
          </p:cNvPr>
          <p:cNvSpPr txBox="1"/>
          <p:nvPr/>
        </p:nvSpPr>
        <p:spPr>
          <a:xfrm>
            <a:off x="1300480" y="2895600"/>
            <a:ext cx="9946640" cy="523220"/>
          </a:xfrm>
          <a:prstGeom prst="rect">
            <a:avLst/>
          </a:prstGeom>
          <a:noFill/>
        </p:spPr>
        <p:txBody>
          <a:bodyPr wrap="square" rtlCol="0">
            <a:spAutoFit/>
          </a:bodyPr>
          <a:lstStyle/>
          <a:p>
            <a:r>
              <a:rPr lang="en-US" sz="2800" b="0" i="0" baseline="0" dirty="0"/>
              <a:t>Developed Guidelines for Clubhouse Research</a:t>
            </a:r>
            <a:endParaRPr lang="en-US" sz="2800" dirty="0"/>
          </a:p>
        </p:txBody>
      </p:sp>
      <p:sp>
        <p:nvSpPr>
          <p:cNvPr id="14" name="Rectangle 13" descr="Home">
            <a:extLst>
              <a:ext uri="{FF2B5EF4-FFF2-40B4-BE49-F238E27FC236}">
                <a16:creationId xmlns:a16="http://schemas.microsoft.com/office/drawing/2014/main" id="{403D01E4-4589-9DC0-30BD-4751F6E18A2B}"/>
              </a:ext>
            </a:extLst>
          </p:cNvPr>
          <p:cNvSpPr/>
          <p:nvPr/>
        </p:nvSpPr>
        <p:spPr>
          <a:xfrm>
            <a:off x="612100" y="4003215"/>
            <a:ext cx="452197" cy="452197"/>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6" name="TextBox 5">
            <a:extLst>
              <a:ext uri="{FF2B5EF4-FFF2-40B4-BE49-F238E27FC236}">
                <a16:creationId xmlns:a16="http://schemas.microsoft.com/office/drawing/2014/main" id="{EB4492A9-665D-0226-0B6F-DEA2E5364252}"/>
              </a:ext>
            </a:extLst>
          </p:cNvPr>
          <p:cNvSpPr txBox="1"/>
          <p:nvPr/>
        </p:nvSpPr>
        <p:spPr>
          <a:xfrm>
            <a:off x="1305004" y="3578562"/>
            <a:ext cx="9942116" cy="954107"/>
          </a:xfrm>
          <a:prstGeom prst="rect">
            <a:avLst/>
          </a:prstGeom>
          <a:noFill/>
        </p:spPr>
        <p:txBody>
          <a:bodyPr wrap="square" rtlCol="0">
            <a:spAutoFit/>
          </a:bodyPr>
          <a:lstStyle/>
          <a:p>
            <a:r>
              <a:rPr lang="en-US" sz="2800" b="0" i="0" baseline="0" dirty="0"/>
              <a:t>Provide technical assistance and act as a clearinghouse for Clubhouse research</a:t>
            </a:r>
            <a:endParaRPr lang="en-US" sz="2800" dirty="0"/>
          </a:p>
        </p:txBody>
      </p:sp>
      <p:sp>
        <p:nvSpPr>
          <p:cNvPr id="13" name="Rectangle 12" descr="Meeting with solid fill">
            <a:extLst>
              <a:ext uri="{FF2B5EF4-FFF2-40B4-BE49-F238E27FC236}">
                <a16:creationId xmlns:a16="http://schemas.microsoft.com/office/drawing/2014/main" id="{9463A938-895D-659A-8E6B-6794AB3E6F5F}"/>
              </a:ext>
            </a:extLst>
          </p:cNvPr>
          <p:cNvSpPr/>
          <p:nvPr/>
        </p:nvSpPr>
        <p:spPr>
          <a:xfrm>
            <a:off x="612101" y="4984911"/>
            <a:ext cx="452197" cy="452197"/>
          </a:xfrm>
          <a:prstGeom prst="rect">
            <a:avLst/>
          </a:prstGeom>
          <a:blipFill>
            <a:blip r:embed="rId8">
              <a:extLst>
                <a:ext uri="{96DAC541-7B7A-43D3-8B79-37D633B846F1}">
                  <asvg:svgBlip xmlns:asvg="http://schemas.microsoft.com/office/drawing/2016/SVG/main" r:embed="rId9"/>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8" name="TextBox 7">
            <a:extLst>
              <a:ext uri="{FF2B5EF4-FFF2-40B4-BE49-F238E27FC236}">
                <a16:creationId xmlns:a16="http://schemas.microsoft.com/office/drawing/2014/main" id="{DEDC0A9F-74D4-3B54-3184-780C6988D7A7}"/>
              </a:ext>
            </a:extLst>
          </p:cNvPr>
          <p:cNvSpPr txBox="1"/>
          <p:nvPr/>
        </p:nvSpPr>
        <p:spPr>
          <a:xfrm>
            <a:off x="1308334" y="4692412"/>
            <a:ext cx="10045466" cy="954107"/>
          </a:xfrm>
          <a:prstGeom prst="rect">
            <a:avLst/>
          </a:prstGeom>
          <a:noFill/>
        </p:spPr>
        <p:txBody>
          <a:bodyPr wrap="square">
            <a:spAutoFit/>
          </a:bodyPr>
          <a:lstStyle/>
          <a:p>
            <a:pPr lvl="0">
              <a:lnSpc>
                <a:spcPct val="100000"/>
              </a:lnSpc>
            </a:pPr>
            <a:r>
              <a:rPr lang="en-US" sz="2800" b="0" i="0" baseline="0" dirty="0"/>
              <a:t>Conduct clubhouse research with Clubhouses &amp; academic institutions in and out of the US</a:t>
            </a:r>
            <a:endParaRPr lang="en-US" sz="2800" dirty="0"/>
          </a:p>
        </p:txBody>
      </p:sp>
      <p:pic>
        <p:nvPicPr>
          <p:cNvPr id="11" name="Picture 10" descr="UMass Chan Logo all text">
            <a:extLst>
              <a:ext uri="{FF2B5EF4-FFF2-40B4-BE49-F238E27FC236}">
                <a16:creationId xmlns:a16="http://schemas.microsoft.com/office/drawing/2014/main" id="{CB52785F-FC81-478A-CAAA-F93ECEE335C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93885" y="6243202"/>
            <a:ext cx="2516615" cy="547363"/>
          </a:xfrm>
          <a:prstGeom prst="rect">
            <a:avLst/>
          </a:prstGeom>
        </p:spPr>
      </p:pic>
      <p:pic>
        <p:nvPicPr>
          <p:cNvPr id="9" name="Picture 8" descr="isparc logo yellow stars in the shapes of people with text isparc">
            <a:extLst>
              <a:ext uri="{FF2B5EF4-FFF2-40B4-BE49-F238E27FC236}">
                <a16:creationId xmlns:a16="http://schemas.microsoft.com/office/drawing/2014/main" id="{7B2A1342-850C-84E0-3544-8155F434B70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792895" y="6243202"/>
            <a:ext cx="1216363" cy="547363"/>
          </a:xfrm>
          <a:prstGeom prst="rect">
            <a:avLst/>
          </a:prstGeom>
        </p:spPr>
      </p:pic>
      <p:pic>
        <p:nvPicPr>
          <p:cNvPr id="12" name="Picture 11" descr="clubhouse logo house with globe outline">
            <a:extLst>
              <a:ext uri="{FF2B5EF4-FFF2-40B4-BE49-F238E27FC236}">
                <a16:creationId xmlns:a16="http://schemas.microsoft.com/office/drawing/2014/main" id="{95FFEF2A-E168-A894-EBD4-25217D2B8D9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091653" y="6243202"/>
            <a:ext cx="3475340" cy="547363"/>
          </a:xfrm>
          <a:prstGeom prst="rect">
            <a:avLst/>
          </a:prstGeom>
        </p:spPr>
      </p:pic>
      <p:pic>
        <p:nvPicPr>
          <p:cNvPr id="18" name="Picture 17" descr="world globe">
            <a:extLst>
              <a:ext uri="{FF2B5EF4-FFF2-40B4-BE49-F238E27FC236}">
                <a16:creationId xmlns:a16="http://schemas.microsoft.com/office/drawing/2014/main" id="{DF10C280-98D7-9818-4B8A-5FCE7DF5AA71}"/>
              </a:ext>
            </a:extLst>
          </p:cNvPr>
          <p:cNvPicPr>
            <a:picLocks noChangeAspect="1"/>
          </p:cNvPicPr>
          <p:nvPr/>
        </p:nvPicPr>
        <p:blipFill>
          <a:blip r:embed="rId13"/>
          <a:stretch>
            <a:fillRect/>
          </a:stretch>
        </p:blipFill>
        <p:spPr>
          <a:xfrm>
            <a:off x="8366339" y="5552110"/>
            <a:ext cx="3785190" cy="1305890"/>
          </a:xfrm>
          <a:prstGeom prst="rect">
            <a:avLst/>
          </a:prstGeom>
        </p:spPr>
      </p:pic>
    </p:spTree>
    <p:extLst>
      <p:ext uri="{BB962C8B-B14F-4D97-AF65-F5344CB8AC3E}">
        <p14:creationId xmlns:p14="http://schemas.microsoft.com/office/powerpoint/2010/main" val="16650391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AF343-3B00-CD10-AF4C-66591E8B60C1}"/>
              </a:ext>
            </a:extLst>
          </p:cNvPr>
          <p:cNvSpPr>
            <a:spLocks noGrp="1"/>
          </p:cNvSpPr>
          <p:nvPr>
            <p:ph type="title"/>
          </p:nvPr>
        </p:nvSpPr>
        <p:spPr>
          <a:xfrm>
            <a:off x="480866" y="365830"/>
            <a:ext cx="10515600" cy="556113"/>
          </a:xfrm>
        </p:spPr>
        <p:txBody>
          <a:bodyPr>
            <a:normAutofit fontScale="90000"/>
          </a:bodyPr>
          <a:lstStyle/>
          <a:p>
            <a:r>
              <a:rPr lang="en-US" sz="4900" dirty="0">
                <a:solidFill>
                  <a:schemeClr val="tx2">
                    <a:lumMod val="90000"/>
                    <a:lumOff val="10000"/>
                  </a:schemeClr>
                </a:solidFill>
              </a:rPr>
              <a:t>Employment </a:t>
            </a:r>
            <a:r>
              <a:rPr lang="en-US" sz="2200" dirty="0">
                <a:solidFill>
                  <a:schemeClr val="tx2">
                    <a:lumMod val="90000"/>
                    <a:lumOff val="10000"/>
                  </a:schemeClr>
                </a:solidFill>
              </a:rPr>
              <a:t>(mean, range)</a:t>
            </a:r>
          </a:p>
        </p:txBody>
      </p:sp>
      <p:graphicFrame>
        <p:nvGraphicFramePr>
          <p:cNvPr id="4" name="Table 3">
            <a:extLst>
              <a:ext uri="{FF2B5EF4-FFF2-40B4-BE49-F238E27FC236}">
                <a16:creationId xmlns:a16="http://schemas.microsoft.com/office/drawing/2014/main" id="{AD55E1C7-4E78-664B-75EA-04E8C167942E}"/>
              </a:ext>
            </a:extLst>
          </p:cNvPr>
          <p:cNvGraphicFramePr>
            <a:graphicFrameLocks noGrp="1"/>
          </p:cNvGraphicFramePr>
          <p:nvPr>
            <p:extLst>
              <p:ext uri="{D42A27DB-BD31-4B8C-83A1-F6EECF244321}">
                <p14:modId xmlns:p14="http://schemas.microsoft.com/office/powerpoint/2010/main" val="2154770448"/>
              </p:ext>
            </p:extLst>
          </p:nvPr>
        </p:nvGraphicFramePr>
        <p:xfrm>
          <a:off x="700010" y="1093678"/>
          <a:ext cx="10461633" cy="3598738"/>
        </p:xfrm>
        <a:graphic>
          <a:graphicData uri="http://schemas.openxmlformats.org/drawingml/2006/table">
            <a:tbl>
              <a:tblPr firstRow="1" bandRow="1">
                <a:tableStyleId>{3B4B98B0-60AC-42C2-AFA5-B58CD77FA1E5}</a:tableStyleId>
              </a:tblPr>
              <a:tblGrid>
                <a:gridCol w="3158727">
                  <a:extLst>
                    <a:ext uri="{9D8B030D-6E8A-4147-A177-3AD203B41FA5}">
                      <a16:colId xmlns:a16="http://schemas.microsoft.com/office/drawing/2014/main" val="20000"/>
                    </a:ext>
                  </a:extLst>
                </a:gridCol>
                <a:gridCol w="2385391">
                  <a:extLst>
                    <a:ext uri="{9D8B030D-6E8A-4147-A177-3AD203B41FA5}">
                      <a16:colId xmlns:a16="http://schemas.microsoft.com/office/drawing/2014/main" val="2536737331"/>
                    </a:ext>
                  </a:extLst>
                </a:gridCol>
                <a:gridCol w="2196548">
                  <a:extLst>
                    <a:ext uri="{9D8B030D-6E8A-4147-A177-3AD203B41FA5}">
                      <a16:colId xmlns:a16="http://schemas.microsoft.com/office/drawing/2014/main" val="20001"/>
                    </a:ext>
                  </a:extLst>
                </a:gridCol>
                <a:gridCol w="2720967">
                  <a:extLst>
                    <a:ext uri="{9D8B030D-6E8A-4147-A177-3AD203B41FA5}">
                      <a16:colId xmlns:a16="http://schemas.microsoft.com/office/drawing/2014/main" val="1241165062"/>
                    </a:ext>
                  </a:extLst>
                </a:gridCol>
              </a:tblGrid>
              <a:tr h="423168">
                <a:tc>
                  <a:txBody>
                    <a:bodyPr/>
                    <a:lstStyle/>
                    <a:p>
                      <a:pPr algn="ctr" fontAlgn="b"/>
                      <a:endParaRPr lang="en-US" sz="2000" b="1" i="0" u="none" strike="noStrike" dirty="0">
                        <a:solidFill>
                          <a:schemeClr val="tx2">
                            <a:lumMod val="90000"/>
                            <a:lumOff val="10000"/>
                          </a:schemeClr>
                        </a:solidFill>
                        <a:effectLst/>
                        <a:latin typeface="+mn-lt"/>
                      </a:endParaRPr>
                    </a:p>
                  </a:txBody>
                  <a:tcPr marL="9525" marR="9525" marT="9525" marB="0" anchor="ctr"/>
                </a:tc>
                <a:tc>
                  <a:txBody>
                    <a:bodyPr/>
                    <a:lstStyle/>
                    <a:p>
                      <a:pPr algn="ctr" fontAlgn="ctr"/>
                      <a:r>
                        <a:rPr lang="en-US" sz="2000" b="1" u="none" strike="noStrike" dirty="0">
                          <a:solidFill>
                            <a:schemeClr val="tx2">
                              <a:lumMod val="90000"/>
                              <a:lumOff val="10000"/>
                            </a:schemeClr>
                          </a:solidFill>
                          <a:effectLst/>
                        </a:rPr>
                        <a:t>TE</a:t>
                      </a:r>
                      <a:endParaRPr lang="en-US" sz="2000" b="1" i="0" u="none" strike="noStrike" dirty="0">
                        <a:solidFill>
                          <a:schemeClr val="tx2">
                            <a:lumMod val="90000"/>
                            <a:lumOff val="10000"/>
                          </a:schemeClr>
                        </a:solidFill>
                        <a:effectLst/>
                        <a:latin typeface="+mn-lt"/>
                      </a:endParaRPr>
                    </a:p>
                  </a:txBody>
                  <a:tcPr marL="9525" marR="9525" marT="9525" marB="0" anchor="ctr"/>
                </a:tc>
                <a:tc>
                  <a:txBody>
                    <a:bodyPr/>
                    <a:lstStyle/>
                    <a:p>
                      <a:pPr algn="ctr" fontAlgn="ctr"/>
                      <a:r>
                        <a:rPr lang="en-US" sz="2000" b="1" u="none" strike="noStrike" dirty="0">
                          <a:solidFill>
                            <a:schemeClr val="tx2">
                              <a:lumMod val="90000"/>
                              <a:lumOff val="10000"/>
                            </a:schemeClr>
                          </a:solidFill>
                          <a:effectLst/>
                        </a:rPr>
                        <a:t>SE</a:t>
                      </a:r>
                      <a:endParaRPr lang="en-US" sz="2000" b="1" i="0" u="none" strike="noStrike" dirty="0">
                        <a:solidFill>
                          <a:schemeClr val="tx2">
                            <a:lumMod val="90000"/>
                            <a:lumOff val="10000"/>
                          </a:schemeClr>
                        </a:solidFill>
                        <a:effectLst/>
                        <a:latin typeface="+mn-lt"/>
                      </a:endParaRPr>
                    </a:p>
                  </a:txBody>
                  <a:tcPr marL="9525" marR="9525" marT="9525" marB="0" anchor="ctr"/>
                </a:tc>
                <a:tc>
                  <a:txBody>
                    <a:bodyPr/>
                    <a:lstStyle/>
                    <a:p>
                      <a:pPr algn="ctr" fontAlgn="ctr"/>
                      <a:r>
                        <a:rPr lang="en-US" sz="2000" b="1" u="none" strike="noStrike" dirty="0">
                          <a:solidFill>
                            <a:schemeClr val="tx2">
                              <a:lumMod val="90000"/>
                              <a:lumOff val="10000"/>
                            </a:schemeClr>
                          </a:solidFill>
                          <a:effectLst/>
                        </a:rPr>
                        <a:t>IE</a:t>
                      </a:r>
                      <a:endParaRPr lang="en-US" sz="2000" b="1" i="0" u="none" strike="noStrike" dirty="0">
                        <a:solidFill>
                          <a:schemeClr val="tx2">
                            <a:lumMod val="90000"/>
                            <a:lumOff val="10000"/>
                          </a:schemeClr>
                        </a:solidFill>
                        <a:effectLst/>
                        <a:latin typeface="+mn-lt"/>
                      </a:endParaRPr>
                    </a:p>
                  </a:txBody>
                  <a:tcPr marL="9525" marR="9525" marT="9525" marB="0" anchor="ctr"/>
                </a:tc>
                <a:extLst>
                  <a:ext uri="{0D108BD9-81ED-4DB2-BD59-A6C34878D82A}">
                    <a16:rowId xmlns:a16="http://schemas.microsoft.com/office/drawing/2014/main" val="10000"/>
                  </a:ext>
                </a:extLst>
              </a:tr>
              <a:tr h="481970">
                <a:tc>
                  <a:txBody>
                    <a:bodyPr/>
                    <a:lstStyle/>
                    <a:p>
                      <a:pPr algn="ctr" fontAlgn="b"/>
                      <a:r>
                        <a:rPr lang="en-US" sz="2000" u="none" strike="noStrike" dirty="0">
                          <a:solidFill>
                            <a:schemeClr val="tx2">
                              <a:lumMod val="90000"/>
                              <a:lumOff val="10000"/>
                            </a:schemeClr>
                          </a:solidFill>
                        </a:rPr>
                        <a:t>Clubhouse Offers Support</a:t>
                      </a:r>
                      <a:endParaRPr lang="en-US" sz="2000" b="0" i="0" u="none" strike="noStrike" dirty="0">
                        <a:solidFill>
                          <a:schemeClr val="tx2">
                            <a:lumMod val="90000"/>
                            <a:lumOff val="10000"/>
                          </a:schemeClr>
                        </a:solidFill>
                        <a:latin typeface="+mn-lt"/>
                      </a:endParaRPr>
                    </a:p>
                  </a:txBody>
                  <a:tcPr marL="6674" marR="6674" marT="6674" marB="0" anchor="ctr"/>
                </a:tc>
                <a:tc>
                  <a:txBody>
                    <a:bodyPr/>
                    <a:lstStyle/>
                    <a:p>
                      <a:pPr algn="ctr" fontAlgn="b"/>
                      <a:r>
                        <a:rPr lang="en-US" sz="2000" u="none" strike="noStrike" dirty="0">
                          <a:solidFill>
                            <a:schemeClr val="tx2">
                              <a:lumMod val="90000"/>
                              <a:lumOff val="10000"/>
                            </a:schemeClr>
                          </a:solidFill>
                        </a:rPr>
                        <a:t>75%</a:t>
                      </a:r>
                      <a:endParaRPr lang="en-US" sz="2000" u="none" strike="noStrike" dirty="0">
                        <a:solidFill>
                          <a:schemeClr val="tx2">
                            <a:lumMod val="90000"/>
                            <a:lumOff val="10000"/>
                          </a:schemeClr>
                        </a:solidFill>
                        <a:latin typeface="+mn-lt"/>
                      </a:endParaRPr>
                    </a:p>
                  </a:txBody>
                  <a:tcPr marL="6674" marR="6674" marT="6674" marB="0" anchor="ctr"/>
                </a:tc>
                <a:tc>
                  <a:txBody>
                    <a:bodyPr/>
                    <a:lstStyle/>
                    <a:p>
                      <a:pPr algn="ctr" fontAlgn="b"/>
                      <a:r>
                        <a:rPr lang="en-US" sz="2000" u="none" strike="noStrike" dirty="0">
                          <a:solidFill>
                            <a:schemeClr val="tx2">
                              <a:lumMod val="90000"/>
                              <a:lumOff val="10000"/>
                            </a:schemeClr>
                          </a:solidFill>
                        </a:rPr>
                        <a:t>81%</a:t>
                      </a:r>
                      <a:endParaRPr lang="en-US" sz="2000" u="none" strike="noStrike" dirty="0">
                        <a:solidFill>
                          <a:schemeClr val="tx2">
                            <a:lumMod val="90000"/>
                            <a:lumOff val="10000"/>
                          </a:schemeClr>
                        </a:solidFill>
                        <a:latin typeface="+mn-lt"/>
                      </a:endParaRPr>
                    </a:p>
                  </a:txBody>
                  <a:tcPr marL="6674" marR="6674" marT="6674" marB="0" anchor="ctr"/>
                </a:tc>
                <a:tc>
                  <a:txBody>
                    <a:bodyPr/>
                    <a:lstStyle/>
                    <a:p>
                      <a:pPr algn="ctr" fontAlgn="b"/>
                      <a:r>
                        <a:rPr lang="en-US" sz="2000" u="none" strike="noStrike" dirty="0">
                          <a:solidFill>
                            <a:schemeClr val="tx2">
                              <a:lumMod val="90000"/>
                              <a:lumOff val="10000"/>
                            </a:schemeClr>
                          </a:solidFill>
                        </a:rPr>
                        <a:t>83%</a:t>
                      </a:r>
                      <a:endParaRPr lang="en-US" sz="2000" u="none" strike="noStrike" dirty="0">
                        <a:solidFill>
                          <a:schemeClr val="tx2">
                            <a:lumMod val="90000"/>
                            <a:lumOff val="10000"/>
                          </a:schemeClr>
                        </a:solidFill>
                        <a:latin typeface="+mn-lt"/>
                      </a:endParaRPr>
                    </a:p>
                  </a:txBody>
                  <a:tcPr marL="6674" marR="6674" marT="6674" marB="0" anchor="ctr"/>
                </a:tc>
                <a:extLst>
                  <a:ext uri="{0D108BD9-81ED-4DB2-BD59-A6C34878D82A}">
                    <a16:rowId xmlns:a16="http://schemas.microsoft.com/office/drawing/2014/main" val="10001"/>
                  </a:ext>
                </a:extLst>
              </a:tr>
              <a:tr h="477078">
                <a:tc>
                  <a:txBody>
                    <a:bodyPr/>
                    <a:lstStyle/>
                    <a:p>
                      <a:pPr algn="ctr" fontAlgn="b"/>
                      <a:r>
                        <a:rPr lang="en-US" sz="2000" u="none" strike="noStrike" dirty="0">
                          <a:solidFill>
                            <a:schemeClr val="tx2">
                              <a:lumMod val="90000"/>
                              <a:lumOff val="10000"/>
                            </a:schemeClr>
                          </a:solidFill>
                        </a:rPr>
                        <a:t># of Employers</a:t>
                      </a:r>
                      <a:endParaRPr lang="en-US" sz="2000" b="0" i="0" u="none" strike="noStrike" dirty="0">
                        <a:solidFill>
                          <a:schemeClr val="tx2">
                            <a:lumMod val="90000"/>
                            <a:lumOff val="10000"/>
                          </a:schemeClr>
                        </a:solidFill>
                        <a:latin typeface="+mn-lt"/>
                      </a:endParaRPr>
                    </a:p>
                  </a:txBody>
                  <a:tcPr marL="6674" marR="6674" marT="6674" marB="0" anchor="ctr"/>
                </a:tc>
                <a:tc>
                  <a:txBody>
                    <a:bodyPr/>
                    <a:lstStyle/>
                    <a:p>
                      <a:pPr algn="ctr" fontAlgn="b"/>
                      <a:r>
                        <a:rPr lang="en-US" sz="2000" u="none" strike="noStrike" dirty="0">
                          <a:solidFill>
                            <a:schemeClr val="tx2">
                              <a:lumMod val="90000"/>
                              <a:lumOff val="10000"/>
                            </a:schemeClr>
                          </a:solidFill>
                        </a:rPr>
                        <a:t>3.0 (0-14)</a:t>
                      </a:r>
                      <a:endParaRPr lang="en-US" sz="2000" u="none" strike="noStrike" dirty="0">
                        <a:solidFill>
                          <a:schemeClr val="tx2">
                            <a:lumMod val="90000"/>
                            <a:lumOff val="10000"/>
                          </a:schemeClr>
                        </a:solidFill>
                        <a:latin typeface="+mn-lt"/>
                      </a:endParaRPr>
                    </a:p>
                  </a:txBody>
                  <a:tcPr marL="6674" marR="6674" marT="6674" marB="0" anchor="ctr"/>
                </a:tc>
                <a:tc>
                  <a:txBody>
                    <a:bodyPr/>
                    <a:lstStyle/>
                    <a:p>
                      <a:pPr algn="ctr" fontAlgn="b"/>
                      <a:r>
                        <a:rPr lang="en-US" sz="2000" u="none" strike="noStrike" dirty="0">
                          <a:solidFill>
                            <a:schemeClr val="tx2">
                              <a:lumMod val="90000"/>
                              <a:lumOff val="10000"/>
                            </a:schemeClr>
                          </a:solidFill>
                        </a:rPr>
                        <a:t>7.6 (0-46)</a:t>
                      </a:r>
                      <a:endParaRPr lang="en-US" sz="2000" u="none" strike="noStrike" dirty="0">
                        <a:solidFill>
                          <a:schemeClr val="tx2">
                            <a:lumMod val="90000"/>
                            <a:lumOff val="10000"/>
                          </a:schemeClr>
                        </a:solidFill>
                        <a:latin typeface="+mn-lt"/>
                      </a:endParaRPr>
                    </a:p>
                  </a:txBody>
                  <a:tcPr marL="6674" marR="6674" marT="6674" marB="0" anchor="ctr"/>
                </a:tc>
                <a:tc>
                  <a:txBody>
                    <a:bodyPr/>
                    <a:lstStyle/>
                    <a:p>
                      <a:pPr algn="ctr" fontAlgn="b"/>
                      <a:r>
                        <a:rPr lang="en-US" sz="2000" u="none" strike="noStrike" dirty="0">
                          <a:solidFill>
                            <a:schemeClr val="tx2">
                              <a:lumMod val="90000"/>
                              <a:lumOff val="10000"/>
                            </a:schemeClr>
                          </a:solidFill>
                        </a:rPr>
                        <a:t>19 (0-153)</a:t>
                      </a:r>
                      <a:endParaRPr lang="en-US" sz="2000" u="none" strike="noStrike" dirty="0">
                        <a:solidFill>
                          <a:schemeClr val="tx2">
                            <a:lumMod val="90000"/>
                            <a:lumOff val="10000"/>
                          </a:schemeClr>
                        </a:solidFill>
                        <a:latin typeface="+mn-lt"/>
                      </a:endParaRPr>
                    </a:p>
                  </a:txBody>
                  <a:tcPr marL="6674" marR="6674" marT="6674" marB="0" anchor="ctr"/>
                </a:tc>
                <a:extLst>
                  <a:ext uri="{0D108BD9-81ED-4DB2-BD59-A6C34878D82A}">
                    <a16:rowId xmlns:a16="http://schemas.microsoft.com/office/drawing/2014/main" val="10002"/>
                  </a:ext>
                </a:extLst>
              </a:tr>
              <a:tr h="506896">
                <a:tc>
                  <a:txBody>
                    <a:bodyPr/>
                    <a:lstStyle/>
                    <a:p>
                      <a:pPr algn="ctr" fontAlgn="b"/>
                      <a:r>
                        <a:rPr lang="en-US" sz="2000" u="none" strike="noStrike" dirty="0">
                          <a:solidFill>
                            <a:schemeClr val="tx2">
                              <a:lumMod val="90000"/>
                              <a:lumOff val="10000"/>
                            </a:schemeClr>
                          </a:solidFill>
                        </a:rPr>
                        <a:t># of Individual Jobs</a:t>
                      </a:r>
                      <a:endParaRPr lang="en-US" sz="2000" b="0" i="0" u="none" strike="noStrike" dirty="0">
                        <a:solidFill>
                          <a:schemeClr val="tx2">
                            <a:lumMod val="90000"/>
                            <a:lumOff val="10000"/>
                          </a:schemeClr>
                        </a:solidFill>
                        <a:latin typeface="+mn-lt"/>
                      </a:endParaRPr>
                    </a:p>
                  </a:txBody>
                  <a:tcPr marL="6674" marR="6674" marT="6674" marB="0" anchor="ctr"/>
                </a:tc>
                <a:tc>
                  <a:txBody>
                    <a:bodyPr/>
                    <a:lstStyle/>
                    <a:p>
                      <a:pPr algn="ctr" fontAlgn="b"/>
                      <a:r>
                        <a:rPr lang="en-US" sz="2000" u="none" strike="noStrike" dirty="0">
                          <a:solidFill>
                            <a:schemeClr val="tx2">
                              <a:lumMod val="90000"/>
                              <a:lumOff val="10000"/>
                            </a:schemeClr>
                          </a:solidFill>
                        </a:rPr>
                        <a:t>5.0 (0-63)</a:t>
                      </a:r>
                      <a:endParaRPr lang="en-US" sz="2000" u="none" strike="noStrike" dirty="0">
                        <a:solidFill>
                          <a:schemeClr val="tx2">
                            <a:lumMod val="90000"/>
                            <a:lumOff val="10000"/>
                          </a:schemeClr>
                        </a:solidFill>
                        <a:latin typeface="+mn-lt"/>
                      </a:endParaRPr>
                    </a:p>
                  </a:txBody>
                  <a:tcPr marL="6674" marR="6674" marT="6674" marB="0" anchor="ctr"/>
                </a:tc>
                <a:tc>
                  <a:txBody>
                    <a:bodyPr/>
                    <a:lstStyle/>
                    <a:p>
                      <a:pPr algn="ctr" fontAlgn="b"/>
                      <a:r>
                        <a:rPr lang="en-US" sz="2000" u="none" strike="noStrike" dirty="0">
                          <a:solidFill>
                            <a:schemeClr val="tx2">
                              <a:lumMod val="90000"/>
                              <a:lumOff val="10000"/>
                            </a:schemeClr>
                          </a:solidFill>
                        </a:rPr>
                        <a:t>10.0 (0-50)</a:t>
                      </a:r>
                      <a:endParaRPr lang="en-US" sz="2000" u="none" strike="noStrike" dirty="0">
                        <a:solidFill>
                          <a:schemeClr val="tx2">
                            <a:lumMod val="90000"/>
                            <a:lumOff val="10000"/>
                          </a:schemeClr>
                        </a:solidFill>
                        <a:latin typeface="+mn-lt"/>
                      </a:endParaRPr>
                    </a:p>
                  </a:txBody>
                  <a:tcPr marL="6674" marR="6674" marT="6674" marB="0" anchor="ctr"/>
                </a:tc>
                <a:tc>
                  <a:txBody>
                    <a:bodyPr/>
                    <a:lstStyle/>
                    <a:p>
                      <a:pPr algn="ctr" fontAlgn="b"/>
                      <a:r>
                        <a:rPr lang="en-US" sz="2000" u="none" strike="noStrike" dirty="0">
                          <a:solidFill>
                            <a:schemeClr val="tx2">
                              <a:lumMod val="90000"/>
                              <a:lumOff val="10000"/>
                            </a:schemeClr>
                          </a:solidFill>
                        </a:rPr>
                        <a:t>20.5 (0-153)</a:t>
                      </a:r>
                      <a:endParaRPr lang="en-US" sz="2000" u="none" strike="noStrike" dirty="0">
                        <a:solidFill>
                          <a:schemeClr val="tx2">
                            <a:lumMod val="90000"/>
                            <a:lumOff val="10000"/>
                          </a:schemeClr>
                        </a:solidFill>
                        <a:latin typeface="+mn-lt"/>
                      </a:endParaRPr>
                    </a:p>
                  </a:txBody>
                  <a:tcPr marL="6674" marR="6674" marT="6674" marB="0" anchor="ctr"/>
                </a:tc>
                <a:extLst>
                  <a:ext uri="{0D108BD9-81ED-4DB2-BD59-A6C34878D82A}">
                    <a16:rowId xmlns:a16="http://schemas.microsoft.com/office/drawing/2014/main" val="1734549501"/>
                  </a:ext>
                </a:extLst>
              </a:tr>
              <a:tr h="477078">
                <a:tc>
                  <a:txBody>
                    <a:bodyPr/>
                    <a:lstStyle/>
                    <a:p>
                      <a:pPr algn="ctr" fontAlgn="b"/>
                      <a:r>
                        <a:rPr lang="en-US" sz="2000" u="none" strike="noStrike" dirty="0">
                          <a:solidFill>
                            <a:schemeClr val="tx2">
                              <a:lumMod val="90000"/>
                              <a:lumOff val="10000"/>
                            </a:schemeClr>
                          </a:solidFill>
                        </a:rPr>
                        <a:t># Placements</a:t>
                      </a:r>
                      <a:endParaRPr lang="en-US" sz="2000" b="0" i="0" u="none" strike="noStrike" dirty="0">
                        <a:solidFill>
                          <a:schemeClr val="tx2">
                            <a:lumMod val="90000"/>
                            <a:lumOff val="10000"/>
                          </a:schemeClr>
                        </a:solidFill>
                        <a:latin typeface="+mn-lt"/>
                      </a:endParaRPr>
                    </a:p>
                  </a:txBody>
                  <a:tcPr marL="6674" marR="6674" marT="6674" marB="0" anchor="ctr"/>
                </a:tc>
                <a:tc>
                  <a:txBody>
                    <a:bodyPr/>
                    <a:lstStyle/>
                    <a:p>
                      <a:pPr algn="ctr" fontAlgn="b"/>
                      <a:r>
                        <a:rPr lang="en-US" sz="2000" u="none" strike="noStrike" dirty="0">
                          <a:solidFill>
                            <a:schemeClr val="tx2">
                              <a:lumMod val="90000"/>
                              <a:lumOff val="10000"/>
                            </a:schemeClr>
                          </a:solidFill>
                        </a:rPr>
                        <a:t>5.6 (0-32)</a:t>
                      </a:r>
                      <a:endParaRPr lang="en-US" sz="2000" u="none" strike="noStrike" dirty="0">
                        <a:solidFill>
                          <a:schemeClr val="tx2">
                            <a:lumMod val="90000"/>
                            <a:lumOff val="10000"/>
                          </a:schemeClr>
                        </a:solidFill>
                        <a:latin typeface="+mn-lt"/>
                      </a:endParaRPr>
                    </a:p>
                  </a:txBody>
                  <a:tcPr marL="6674" marR="6674" marT="6674" marB="0" anchor="ctr"/>
                </a:tc>
                <a:tc>
                  <a:txBody>
                    <a:bodyPr/>
                    <a:lstStyle/>
                    <a:p>
                      <a:pPr algn="ctr" fontAlgn="b"/>
                      <a:r>
                        <a:rPr lang="en-US" sz="2000" u="none" strike="noStrike" dirty="0">
                          <a:solidFill>
                            <a:schemeClr val="tx2">
                              <a:lumMod val="90000"/>
                              <a:lumOff val="10000"/>
                            </a:schemeClr>
                          </a:solidFill>
                        </a:rPr>
                        <a:t>9.3 (0-50)</a:t>
                      </a:r>
                      <a:endParaRPr lang="en-US" sz="2000" u="none" strike="noStrike" dirty="0">
                        <a:solidFill>
                          <a:schemeClr val="tx2">
                            <a:lumMod val="90000"/>
                            <a:lumOff val="10000"/>
                          </a:schemeClr>
                        </a:solidFill>
                        <a:latin typeface="+mn-lt"/>
                      </a:endParaRPr>
                    </a:p>
                  </a:txBody>
                  <a:tcPr marL="6674" marR="6674" marT="6674" marB="0" anchor="ctr"/>
                </a:tc>
                <a:tc>
                  <a:txBody>
                    <a:bodyPr/>
                    <a:lstStyle/>
                    <a:p>
                      <a:pPr algn="ctr" fontAlgn="b"/>
                      <a:r>
                        <a:rPr lang="en-US" sz="2000" u="none" strike="noStrike" dirty="0">
                          <a:solidFill>
                            <a:schemeClr val="tx2">
                              <a:lumMod val="90000"/>
                              <a:lumOff val="10000"/>
                            </a:schemeClr>
                          </a:solidFill>
                        </a:rPr>
                        <a:t>22.0 (0-159)</a:t>
                      </a:r>
                      <a:endParaRPr lang="en-US" sz="2000" u="none" strike="noStrike" dirty="0">
                        <a:solidFill>
                          <a:schemeClr val="tx2">
                            <a:lumMod val="90000"/>
                            <a:lumOff val="10000"/>
                          </a:schemeClr>
                        </a:solidFill>
                        <a:latin typeface="+mn-lt"/>
                      </a:endParaRPr>
                    </a:p>
                  </a:txBody>
                  <a:tcPr marL="6674" marR="6674" marT="6674" marB="0" anchor="ctr"/>
                </a:tc>
                <a:extLst>
                  <a:ext uri="{0D108BD9-81ED-4DB2-BD59-A6C34878D82A}">
                    <a16:rowId xmlns:a16="http://schemas.microsoft.com/office/drawing/2014/main" val="4025816287"/>
                  </a:ext>
                </a:extLst>
              </a:tr>
              <a:tr h="369116">
                <a:tc>
                  <a:txBody>
                    <a:bodyPr/>
                    <a:lstStyle/>
                    <a:p>
                      <a:pPr algn="ctr" fontAlgn="b"/>
                      <a:r>
                        <a:rPr lang="en-US" sz="2000" u="none" strike="noStrike" dirty="0">
                          <a:solidFill>
                            <a:schemeClr val="tx2">
                              <a:lumMod val="90000"/>
                              <a:lumOff val="10000"/>
                            </a:schemeClr>
                          </a:solidFill>
                        </a:rPr>
                        <a:t>Average Hourly Wage</a:t>
                      </a:r>
                      <a:endParaRPr lang="en-US" sz="2000" b="0" i="0" u="none" strike="noStrike" dirty="0">
                        <a:solidFill>
                          <a:schemeClr val="tx2">
                            <a:lumMod val="90000"/>
                            <a:lumOff val="10000"/>
                          </a:schemeClr>
                        </a:solidFill>
                        <a:latin typeface="+mn-lt"/>
                      </a:endParaRPr>
                    </a:p>
                  </a:txBody>
                  <a:tcPr marL="6674" marR="6674" marT="6674"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000" u="none" strike="noStrike" dirty="0">
                          <a:solidFill>
                            <a:schemeClr val="tx2">
                              <a:lumMod val="90000"/>
                              <a:lumOff val="10000"/>
                            </a:schemeClr>
                          </a:solidFill>
                        </a:rPr>
                        <a:t>$12.45</a:t>
                      </a:r>
                    </a:p>
                    <a:p>
                      <a:pPr algn="ctr" fontAlgn="b"/>
                      <a:r>
                        <a:rPr lang="en-US" sz="2000" u="none" strike="noStrike" dirty="0">
                          <a:solidFill>
                            <a:schemeClr val="tx2">
                              <a:lumMod val="90000"/>
                              <a:lumOff val="10000"/>
                            </a:schemeClr>
                          </a:solidFill>
                        </a:rPr>
                        <a:t> ($5.47-$24.16)</a:t>
                      </a:r>
                      <a:endParaRPr lang="en-US" sz="2000" u="none" strike="noStrike" dirty="0">
                        <a:solidFill>
                          <a:schemeClr val="tx2">
                            <a:lumMod val="90000"/>
                            <a:lumOff val="10000"/>
                          </a:schemeClr>
                        </a:solidFill>
                        <a:latin typeface="+mn-lt"/>
                      </a:endParaRPr>
                    </a:p>
                  </a:txBody>
                  <a:tcPr marL="6674" marR="6674" marT="6674"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000" u="none" strike="noStrike" dirty="0">
                          <a:solidFill>
                            <a:schemeClr val="tx2">
                              <a:lumMod val="90000"/>
                              <a:lumOff val="10000"/>
                            </a:schemeClr>
                          </a:solidFill>
                        </a:rPr>
                        <a:t>$13.34</a:t>
                      </a:r>
                    </a:p>
                    <a:p>
                      <a:pPr algn="ctr" fontAlgn="b"/>
                      <a:r>
                        <a:rPr lang="en-US" sz="2000" u="none" strike="noStrike" dirty="0">
                          <a:solidFill>
                            <a:schemeClr val="tx2">
                              <a:lumMod val="90000"/>
                              <a:lumOff val="10000"/>
                            </a:schemeClr>
                          </a:solidFill>
                        </a:rPr>
                        <a:t> ($5.69-$24.16)</a:t>
                      </a:r>
                      <a:endParaRPr lang="en-US" sz="2000" u="none" strike="noStrike" dirty="0">
                        <a:solidFill>
                          <a:schemeClr val="tx2">
                            <a:lumMod val="90000"/>
                            <a:lumOff val="10000"/>
                          </a:schemeClr>
                        </a:solidFill>
                        <a:latin typeface="+mn-lt"/>
                      </a:endParaRPr>
                    </a:p>
                  </a:txBody>
                  <a:tcPr marL="6674" marR="6674" marT="6674"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000" u="none" strike="noStrike" dirty="0">
                          <a:solidFill>
                            <a:schemeClr val="tx2">
                              <a:lumMod val="90000"/>
                              <a:lumOff val="10000"/>
                            </a:schemeClr>
                          </a:solidFill>
                        </a:rPr>
                        <a:t>$13.92</a:t>
                      </a:r>
                    </a:p>
                    <a:p>
                      <a:pPr algn="ctr" fontAlgn="b"/>
                      <a:r>
                        <a:rPr lang="en-US" sz="2000" u="none" strike="noStrike" dirty="0">
                          <a:solidFill>
                            <a:schemeClr val="tx2">
                              <a:lumMod val="90000"/>
                              <a:lumOff val="10000"/>
                            </a:schemeClr>
                          </a:solidFill>
                        </a:rPr>
                        <a:t> ($5.63-$26.86)</a:t>
                      </a:r>
                      <a:endParaRPr lang="en-US" sz="2000" u="none" strike="noStrike" dirty="0">
                        <a:solidFill>
                          <a:schemeClr val="tx2">
                            <a:lumMod val="90000"/>
                            <a:lumOff val="10000"/>
                          </a:schemeClr>
                        </a:solidFill>
                        <a:latin typeface="+mn-lt"/>
                      </a:endParaRPr>
                    </a:p>
                  </a:txBody>
                  <a:tcPr marL="6674" marR="6674" marT="6674" marB="0" anchor="ctr"/>
                </a:tc>
                <a:extLst>
                  <a:ext uri="{0D108BD9-81ED-4DB2-BD59-A6C34878D82A}">
                    <a16:rowId xmlns:a16="http://schemas.microsoft.com/office/drawing/2014/main" val="3641446358"/>
                  </a:ext>
                </a:extLst>
              </a:tr>
              <a:tr h="411060">
                <a:tc>
                  <a:txBody>
                    <a:bodyPr/>
                    <a:lstStyle/>
                    <a:p>
                      <a:pPr algn="ctr" fontAlgn="b"/>
                      <a:r>
                        <a:rPr lang="en-US" sz="2000" u="none" strike="noStrike" dirty="0">
                          <a:solidFill>
                            <a:schemeClr val="tx2">
                              <a:lumMod val="90000"/>
                              <a:lumOff val="10000"/>
                            </a:schemeClr>
                          </a:solidFill>
                        </a:rPr>
                        <a:t>Total Annual Wages</a:t>
                      </a:r>
                      <a:endParaRPr lang="en-US" sz="2000" b="0" i="0" u="none" strike="noStrike" dirty="0">
                        <a:solidFill>
                          <a:schemeClr val="tx2">
                            <a:lumMod val="90000"/>
                            <a:lumOff val="10000"/>
                          </a:schemeClr>
                        </a:solidFill>
                        <a:latin typeface="+mn-lt"/>
                      </a:endParaRPr>
                    </a:p>
                  </a:txBody>
                  <a:tcPr marL="6674" marR="6674" marT="6674"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000" u="none" strike="noStrike" dirty="0">
                          <a:solidFill>
                            <a:schemeClr val="tx2">
                              <a:lumMod val="90000"/>
                              <a:lumOff val="10000"/>
                            </a:schemeClr>
                          </a:solidFill>
                        </a:rPr>
                        <a:t>$32,921</a:t>
                      </a:r>
                    </a:p>
                    <a:p>
                      <a:pPr marL="0" marR="0" indent="0" algn="ctr" defTabSz="914400" rtl="0" eaLnBrk="1" fontAlgn="b" latinLnBrk="0" hangingPunct="1">
                        <a:lnSpc>
                          <a:spcPct val="100000"/>
                        </a:lnSpc>
                        <a:spcBef>
                          <a:spcPts val="0"/>
                        </a:spcBef>
                        <a:spcAft>
                          <a:spcPts val="0"/>
                        </a:spcAft>
                        <a:buClrTx/>
                        <a:buSzTx/>
                        <a:buFontTx/>
                        <a:buNone/>
                        <a:tabLst/>
                        <a:defRPr/>
                      </a:pPr>
                      <a:r>
                        <a:rPr lang="en-US" sz="2000" u="none" strike="noStrike" dirty="0">
                          <a:solidFill>
                            <a:schemeClr val="tx2">
                              <a:lumMod val="90000"/>
                              <a:lumOff val="10000"/>
                            </a:schemeClr>
                          </a:solidFill>
                        </a:rPr>
                        <a:t>($13-$296,049)</a:t>
                      </a:r>
                      <a:endParaRPr lang="en-US" sz="2000" u="none" strike="noStrike" dirty="0">
                        <a:solidFill>
                          <a:schemeClr val="tx2">
                            <a:lumMod val="90000"/>
                            <a:lumOff val="10000"/>
                          </a:schemeClr>
                        </a:solidFill>
                        <a:latin typeface="+mn-lt"/>
                      </a:endParaRPr>
                    </a:p>
                  </a:txBody>
                  <a:tcPr marL="6674" marR="6674" marT="6674" marB="0" anchor="ctr"/>
                </a:tc>
                <a:tc>
                  <a:txBody>
                    <a:bodyPr/>
                    <a:lstStyle/>
                    <a:p>
                      <a:pPr algn="ctr" fontAlgn="b"/>
                      <a:r>
                        <a:rPr lang="en-US" sz="2000" u="none" strike="noStrike" dirty="0">
                          <a:solidFill>
                            <a:schemeClr val="tx2">
                              <a:lumMod val="90000"/>
                              <a:lumOff val="10000"/>
                            </a:schemeClr>
                          </a:solidFill>
                        </a:rPr>
                        <a:t>$99,979</a:t>
                      </a:r>
                    </a:p>
                    <a:p>
                      <a:pPr algn="ctr" fontAlgn="b"/>
                      <a:r>
                        <a:rPr lang="en-US" sz="2000" u="none" strike="noStrike" dirty="0">
                          <a:solidFill>
                            <a:schemeClr val="tx2">
                              <a:lumMod val="90000"/>
                              <a:lumOff val="10000"/>
                            </a:schemeClr>
                          </a:solidFill>
                        </a:rPr>
                        <a:t>($3203-$906,646)</a:t>
                      </a:r>
                      <a:endParaRPr lang="en-US" sz="2000" u="none" strike="noStrike" dirty="0">
                        <a:solidFill>
                          <a:schemeClr val="tx2">
                            <a:lumMod val="90000"/>
                            <a:lumOff val="10000"/>
                          </a:schemeClr>
                        </a:solidFill>
                        <a:latin typeface="+mn-lt"/>
                      </a:endParaRPr>
                    </a:p>
                  </a:txBody>
                  <a:tcPr marL="6674" marR="6674" marT="6674" marB="0" anchor="ctr"/>
                </a:tc>
                <a:tc>
                  <a:txBody>
                    <a:bodyPr/>
                    <a:lstStyle/>
                    <a:p>
                      <a:pPr algn="ctr" fontAlgn="b"/>
                      <a:r>
                        <a:rPr lang="en-US" sz="2000" u="none" strike="noStrike" dirty="0">
                          <a:solidFill>
                            <a:schemeClr val="tx2">
                              <a:lumMod val="90000"/>
                              <a:lumOff val="10000"/>
                            </a:schemeClr>
                          </a:solidFill>
                        </a:rPr>
                        <a:t>$242,378</a:t>
                      </a:r>
                    </a:p>
                    <a:p>
                      <a:pPr algn="ctr" fontAlgn="b"/>
                      <a:r>
                        <a:rPr lang="en-US" sz="2000" u="none" strike="noStrike" dirty="0">
                          <a:solidFill>
                            <a:schemeClr val="tx2">
                              <a:lumMod val="90000"/>
                              <a:lumOff val="10000"/>
                            </a:schemeClr>
                          </a:solidFill>
                        </a:rPr>
                        <a:t>($3739-$1,958,870)</a:t>
                      </a:r>
                      <a:endParaRPr lang="en-US" sz="2000" u="none" strike="noStrike" dirty="0">
                        <a:solidFill>
                          <a:schemeClr val="tx2">
                            <a:lumMod val="90000"/>
                            <a:lumOff val="10000"/>
                          </a:schemeClr>
                        </a:solidFill>
                        <a:latin typeface="+mn-lt"/>
                      </a:endParaRPr>
                    </a:p>
                  </a:txBody>
                  <a:tcPr marL="6674" marR="6674" marT="6674" marB="0" anchor="ctr"/>
                </a:tc>
                <a:extLst>
                  <a:ext uri="{0D108BD9-81ED-4DB2-BD59-A6C34878D82A}">
                    <a16:rowId xmlns:a16="http://schemas.microsoft.com/office/drawing/2014/main" val="2318228669"/>
                  </a:ext>
                </a:extLst>
              </a:tr>
            </a:tbl>
          </a:graphicData>
        </a:graphic>
      </p:graphicFrame>
      <p:sp>
        <p:nvSpPr>
          <p:cNvPr id="3" name="TextBox 2">
            <a:extLst>
              <a:ext uri="{FF2B5EF4-FFF2-40B4-BE49-F238E27FC236}">
                <a16:creationId xmlns:a16="http://schemas.microsoft.com/office/drawing/2014/main" id="{C79C03F8-A4A9-52F9-6F4D-427045B4601F}"/>
              </a:ext>
            </a:extLst>
          </p:cNvPr>
          <p:cNvSpPr txBox="1"/>
          <p:nvPr/>
        </p:nvSpPr>
        <p:spPr>
          <a:xfrm>
            <a:off x="580337" y="4942603"/>
            <a:ext cx="11397618" cy="400110"/>
          </a:xfrm>
          <a:prstGeom prst="rect">
            <a:avLst/>
          </a:prstGeom>
          <a:noFill/>
        </p:spPr>
        <p:txBody>
          <a:bodyPr wrap="square" rtlCol="0">
            <a:spAutoFit/>
          </a:bodyPr>
          <a:lstStyle/>
          <a:p>
            <a:r>
              <a:rPr lang="en-US" sz="2000" dirty="0">
                <a:solidFill>
                  <a:schemeClr val="tx2">
                    <a:lumMod val="90000"/>
                    <a:lumOff val="10000"/>
                  </a:schemeClr>
                </a:solidFill>
              </a:rPr>
              <a:t>Total Annual Wages on TE, SE, and IE (113 Clubs responding): $37,497,659</a:t>
            </a:r>
          </a:p>
        </p:txBody>
      </p:sp>
      <p:sp>
        <p:nvSpPr>
          <p:cNvPr id="9" name="Footer Placeholder 6">
            <a:extLst>
              <a:ext uri="{FF2B5EF4-FFF2-40B4-BE49-F238E27FC236}">
                <a16:creationId xmlns:a16="http://schemas.microsoft.com/office/drawing/2014/main" id="{D8FD0732-3F9F-E5AF-84CB-BF6198EA6FB4}"/>
              </a:ext>
            </a:extLst>
          </p:cNvPr>
          <p:cNvSpPr txBox="1">
            <a:spLocks/>
          </p:cNvSpPr>
          <p:nvPr/>
        </p:nvSpPr>
        <p:spPr>
          <a:xfrm>
            <a:off x="580337" y="5444607"/>
            <a:ext cx="6400800" cy="381000"/>
          </a:xfrm>
          <a:prstGeom prst="rect">
            <a:avLst/>
          </a:prstGeom>
        </p:spPr>
        <p:txBody>
          <a:bodyPr anchor="b"/>
          <a:lstStyle/>
          <a:p>
            <a:pPr fontAlgn="auto">
              <a:spcBef>
                <a:spcPts val="0"/>
              </a:spcBef>
              <a:spcAft>
                <a:spcPts val="0"/>
              </a:spcAft>
              <a:defRPr/>
            </a:pPr>
            <a:r>
              <a:rPr lang="en-US" sz="900" dirty="0">
                <a:solidFill>
                  <a:schemeClr val="accent4">
                    <a:lumMod val="50000"/>
                  </a:schemeClr>
                </a:solidFill>
              </a:rPr>
              <a:t>The Clubhouse Profile Questionnaire 2023. Results for Clubhouses Worldwide</a:t>
            </a:r>
          </a:p>
          <a:p>
            <a:pPr fontAlgn="auto">
              <a:spcBef>
                <a:spcPts val="0"/>
              </a:spcBef>
              <a:spcAft>
                <a:spcPts val="0"/>
              </a:spcAft>
              <a:defRPr/>
            </a:pPr>
            <a:r>
              <a:rPr lang="en-US" sz="900" dirty="0">
                <a:solidFill>
                  <a:schemeClr val="accent4">
                    <a:lumMod val="50000"/>
                  </a:schemeClr>
                </a:solidFill>
              </a:rPr>
              <a:t>© 2023-2024 University of Massachusetts: All rights reserved. No reproductions without written permission.</a:t>
            </a:r>
          </a:p>
        </p:txBody>
      </p:sp>
      <p:grpSp>
        <p:nvGrpSpPr>
          <p:cNvPr id="12" name="Group 11" descr="UMass Chan Logo all text&#10;&#10;isparc logo yellow stars in the shapes of people with text isparc&#10;&#10;clubhouse logo house with globe outline&#10;&#10;world globe&#10;">
            <a:extLst>
              <a:ext uri="{FF2B5EF4-FFF2-40B4-BE49-F238E27FC236}">
                <a16:creationId xmlns:a16="http://schemas.microsoft.com/office/drawing/2014/main" id="{4B53CA62-B2F8-506F-6917-D9EDCBA5A19E}"/>
              </a:ext>
            </a:extLst>
          </p:cNvPr>
          <p:cNvGrpSpPr/>
          <p:nvPr/>
        </p:nvGrpSpPr>
        <p:grpSpPr>
          <a:xfrm>
            <a:off x="193885" y="5552110"/>
            <a:ext cx="11957644" cy="1305890"/>
            <a:chOff x="193885" y="5552110"/>
            <a:chExt cx="11957644" cy="1305890"/>
          </a:xfrm>
        </p:grpSpPr>
        <p:pic>
          <p:nvPicPr>
            <p:cNvPr id="13" name="Picture 12" descr="UMass Chan Logo">
              <a:extLst>
                <a:ext uri="{FF2B5EF4-FFF2-40B4-BE49-F238E27FC236}">
                  <a16:creationId xmlns:a16="http://schemas.microsoft.com/office/drawing/2014/main" id="{BAAE0C01-CB7C-D61D-392D-7C343C895E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885" y="6243202"/>
              <a:ext cx="2516615" cy="547363"/>
            </a:xfrm>
            <a:prstGeom prst="rect">
              <a:avLst/>
            </a:prstGeom>
          </p:spPr>
        </p:pic>
        <p:pic>
          <p:nvPicPr>
            <p:cNvPr id="14" name="Picture 13" descr="iSPARC logo">
              <a:extLst>
                <a:ext uri="{FF2B5EF4-FFF2-40B4-BE49-F238E27FC236}">
                  <a16:creationId xmlns:a16="http://schemas.microsoft.com/office/drawing/2014/main" id="{7EC9FA75-1539-E390-90EB-B8DD7A0FD7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2895" y="6243202"/>
              <a:ext cx="1216363" cy="547363"/>
            </a:xfrm>
            <a:prstGeom prst="rect">
              <a:avLst/>
            </a:prstGeom>
          </p:spPr>
        </p:pic>
        <p:pic>
          <p:nvPicPr>
            <p:cNvPr id="15" name="Picture 14" descr="Clubhouse logo">
              <a:extLst>
                <a:ext uri="{FF2B5EF4-FFF2-40B4-BE49-F238E27FC236}">
                  <a16:creationId xmlns:a16="http://schemas.microsoft.com/office/drawing/2014/main" id="{7296C49C-5831-7919-9A40-ECAA49BD26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91653" y="6243202"/>
              <a:ext cx="3475340" cy="547363"/>
            </a:xfrm>
            <a:prstGeom prst="rect">
              <a:avLst/>
            </a:prstGeom>
          </p:spPr>
        </p:pic>
        <p:pic>
          <p:nvPicPr>
            <p:cNvPr id="16" name="Picture 15" descr="world globe">
              <a:extLst>
                <a:ext uri="{FF2B5EF4-FFF2-40B4-BE49-F238E27FC236}">
                  <a16:creationId xmlns:a16="http://schemas.microsoft.com/office/drawing/2014/main" id="{FCCB3A70-D661-8197-5704-885166D1C79A}"/>
                </a:ext>
              </a:extLst>
            </p:cNvPr>
            <p:cNvPicPr>
              <a:picLocks noChangeAspect="1"/>
            </p:cNvPicPr>
            <p:nvPr/>
          </p:nvPicPr>
          <p:blipFill>
            <a:blip r:embed="rId6"/>
            <a:stretch>
              <a:fillRect/>
            </a:stretch>
          </p:blipFill>
          <p:spPr>
            <a:xfrm>
              <a:off x="8366339" y="5552110"/>
              <a:ext cx="3785190" cy="1305890"/>
            </a:xfrm>
            <a:prstGeom prst="rect">
              <a:avLst/>
            </a:prstGeom>
          </p:spPr>
        </p:pic>
      </p:grpSp>
    </p:spTree>
    <p:extLst>
      <p:ext uri="{BB962C8B-B14F-4D97-AF65-F5344CB8AC3E}">
        <p14:creationId xmlns:p14="http://schemas.microsoft.com/office/powerpoint/2010/main" val="38589130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DA9461AC-F613-7986-BFDD-54CC0950C836}"/>
              </a:ext>
            </a:extLst>
          </p:cNvPr>
          <p:cNvSpPr txBox="1">
            <a:spLocks noGrp="1" noChangeArrowheads="1"/>
          </p:cNvSpPr>
          <p:nvPr>
            <p:ph type="title"/>
          </p:nvPr>
        </p:nvSpPr>
        <p:spPr>
          <a:xfrm>
            <a:off x="838200" y="365126"/>
            <a:ext cx="10515600" cy="67054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0" i="0" u="none" strike="noStrike" kern="1200" cap="none" spc="0" normalizeH="0" baseline="0" noProof="0" dirty="0">
                <a:ln>
                  <a:noFill/>
                </a:ln>
                <a:solidFill>
                  <a:schemeClr val="tx2">
                    <a:lumMod val="90000"/>
                    <a:lumOff val="10000"/>
                  </a:schemeClr>
                </a:solidFill>
                <a:effectLst/>
                <a:uLnTx/>
                <a:uFillTx/>
                <a:latin typeface="+mj-lt"/>
                <a:ea typeface="+mj-ea"/>
                <a:cs typeface="+mj-cs"/>
              </a:rPr>
              <a:t>Clubhouse Research</a:t>
            </a:r>
          </a:p>
        </p:txBody>
      </p:sp>
      <p:sp>
        <p:nvSpPr>
          <p:cNvPr id="6" name="Content Placeholder 5">
            <a:extLst>
              <a:ext uri="{FF2B5EF4-FFF2-40B4-BE49-F238E27FC236}">
                <a16:creationId xmlns:a16="http://schemas.microsoft.com/office/drawing/2014/main" id="{FA679324-F9E0-E79B-43FB-551CBEC7CB6F}"/>
              </a:ext>
            </a:extLst>
          </p:cNvPr>
          <p:cNvSpPr>
            <a:spLocks noGrp="1"/>
          </p:cNvSpPr>
          <p:nvPr>
            <p:ph idx="1"/>
          </p:nvPr>
        </p:nvSpPr>
        <p:spPr>
          <a:xfrm>
            <a:off x="838200" y="1481775"/>
            <a:ext cx="10515600" cy="3905234"/>
          </a:xfrm>
        </p:spPr>
        <p:txBody>
          <a:bodyPr>
            <a:normAutofit fontScale="77500" lnSpcReduction="20000"/>
          </a:bodyPr>
          <a:lstStyle/>
          <a:p>
            <a:pPr>
              <a:lnSpc>
                <a:spcPct val="100000"/>
              </a:lnSpc>
            </a:pPr>
            <a:r>
              <a:rPr lang="en-US" sz="2800" dirty="0"/>
              <a:t>57% of Clubhouses (n=214) indicate an interest in research</a:t>
            </a:r>
          </a:p>
          <a:p>
            <a:pPr>
              <a:lnSpc>
                <a:spcPct val="200000"/>
              </a:lnSpc>
            </a:pPr>
            <a:r>
              <a:rPr lang="en-US" sz="2800" dirty="0"/>
              <a:t>23% of Clubhouses (n=215) currently have a collaboration with a researcher or university</a:t>
            </a:r>
          </a:p>
          <a:p>
            <a:pPr>
              <a:lnSpc>
                <a:spcPct val="200000"/>
              </a:lnSpc>
            </a:pPr>
            <a:r>
              <a:rPr lang="en-US" sz="2800" dirty="0"/>
              <a:t>17% of Clubhouses (n=210) are currently involved with a research project</a:t>
            </a:r>
          </a:p>
          <a:p>
            <a:pPr>
              <a:lnSpc>
                <a:spcPct val="200000"/>
              </a:lnSpc>
            </a:pPr>
            <a:r>
              <a:rPr lang="en-US" sz="2800" dirty="0"/>
              <a:t>10% of Clubhouses (n=209) are currently involved with developing a research project</a:t>
            </a:r>
          </a:p>
          <a:p>
            <a:endParaRPr lang="en-US" dirty="0"/>
          </a:p>
        </p:txBody>
      </p:sp>
      <p:sp>
        <p:nvSpPr>
          <p:cNvPr id="5" name="Footer Placeholder 6">
            <a:extLst>
              <a:ext uri="{FF2B5EF4-FFF2-40B4-BE49-F238E27FC236}">
                <a16:creationId xmlns:a16="http://schemas.microsoft.com/office/drawing/2014/main" id="{DEBC3A53-7E61-8E8F-2C27-2E6226192C8C}"/>
              </a:ext>
            </a:extLst>
          </p:cNvPr>
          <p:cNvSpPr txBox="1">
            <a:spLocks/>
          </p:cNvSpPr>
          <p:nvPr/>
        </p:nvSpPr>
        <p:spPr>
          <a:xfrm>
            <a:off x="193885" y="5833113"/>
            <a:ext cx="6400800" cy="381000"/>
          </a:xfrm>
          <a:prstGeom prst="rect">
            <a:avLst/>
          </a:prstGeom>
        </p:spPr>
        <p:txBody>
          <a:bodyPr anchor="b"/>
          <a:lstStyle/>
          <a:p>
            <a:pPr fontAlgn="auto">
              <a:spcBef>
                <a:spcPts val="0"/>
              </a:spcBef>
              <a:spcAft>
                <a:spcPts val="0"/>
              </a:spcAft>
              <a:defRPr/>
            </a:pPr>
            <a:r>
              <a:rPr lang="en-US" sz="900" dirty="0">
                <a:solidFill>
                  <a:schemeClr val="accent4">
                    <a:lumMod val="50000"/>
                  </a:schemeClr>
                </a:solidFill>
              </a:rPr>
              <a:t>The Clubhouse Profile Questionnaire 2023. Results for Clubhouses Worldwide</a:t>
            </a:r>
          </a:p>
          <a:p>
            <a:pPr fontAlgn="auto">
              <a:spcBef>
                <a:spcPts val="0"/>
              </a:spcBef>
              <a:spcAft>
                <a:spcPts val="0"/>
              </a:spcAft>
              <a:defRPr/>
            </a:pPr>
            <a:r>
              <a:rPr lang="en-US" sz="900" dirty="0">
                <a:solidFill>
                  <a:schemeClr val="accent4">
                    <a:lumMod val="50000"/>
                  </a:schemeClr>
                </a:solidFill>
              </a:rPr>
              <a:t>© 2023-2024 University of Massachusetts: All rights reserved. No reproductions without written permission.</a:t>
            </a:r>
          </a:p>
        </p:txBody>
      </p:sp>
      <p:grpSp>
        <p:nvGrpSpPr>
          <p:cNvPr id="7" name="Group 6" descr="UMass Chan Logo all text&#10;&#10;isparc logo yellow stars in the shapes of people with text isparc&#10;&#10;clubhouse logo house with globe outline&#10;&#10;world globe&#10;">
            <a:extLst>
              <a:ext uri="{FF2B5EF4-FFF2-40B4-BE49-F238E27FC236}">
                <a16:creationId xmlns:a16="http://schemas.microsoft.com/office/drawing/2014/main" id="{F8A44786-9627-7EEE-7016-3874B215C410}"/>
              </a:ext>
            </a:extLst>
          </p:cNvPr>
          <p:cNvGrpSpPr/>
          <p:nvPr/>
        </p:nvGrpSpPr>
        <p:grpSpPr>
          <a:xfrm>
            <a:off x="193885" y="5552110"/>
            <a:ext cx="11957644" cy="1305890"/>
            <a:chOff x="193885" y="5552110"/>
            <a:chExt cx="11957644" cy="1305890"/>
          </a:xfrm>
        </p:grpSpPr>
        <p:pic>
          <p:nvPicPr>
            <p:cNvPr id="8" name="Picture 7" descr="UMass Chan Logo">
              <a:extLst>
                <a:ext uri="{FF2B5EF4-FFF2-40B4-BE49-F238E27FC236}">
                  <a16:creationId xmlns:a16="http://schemas.microsoft.com/office/drawing/2014/main" id="{7D150591-E8C3-92C6-06D6-AAFBA15A9F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885" y="6243202"/>
              <a:ext cx="2516615" cy="547363"/>
            </a:xfrm>
            <a:prstGeom prst="rect">
              <a:avLst/>
            </a:prstGeom>
          </p:spPr>
        </p:pic>
        <p:pic>
          <p:nvPicPr>
            <p:cNvPr id="10" name="Picture 9" descr="iSPARC logo">
              <a:extLst>
                <a:ext uri="{FF2B5EF4-FFF2-40B4-BE49-F238E27FC236}">
                  <a16:creationId xmlns:a16="http://schemas.microsoft.com/office/drawing/2014/main" id="{A1E5EE37-161B-D17F-4849-07110A59DA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2895" y="6243202"/>
              <a:ext cx="1216363" cy="547363"/>
            </a:xfrm>
            <a:prstGeom prst="rect">
              <a:avLst/>
            </a:prstGeom>
          </p:spPr>
        </p:pic>
        <p:pic>
          <p:nvPicPr>
            <p:cNvPr id="15" name="Picture 14" descr="Clubhouse logo">
              <a:extLst>
                <a:ext uri="{FF2B5EF4-FFF2-40B4-BE49-F238E27FC236}">
                  <a16:creationId xmlns:a16="http://schemas.microsoft.com/office/drawing/2014/main" id="{C3D2C338-E3D3-4237-5753-487A165B60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91653" y="6243202"/>
              <a:ext cx="3475340" cy="547363"/>
            </a:xfrm>
            <a:prstGeom prst="rect">
              <a:avLst/>
            </a:prstGeom>
          </p:spPr>
        </p:pic>
        <p:pic>
          <p:nvPicPr>
            <p:cNvPr id="16" name="Picture 15" descr="world globe">
              <a:extLst>
                <a:ext uri="{FF2B5EF4-FFF2-40B4-BE49-F238E27FC236}">
                  <a16:creationId xmlns:a16="http://schemas.microsoft.com/office/drawing/2014/main" id="{E2654070-02C7-D917-B241-BA03220BDB6C}"/>
                </a:ext>
              </a:extLst>
            </p:cNvPr>
            <p:cNvPicPr>
              <a:picLocks noChangeAspect="1"/>
            </p:cNvPicPr>
            <p:nvPr/>
          </p:nvPicPr>
          <p:blipFill>
            <a:blip r:embed="rId6"/>
            <a:stretch>
              <a:fillRect/>
            </a:stretch>
          </p:blipFill>
          <p:spPr>
            <a:xfrm>
              <a:off x="8366339" y="5552110"/>
              <a:ext cx="3785190" cy="1305890"/>
            </a:xfrm>
            <a:prstGeom prst="rect">
              <a:avLst/>
            </a:prstGeom>
          </p:spPr>
        </p:pic>
      </p:grpSp>
    </p:spTree>
    <p:extLst>
      <p:ext uri="{BB962C8B-B14F-4D97-AF65-F5344CB8AC3E}">
        <p14:creationId xmlns:p14="http://schemas.microsoft.com/office/powerpoint/2010/main" val="275372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191D65D-2BDD-C65D-48CE-6BEB370A5A96}"/>
            </a:ext>
          </a:extLst>
        </p:cNvPr>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95E26630-571D-A312-B6A9-10DD41A0AF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A8AA014A-9E9F-9D80-7850-DFDAE5A1AB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48215" cy="6857999"/>
          </a:xfrm>
          <a:custGeom>
            <a:avLst/>
            <a:gdLst>
              <a:gd name="connsiteX0" fmla="*/ 0 w 9024730"/>
              <a:gd name="connsiteY0" fmla="*/ 0 h 6857999"/>
              <a:gd name="connsiteX1" fmla="*/ 9024730 w 9024730"/>
              <a:gd name="connsiteY1" fmla="*/ 0 h 6857999"/>
              <a:gd name="connsiteX2" fmla="*/ 9024730 w 9024730"/>
              <a:gd name="connsiteY2" fmla="*/ 2 h 6857999"/>
              <a:gd name="connsiteX3" fmla="*/ 8447016 w 9024730"/>
              <a:gd name="connsiteY3" fmla="*/ 2 h 6857999"/>
              <a:gd name="connsiteX4" fmla="*/ 8441214 w 9024730"/>
              <a:gd name="connsiteY4" fmla="*/ 14562 h 6857999"/>
              <a:gd name="connsiteX5" fmla="*/ 8445389 w 9024730"/>
              <a:gd name="connsiteY5" fmla="*/ 59077 h 6857999"/>
              <a:gd name="connsiteX6" fmla="*/ 8437086 w 9024730"/>
              <a:gd name="connsiteY6" fmla="*/ 107668 h 6857999"/>
              <a:gd name="connsiteX7" fmla="*/ 8458599 w 9024730"/>
              <a:gd name="connsiteY7" fmla="*/ 246136 h 6857999"/>
              <a:gd name="connsiteX8" fmla="*/ 8433237 w 9024730"/>
              <a:gd name="connsiteY8" fmla="*/ 372908 h 6857999"/>
              <a:gd name="connsiteX9" fmla="*/ 8430194 w 9024730"/>
              <a:gd name="connsiteY9" fmla="*/ 450607 h 6857999"/>
              <a:gd name="connsiteX10" fmla="*/ 8443315 w 9024730"/>
              <a:gd name="connsiteY10" fmla="*/ 812800 h 6857999"/>
              <a:gd name="connsiteX11" fmla="*/ 8453042 w 9024730"/>
              <a:gd name="connsiteY11" fmla="*/ 912727 h 6857999"/>
              <a:gd name="connsiteX12" fmla="*/ 8451649 w 9024730"/>
              <a:gd name="connsiteY12" fmla="*/ 989950 h 6857999"/>
              <a:gd name="connsiteX13" fmla="*/ 8455592 w 9024730"/>
              <a:gd name="connsiteY13" fmla="*/ 1141745 h 6857999"/>
              <a:gd name="connsiteX14" fmla="*/ 8470203 w 9024730"/>
              <a:gd name="connsiteY14" fmla="*/ 1265454 h 6857999"/>
              <a:gd name="connsiteX15" fmla="*/ 8499638 w 9024730"/>
              <a:gd name="connsiteY15" fmla="*/ 1385480 h 6857999"/>
              <a:gd name="connsiteX16" fmla="*/ 8518660 w 9024730"/>
              <a:gd name="connsiteY16" fmla="*/ 1458060 h 6857999"/>
              <a:gd name="connsiteX17" fmla="*/ 8539125 w 9024730"/>
              <a:gd name="connsiteY17" fmla="*/ 1513175 h 6857999"/>
              <a:gd name="connsiteX18" fmla="*/ 8570281 w 9024730"/>
              <a:gd name="connsiteY18" fmla="*/ 1570809 h 6857999"/>
              <a:gd name="connsiteX19" fmla="*/ 8605212 w 9024730"/>
              <a:gd name="connsiteY19" fmla="*/ 1638391 h 6857999"/>
              <a:gd name="connsiteX20" fmla="*/ 8626457 w 9024730"/>
              <a:gd name="connsiteY20" fmla="*/ 1742490 h 6857999"/>
              <a:gd name="connsiteX21" fmla="*/ 8654861 w 9024730"/>
              <a:gd name="connsiteY21" fmla="*/ 1818229 h 6857999"/>
              <a:gd name="connsiteX22" fmla="*/ 8648005 w 9024730"/>
              <a:gd name="connsiteY22" fmla="*/ 1862723 h 6857999"/>
              <a:gd name="connsiteX23" fmla="*/ 8654469 w 9024730"/>
              <a:gd name="connsiteY23" fmla="*/ 1917476 h 6857999"/>
              <a:gd name="connsiteX24" fmla="*/ 8649702 w 9024730"/>
              <a:gd name="connsiteY24" fmla="*/ 1972204 h 6857999"/>
              <a:gd name="connsiteX25" fmla="*/ 8656357 w 9024730"/>
              <a:gd name="connsiteY25" fmla="*/ 2054291 h 6857999"/>
              <a:gd name="connsiteX26" fmla="*/ 8648660 w 9024730"/>
              <a:gd name="connsiteY26" fmla="*/ 2227417 h 6857999"/>
              <a:gd name="connsiteX27" fmla="*/ 8607609 w 9024730"/>
              <a:gd name="connsiteY27" fmla="*/ 2510933 h 6857999"/>
              <a:gd name="connsiteX28" fmla="*/ 8608432 w 9024730"/>
              <a:gd name="connsiteY28" fmla="*/ 2741866 h 6857999"/>
              <a:gd name="connsiteX29" fmla="*/ 8619112 w 9024730"/>
              <a:gd name="connsiteY29" fmla="*/ 2864935 h 6857999"/>
              <a:gd name="connsiteX30" fmla="*/ 8627742 w 9024730"/>
              <a:gd name="connsiteY30" fmla="*/ 2950807 h 6857999"/>
              <a:gd name="connsiteX31" fmla="*/ 8611822 w 9024730"/>
              <a:gd name="connsiteY31" fmla="*/ 2978246 h 6857999"/>
              <a:gd name="connsiteX32" fmla="*/ 8608239 w 9024730"/>
              <a:gd name="connsiteY32" fmla="*/ 2995916 h 6857999"/>
              <a:gd name="connsiteX33" fmla="*/ 8598647 w 9024730"/>
              <a:gd name="connsiteY33" fmla="*/ 2998648 h 6857999"/>
              <a:gd name="connsiteX34" fmla="*/ 8587108 w 9024730"/>
              <a:gd name="connsiteY34" fmla="*/ 3023630 h 6857999"/>
              <a:gd name="connsiteX35" fmla="*/ 8577885 w 9024730"/>
              <a:gd name="connsiteY35" fmla="*/ 3096975 h 6857999"/>
              <a:gd name="connsiteX36" fmla="*/ 8557492 w 9024730"/>
              <a:gd name="connsiteY36" fmla="*/ 3216657 h 6857999"/>
              <a:gd name="connsiteX37" fmla="*/ 8560894 w 9024730"/>
              <a:gd name="connsiteY37" fmla="*/ 3310980 h 6857999"/>
              <a:gd name="connsiteX38" fmla="*/ 8547852 w 9024730"/>
              <a:gd name="connsiteY38" fmla="*/ 3344725 h 6857999"/>
              <a:gd name="connsiteX39" fmla="*/ 8535427 w 9024730"/>
              <a:gd name="connsiteY39" fmla="*/ 3393250 h 6857999"/>
              <a:gd name="connsiteX40" fmla="*/ 8520092 w 9024730"/>
              <a:gd name="connsiteY40" fmla="*/ 3514536 h 6857999"/>
              <a:gd name="connsiteX41" fmla="*/ 8497231 w 9024730"/>
              <a:gd name="connsiteY41" fmla="*/ 3686149 h 6857999"/>
              <a:gd name="connsiteX42" fmla="*/ 8489799 w 9024730"/>
              <a:gd name="connsiteY42" fmla="*/ 3692208 h 6857999"/>
              <a:gd name="connsiteX43" fmla="*/ 8475804 w 9024730"/>
              <a:gd name="connsiteY43" fmla="*/ 3776022 h 6857999"/>
              <a:gd name="connsiteX44" fmla="*/ 8471279 w 9024730"/>
              <a:gd name="connsiteY44" fmla="*/ 3977138 h 6857999"/>
              <a:gd name="connsiteX45" fmla="*/ 8408913 w 9024730"/>
              <a:gd name="connsiteY45" fmla="*/ 4222149 h 6857999"/>
              <a:gd name="connsiteX46" fmla="*/ 8402112 w 9024730"/>
              <a:gd name="connsiteY46" fmla="*/ 4364683 h 6857999"/>
              <a:gd name="connsiteX47" fmla="*/ 8393355 w 9024730"/>
              <a:gd name="connsiteY47" fmla="*/ 4462471 h 6857999"/>
              <a:gd name="connsiteX48" fmla="*/ 8376166 w 9024730"/>
              <a:gd name="connsiteY48" fmla="*/ 4574052 h 6857999"/>
              <a:gd name="connsiteX49" fmla="*/ 8341678 w 9024730"/>
              <a:gd name="connsiteY49" fmla="*/ 4667756 h 6857999"/>
              <a:gd name="connsiteX50" fmla="*/ 8273661 w 9024730"/>
              <a:gd name="connsiteY50" fmla="*/ 4799019 h 6857999"/>
              <a:gd name="connsiteX51" fmla="*/ 8256132 w 9024730"/>
              <a:gd name="connsiteY51" fmla="*/ 4849614 h 6857999"/>
              <a:gd name="connsiteX52" fmla="*/ 8226804 w 9024730"/>
              <a:gd name="connsiteY52" fmla="*/ 4919971 h 6857999"/>
              <a:gd name="connsiteX53" fmla="*/ 8171825 w 9024730"/>
              <a:gd name="connsiteY53" fmla="*/ 5010766 h 6857999"/>
              <a:gd name="connsiteX54" fmla="*/ 8143172 w 9024730"/>
              <a:gd name="connsiteY54" fmla="*/ 5088190 h 6857999"/>
              <a:gd name="connsiteX55" fmla="*/ 8126363 w 9024730"/>
              <a:gd name="connsiteY55" fmla="*/ 5143922 h 6857999"/>
              <a:gd name="connsiteX56" fmla="*/ 8103782 w 9024730"/>
              <a:gd name="connsiteY56" fmla="*/ 5284346 h 6857999"/>
              <a:gd name="connsiteX57" fmla="*/ 8084361 w 9024730"/>
              <a:gd name="connsiteY57" fmla="*/ 5390948 h 6857999"/>
              <a:gd name="connsiteX58" fmla="*/ 8062552 w 9024730"/>
              <a:gd name="connsiteY58" fmla="*/ 5470854 h 6857999"/>
              <a:gd name="connsiteX59" fmla="*/ 8057342 w 9024730"/>
              <a:gd name="connsiteY59" fmla="*/ 5529643 h 6857999"/>
              <a:gd name="connsiteX60" fmla="*/ 8044923 w 9024730"/>
              <a:gd name="connsiteY60" fmla="*/ 5597292 h 6857999"/>
              <a:gd name="connsiteX61" fmla="*/ 8035233 w 9024730"/>
              <a:gd name="connsiteY61" fmla="*/ 5608899 h 6857999"/>
              <a:gd name="connsiteX62" fmla="*/ 8018178 w 9024730"/>
              <a:gd name="connsiteY62" fmla="*/ 5684911 h 6857999"/>
              <a:gd name="connsiteX63" fmla="*/ 8018018 w 9024730"/>
              <a:gd name="connsiteY63" fmla="*/ 5755776 h 6857999"/>
              <a:gd name="connsiteX64" fmla="*/ 8008640 w 9024730"/>
              <a:gd name="connsiteY64" fmla="*/ 5889599 h 6857999"/>
              <a:gd name="connsiteX65" fmla="*/ 8013542 w 9024730"/>
              <a:gd name="connsiteY65" fmla="*/ 5989744 h 6857999"/>
              <a:gd name="connsiteX66" fmla="*/ 7980757 w 9024730"/>
              <a:gd name="connsiteY66" fmla="*/ 6084926 h 6857999"/>
              <a:gd name="connsiteX67" fmla="*/ 7975907 w 9024730"/>
              <a:gd name="connsiteY67" fmla="*/ 6346549 h 6857999"/>
              <a:gd name="connsiteX68" fmla="*/ 7974221 w 9024730"/>
              <a:gd name="connsiteY68" fmla="*/ 6527527 h 6857999"/>
              <a:gd name="connsiteX69" fmla="*/ 7979135 w 9024730"/>
              <a:gd name="connsiteY69" fmla="*/ 6627129 h 6857999"/>
              <a:gd name="connsiteX70" fmla="*/ 7979404 w 9024730"/>
              <a:gd name="connsiteY70" fmla="*/ 6694819 h 6857999"/>
              <a:gd name="connsiteX71" fmla="*/ 8009526 w 9024730"/>
              <a:gd name="connsiteY71" fmla="*/ 6765445 h 6857999"/>
              <a:gd name="connsiteX72" fmla="*/ 8018211 w 9024730"/>
              <a:gd name="connsiteY72" fmla="*/ 6844697 h 6857999"/>
              <a:gd name="connsiteX73" fmla="*/ 8019608 w 9024730"/>
              <a:gd name="connsiteY73" fmla="*/ 6857999 h 6857999"/>
              <a:gd name="connsiteX74" fmla="*/ 0 w 9024730"/>
              <a:gd name="connsiteY7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24730" h="6857999">
                <a:moveTo>
                  <a:pt x="0" y="0"/>
                </a:moveTo>
                <a:lnTo>
                  <a:pt x="9024730" y="0"/>
                </a:lnTo>
                <a:lnTo>
                  <a:pt x="9024730" y="2"/>
                </a:lnTo>
                <a:lnTo>
                  <a:pt x="8447016" y="2"/>
                </a:lnTo>
                <a:lnTo>
                  <a:pt x="8441214" y="14562"/>
                </a:lnTo>
                <a:lnTo>
                  <a:pt x="8445389" y="59077"/>
                </a:lnTo>
                <a:cubicBezTo>
                  <a:pt x="8445971" y="76949"/>
                  <a:pt x="8436504" y="89796"/>
                  <a:pt x="8437086" y="107668"/>
                </a:cubicBezTo>
                <a:cubicBezTo>
                  <a:pt x="8417947" y="138162"/>
                  <a:pt x="8459241" y="201929"/>
                  <a:pt x="8458599" y="246136"/>
                </a:cubicBezTo>
                <a:cubicBezTo>
                  <a:pt x="8457958" y="290343"/>
                  <a:pt x="8471649" y="364179"/>
                  <a:pt x="8433237" y="372908"/>
                </a:cubicBezTo>
                <a:cubicBezTo>
                  <a:pt x="8426916" y="431308"/>
                  <a:pt x="8438389" y="357606"/>
                  <a:pt x="8430194" y="450607"/>
                </a:cubicBezTo>
                <a:cubicBezTo>
                  <a:pt x="8466727" y="551950"/>
                  <a:pt x="8430182" y="787036"/>
                  <a:pt x="8443315" y="812800"/>
                </a:cubicBezTo>
                <a:cubicBezTo>
                  <a:pt x="8478999" y="860799"/>
                  <a:pt x="8435788" y="854953"/>
                  <a:pt x="8453042" y="912727"/>
                </a:cubicBezTo>
                <a:cubicBezTo>
                  <a:pt x="8462900" y="945986"/>
                  <a:pt x="8451223" y="951781"/>
                  <a:pt x="8451649" y="989950"/>
                </a:cubicBezTo>
                <a:cubicBezTo>
                  <a:pt x="8452074" y="1028120"/>
                  <a:pt x="8452500" y="1095828"/>
                  <a:pt x="8455592" y="1141745"/>
                </a:cubicBezTo>
                <a:cubicBezTo>
                  <a:pt x="8458684" y="1187662"/>
                  <a:pt x="8470047" y="1234783"/>
                  <a:pt x="8470203" y="1265454"/>
                </a:cubicBezTo>
                <a:cubicBezTo>
                  <a:pt x="8458947" y="1304052"/>
                  <a:pt x="8496012" y="1370755"/>
                  <a:pt x="8499638" y="1385480"/>
                </a:cubicBezTo>
                <a:cubicBezTo>
                  <a:pt x="8514485" y="1422714"/>
                  <a:pt x="8525070" y="1428103"/>
                  <a:pt x="8518660" y="1458060"/>
                </a:cubicBezTo>
                <a:cubicBezTo>
                  <a:pt x="8518783" y="1468057"/>
                  <a:pt x="8539003" y="1503177"/>
                  <a:pt x="8539125" y="1513175"/>
                </a:cubicBezTo>
                <a:lnTo>
                  <a:pt x="8570281" y="1570809"/>
                </a:lnTo>
                <a:cubicBezTo>
                  <a:pt x="8597636" y="1617136"/>
                  <a:pt x="8594573" y="1601443"/>
                  <a:pt x="8605212" y="1638391"/>
                </a:cubicBezTo>
                <a:cubicBezTo>
                  <a:pt x="8629645" y="1719640"/>
                  <a:pt x="8613884" y="1715203"/>
                  <a:pt x="8626457" y="1742490"/>
                </a:cubicBezTo>
                <a:lnTo>
                  <a:pt x="8654861" y="1818229"/>
                </a:lnTo>
                <a:cubicBezTo>
                  <a:pt x="8657202" y="1824059"/>
                  <a:pt x="8651899" y="1851211"/>
                  <a:pt x="8648005" y="1862723"/>
                </a:cubicBezTo>
                <a:lnTo>
                  <a:pt x="8654469" y="1917476"/>
                </a:lnTo>
                <a:lnTo>
                  <a:pt x="8649702" y="1972204"/>
                </a:lnTo>
                <a:cubicBezTo>
                  <a:pt x="8652251" y="1979569"/>
                  <a:pt x="8651461" y="2048203"/>
                  <a:pt x="8656357" y="2054291"/>
                </a:cubicBezTo>
                <a:cubicBezTo>
                  <a:pt x="8672645" y="2141657"/>
                  <a:pt x="8632397" y="2189849"/>
                  <a:pt x="8648660" y="2227417"/>
                </a:cubicBezTo>
                <a:cubicBezTo>
                  <a:pt x="8639941" y="2317591"/>
                  <a:pt x="8613796" y="2407644"/>
                  <a:pt x="8607609" y="2510933"/>
                </a:cubicBezTo>
                <a:cubicBezTo>
                  <a:pt x="8633490" y="2597916"/>
                  <a:pt x="8602674" y="2649734"/>
                  <a:pt x="8608432" y="2741866"/>
                </a:cubicBezTo>
                <a:cubicBezTo>
                  <a:pt x="8630300" y="2779815"/>
                  <a:pt x="8631929" y="2817058"/>
                  <a:pt x="8619112" y="2864935"/>
                </a:cubicBezTo>
                <a:cubicBezTo>
                  <a:pt x="8655820" y="2860552"/>
                  <a:pt x="8588374" y="2937673"/>
                  <a:pt x="8627742" y="2950807"/>
                </a:cubicBezTo>
                <a:lnTo>
                  <a:pt x="8611822" y="2978246"/>
                </a:lnTo>
                <a:lnTo>
                  <a:pt x="8608239" y="2995916"/>
                </a:lnTo>
                <a:lnTo>
                  <a:pt x="8598647" y="2998648"/>
                </a:lnTo>
                <a:lnTo>
                  <a:pt x="8587108" y="3023630"/>
                </a:lnTo>
                <a:cubicBezTo>
                  <a:pt x="8584111" y="3033333"/>
                  <a:pt x="8577413" y="3084375"/>
                  <a:pt x="8577885" y="3096975"/>
                </a:cubicBezTo>
                <a:cubicBezTo>
                  <a:pt x="8594321" y="3142205"/>
                  <a:pt x="8535131" y="3160433"/>
                  <a:pt x="8557492" y="3216657"/>
                </a:cubicBezTo>
                <a:cubicBezTo>
                  <a:pt x="8562518" y="3237178"/>
                  <a:pt x="8573573" y="3299737"/>
                  <a:pt x="8560894" y="3310980"/>
                </a:cubicBezTo>
                <a:cubicBezTo>
                  <a:pt x="8557601" y="3323902"/>
                  <a:pt x="8561083" y="3339340"/>
                  <a:pt x="8547852" y="3344725"/>
                </a:cubicBezTo>
                <a:cubicBezTo>
                  <a:pt x="8531788" y="3353908"/>
                  <a:pt x="8553430" y="3400659"/>
                  <a:pt x="8535427" y="3393250"/>
                </a:cubicBezTo>
                <a:cubicBezTo>
                  <a:pt x="8550195" y="3426421"/>
                  <a:pt x="8529553" y="3487753"/>
                  <a:pt x="8520092" y="3514536"/>
                </a:cubicBezTo>
                <a:cubicBezTo>
                  <a:pt x="8513726" y="3563353"/>
                  <a:pt x="8500070" y="3650327"/>
                  <a:pt x="8497231" y="3686149"/>
                </a:cubicBezTo>
                <a:cubicBezTo>
                  <a:pt x="8494574" y="3687657"/>
                  <a:pt x="8493370" y="3677229"/>
                  <a:pt x="8489799" y="3692208"/>
                </a:cubicBezTo>
                <a:cubicBezTo>
                  <a:pt x="8486228" y="3707187"/>
                  <a:pt x="8465938" y="3757479"/>
                  <a:pt x="8475804" y="3776022"/>
                </a:cubicBezTo>
                <a:cubicBezTo>
                  <a:pt x="8441061" y="3875691"/>
                  <a:pt x="8487451" y="3939839"/>
                  <a:pt x="8471279" y="3977138"/>
                </a:cubicBezTo>
                <a:cubicBezTo>
                  <a:pt x="8465599" y="4067300"/>
                  <a:pt x="8419685" y="4164564"/>
                  <a:pt x="8408913" y="4222149"/>
                </a:cubicBezTo>
                <a:cubicBezTo>
                  <a:pt x="8403583" y="4287917"/>
                  <a:pt x="8398240" y="4339232"/>
                  <a:pt x="8402112" y="4364683"/>
                </a:cubicBezTo>
                <a:lnTo>
                  <a:pt x="8393355" y="4462471"/>
                </a:lnTo>
                <a:cubicBezTo>
                  <a:pt x="8396004" y="4503329"/>
                  <a:pt x="8376320" y="4548111"/>
                  <a:pt x="8376166" y="4574052"/>
                </a:cubicBezTo>
                <a:cubicBezTo>
                  <a:pt x="8369380" y="4670665"/>
                  <a:pt x="8352302" y="4649921"/>
                  <a:pt x="8341678" y="4667756"/>
                </a:cubicBezTo>
                <a:cubicBezTo>
                  <a:pt x="8320864" y="4705850"/>
                  <a:pt x="8290794" y="4758928"/>
                  <a:pt x="8273661" y="4799019"/>
                </a:cubicBezTo>
                <a:cubicBezTo>
                  <a:pt x="8254323" y="4834076"/>
                  <a:pt x="8262378" y="4811645"/>
                  <a:pt x="8256132" y="4849614"/>
                </a:cubicBezTo>
                <a:cubicBezTo>
                  <a:pt x="8239320" y="4853334"/>
                  <a:pt x="8207060" y="4883089"/>
                  <a:pt x="8226804" y="4919971"/>
                </a:cubicBezTo>
                <a:lnTo>
                  <a:pt x="8171825" y="5010766"/>
                </a:lnTo>
                <a:cubicBezTo>
                  <a:pt x="8150097" y="4983259"/>
                  <a:pt x="8165842" y="5107656"/>
                  <a:pt x="8143172" y="5088190"/>
                </a:cubicBezTo>
                <a:cubicBezTo>
                  <a:pt x="8128060" y="5102008"/>
                  <a:pt x="8138350" y="5118851"/>
                  <a:pt x="8126363" y="5143922"/>
                </a:cubicBezTo>
                <a:cubicBezTo>
                  <a:pt x="8116335" y="5192745"/>
                  <a:pt x="8111851" y="5226225"/>
                  <a:pt x="8103782" y="5284346"/>
                </a:cubicBezTo>
                <a:cubicBezTo>
                  <a:pt x="8101016" y="5338386"/>
                  <a:pt x="8095811" y="5337325"/>
                  <a:pt x="8084361" y="5390948"/>
                </a:cubicBezTo>
                <a:cubicBezTo>
                  <a:pt x="8082912" y="5429655"/>
                  <a:pt x="8063705" y="5449508"/>
                  <a:pt x="8062552" y="5470854"/>
                </a:cubicBezTo>
                <a:cubicBezTo>
                  <a:pt x="8086776" y="5526328"/>
                  <a:pt x="8037513" y="5496377"/>
                  <a:pt x="8057342" y="5529643"/>
                </a:cubicBezTo>
                <a:cubicBezTo>
                  <a:pt x="8050653" y="5550879"/>
                  <a:pt x="8055939" y="5587444"/>
                  <a:pt x="8044923" y="5597292"/>
                </a:cubicBezTo>
                <a:lnTo>
                  <a:pt x="8035233" y="5608899"/>
                </a:lnTo>
                <a:cubicBezTo>
                  <a:pt x="8030775" y="5623501"/>
                  <a:pt x="8021047" y="5660431"/>
                  <a:pt x="8018178" y="5684911"/>
                </a:cubicBezTo>
                <a:cubicBezTo>
                  <a:pt x="8005590" y="5692608"/>
                  <a:pt x="8011744" y="5734344"/>
                  <a:pt x="8018018" y="5755776"/>
                </a:cubicBezTo>
                <a:cubicBezTo>
                  <a:pt x="8019409" y="5792777"/>
                  <a:pt x="7989082" y="5848613"/>
                  <a:pt x="8008640" y="5889599"/>
                </a:cubicBezTo>
                <a:cubicBezTo>
                  <a:pt x="8011480" y="5932097"/>
                  <a:pt x="8009486" y="5940901"/>
                  <a:pt x="8013542" y="5989744"/>
                </a:cubicBezTo>
                <a:cubicBezTo>
                  <a:pt x="8022089" y="6020787"/>
                  <a:pt x="7982918" y="6024963"/>
                  <a:pt x="7980757" y="6084926"/>
                </a:cubicBezTo>
                <a:cubicBezTo>
                  <a:pt x="7974117" y="6134231"/>
                  <a:pt x="7999371" y="6240432"/>
                  <a:pt x="7975907" y="6346549"/>
                </a:cubicBezTo>
                <a:cubicBezTo>
                  <a:pt x="7987225" y="6409741"/>
                  <a:pt x="7980509" y="6468689"/>
                  <a:pt x="7974221" y="6527527"/>
                </a:cubicBezTo>
                <a:cubicBezTo>
                  <a:pt x="7955361" y="6585667"/>
                  <a:pt x="7987786" y="6579284"/>
                  <a:pt x="7979135" y="6627129"/>
                </a:cubicBezTo>
                <a:cubicBezTo>
                  <a:pt x="7983057" y="6635153"/>
                  <a:pt x="7984986" y="6697665"/>
                  <a:pt x="7979404" y="6694819"/>
                </a:cubicBezTo>
                <a:cubicBezTo>
                  <a:pt x="7981755" y="6716947"/>
                  <a:pt x="8003903" y="6732844"/>
                  <a:pt x="8009526" y="6765445"/>
                </a:cubicBezTo>
                <a:cubicBezTo>
                  <a:pt x="8011113" y="6776325"/>
                  <a:pt x="8014662" y="6810511"/>
                  <a:pt x="8018211" y="6844697"/>
                </a:cubicBezTo>
                <a:lnTo>
                  <a:pt x="8019608" y="6857999"/>
                </a:lnTo>
                <a:lnTo>
                  <a:pt x="0" y="685799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FC07B72-94C9-64C8-E538-61EB1571B96D}"/>
              </a:ext>
            </a:extLst>
          </p:cNvPr>
          <p:cNvSpPr>
            <a:spLocks noGrp="1"/>
          </p:cNvSpPr>
          <p:nvPr>
            <p:ph type="title"/>
          </p:nvPr>
        </p:nvSpPr>
        <p:spPr>
          <a:xfrm>
            <a:off x="193886" y="609599"/>
            <a:ext cx="7539604" cy="1322888"/>
          </a:xfrm>
        </p:spPr>
        <p:txBody>
          <a:bodyPr vert="horz" lIns="91440" tIns="45720" rIns="91440" bIns="45720" rtlCol="0">
            <a:normAutofit/>
          </a:bodyPr>
          <a:lstStyle/>
          <a:p>
            <a:r>
              <a:rPr lang="en-US" sz="4000" kern="1200" dirty="0">
                <a:solidFill>
                  <a:schemeClr val="tx2">
                    <a:lumMod val="90000"/>
                    <a:lumOff val="10000"/>
                  </a:schemeClr>
                </a:solidFill>
                <a:ea typeface="+mj-ea"/>
                <a:cs typeface="+mj-cs"/>
              </a:rPr>
              <a:t>For More Information Contact:</a:t>
            </a:r>
          </a:p>
        </p:txBody>
      </p:sp>
      <p:sp>
        <p:nvSpPr>
          <p:cNvPr id="8" name="Content Placeholder 7">
            <a:extLst>
              <a:ext uri="{FF2B5EF4-FFF2-40B4-BE49-F238E27FC236}">
                <a16:creationId xmlns:a16="http://schemas.microsoft.com/office/drawing/2014/main" id="{EC748D3E-3302-5793-7D53-CE1DA20351BA}"/>
              </a:ext>
            </a:extLst>
          </p:cNvPr>
          <p:cNvSpPr>
            <a:spLocks noGrp="1"/>
          </p:cNvSpPr>
          <p:nvPr>
            <p:ph idx="1"/>
          </p:nvPr>
        </p:nvSpPr>
        <p:spPr>
          <a:xfrm>
            <a:off x="217140" y="2194101"/>
            <a:ext cx="7353699" cy="3908585"/>
          </a:xfrm>
        </p:spPr>
        <p:txBody>
          <a:bodyPr>
            <a:normAutofit/>
          </a:bodyPr>
          <a:lstStyle/>
          <a:p>
            <a:pPr marL="0" indent="0">
              <a:spcBef>
                <a:spcPts val="600"/>
              </a:spcBef>
              <a:buNone/>
            </a:pPr>
            <a:endParaRPr lang="en-US" sz="2000" dirty="0"/>
          </a:p>
          <a:p>
            <a:pPr marL="0" indent="0">
              <a:spcBef>
                <a:spcPts val="600"/>
              </a:spcBef>
              <a:buNone/>
            </a:pPr>
            <a:r>
              <a:rPr lang="en-US" sz="2000" dirty="0"/>
              <a:t>Colleen McKay, M.A., C.A.G.S.</a:t>
            </a:r>
          </a:p>
          <a:p>
            <a:pPr marL="0" indent="0">
              <a:spcBef>
                <a:spcPts val="600"/>
              </a:spcBef>
              <a:buNone/>
            </a:pPr>
            <a:r>
              <a:rPr lang="en-US" sz="2000" dirty="0"/>
              <a:t>Assistant Professor &amp; Director, Program for Clubhouse Research</a:t>
            </a:r>
          </a:p>
          <a:p>
            <a:pPr marL="0" indent="0">
              <a:spcBef>
                <a:spcPts val="600"/>
              </a:spcBef>
              <a:buNone/>
            </a:pPr>
            <a:r>
              <a:rPr lang="en-US" sz="2000" dirty="0"/>
              <a:t>Implementation Science and Practice Advances Research Center</a:t>
            </a:r>
          </a:p>
          <a:p>
            <a:pPr marL="0" indent="0">
              <a:spcBef>
                <a:spcPts val="600"/>
              </a:spcBef>
              <a:buNone/>
            </a:pPr>
            <a:r>
              <a:rPr lang="en-US" sz="2000" dirty="0"/>
              <a:t>Department of Psychiatry</a:t>
            </a:r>
          </a:p>
          <a:p>
            <a:pPr marL="0" indent="0">
              <a:spcBef>
                <a:spcPts val="600"/>
              </a:spcBef>
              <a:buNone/>
            </a:pPr>
            <a:r>
              <a:rPr lang="en-US" sz="2000" dirty="0"/>
              <a:t>University of Massachusetts Chan Medical School</a:t>
            </a:r>
          </a:p>
          <a:p>
            <a:pPr marL="0" indent="0">
              <a:spcBef>
                <a:spcPts val="600"/>
              </a:spcBef>
              <a:buNone/>
            </a:pPr>
            <a:r>
              <a:rPr lang="en-US" sz="2000" dirty="0">
                <a:hlinkClick r:id="rId3"/>
              </a:rPr>
              <a:t>colleen.mckay@umassmed.edu</a:t>
            </a:r>
            <a:r>
              <a:rPr lang="en-US" sz="2000" dirty="0"/>
              <a:t> </a:t>
            </a:r>
          </a:p>
        </p:txBody>
      </p:sp>
      <p:grpSp>
        <p:nvGrpSpPr>
          <p:cNvPr id="6" name="Group 5" descr="UMass Chan Logo all text&#10;&#10;isparc logo yellow stars in the shapes of people with text isparc&#10;&#10;clubhouse logo house with globe outline&#10;&#10;world globe&#10;">
            <a:extLst>
              <a:ext uri="{FF2B5EF4-FFF2-40B4-BE49-F238E27FC236}">
                <a16:creationId xmlns:a16="http://schemas.microsoft.com/office/drawing/2014/main" id="{C40FF124-2762-BAC6-784D-BA763DC40521}"/>
              </a:ext>
            </a:extLst>
          </p:cNvPr>
          <p:cNvGrpSpPr/>
          <p:nvPr/>
        </p:nvGrpSpPr>
        <p:grpSpPr>
          <a:xfrm>
            <a:off x="193885" y="5552110"/>
            <a:ext cx="11957644" cy="1305890"/>
            <a:chOff x="193885" y="5552110"/>
            <a:chExt cx="11957644" cy="1305890"/>
          </a:xfrm>
        </p:grpSpPr>
        <p:pic>
          <p:nvPicPr>
            <p:cNvPr id="7" name="Picture 6" descr="UMass Chan Logo">
              <a:extLst>
                <a:ext uri="{FF2B5EF4-FFF2-40B4-BE49-F238E27FC236}">
                  <a16:creationId xmlns:a16="http://schemas.microsoft.com/office/drawing/2014/main" id="{A5DA12C3-5B79-C09F-CD86-5296872CD5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885" y="6243202"/>
              <a:ext cx="2516615" cy="547363"/>
            </a:xfrm>
            <a:prstGeom prst="rect">
              <a:avLst/>
            </a:prstGeom>
          </p:spPr>
        </p:pic>
        <p:pic>
          <p:nvPicPr>
            <p:cNvPr id="9" name="Picture 8" descr="iSPARC logo">
              <a:extLst>
                <a:ext uri="{FF2B5EF4-FFF2-40B4-BE49-F238E27FC236}">
                  <a16:creationId xmlns:a16="http://schemas.microsoft.com/office/drawing/2014/main" id="{0A5B331F-AA26-10FE-1D0B-CF500282DC7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92895" y="6243202"/>
              <a:ext cx="1216363" cy="547363"/>
            </a:xfrm>
            <a:prstGeom prst="rect">
              <a:avLst/>
            </a:prstGeom>
          </p:spPr>
        </p:pic>
        <p:pic>
          <p:nvPicPr>
            <p:cNvPr id="10" name="Picture 9" descr="Clubhouse logo">
              <a:extLst>
                <a:ext uri="{FF2B5EF4-FFF2-40B4-BE49-F238E27FC236}">
                  <a16:creationId xmlns:a16="http://schemas.microsoft.com/office/drawing/2014/main" id="{31C20101-23D8-9481-5FEE-6B24F7C2673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91653" y="6243202"/>
              <a:ext cx="3475340" cy="547363"/>
            </a:xfrm>
            <a:prstGeom prst="rect">
              <a:avLst/>
            </a:prstGeom>
          </p:spPr>
        </p:pic>
        <p:pic>
          <p:nvPicPr>
            <p:cNvPr id="11" name="Picture 10" descr="world globe">
              <a:extLst>
                <a:ext uri="{FF2B5EF4-FFF2-40B4-BE49-F238E27FC236}">
                  <a16:creationId xmlns:a16="http://schemas.microsoft.com/office/drawing/2014/main" id="{ACAFCD7F-478F-5E35-2948-2660272F4D79}"/>
                </a:ext>
              </a:extLst>
            </p:cNvPr>
            <p:cNvPicPr>
              <a:picLocks noChangeAspect="1"/>
            </p:cNvPicPr>
            <p:nvPr/>
          </p:nvPicPr>
          <p:blipFill>
            <a:blip r:embed="rId7"/>
            <a:stretch>
              <a:fillRect/>
            </a:stretch>
          </p:blipFill>
          <p:spPr>
            <a:xfrm>
              <a:off x="8366339" y="5552110"/>
              <a:ext cx="3785190" cy="1305890"/>
            </a:xfrm>
            <a:prstGeom prst="rect">
              <a:avLst/>
            </a:prstGeom>
          </p:spPr>
        </p:pic>
      </p:grpSp>
    </p:spTree>
    <p:extLst>
      <p:ext uri="{BB962C8B-B14F-4D97-AF65-F5344CB8AC3E}">
        <p14:creationId xmlns:p14="http://schemas.microsoft.com/office/powerpoint/2010/main" val="1774439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CF714231-6497-3398-34C0-5B6867507E02}"/>
              </a:ext>
            </a:extLst>
          </p:cNvPr>
          <p:cNvSpPr txBox="1">
            <a:spLocks noGrp="1" noChangeArrowheads="1"/>
          </p:cNvSpPr>
          <p:nvPr>
            <p:ph type="title" idx="4294967295"/>
          </p:nvPr>
        </p:nvSpPr>
        <p:spPr>
          <a:xfrm>
            <a:off x="622569" y="67434"/>
            <a:ext cx="10885251" cy="8476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0" i="0" u="none" strike="noStrike" kern="1200" cap="none" spc="0" normalizeH="0" baseline="0" noProof="0" dirty="0">
                <a:ln>
                  <a:noFill/>
                </a:ln>
                <a:solidFill>
                  <a:schemeClr val="accent1">
                    <a:lumMod val="50000"/>
                  </a:schemeClr>
                </a:solidFill>
                <a:effectLst/>
                <a:uLnTx/>
                <a:uFillTx/>
                <a:latin typeface="Aptos Display (Headings)"/>
              </a:rPr>
              <a:t>Clubhouse Research Milestones</a:t>
            </a:r>
          </a:p>
        </p:txBody>
      </p:sp>
      <p:grpSp>
        <p:nvGrpSpPr>
          <p:cNvPr id="15" name="Group 14" descr="timeline showing the history of Clubhouse creation from 1948 to present">
            <a:extLst>
              <a:ext uri="{FF2B5EF4-FFF2-40B4-BE49-F238E27FC236}">
                <a16:creationId xmlns:a16="http://schemas.microsoft.com/office/drawing/2014/main" id="{4B2FC010-DD45-1016-F8AF-979C41795190}"/>
              </a:ext>
            </a:extLst>
          </p:cNvPr>
          <p:cNvGrpSpPr/>
          <p:nvPr/>
        </p:nvGrpSpPr>
        <p:grpSpPr>
          <a:xfrm>
            <a:off x="43476" y="648608"/>
            <a:ext cx="12122331" cy="5586070"/>
            <a:chOff x="69669" y="910274"/>
            <a:chExt cx="12122331" cy="5586070"/>
          </a:xfrm>
        </p:grpSpPr>
        <p:graphicFrame>
          <p:nvGraphicFramePr>
            <p:cNvPr id="8" name="Diagram 7">
              <a:extLst>
                <a:ext uri="{FF2B5EF4-FFF2-40B4-BE49-F238E27FC236}">
                  <a16:creationId xmlns:a16="http://schemas.microsoft.com/office/drawing/2014/main" id="{E577282C-BF28-4FD7-A04C-88256B5FC86C}"/>
                </a:ext>
              </a:extLst>
            </p:cNvPr>
            <p:cNvGraphicFramePr/>
            <p:nvPr>
              <p:extLst>
                <p:ext uri="{D42A27DB-BD31-4B8C-83A1-F6EECF244321}">
                  <p14:modId xmlns:p14="http://schemas.microsoft.com/office/powerpoint/2010/main" val="3664577840"/>
                </p:ext>
              </p:extLst>
            </p:nvPr>
          </p:nvGraphicFramePr>
          <p:xfrm>
            <a:off x="69669" y="1045029"/>
            <a:ext cx="12122331" cy="5451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a:extLst>
                <a:ext uri="{FF2B5EF4-FFF2-40B4-BE49-F238E27FC236}">
                  <a16:creationId xmlns:a16="http://schemas.microsoft.com/office/drawing/2014/main" id="{8F416ACF-8306-4CD1-B719-437D44FD19FF}"/>
                </a:ext>
              </a:extLst>
            </p:cNvPr>
            <p:cNvGraphicFramePr/>
            <p:nvPr>
              <p:extLst>
                <p:ext uri="{D42A27DB-BD31-4B8C-83A1-F6EECF244321}">
                  <p14:modId xmlns:p14="http://schemas.microsoft.com/office/powerpoint/2010/main" val="3823506512"/>
                </p:ext>
              </p:extLst>
            </p:nvPr>
          </p:nvGraphicFramePr>
          <p:xfrm>
            <a:off x="108012" y="910274"/>
            <a:ext cx="11890103" cy="534031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10" name="Straight Connector 9">
              <a:extLst>
                <a:ext uri="{FF2B5EF4-FFF2-40B4-BE49-F238E27FC236}">
                  <a16:creationId xmlns:a16="http://schemas.microsoft.com/office/drawing/2014/main" id="{F540C0D0-D461-408C-AE9C-5B2F9C046135}"/>
                </a:ext>
              </a:extLst>
            </p:cNvPr>
            <p:cNvCxnSpPr>
              <a:cxnSpLocks/>
            </p:cNvCxnSpPr>
            <p:nvPr/>
          </p:nvCxnSpPr>
          <p:spPr>
            <a:xfrm flipV="1">
              <a:off x="4120466" y="2547117"/>
              <a:ext cx="0" cy="445031"/>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0672B4F-6AEE-42C6-B72E-6C0A362F9194}"/>
                </a:ext>
              </a:extLst>
            </p:cNvPr>
            <p:cNvSpPr txBox="1"/>
            <p:nvPr/>
          </p:nvSpPr>
          <p:spPr>
            <a:xfrm>
              <a:off x="2529710" y="2016466"/>
              <a:ext cx="1706880" cy="523220"/>
            </a:xfrm>
            <a:prstGeom prst="rect">
              <a:avLst/>
            </a:prstGeom>
            <a:solidFill>
              <a:schemeClr val="accent1">
                <a:lumMod val="60000"/>
                <a:lumOff val="40000"/>
              </a:schemeClr>
            </a:solidFill>
            <a:ln>
              <a:solidFill>
                <a:schemeClr val="accent5">
                  <a:lumMod val="75000"/>
                </a:schemeClr>
              </a:solidFill>
            </a:ln>
            <a:scene3d>
              <a:camera prst="orthographicFront"/>
              <a:lightRig rig="threePt" dir="t"/>
            </a:scene3d>
            <a:sp3d>
              <a:bevelT/>
            </a:sp3d>
          </p:spPr>
          <p:txBody>
            <a:bodyPr wrap="square" rtlCol="0">
              <a:spAutoFit/>
            </a:bodyPr>
            <a:lstStyle/>
            <a:p>
              <a:r>
                <a:rPr lang="en-US" sz="1400" dirty="0"/>
                <a:t>1993: 32 Clubhouse Articles</a:t>
              </a:r>
            </a:p>
          </p:txBody>
        </p:sp>
        <p:cxnSp>
          <p:nvCxnSpPr>
            <p:cNvPr id="12" name="Straight Connector 11">
              <a:extLst>
                <a:ext uri="{FF2B5EF4-FFF2-40B4-BE49-F238E27FC236}">
                  <a16:creationId xmlns:a16="http://schemas.microsoft.com/office/drawing/2014/main" id="{D971C856-D1A3-426B-A17B-AB8D0FDDAFCE}"/>
                </a:ext>
              </a:extLst>
            </p:cNvPr>
            <p:cNvCxnSpPr>
              <a:cxnSpLocks/>
            </p:cNvCxnSpPr>
            <p:nvPr/>
          </p:nvCxnSpPr>
          <p:spPr>
            <a:xfrm flipV="1">
              <a:off x="6645729" y="2646513"/>
              <a:ext cx="0" cy="444156"/>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B41213E-85E3-4491-9E7E-54E4682407E0}"/>
                </a:ext>
              </a:extLst>
            </p:cNvPr>
            <p:cNvSpPr txBox="1"/>
            <p:nvPr/>
          </p:nvSpPr>
          <p:spPr>
            <a:xfrm>
              <a:off x="5503418" y="1990347"/>
              <a:ext cx="1214423" cy="738664"/>
            </a:xfrm>
            <a:prstGeom prst="rect">
              <a:avLst/>
            </a:prstGeom>
            <a:solidFill>
              <a:schemeClr val="accent1">
                <a:lumMod val="60000"/>
                <a:lumOff val="40000"/>
              </a:schemeClr>
            </a:solidFill>
            <a:ln>
              <a:solidFill>
                <a:schemeClr val="accent5">
                  <a:lumMod val="75000"/>
                </a:schemeClr>
              </a:solidFill>
            </a:ln>
            <a:scene3d>
              <a:camera prst="orthographicFront"/>
              <a:lightRig rig="threePt" dir="t"/>
            </a:scene3d>
            <a:sp3d>
              <a:bevelT/>
            </a:sp3d>
          </p:spPr>
          <p:txBody>
            <a:bodyPr wrap="square" rtlCol="0">
              <a:spAutoFit/>
            </a:bodyPr>
            <a:lstStyle/>
            <a:p>
              <a:r>
                <a:rPr lang="en-US" sz="1400" dirty="0"/>
                <a:t>2000: ~300 Clubhouse Articles</a:t>
              </a:r>
            </a:p>
          </p:txBody>
        </p:sp>
        <p:cxnSp>
          <p:nvCxnSpPr>
            <p:cNvPr id="16" name="Straight Connector 15">
              <a:extLst>
                <a:ext uri="{FF2B5EF4-FFF2-40B4-BE49-F238E27FC236}">
                  <a16:creationId xmlns:a16="http://schemas.microsoft.com/office/drawing/2014/main" id="{21011545-E530-451E-A619-E06110A92AEC}"/>
                </a:ext>
              </a:extLst>
            </p:cNvPr>
            <p:cNvCxnSpPr>
              <a:cxnSpLocks/>
            </p:cNvCxnSpPr>
            <p:nvPr/>
          </p:nvCxnSpPr>
          <p:spPr>
            <a:xfrm flipV="1">
              <a:off x="8484740" y="2646513"/>
              <a:ext cx="0" cy="345635"/>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E67499D-3972-4E6F-93B2-7D3F3E6826D6}"/>
                </a:ext>
              </a:extLst>
            </p:cNvPr>
            <p:cNvSpPr txBox="1"/>
            <p:nvPr/>
          </p:nvSpPr>
          <p:spPr>
            <a:xfrm>
              <a:off x="7984669" y="1937172"/>
              <a:ext cx="1136452" cy="738664"/>
            </a:xfrm>
            <a:prstGeom prst="rect">
              <a:avLst/>
            </a:prstGeom>
            <a:solidFill>
              <a:schemeClr val="accent1">
                <a:lumMod val="60000"/>
                <a:lumOff val="40000"/>
              </a:schemeClr>
            </a:solidFill>
            <a:ln>
              <a:solidFill>
                <a:schemeClr val="accent5">
                  <a:lumMod val="75000"/>
                </a:schemeClr>
              </a:solidFill>
            </a:ln>
            <a:scene3d>
              <a:camera prst="orthographicFront"/>
              <a:lightRig rig="threePt" dir="t"/>
            </a:scene3d>
            <a:sp3d>
              <a:bevelT/>
            </a:sp3d>
          </p:spPr>
          <p:txBody>
            <a:bodyPr wrap="square" rtlCol="0">
              <a:spAutoFit/>
            </a:bodyPr>
            <a:lstStyle/>
            <a:p>
              <a:r>
                <a:rPr lang="en-US" sz="1400" dirty="0"/>
                <a:t>2011: 700+ Clubhouse Articles</a:t>
              </a:r>
            </a:p>
          </p:txBody>
        </p:sp>
        <p:cxnSp>
          <p:nvCxnSpPr>
            <p:cNvPr id="22" name="Straight Connector 21">
              <a:extLst>
                <a:ext uri="{FF2B5EF4-FFF2-40B4-BE49-F238E27FC236}">
                  <a16:creationId xmlns:a16="http://schemas.microsoft.com/office/drawing/2014/main" id="{6B118484-5C65-42D8-9F0E-478EA83066D1}"/>
                </a:ext>
              </a:extLst>
            </p:cNvPr>
            <p:cNvCxnSpPr>
              <a:cxnSpLocks/>
            </p:cNvCxnSpPr>
            <p:nvPr/>
          </p:nvCxnSpPr>
          <p:spPr>
            <a:xfrm flipV="1">
              <a:off x="9759748" y="1649265"/>
              <a:ext cx="0" cy="1342883"/>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0F6B1B79-622E-4512-B1AE-658DA5966037}"/>
                </a:ext>
              </a:extLst>
            </p:cNvPr>
            <p:cNvSpPr txBox="1"/>
            <p:nvPr/>
          </p:nvSpPr>
          <p:spPr>
            <a:xfrm>
              <a:off x="8845348" y="1149153"/>
              <a:ext cx="1706880" cy="523220"/>
            </a:xfrm>
            <a:prstGeom prst="rect">
              <a:avLst/>
            </a:prstGeom>
            <a:solidFill>
              <a:schemeClr val="accent1">
                <a:lumMod val="60000"/>
                <a:lumOff val="40000"/>
              </a:schemeClr>
            </a:solidFill>
            <a:ln>
              <a:solidFill>
                <a:schemeClr val="accent5">
                  <a:lumMod val="75000"/>
                </a:schemeClr>
              </a:solidFill>
            </a:ln>
            <a:scene3d>
              <a:camera prst="orthographicFront"/>
              <a:lightRig rig="threePt" dir="t"/>
            </a:scene3d>
            <a:sp3d>
              <a:bevelT/>
            </a:sp3d>
          </p:spPr>
          <p:txBody>
            <a:bodyPr wrap="square" rtlCol="0">
              <a:spAutoFit/>
              <a:flatTx/>
            </a:bodyPr>
            <a:lstStyle/>
            <a:p>
              <a:r>
                <a:rPr lang="en-US" sz="1400" dirty="0"/>
                <a:t>2019: Over 900 Clubhouse Articles</a:t>
              </a:r>
            </a:p>
          </p:txBody>
        </p:sp>
        <p:cxnSp>
          <p:nvCxnSpPr>
            <p:cNvPr id="29" name="Straight Connector 28">
              <a:extLst>
                <a:ext uri="{FF2B5EF4-FFF2-40B4-BE49-F238E27FC236}">
                  <a16:creationId xmlns:a16="http://schemas.microsoft.com/office/drawing/2014/main" id="{3578DA32-371F-48E1-A6B1-D28B9C3F548F}"/>
                </a:ext>
              </a:extLst>
            </p:cNvPr>
            <p:cNvCxnSpPr>
              <a:cxnSpLocks/>
            </p:cNvCxnSpPr>
            <p:nvPr/>
          </p:nvCxnSpPr>
          <p:spPr>
            <a:xfrm flipV="1">
              <a:off x="840377" y="2729011"/>
              <a:ext cx="0" cy="4450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CDEC0C5-D710-4747-9013-CD1537639BA8}"/>
                </a:ext>
              </a:extLst>
            </p:cNvPr>
            <p:cNvCxnSpPr>
              <a:cxnSpLocks/>
            </p:cNvCxnSpPr>
            <p:nvPr/>
          </p:nvCxnSpPr>
          <p:spPr>
            <a:xfrm flipV="1">
              <a:off x="4871408" y="2646513"/>
              <a:ext cx="0" cy="4450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8609217-9606-4CFB-8A28-3E817AF9BA74}"/>
                </a:ext>
              </a:extLst>
            </p:cNvPr>
            <p:cNvCxnSpPr>
              <a:cxnSpLocks/>
            </p:cNvCxnSpPr>
            <p:nvPr/>
          </p:nvCxnSpPr>
          <p:spPr>
            <a:xfrm flipV="1">
              <a:off x="7352028" y="2707547"/>
              <a:ext cx="0" cy="284601"/>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F629E9E2-0F97-97EF-06E2-E269BEE5A2A4}"/>
                </a:ext>
              </a:extLst>
            </p:cNvPr>
            <p:cNvPicPr>
              <a:picLocks noChangeAspect="1"/>
            </p:cNvPicPr>
            <p:nvPr/>
          </p:nvPicPr>
          <p:blipFill>
            <a:blip r:embed="rId13"/>
            <a:stretch>
              <a:fillRect/>
            </a:stretch>
          </p:blipFill>
          <p:spPr>
            <a:xfrm>
              <a:off x="3422708" y="3504347"/>
              <a:ext cx="580266" cy="575999"/>
            </a:xfrm>
            <a:prstGeom prst="rect">
              <a:avLst/>
            </a:prstGeom>
          </p:spPr>
        </p:pic>
        <p:sp>
          <p:nvSpPr>
            <p:cNvPr id="14" name="TextBox 13">
              <a:extLst>
                <a:ext uri="{FF2B5EF4-FFF2-40B4-BE49-F238E27FC236}">
                  <a16:creationId xmlns:a16="http://schemas.microsoft.com/office/drawing/2014/main" id="{222C1C8E-7AAB-3530-122B-B0A4F8002E52}"/>
                </a:ext>
              </a:extLst>
            </p:cNvPr>
            <p:cNvSpPr txBox="1"/>
            <p:nvPr/>
          </p:nvSpPr>
          <p:spPr>
            <a:xfrm rot="17700000">
              <a:off x="2730705" y="4550139"/>
              <a:ext cx="1642881" cy="79213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27940" bIns="0" numCol="1" spcCol="1270" anchor="ctr" anchorCtr="0">
              <a:noAutofit/>
            </a:bodyPr>
            <a:lstStyle/>
            <a:p>
              <a:pPr marL="0" lvl="0" indent="0" algn="r" defTabSz="466725">
                <a:lnSpc>
                  <a:spcPct val="90000"/>
                </a:lnSpc>
                <a:spcBef>
                  <a:spcPct val="0"/>
                </a:spcBef>
                <a:spcAft>
                  <a:spcPct val="35000"/>
                </a:spcAft>
                <a:buNone/>
              </a:pPr>
              <a:r>
                <a:rPr lang="en-US" sz="1050" kern="1200" dirty="0"/>
                <a:t>1992 Special Issue in Psychosocial Rehab Journal</a:t>
              </a:r>
            </a:p>
          </p:txBody>
        </p:sp>
        <p:sp>
          <p:nvSpPr>
            <p:cNvPr id="18" name="Oval 17">
              <a:extLst>
                <a:ext uri="{FF2B5EF4-FFF2-40B4-BE49-F238E27FC236}">
                  <a16:creationId xmlns:a16="http://schemas.microsoft.com/office/drawing/2014/main" id="{6716CC01-E51D-7844-DA77-CCF1596CE2FB}"/>
                </a:ext>
              </a:extLst>
            </p:cNvPr>
            <p:cNvSpPr/>
            <p:nvPr/>
          </p:nvSpPr>
          <p:spPr>
            <a:xfrm>
              <a:off x="9428400" y="3469153"/>
              <a:ext cx="662697" cy="651346"/>
            </a:xfrm>
            <a:prstGeom prst="ellipse">
              <a:avLst/>
            </a:prstGeom>
            <a:blipFill rotWithShape="0">
              <a:blip r:embed="rId14">
                <a:duotone>
                  <a:srgbClr val="D8B25C">
                    <a:hueOff val="0"/>
                    <a:satOff val="0"/>
                    <a:lumOff val="0"/>
                    <a:alphaOff val="0"/>
                    <a:shade val="36000"/>
                    <a:satMod val="120000"/>
                  </a:srgbClr>
                  <a:srgbClr val="D8B25C">
                    <a:hueOff val="0"/>
                    <a:satOff val="0"/>
                    <a:lumOff val="0"/>
                    <a:alphaOff val="0"/>
                    <a:tint val="40000"/>
                  </a:srgbClr>
                </a:duotone>
              </a:blip>
              <a:srcRect/>
              <a:stretch>
                <a:fillRect l="-23000" r="-23000"/>
              </a:stretch>
            </a:blip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a:lstStyle/>
            <a:p>
              <a:endParaRPr lang="en-US"/>
            </a:p>
          </p:txBody>
        </p:sp>
        <p:sp>
          <p:nvSpPr>
            <p:cNvPr id="20" name="TextBox 19">
              <a:extLst>
                <a:ext uri="{FF2B5EF4-FFF2-40B4-BE49-F238E27FC236}">
                  <a16:creationId xmlns:a16="http://schemas.microsoft.com/office/drawing/2014/main" id="{007F8B0B-9FF8-9D9C-B47F-97B2BD2B7DFF}"/>
                </a:ext>
              </a:extLst>
            </p:cNvPr>
            <p:cNvSpPr txBox="1"/>
            <p:nvPr/>
          </p:nvSpPr>
          <p:spPr>
            <a:xfrm rot="17700000">
              <a:off x="10099194" y="4942653"/>
              <a:ext cx="1642881" cy="79213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27940" bIns="0" numCol="1" spcCol="1270" anchor="ctr" anchorCtr="0">
              <a:noAutofit/>
            </a:bodyPr>
            <a:lstStyle/>
            <a:p>
              <a:pPr marL="0" lvl="0" indent="0" algn="r" defTabSz="466725">
                <a:lnSpc>
                  <a:spcPct val="90000"/>
                </a:lnSpc>
                <a:spcBef>
                  <a:spcPct val="0"/>
                </a:spcBef>
                <a:spcAft>
                  <a:spcPct val="35000"/>
                </a:spcAft>
                <a:buNone/>
              </a:pPr>
              <a:r>
                <a:rPr lang="en-US" sz="1050" kern="1200" dirty="0"/>
                <a:t>2024 Special Issue in Psychiatric Rehabilitation Journal</a:t>
              </a:r>
            </a:p>
          </p:txBody>
        </p:sp>
        <p:sp>
          <p:nvSpPr>
            <p:cNvPr id="26" name="TextBox 25">
              <a:extLst>
                <a:ext uri="{FF2B5EF4-FFF2-40B4-BE49-F238E27FC236}">
                  <a16:creationId xmlns:a16="http://schemas.microsoft.com/office/drawing/2014/main" id="{A6C1327A-279F-C358-DD7C-9D4AB04F4389}"/>
                </a:ext>
              </a:extLst>
            </p:cNvPr>
            <p:cNvSpPr txBox="1"/>
            <p:nvPr/>
          </p:nvSpPr>
          <p:spPr>
            <a:xfrm rot="17700000">
              <a:off x="3597515" y="5002600"/>
              <a:ext cx="1642881" cy="79213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27940" bIns="0" numCol="1" spcCol="1270" anchor="ctr" anchorCtr="0">
              <a:noAutofit/>
            </a:bodyPr>
            <a:lstStyle/>
            <a:p>
              <a:pPr marL="0" lvl="0" indent="0" algn="r" defTabSz="466725">
                <a:lnSpc>
                  <a:spcPct val="90000"/>
                </a:lnSpc>
                <a:spcBef>
                  <a:spcPct val="0"/>
                </a:spcBef>
                <a:spcAft>
                  <a:spcPct val="35000"/>
                </a:spcAft>
                <a:buNone/>
              </a:pPr>
              <a:r>
                <a:rPr lang="en-US" sz="1050" kern="1200" dirty="0"/>
                <a:t>1</a:t>
              </a:r>
              <a:r>
                <a:rPr lang="en-US" sz="1050" kern="1200" baseline="30000" dirty="0"/>
                <a:t>st</a:t>
              </a:r>
              <a:r>
                <a:rPr lang="en-US" sz="1050" kern="1200" dirty="0"/>
                <a:t> </a:t>
              </a:r>
              <a:r>
                <a:rPr lang="en-US" sz="1050" dirty="0"/>
                <a:t>broad systematic data collection across Clubhouses</a:t>
              </a:r>
              <a:endParaRPr lang="en-US" sz="1050" kern="1200" dirty="0"/>
            </a:p>
          </p:txBody>
        </p:sp>
        <p:sp>
          <p:nvSpPr>
            <p:cNvPr id="27" name="Circle: Hollow 26">
              <a:extLst>
                <a:ext uri="{FF2B5EF4-FFF2-40B4-BE49-F238E27FC236}">
                  <a16:creationId xmlns:a16="http://schemas.microsoft.com/office/drawing/2014/main" id="{301FE219-19B5-DDCD-8AE3-E85FA43897C7}"/>
                </a:ext>
              </a:extLst>
            </p:cNvPr>
            <p:cNvSpPr/>
            <p:nvPr/>
          </p:nvSpPr>
          <p:spPr>
            <a:xfrm>
              <a:off x="10186182" y="2959039"/>
              <a:ext cx="1527765" cy="1527765"/>
            </a:xfrm>
            <a:prstGeom prst="donut">
              <a:avLst>
                <a:gd name="adj" fmla="val 20000"/>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p>
          </p:txBody>
        </p:sp>
        <p:sp>
          <p:nvSpPr>
            <p:cNvPr id="28" name="TextBox 27">
              <a:extLst>
                <a:ext uri="{FF2B5EF4-FFF2-40B4-BE49-F238E27FC236}">
                  <a16:creationId xmlns:a16="http://schemas.microsoft.com/office/drawing/2014/main" id="{440302F5-74E7-7915-85B1-5158F9D7D1D1}"/>
                </a:ext>
              </a:extLst>
            </p:cNvPr>
            <p:cNvSpPr txBox="1"/>
            <p:nvPr/>
          </p:nvSpPr>
          <p:spPr>
            <a:xfrm rot="17700000">
              <a:off x="9583463" y="4812666"/>
              <a:ext cx="1642881" cy="79213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27940" bIns="0" numCol="1" spcCol="1270" anchor="ctr" anchorCtr="0">
              <a:noAutofit/>
            </a:bodyPr>
            <a:lstStyle/>
            <a:p>
              <a:pPr marL="0" lvl="0" indent="0" algn="r" defTabSz="466725">
                <a:lnSpc>
                  <a:spcPct val="90000"/>
                </a:lnSpc>
                <a:spcBef>
                  <a:spcPct val="0"/>
                </a:spcBef>
                <a:spcAft>
                  <a:spcPct val="35000"/>
                </a:spcAft>
                <a:buNone/>
              </a:pPr>
              <a:r>
                <a:rPr lang="en-US" sz="1050" kern="1200" dirty="0"/>
                <a:t>Web version of the CPQ fully implemented</a:t>
              </a:r>
            </a:p>
          </p:txBody>
        </p:sp>
      </p:grpSp>
      <p:sp>
        <p:nvSpPr>
          <p:cNvPr id="7" name="Footer Placeholder 6">
            <a:extLst>
              <a:ext uri="{FF2B5EF4-FFF2-40B4-BE49-F238E27FC236}">
                <a16:creationId xmlns:a16="http://schemas.microsoft.com/office/drawing/2014/main" id="{AAA3B978-A65B-4A5A-AC6F-1E01A2EC9EE2}"/>
              </a:ext>
            </a:extLst>
          </p:cNvPr>
          <p:cNvSpPr txBox="1">
            <a:spLocks/>
          </p:cNvSpPr>
          <p:nvPr/>
        </p:nvSpPr>
        <p:spPr>
          <a:xfrm>
            <a:off x="81819" y="5828392"/>
            <a:ext cx="6400800" cy="381000"/>
          </a:xfrm>
          <a:prstGeom prst="rect">
            <a:avLst/>
          </a:prstGeom>
        </p:spPr>
        <p:txBody>
          <a:bodyPr anchor="b"/>
          <a:lstStyle/>
          <a:p>
            <a:pPr fontAlgn="auto">
              <a:spcBef>
                <a:spcPts val="0"/>
              </a:spcBef>
              <a:spcAft>
                <a:spcPts val="0"/>
              </a:spcAft>
              <a:defRPr/>
            </a:pPr>
            <a:r>
              <a:rPr lang="en-US" sz="900" dirty="0">
                <a:solidFill>
                  <a:schemeClr val="accent1">
                    <a:lumMod val="50000"/>
                  </a:schemeClr>
                </a:solidFill>
              </a:rPr>
              <a:t>The Clubhouse Profile Questionnaire 2023. Results for Clubhouses Worldwide</a:t>
            </a:r>
          </a:p>
          <a:p>
            <a:pPr fontAlgn="auto">
              <a:spcBef>
                <a:spcPts val="0"/>
              </a:spcBef>
              <a:spcAft>
                <a:spcPts val="0"/>
              </a:spcAft>
              <a:defRPr/>
            </a:pPr>
            <a:r>
              <a:rPr lang="en-US" sz="900" dirty="0">
                <a:solidFill>
                  <a:schemeClr val="accent1">
                    <a:lumMod val="50000"/>
                  </a:schemeClr>
                </a:solidFill>
              </a:rPr>
              <a:t>© 2023-2024 University of Massachusetts: All rights reserved. No reproductions without written permission.</a:t>
            </a:r>
          </a:p>
        </p:txBody>
      </p:sp>
      <p:pic>
        <p:nvPicPr>
          <p:cNvPr id="24" name="Picture 23" descr="UMass Chan logo">
            <a:extLst>
              <a:ext uri="{FF2B5EF4-FFF2-40B4-BE49-F238E27FC236}">
                <a16:creationId xmlns:a16="http://schemas.microsoft.com/office/drawing/2014/main" id="{E485F0AB-DC3E-CEC6-08C5-432D7E5BA6C7}"/>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93885" y="6243202"/>
            <a:ext cx="2516615" cy="547363"/>
          </a:xfrm>
          <a:prstGeom prst="rect">
            <a:avLst/>
          </a:prstGeom>
        </p:spPr>
      </p:pic>
      <p:pic>
        <p:nvPicPr>
          <p:cNvPr id="21" name="Picture 20" descr="iSPARC logo">
            <a:extLst>
              <a:ext uri="{FF2B5EF4-FFF2-40B4-BE49-F238E27FC236}">
                <a16:creationId xmlns:a16="http://schemas.microsoft.com/office/drawing/2014/main" id="{8A623A9B-636A-15C6-0CE2-531419F90221}"/>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792895" y="6243202"/>
            <a:ext cx="1216363" cy="547363"/>
          </a:xfrm>
          <a:prstGeom prst="rect">
            <a:avLst/>
          </a:prstGeom>
        </p:spPr>
      </p:pic>
      <p:pic>
        <p:nvPicPr>
          <p:cNvPr id="25" name="Picture 24" descr="Clubhouse logo">
            <a:extLst>
              <a:ext uri="{FF2B5EF4-FFF2-40B4-BE49-F238E27FC236}">
                <a16:creationId xmlns:a16="http://schemas.microsoft.com/office/drawing/2014/main" id="{885BA1B7-4D48-D095-B6EB-1EFC4B1920AE}"/>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091653" y="6243202"/>
            <a:ext cx="3475340" cy="547363"/>
          </a:xfrm>
          <a:prstGeom prst="rect">
            <a:avLst/>
          </a:prstGeom>
        </p:spPr>
      </p:pic>
    </p:spTree>
    <p:extLst>
      <p:ext uri="{BB962C8B-B14F-4D97-AF65-F5344CB8AC3E}">
        <p14:creationId xmlns:p14="http://schemas.microsoft.com/office/powerpoint/2010/main" val="121779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DA9461AC-F613-7986-BFDD-54CC0950C836}"/>
              </a:ext>
            </a:extLst>
          </p:cNvPr>
          <p:cNvSpPr txBox="1">
            <a:spLocks noGrp="1" noChangeArrowheads="1"/>
          </p:cNvSpPr>
          <p:nvPr>
            <p:ph type="title" idx="4294967295"/>
          </p:nvPr>
        </p:nvSpPr>
        <p:spPr>
          <a:xfrm>
            <a:off x="193884" y="145072"/>
            <a:ext cx="9517713" cy="5818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0" i="0" u="none" strike="noStrike" kern="1200" cap="none" spc="0" normalizeH="0" baseline="0" noProof="0" dirty="0">
                <a:ln>
                  <a:noFill/>
                </a:ln>
                <a:solidFill>
                  <a:schemeClr val="tx2">
                    <a:lumMod val="75000"/>
                    <a:lumOff val="25000"/>
                  </a:schemeClr>
                </a:solidFill>
                <a:effectLst/>
                <a:uLnTx/>
                <a:uFillTx/>
                <a:latin typeface="+mj-lt"/>
                <a:ea typeface="+mj-ea"/>
                <a:cs typeface="+mj-cs"/>
              </a:rPr>
              <a:t>Clubhouse Research News</a:t>
            </a:r>
          </a:p>
        </p:txBody>
      </p:sp>
      <p:sp>
        <p:nvSpPr>
          <p:cNvPr id="3" name="TextBox 2">
            <a:extLst>
              <a:ext uri="{FF2B5EF4-FFF2-40B4-BE49-F238E27FC236}">
                <a16:creationId xmlns:a16="http://schemas.microsoft.com/office/drawing/2014/main" id="{EC17EC4C-99F5-6D40-0B33-DB1F7C3E5437}"/>
              </a:ext>
            </a:extLst>
          </p:cNvPr>
          <p:cNvSpPr txBox="1"/>
          <p:nvPr/>
        </p:nvSpPr>
        <p:spPr>
          <a:xfrm>
            <a:off x="193884" y="874429"/>
            <a:ext cx="9517713" cy="646331"/>
          </a:xfrm>
          <a:prstGeom prst="rect">
            <a:avLst/>
          </a:prstGeom>
          <a:noFill/>
        </p:spPr>
        <p:txBody>
          <a:bodyPr wrap="square" rtlCol="0">
            <a:spAutoFit/>
          </a:bodyPr>
          <a:lstStyle/>
          <a:p>
            <a:r>
              <a:rPr lang="en-US" sz="1400" dirty="0"/>
              <a:t>Psychiatric Rehabilitation Journal: Special Issue on the Clubhouse Model</a:t>
            </a:r>
          </a:p>
          <a:p>
            <a:r>
              <a:rPr lang="en-US" sz="1100" dirty="0"/>
              <a:t>Guest Editor: Colleen E. McKay, Director, Program for Clubhouse Research, Implementation Science &amp; Practice Advances Research Center, </a:t>
            </a:r>
          </a:p>
          <a:p>
            <a:r>
              <a:rPr lang="en-US" sz="1100" dirty="0"/>
              <a:t>UMass Chan Medical School</a:t>
            </a:r>
            <a:endParaRPr lang="en-US" sz="1050" dirty="0"/>
          </a:p>
        </p:txBody>
      </p:sp>
      <p:sp>
        <p:nvSpPr>
          <p:cNvPr id="41" name="Text Box 178">
            <a:extLst>
              <a:ext uri="{FF2B5EF4-FFF2-40B4-BE49-F238E27FC236}">
                <a16:creationId xmlns:a16="http://schemas.microsoft.com/office/drawing/2014/main" id="{31FA31C1-A347-3612-D8CE-42FFA18C5406}"/>
              </a:ext>
            </a:extLst>
          </p:cNvPr>
          <p:cNvSpPr txBox="1"/>
          <p:nvPr/>
        </p:nvSpPr>
        <p:spPr>
          <a:xfrm>
            <a:off x="193885" y="1648562"/>
            <a:ext cx="9844418" cy="125196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45720" tIns="91440" rIns="0" bIns="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200" b="1" i="1" kern="1200" dirty="0">
                <a:solidFill>
                  <a:schemeClr val="tx2">
                    <a:lumMod val="75000"/>
                    <a:lumOff val="25000"/>
                  </a:schemeClr>
                </a:solidFill>
                <a:effectLst/>
                <a:ea typeface="Aptos" panose="020B0004020202020204" pitchFamily="34" charset="0"/>
                <a:cs typeface="Times New Roman" panose="02020603050405020304" pitchFamily="18" charset="0"/>
              </a:rPr>
              <a:t>“Today, over 350 Clubhouse programs in 33 countries affiliate with Clubhouse International and operate as nonclinical community-based recovery centers for adults and young adults living with mental illness. … There is evidence and support for the Clubhouse Model in improving quality of life and social functioning, reducing hospitalization(s) and/or psychiatric symptoms, and promoting employment. This special issue has nine articles that highlight ongoing research collaborations from across the globe that examine the impact of the Clubhouse Model on a variety of novel outcomes….” (</a:t>
            </a:r>
            <a:r>
              <a:rPr lang="en-US" sz="1200" b="1" i="1" kern="1200" dirty="0" err="1">
                <a:solidFill>
                  <a:schemeClr val="tx2">
                    <a:lumMod val="75000"/>
                    <a:lumOff val="25000"/>
                  </a:schemeClr>
                </a:solidFill>
                <a:effectLst/>
                <a:ea typeface="Aptos" panose="020B0004020202020204" pitchFamily="34" charset="0"/>
                <a:cs typeface="Times New Roman" panose="02020603050405020304" pitchFamily="18" charset="0"/>
              </a:rPr>
              <a:t>PsycInfo</a:t>
            </a:r>
            <a:r>
              <a:rPr lang="en-US" sz="1200" b="1" i="1" kern="1200" dirty="0">
                <a:solidFill>
                  <a:schemeClr val="tx2">
                    <a:lumMod val="75000"/>
                    <a:lumOff val="25000"/>
                  </a:schemeClr>
                </a:solidFill>
                <a:effectLst/>
                <a:ea typeface="Aptos" panose="020B0004020202020204" pitchFamily="34" charset="0"/>
                <a:cs typeface="Times New Roman" panose="02020603050405020304" pitchFamily="18" charset="0"/>
              </a:rPr>
              <a:t> Database Record (c) 2024 APA, all rights reserved)</a:t>
            </a:r>
            <a:endParaRPr lang="en-US" sz="1200" b="1" i="1" kern="100" dirty="0">
              <a:solidFill>
                <a:schemeClr val="tx2">
                  <a:lumMod val="75000"/>
                  <a:lumOff val="25000"/>
                </a:schemeClr>
              </a:solidFill>
              <a:effectLst/>
              <a:ea typeface="Aptos" panose="020B0004020202020204" pitchFamily="34" charset="0"/>
              <a:cs typeface="Times New Roman" panose="02020603050405020304" pitchFamily="18" charset="0"/>
            </a:endParaRPr>
          </a:p>
        </p:txBody>
      </p:sp>
      <p:sp>
        <p:nvSpPr>
          <p:cNvPr id="36" name="TextBox 35">
            <a:extLst>
              <a:ext uri="{FF2B5EF4-FFF2-40B4-BE49-F238E27FC236}">
                <a16:creationId xmlns:a16="http://schemas.microsoft.com/office/drawing/2014/main" id="{0EE863ED-F699-F579-EC9D-7B418546A92E}"/>
              </a:ext>
            </a:extLst>
          </p:cNvPr>
          <p:cNvSpPr txBox="1"/>
          <p:nvPr/>
        </p:nvSpPr>
        <p:spPr>
          <a:xfrm>
            <a:off x="115731" y="2900526"/>
            <a:ext cx="11801998" cy="3890039"/>
          </a:xfrm>
          <a:prstGeom prst="rect">
            <a:avLst/>
          </a:prstGeom>
          <a:noFill/>
        </p:spPr>
        <p:txBody>
          <a:bodyPr wrap="square">
            <a:spAutoFit/>
          </a:bodyPr>
          <a:lstStyle/>
          <a:p>
            <a:pPr marL="342900" marR="0" lvl="0" indent="-342900">
              <a:lnSpc>
                <a:spcPct val="107000"/>
              </a:lnSpc>
              <a:spcBef>
                <a:spcPts val="0"/>
              </a:spcBef>
              <a:spcAft>
                <a:spcPts val="0"/>
              </a:spcAft>
              <a:buFont typeface="Wingdings" panose="05000000000000000000" pitchFamily="2" charset="2"/>
              <a:buChar char=""/>
              <a:tabLst>
                <a:tab pos="9372600" algn="l"/>
              </a:tabLst>
            </a:pPr>
            <a:r>
              <a:rPr lang="en-US" sz="1100" kern="12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Introduction: McKay, C. E. (2024). The growth and diversity of the evidence base for the Clubhouse Model. </a:t>
            </a:r>
            <a:r>
              <a:rPr lang="en-US" sz="1100" i="1" kern="12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Psychiatric Rehabilitation Journal, 47</a:t>
            </a:r>
            <a:r>
              <a:rPr lang="en-US" sz="1100" kern="12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(3), 189–192. </a:t>
            </a:r>
            <a:r>
              <a:rPr lang="en-US" sz="1100" u="sng" kern="12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https://doi.org/10.1037/prj0000628</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tabLst>
                <a:tab pos="9372600" algn="l"/>
              </a:tabLst>
            </a:pPr>
            <a:r>
              <a:rPr lang="en-US" sz="1100" kern="12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Mutschler, C., McShane, K., Liebman, R., Junaid, S., &amp; The Canadian Clubhouse Research Group. (2024). A multisite longitudinal evaluation of Canadian Clubhouse members: Impact on hospitalizations and community functioning. </a:t>
            </a:r>
            <a:r>
              <a:rPr lang="en-US" sz="1100" i="1" kern="12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Psychiatric Rehabilitation Journal, 47</a:t>
            </a:r>
            <a:r>
              <a:rPr lang="en-US" sz="1100" kern="12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(3), 193-199. </a:t>
            </a:r>
            <a:r>
              <a:rPr lang="en-US" sz="1100" u="sng" kern="12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4"/>
              </a:rPr>
              <a:t>https://doi.org/10.1037/prj0000581</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tabLst>
                <a:tab pos="9372600" algn="l"/>
              </a:tabLst>
            </a:pPr>
            <a:r>
              <a:rPr lang="en-US" sz="1100" kern="12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Rice, K., Simaitis, G., &amp; Pernice, F. (2024). Clubhouse virtual programming: A trend analysis of member engagement patterns before, during, and after pandemic lockdown. </a:t>
            </a:r>
            <a:r>
              <a:rPr lang="en-US" sz="1100" i="1" kern="12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Psychiatric Rehabilitation Journal, 47</a:t>
            </a:r>
            <a:r>
              <a:rPr lang="en-US" sz="1100" kern="12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(3), 200–208. </a:t>
            </a:r>
            <a:r>
              <a:rPr lang="en-US" sz="1100" u="sng" kern="12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5"/>
              </a:rPr>
              <a:t>https://doi.org/10.1037/prj0000615</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tabLst>
                <a:tab pos="9372600" algn="l"/>
              </a:tabLst>
            </a:pPr>
            <a:r>
              <a:rPr lang="en-US" sz="1100" kern="12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Agner, J., Nakamura, L., </a:t>
            </a:r>
            <a:r>
              <a:rPr lang="en-US" sz="1100" kern="1200" dirty="0" err="1">
                <a:solidFill>
                  <a:srgbClr val="000000"/>
                </a:solidFill>
                <a:effectLst/>
                <a:latin typeface="Aptos" panose="020B0004020202020204" pitchFamily="34" charset="0"/>
                <a:ea typeface="Aptos" panose="020B0004020202020204" pitchFamily="34" charset="0"/>
                <a:cs typeface="Times New Roman" panose="02020603050405020304" pitchFamily="18" charset="0"/>
              </a:rPr>
              <a:t>Kaukau</a:t>
            </a:r>
            <a:r>
              <a:rPr lang="en-US" sz="1100" kern="12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T. M., Liu, M., Botero, A., Churchill, H., </a:t>
            </a:r>
            <a:r>
              <a:rPr lang="en-US" sz="1100" kern="1200" dirty="0" err="1">
                <a:solidFill>
                  <a:srgbClr val="000000"/>
                </a:solidFill>
                <a:effectLst/>
                <a:latin typeface="Aptos" panose="020B0004020202020204" pitchFamily="34" charset="0"/>
                <a:ea typeface="Aptos" panose="020B0004020202020204" pitchFamily="34" charset="0"/>
                <a:cs typeface="Times New Roman" panose="02020603050405020304" pitchFamily="18" charset="0"/>
              </a:rPr>
              <a:t>Teranishi</a:t>
            </a:r>
            <a:r>
              <a:rPr lang="en-US" sz="1100" kern="12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D., Patton, F., </a:t>
            </a:r>
            <a:r>
              <a:rPr lang="en-US" sz="1100" kern="1200" dirty="0" err="1">
                <a:solidFill>
                  <a:srgbClr val="000000"/>
                </a:solidFill>
                <a:effectLst/>
                <a:latin typeface="Aptos" panose="020B0004020202020204" pitchFamily="34" charset="0"/>
                <a:ea typeface="Aptos" panose="020B0004020202020204" pitchFamily="34" charset="0"/>
                <a:cs typeface="Times New Roman" panose="02020603050405020304" pitchFamily="18" charset="0"/>
              </a:rPr>
              <a:t>Cogo</a:t>
            </a:r>
            <a:r>
              <a:rPr lang="en-US" sz="1100" kern="12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K., &amp; Cha, T. (2024). Creative virtual engagement: Successes and challenges supporting people with serious mental illness in hybrid Clubhouse environments. </a:t>
            </a:r>
            <a:r>
              <a:rPr lang="en-US" sz="1100" i="1" kern="12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Psychiatric Rehabilitation Journal, 47</a:t>
            </a:r>
            <a:r>
              <a:rPr lang="en-US" sz="1100" kern="12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(3), 209–218. </a:t>
            </a:r>
            <a:r>
              <a:rPr lang="en-US" sz="1100" u="sng" kern="12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6"/>
              </a:rPr>
              <a:t>https://doi.org/10.1037/prj0000605</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tabLst>
                <a:tab pos="9372600" algn="l"/>
              </a:tabLst>
            </a:pPr>
            <a:r>
              <a:rPr lang="en-US" sz="1100" kern="12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Rice, K., Hand, R., Diop, B., Mejia, A., Mahoney, O., &amp; Seidman, J. (2024). Expanding community-based participatory action research practices to Clubhouses through sustainable research activities. </a:t>
            </a:r>
            <a:r>
              <a:rPr lang="en-US" sz="1100" i="1" kern="12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Psychiatric Rehabilitation Journal, 47</a:t>
            </a:r>
            <a:r>
              <a:rPr lang="en-US" sz="1100" kern="12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(3), 219–228. </a:t>
            </a:r>
            <a:r>
              <a:rPr lang="en-US" sz="1100" u="sng" kern="12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7"/>
              </a:rPr>
              <a:t>https://doi.org/10.1037/prj0000607</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tabLst>
                <a:tab pos="9372600" algn="l"/>
              </a:tabLst>
            </a:pPr>
            <a:r>
              <a:rPr lang="en-US" sz="1100" kern="12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Wojtalik, J. A., </a:t>
            </a:r>
            <a:r>
              <a:rPr lang="en-US" sz="1100" kern="1200" dirty="0" err="1">
                <a:solidFill>
                  <a:srgbClr val="000000"/>
                </a:solidFill>
                <a:effectLst/>
                <a:latin typeface="Aptos" panose="020B0004020202020204" pitchFamily="34" charset="0"/>
                <a:ea typeface="Aptos" panose="020B0004020202020204" pitchFamily="34" charset="0"/>
                <a:cs typeface="Times New Roman" panose="02020603050405020304" pitchFamily="18" charset="0"/>
              </a:rPr>
              <a:t>Kotwani</a:t>
            </a:r>
            <a:r>
              <a:rPr lang="en-US" sz="1100" kern="12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A., </a:t>
            </a:r>
            <a:r>
              <a:rPr lang="en-US" sz="1100" kern="1200" dirty="0" err="1">
                <a:solidFill>
                  <a:srgbClr val="000000"/>
                </a:solidFill>
                <a:effectLst/>
                <a:latin typeface="Aptos" panose="020B0004020202020204" pitchFamily="34" charset="0"/>
                <a:ea typeface="Aptos" panose="020B0004020202020204" pitchFamily="34" charset="0"/>
                <a:cs typeface="Times New Roman" panose="02020603050405020304" pitchFamily="18" charset="0"/>
              </a:rPr>
              <a:t>Honarvar</a:t>
            </a:r>
            <a:r>
              <a:rPr lang="en-US" sz="1100" kern="12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R. L., </a:t>
            </a:r>
            <a:r>
              <a:rPr lang="en-US" sz="1100" kern="1200" dirty="0" err="1">
                <a:solidFill>
                  <a:srgbClr val="000000"/>
                </a:solidFill>
                <a:effectLst/>
                <a:latin typeface="Aptos" panose="020B0004020202020204" pitchFamily="34" charset="0"/>
                <a:ea typeface="Aptos" panose="020B0004020202020204" pitchFamily="34" charset="0"/>
                <a:cs typeface="Times New Roman" panose="02020603050405020304" pitchFamily="18" charset="0"/>
              </a:rPr>
              <a:t>Eack</a:t>
            </a:r>
            <a:r>
              <a:rPr lang="en-US" sz="1100" kern="12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S. M., D'Angelo, L., Whiting-Madison, C., &amp; Brown, W. J. (2024). Confirmatory factor analysis of the 12-item World Health Organization Disability Assessment Schedule 2.0 (WHODAS-2.0) within the Clubhouse Model of psychosocial rehabilitation for serious mental illness. </a:t>
            </a:r>
            <a:r>
              <a:rPr lang="en-US" sz="1100" i="1" kern="12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Psychiatric Rehabilitation Journal, 47</a:t>
            </a:r>
            <a:r>
              <a:rPr lang="en-US" sz="1100" kern="12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(3), 229–239. </a:t>
            </a:r>
            <a:r>
              <a:rPr lang="en-US" sz="1100" u="sng" kern="12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8"/>
              </a:rPr>
              <a:t>https://doi.org/10.1037/prj0000594</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tabLst>
                <a:tab pos="9372600" algn="l"/>
              </a:tabLst>
            </a:pPr>
            <a:r>
              <a:rPr lang="en-US" sz="1100" kern="12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Mäntysaari, K., Stevanovic, M., Weiste, E., Paananen, J., &amp; Lindholm, C. (2024). Ideals of joint decision making in Clubhouse communities. </a:t>
            </a:r>
            <a:r>
              <a:rPr lang="en-US" sz="1100" i="1" kern="12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Psychiatric Rehabilitation Journal, 47</a:t>
            </a:r>
            <a:r>
              <a:rPr lang="en-US" sz="1100" kern="12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(3), 240–248. </a:t>
            </a:r>
            <a:r>
              <a:rPr lang="en-US" sz="1100" u="sng" kern="12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9"/>
              </a:rPr>
              <a:t>https://doi.org/10.1037/prj0000626</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tabLst>
                <a:tab pos="9372600" algn="l"/>
              </a:tabLst>
            </a:pPr>
            <a:r>
              <a:rPr lang="en-US" sz="1100" kern="12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Agner, J., Botero, A., Cha, T., Nakamura, L., </a:t>
            </a:r>
            <a:r>
              <a:rPr lang="en-US" sz="1100" kern="1200" dirty="0" err="1">
                <a:solidFill>
                  <a:srgbClr val="000000"/>
                </a:solidFill>
                <a:effectLst/>
                <a:latin typeface="Aptos" panose="020B0004020202020204" pitchFamily="34" charset="0"/>
                <a:ea typeface="Aptos" panose="020B0004020202020204" pitchFamily="34" charset="0"/>
                <a:cs typeface="Times New Roman" panose="02020603050405020304" pitchFamily="18" charset="0"/>
              </a:rPr>
              <a:t>Kaukau</a:t>
            </a:r>
            <a:r>
              <a:rPr lang="en-US" sz="1100" kern="12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T. M., Liu, M., &amp; Hawai’i Clubhouse Coalition. (2024). A conceptual model of how mental health Clubhouses impact health and quality of life among individuals with serious mental illness. </a:t>
            </a:r>
            <a:r>
              <a:rPr lang="en-US" sz="1100" i="1" kern="12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Psychiatric Rehabilitation Journal, 47</a:t>
            </a:r>
            <a:r>
              <a:rPr lang="en-US" sz="1100" kern="12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(3), 249–259. </a:t>
            </a:r>
            <a:r>
              <a:rPr lang="en-US" sz="1100" u="sng" kern="12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10"/>
              </a:rPr>
              <a:t>https://doi.org/10.1037/prj0000579</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tabLst>
                <a:tab pos="9372600" algn="l"/>
              </a:tabLst>
            </a:pPr>
            <a:r>
              <a:rPr lang="en-US" sz="1100" kern="12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Pernice, F. M., Hinchey, L. M., Rice, K., Drews, J., Michon, A., </a:t>
            </a:r>
            <a:r>
              <a:rPr lang="en-US" sz="1100" kern="1200" dirty="0" err="1">
                <a:solidFill>
                  <a:srgbClr val="000000"/>
                </a:solidFill>
                <a:effectLst/>
                <a:latin typeface="Aptos" panose="020B0004020202020204" pitchFamily="34" charset="0"/>
                <a:ea typeface="Aptos" panose="020B0004020202020204" pitchFamily="34" charset="0"/>
                <a:cs typeface="Times New Roman" panose="02020603050405020304" pitchFamily="18" charset="0"/>
              </a:rPr>
              <a:t>Jenuwine</a:t>
            </a:r>
            <a:r>
              <a:rPr lang="en-US" sz="1100" kern="12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M., Christian, J., Doyle, A., Madison, E., Kessler, L., Bayer, C., Napolitano, C., &amp; Jedrzejczak, K. (2024). Community as therapy: The theory of social practice. </a:t>
            </a:r>
            <a:r>
              <a:rPr lang="en-US" sz="1100" i="1" kern="12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Psychiatric Rehabilitation Journal, 47</a:t>
            </a:r>
            <a:r>
              <a:rPr lang="en-US" sz="1100" kern="12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(3), 260–269. </a:t>
            </a:r>
            <a:r>
              <a:rPr lang="en-US" sz="1100" u="sng" kern="12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11"/>
              </a:rPr>
              <a:t>https://doi.org/10.1037/prj0000588</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marR="0" lvl="0" indent="-342900">
              <a:lnSpc>
                <a:spcPct val="107000"/>
              </a:lnSpc>
              <a:spcBef>
                <a:spcPts val="0"/>
              </a:spcBef>
              <a:spcAft>
                <a:spcPts val="0"/>
              </a:spcAft>
              <a:buFont typeface="Wingdings" panose="05000000000000000000" pitchFamily="2" charset="2"/>
              <a:buChar char=""/>
              <a:tabLst>
                <a:tab pos="9372600" algn="l"/>
              </a:tabLst>
            </a:pPr>
            <a:r>
              <a:rPr lang="en-US" sz="1100" kern="12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Pernice, F., Hinchey, L. M., Rice, K., Michon, A., Drews, J., </a:t>
            </a:r>
            <a:r>
              <a:rPr lang="en-US" sz="1100" kern="1200" dirty="0" err="1">
                <a:solidFill>
                  <a:srgbClr val="000000"/>
                </a:solidFill>
                <a:effectLst/>
                <a:latin typeface="Aptos" panose="020B0004020202020204" pitchFamily="34" charset="0"/>
                <a:ea typeface="Aptos" panose="020B0004020202020204" pitchFamily="34" charset="0"/>
                <a:cs typeface="Times New Roman" panose="02020603050405020304" pitchFamily="18" charset="0"/>
              </a:rPr>
              <a:t>Jenuwine</a:t>
            </a:r>
            <a:r>
              <a:rPr lang="en-US" sz="1100" kern="12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M., Doyle, A., Madison, E., Kessler, L., Bayer, C., Napolitano, C., Jedrzejczak, K., &amp; Delman, J. (2024). The method and application of social practice in the Clubhouse. </a:t>
            </a:r>
            <a:r>
              <a:rPr lang="en-US" sz="1100" i="1" kern="12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Psychiatric Rehabilitation Journal, 47</a:t>
            </a:r>
            <a:r>
              <a:rPr lang="en-US" sz="1100" kern="12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(3), 270–277. </a:t>
            </a:r>
            <a:r>
              <a:rPr lang="en-US" sz="1100" u="sng" kern="12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12"/>
              </a:rPr>
              <a:t>https://doi.org/10.1037/prj0000604</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37" name="Picture 36" descr="A picture of the cover of the Special Issue on The Clubhouse Model in the Psychiatric Rehabilitation Journal (PRJ)">
            <a:extLst>
              <a:ext uri="{FF2B5EF4-FFF2-40B4-BE49-F238E27FC236}">
                <a16:creationId xmlns:a16="http://schemas.microsoft.com/office/drawing/2014/main" id="{2FE48DFB-0255-1A2B-CCE1-958FC6F7491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191540" y="87520"/>
            <a:ext cx="1806575" cy="2374265"/>
          </a:xfrm>
          <a:prstGeom prst="rect">
            <a:avLst/>
          </a:prstGeom>
        </p:spPr>
      </p:pic>
    </p:spTree>
    <p:extLst>
      <p:ext uri="{BB962C8B-B14F-4D97-AF65-F5344CB8AC3E}">
        <p14:creationId xmlns:p14="http://schemas.microsoft.com/office/powerpoint/2010/main" val="3612915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2" name="Google Shape;82;p13">
            <a:extLst>
              <a:ext uri="{C183D7F6-B498-43B3-948B-1728B52AA6E4}">
                <adec:decorative xmlns:adec="http://schemas.microsoft.com/office/drawing/2017/decorative" val="1"/>
              </a:ext>
            </a:extLst>
          </p:cNvPr>
          <p:cNvSpPr/>
          <p:nvPr/>
        </p:nvSpPr>
        <p:spPr>
          <a:xfrm rot="10800000" flipH="1">
            <a:off x="0" y="-135"/>
            <a:ext cx="12192000" cy="1913600"/>
          </a:xfrm>
          <a:prstGeom prst="rtTriangle">
            <a:avLst/>
          </a:prstGeom>
          <a:solidFill>
            <a:srgbClr val="9C2435"/>
          </a:solidFill>
          <a:ln>
            <a:noFill/>
          </a:ln>
        </p:spPr>
        <p:txBody>
          <a:bodyPr spcFirstLastPara="1" wrap="square" lIns="121900" tIns="60933" rIns="121900" bIns="60933" anchor="ctr" anchorCtr="0">
            <a:noAutofit/>
          </a:bodyPr>
          <a:lstStyle/>
          <a:p>
            <a:pPr algn="ctr" defTabSz="1219170">
              <a:buClr>
                <a:srgbClr val="000000"/>
              </a:buClr>
            </a:pPr>
            <a:endParaRPr sz="2400" kern="0">
              <a:solidFill>
                <a:srgbClr val="FFFFFF"/>
              </a:solidFill>
              <a:latin typeface="Century Gothic"/>
              <a:ea typeface="Century Gothic"/>
              <a:cs typeface="Century Gothic"/>
              <a:sym typeface="Century Gothic"/>
            </a:endParaRPr>
          </a:p>
        </p:txBody>
      </p:sp>
      <p:sp>
        <p:nvSpPr>
          <p:cNvPr id="5" name="Title 4">
            <a:extLst>
              <a:ext uri="{FF2B5EF4-FFF2-40B4-BE49-F238E27FC236}">
                <a16:creationId xmlns:a16="http://schemas.microsoft.com/office/drawing/2014/main" id="{86049724-C11E-B0A6-DC03-6FFCD76CDDB6}"/>
              </a:ext>
            </a:extLst>
          </p:cNvPr>
          <p:cNvSpPr>
            <a:spLocks noGrp="1"/>
          </p:cNvSpPr>
          <p:nvPr>
            <p:ph type="title"/>
          </p:nvPr>
        </p:nvSpPr>
        <p:spPr>
          <a:xfrm>
            <a:off x="301782" y="160199"/>
            <a:ext cx="10972800" cy="1143200"/>
          </a:xfrm>
        </p:spPr>
        <p:txBody>
          <a:bodyPr/>
          <a:lstStyle/>
          <a:p>
            <a:r>
              <a:rPr lang="en-US" dirty="0">
                <a:solidFill>
                  <a:schemeClr val="bg1"/>
                </a:solidFill>
              </a:rPr>
              <a:t>Clubhouse International</a:t>
            </a:r>
          </a:p>
        </p:txBody>
      </p:sp>
      <p:sp>
        <p:nvSpPr>
          <p:cNvPr id="2" name="Text Placeholder 1">
            <a:extLst>
              <a:ext uri="{FF2B5EF4-FFF2-40B4-BE49-F238E27FC236}">
                <a16:creationId xmlns:a16="http://schemas.microsoft.com/office/drawing/2014/main" id="{B689316F-AAA0-1F29-F0C1-C460B7EC2B8E}"/>
              </a:ext>
            </a:extLst>
          </p:cNvPr>
          <p:cNvSpPr>
            <a:spLocks noGrp="1"/>
          </p:cNvSpPr>
          <p:nvPr>
            <p:ph type="body" idx="1"/>
          </p:nvPr>
        </p:nvSpPr>
        <p:spPr/>
        <p:txBody>
          <a:bodyPr/>
          <a:lstStyle/>
          <a:p>
            <a:pPr marL="876293" indent="-571500">
              <a:buFont typeface="Arial" panose="020B0604020202020204" pitchFamily="34" charset="0"/>
              <a:buChar char="•"/>
            </a:pPr>
            <a:r>
              <a:rPr lang="en-US" dirty="0">
                <a:solidFill>
                  <a:schemeClr val="tx1">
                    <a:lumMod val="65000"/>
                    <a:lumOff val="35000"/>
                  </a:schemeClr>
                </a:solidFill>
              </a:rPr>
              <a:t>Clubhouse Data and Research Toolkit</a:t>
            </a:r>
          </a:p>
          <a:p>
            <a:pPr marL="876293" indent="-571500">
              <a:buFont typeface="Arial" panose="020B0604020202020204" pitchFamily="34" charset="0"/>
              <a:buChar char="•"/>
            </a:pPr>
            <a:r>
              <a:rPr lang="en-US" dirty="0">
                <a:solidFill>
                  <a:schemeClr val="tx1">
                    <a:lumMod val="65000"/>
                    <a:lumOff val="35000"/>
                  </a:schemeClr>
                </a:solidFill>
              </a:rPr>
              <a:t>Getting the whole Clubhouse involved: Best practices for data collection and research</a:t>
            </a:r>
          </a:p>
          <a:p>
            <a:pPr marL="876293" indent="-571500">
              <a:buFont typeface="Arial" panose="020B0604020202020204" pitchFamily="34" charset="0"/>
              <a:buChar char="•"/>
            </a:pPr>
            <a:r>
              <a:rPr lang="en-US" dirty="0">
                <a:solidFill>
                  <a:schemeClr val="tx1">
                    <a:lumMod val="65000"/>
                    <a:lumOff val="35000"/>
                  </a:schemeClr>
                </a:solidFill>
              </a:rPr>
              <a:t>This Toolkit was developed by The Data and Research Subcommittee of Clubhouse International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3" name="Title 2">
            <a:extLst>
              <a:ext uri="{FF2B5EF4-FFF2-40B4-BE49-F238E27FC236}">
                <a16:creationId xmlns:a16="http://schemas.microsoft.com/office/drawing/2014/main" id="{E534D8D9-60D1-3541-71C1-1D976057BF7F}"/>
              </a:ext>
            </a:extLst>
          </p:cNvPr>
          <p:cNvSpPr>
            <a:spLocks noGrp="1"/>
          </p:cNvSpPr>
          <p:nvPr>
            <p:ph type="title"/>
          </p:nvPr>
        </p:nvSpPr>
        <p:spPr/>
        <p:txBody>
          <a:bodyPr/>
          <a:lstStyle/>
          <a:p>
            <a:r>
              <a:rPr lang="en-US" dirty="0"/>
              <a:t>Table of Contents</a:t>
            </a:r>
          </a:p>
        </p:txBody>
      </p:sp>
      <p:sp>
        <p:nvSpPr>
          <p:cNvPr id="4" name="Text Placeholder 3">
            <a:extLst>
              <a:ext uri="{FF2B5EF4-FFF2-40B4-BE49-F238E27FC236}">
                <a16:creationId xmlns:a16="http://schemas.microsoft.com/office/drawing/2014/main" id="{EE07E063-2A66-E71C-8131-AAA655711403}"/>
              </a:ext>
            </a:extLst>
          </p:cNvPr>
          <p:cNvSpPr>
            <a:spLocks noGrp="1"/>
          </p:cNvSpPr>
          <p:nvPr>
            <p:ph type="body" idx="1"/>
          </p:nvPr>
        </p:nvSpPr>
        <p:spPr>
          <a:xfrm>
            <a:off x="609600" y="1200151"/>
            <a:ext cx="5384800" cy="5260284"/>
          </a:xfrm>
        </p:spPr>
        <p:txBody>
          <a:bodyPr/>
          <a:lstStyle/>
          <a:p>
            <a:r>
              <a:rPr lang="en-US" sz="1800" dirty="0"/>
              <a:t>Chapter Name</a:t>
            </a:r>
          </a:p>
          <a:p>
            <a:r>
              <a:rPr lang="en-US" sz="1800" dirty="0"/>
              <a:t>Introduction</a:t>
            </a:r>
          </a:p>
          <a:p>
            <a:r>
              <a:rPr lang="en-US" sz="1800" dirty="0"/>
              <a:t>Data Collection and research in the clubhouse</a:t>
            </a:r>
          </a:p>
          <a:p>
            <a:pPr lvl="1"/>
            <a:r>
              <a:rPr lang="en-US" sz="1800" dirty="0"/>
              <a:t>Data Collection Tools and Mechanisms</a:t>
            </a:r>
          </a:p>
          <a:p>
            <a:pPr lvl="1"/>
            <a:r>
              <a:rPr lang="en-US" sz="1800" dirty="0"/>
              <a:t>Platforms for Clubhouse Data Collection</a:t>
            </a:r>
          </a:p>
          <a:p>
            <a:pPr lvl="1"/>
            <a:r>
              <a:rPr lang="en-US" sz="1800" dirty="0"/>
              <a:t>Clubhouse Data Collection and Analysis</a:t>
            </a:r>
          </a:p>
          <a:p>
            <a:pPr lvl="1"/>
            <a:r>
              <a:rPr lang="en-US" sz="1800" dirty="0"/>
              <a:t>Engaging in Research with a University Partner </a:t>
            </a:r>
          </a:p>
          <a:p>
            <a:r>
              <a:rPr lang="en-US" sz="1800" dirty="0"/>
              <a:t>Clubhouse Profile Questionnaire (CPQ)</a:t>
            </a:r>
          </a:p>
          <a:p>
            <a:pPr lvl="1"/>
            <a:r>
              <a:rPr lang="en-US" sz="1800" dirty="0"/>
              <a:t>What is CPQ and How is it Used?</a:t>
            </a:r>
          </a:p>
          <a:p>
            <a:pPr lvl="1"/>
            <a:r>
              <a:rPr lang="en-US" sz="1800" dirty="0"/>
              <a:t>Why is the CPQ Important to Complete?</a:t>
            </a:r>
          </a:p>
        </p:txBody>
      </p:sp>
      <p:sp>
        <p:nvSpPr>
          <p:cNvPr id="5" name="Text Placeholder 4">
            <a:extLst>
              <a:ext uri="{FF2B5EF4-FFF2-40B4-BE49-F238E27FC236}">
                <a16:creationId xmlns:a16="http://schemas.microsoft.com/office/drawing/2014/main" id="{89F56300-5EBA-15D8-8F1C-FBAFC5C5E256}"/>
              </a:ext>
            </a:extLst>
          </p:cNvPr>
          <p:cNvSpPr>
            <a:spLocks noGrp="1"/>
          </p:cNvSpPr>
          <p:nvPr>
            <p:ph type="body" idx="2"/>
          </p:nvPr>
        </p:nvSpPr>
        <p:spPr>
          <a:xfrm>
            <a:off x="6197600" y="846239"/>
            <a:ext cx="5384800" cy="5260283"/>
          </a:xfrm>
        </p:spPr>
        <p:txBody>
          <a:bodyPr/>
          <a:lstStyle/>
          <a:p>
            <a:pPr lvl="1"/>
            <a:r>
              <a:rPr lang="en-US" sz="1800" dirty="0"/>
              <a:t>What is the Program for Clubhouse Research (PCR)?</a:t>
            </a:r>
          </a:p>
          <a:p>
            <a:pPr lvl="1"/>
            <a:r>
              <a:rPr lang="en-US" sz="1800" dirty="0"/>
              <a:t>How to Access and Complete the CPQ</a:t>
            </a:r>
          </a:p>
          <a:p>
            <a:pPr lvl="1"/>
            <a:r>
              <a:rPr lang="en-US" sz="1800" dirty="0"/>
              <a:t>Publications with CPQ Data</a:t>
            </a:r>
          </a:p>
          <a:p>
            <a:r>
              <a:rPr lang="en-US" sz="1800" dirty="0"/>
              <a:t>Appendix</a:t>
            </a:r>
          </a:p>
          <a:p>
            <a:pPr lvl="1"/>
            <a:r>
              <a:rPr lang="en-US" sz="1800" dirty="0"/>
              <a:t>Key Domains of Clubhouse Data</a:t>
            </a:r>
          </a:p>
          <a:p>
            <a:pPr lvl="1"/>
            <a:r>
              <a:rPr lang="en-US" sz="1800" dirty="0"/>
              <a:t>Glossary of Research Terms and Key Domains of Clubhouse Data</a:t>
            </a:r>
          </a:p>
          <a:p>
            <a:pPr lvl="1"/>
            <a:r>
              <a:rPr lang="en-US" sz="1800" dirty="0"/>
              <a:t>Searching for Journal Articles about the Clubhouse Model using PubMed and Google Scholar</a:t>
            </a:r>
          </a:p>
          <a:p>
            <a:pPr lvl="1"/>
            <a:r>
              <a:rPr lang="en-US" sz="1800" dirty="0"/>
              <a:t>Resource(s)</a:t>
            </a:r>
          </a:p>
          <a:p>
            <a:pPr lvl="1"/>
            <a:r>
              <a:rPr lang="en-US" sz="1800" dirty="0"/>
              <a:t>Michigan Example</a:t>
            </a:r>
          </a:p>
          <a:p>
            <a:pPr lvl="1"/>
            <a:r>
              <a:rPr lang="en-US" sz="1800" dirty="0"/>
              <a:t>Norway Example</a:t>
            </a:r>
          </a:p>
          <a:p>
            <a:endParaRPr lang="en-US" dirty="0"/>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Wood Type">
  <a:themeElements>
    <a:clrScheme name="Wood Type">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Wood Type">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C6AE0645-98FF-411B-B0E9-59ABD78A0CCE}"/>
    </a:ext>
  </a:extLst>
</a:theme>
</file>

<file path=ppt/theme/theme3.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7720</TotalTime>
  <Words>5921</Words>
  <Application>Microsoft Office PowerPoint</Application>
  <PresentationFormat>Widescreen</PresentationFormat>
  <Paragraphs>883</Paragraphs>
  <Slides>52</Slides>
  <Notes>39</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52</vt:i4>
      </vt:variant>
    </vt:vector>
  </HeadingPairs>
  <TitlesOfParts>
    <vt:vector size="66" baseType="lpstr">
      <vt:lpstr>Aptos</vt:lpstr>
      <vt:lpstr>Aptos (Body)</vt:lpstr>
      <vt:lpstr>Aptos Display</vt:lpstr>
      <vt:lpstr>Aptos Display (Headings)</vt:lpstr>
      <vt:lpstr>Arial</vt:lpstr>
      <vt:lpstr>Calibri</vt:lpstr>
      <vt:lpstr>Century Gothic</vt:lpstr>
      <vt:lpstr>Georgia</vt:lpstr>
      <vt:lpstr>Noto Sans Symbols</vt:lpstr>
      <vt:lpstr>Trebuchet MS</vt:lpstr>
      <vt:lpstr>Wingdings</vt:lpstr>
      <vt:lpstr>office theme</vt:lpstr>
      <vt:lpstr>Wood Type</vt:lpstr>
      <vt:lpstr>1_Office Theme</vt:lpstr>
      <vt:lpstr>Clubhouse Research</vt:lpstr>
      <vt:lpstr>Introductions</vt:lpstr>
      <vt:lpstr>The Program for Clubhouse Research (PCR)</vt:lpstr>
      <vt:lpstr>The Program for Clubhouse Research (PCR)</vt:lpstr>
      <vt:lpstr>PCR Mission &amp; Functions</vt:lpstr>
      <vt:lpstr>Clubhouse Research Milestones</vt:lpstr>
      <vt:lpstr>Clubhouse Research News</vt:lpstr>
      <vt:lpstr>Clubhouse International</vt:lpstr>
      <vt:lpstr>Table of Contents</vt:lpstr>
      <vt:lpstr>What is the CPQ and How is it is Used</vt:lpstr>
      <vt:lpstr>Why is the CPQ important to complete</vt:lpstr>
      <vt:lpstr>What is the Program for Clubhouse Research (PCR)</vt:lpstr>
      <vt:lpstr>How to Access and Complete the CPQ</vt:lpstr>
      <vt:lpstr>Results from the 2023 Clubhouse Profile Questionnaire (CPQ)</vt:lpstr>
      <vt:lpstr>The Clubhouse Profile Questionnaire (CPQ)</vt:lpstr>
      <vt:lpstr>Publications That Include CPQ Data</vt:lpstr>
      <vt:lpstr>The Clubhouse Profile Questionnaire (CPQ)</vt:lpstr>
      <vt:lpstr>The Clubhouse Profile Questionnaire (CPQ)</vt:lpstr>
      <vt:lpstr>2023 CPQ</vt:lpstr>
      <vt:lpstr>Clubhouses by Accreditation Type</vt:lpstr>
      <vt:lpstr>Clubhouse Characteristics</vt:lpstr>
      <vt:lpstr>Clubhouse Annual Budgets &amp; Average Costs</vt:lpstr>
      <vt:lpstr>Clubhouse Funding Sources (%)</vt:lpstr>
      <vt:lpstr>Clubhouse Board Functions</vt:lpstr>
      <vt:lpstr>% of Clubhouses Offering Services</vt:lpstr>
      <vt:lpstr>Definitions of Staff Types in Clubhouses</vt:lpstr>
      <vt:lpstr>Clubhouse Staff</vt:lpstr>
      <vt:lpstr>Membership</vt:lpstr>
      <vt:lpstr>Average # Referrals by Clubhouse Budget Size</vt:lpstr>
      <vt:lpstr>Average Daily Attendance (ADA) by Clubhouse Budget Size</vt:lpstr>
      <vt:lpstr>Evening/Weekend Participation by Clubhouse Budget Size</vt:lpstr>
      <vt:lpstr>Active Membership (Monthly and Quarterly) by Clubhouse Budget Size</vt:lpstr>
      <vt:lpstr>Total Membership* by Clubhouse Budget Size</vt:lpstr>
      <vt:lpstr>Number Members Receiving Clubhouse Services in Community by Clubhouse Budget Size</vt:lpstr>
      <vt:lpstr>Member Referral Sources (210 Clubhouses)</vt:lpstr>
      <vt:lpstr>Membership Eligibility Requirements Used by Clubhouses  (248 Clubhouses)</vt:lpstr>
      <vt:lpstr>Membership Demographics: Gender (189 Clubhouses)</vt:lpstr>
      <vt:lpstr>Membership Demographics: Race/Ethnicity (189 Clubhouses)</vt:lpstr>
      <vt:lpstr>Membership: % of Active Members in Age Categories (210 Clubhouses)</vt:lpstr>
      <vt:lpstr>Member Diagnoses (100 Clubhouses)</vt:lpstr>
      <vt:lpstr>Member Housing (186 Clubhouses)</vt:lpstr>
      <vt:lpstr>Member Transportation (196 Clubhouses)</vt:lpstr>
      <vt:lpstr>Types of Activities During the Work-Ordered Day* (238 Clubhouses)</vt:lpstr>
      <vt:lpstr>Clubhouse Housing</vt:lpstr>
      <vt:lpstr>Clubhouse Housing Supports (238 Clubhouses)</vt:lpstr>
      <vt:lpstr>Clubhouse Educational Supports</vt:lpstr>
      <vt:lpstr>Member Education Outcomes</vt:lpstr>
      <vt:lpstr>Primary Types of Employment Supports Offered by Clubhouses</vt:lpstr>
      <vt:lpstr>Vocational Supports (248 Clubhouses)</vt:lpstr>
      <vt:lpstr>Employment (mean, range)</vt:lpstr>
      <vt:lpstr>Clubhouse Research</vt:lpstr>
      <vt:lpstr>For More Information 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McKay, Colleen</dc:creator>
  <cp:lastModifiedBy>Tasca, Robin</cp:lastModifiedBy>
  <cp:revision>68</cp:revision>
  <cp:lastPrinted>2024-12-19T19:38:12Z</cp:lastPrinted>
  <dcterms:created xsi:type="dcterms:W3CDTF">2024-07-10T14:48:29Z</dcterms:created>
  <dcterms:modified xsi:type="dcterms:W3CDTF">2025-04-29T20:29:17Z</dcterms:modified>
</cp:coreProperties>
</file>