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handoutMasterIdLst>
    <p:handoutMasterId r:id="rId32"/>
  </p:handoutMasterIdLst>
  <p:sldIdLst>
    <p:sldId id="283" r:id="rId5"/>
    <p:sldId id="2514" r:id="rId6"/>
    <p:sldId id="342" r:id="rId7"/>
    <p:sldId id="326" r:id="rId8"/>
    <p:sldId id="327" r:id="rId9"/>
    <p:sldId id="328" r:id="rId10"/>
    <p:sldId id="340" r:id="rId11"/>
    <p:sldId id="341" r:id="rId12"/>
    <p:sldId id="329" r:id="rId13"/>
    <p:sldId id="330" r:id="rId14"/>
    <p:sldId id="331" r:id="rId15"/>
    <p:sldId id="2515" r:id="rId16"/>
    <p:sldId id="332" r:id="rId17"/>
    <p:sldId id="2516" r:id="rId18"/>
    <p:sldId id="343" r:id="rId19"/>
    <p:sldId id="333" r:id="rId20"/>
    <p:sldId id="335" r:id="rId21"/>
    <p:sldId id="334" r:id="rId22"/>
    <p:sldId id="308" r:id="rId23"/>
    <p:sldId id="338" r:id="rId24"/>
    <p:sldId id="325" r:id="rId25"/>
    <p:sldId id="296" r:id="rId26"/>
    <p:sldId id="346" r:id="rId27"/>
    <p:sldId id="299" r:id="rId28"/>
    <p:sldId id="344"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8A50F-AC3A-4226-240A-4C4ADEEDB047}" name="Tasca, Robin" initials="RT" userId="S::Robin.Tasca@umassmed.edu::044b9708-de62-4d29-bfcb-fbb108a834bf" providerId="AD"/>
  <p188:author id="{5F845640-68E0-DD0A-BACC-2758655F218B}" name="Mullen, Michelle" initials="MM" userId="S::Michelle.Mullen@umassmed.edu::32999975-619b-41b1-9a86-0d5876185e1c" providerId="AD"/>
  <p188:author id="{884FC547-26F7-2D7D-55DB-7BCA100DD27A}" name="Mullen, Michelle" initials="MM" userId="S::michelle.mullen@umassmed.edu::32999975-619b-41b1-9a86-0d5876185e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p:scale>
        <a:sx n="100" d="100"/>
        <a:sy n="100" d="100"/>
      </p:scale>
      <p:origin x="0" y="-35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ca, Robin" userId="044b9708-de62-4d29-bfcb-fbb108a834bf" providerId="ADAL" clId="{D77898E6-85FA-4610-BA95-94BD96380F29}"/>
    <pc:docChg chg="delSld">
      <pc:chgData name="Tasca, Robin" userId="044b9708-de62-4d29-bfcb-fbb108a834bf" providerId="ADAL" clId="{D77898E6-85FA-4610-BA95-94BD96380F29}" dt="2025-05-28T14:29:40.714" v="2" actId="47"/>
      <pc:docMkLst>
        <pc:docMk/>
      </pc:docMkLst>
      <pc:sldChg chg="del">
        <pc:chgData name="Tasca, Robin" userId="044b9708-de62-4d29-bfcb-fbb108a834bf" providerId="ADAL" clId="{D77898E6-85FA-4610-BA95-94BD96380F29}" dt="2025-05-28T14:29:25.544" v="0" actId="47"/>
        <pc:sldMkLst>
          <pc:docMk/>
          <pc:sldMk cId="4148273596" sldId="256"/>
        </pc:sldMkLst>
      </pc:sldChg>
      <pc:sldChg chg="del">
        <pc:chgData name="Tasca, Robin" userId="044b9708-de62-4d29-bfcb-fbb108a834bf" providerId="ADAL" clId="{D77898E6-85FA-4610-BA95-94BD96380F29}" dt="2025-05-28T14:29:40.714" v="2" actId="47"/>
        <pc:sldMkLst>
          <pc:docMk/>
          <pc:sldMk cId="3619156437" sldId="257"/>
        </pc:sldMkLst>
      </pc:sldChg>
      <pc:sldChg chg="del">
        <pc:chgData name="Tasca, Robin" userId="044b9708-de62-4d29-bfcb-fbb108a834bf" providerId="ADAL" clId="{D77898E6-85FA-4610-BA95-94BD96380F29}" dt="2025-05-28T14:29:40.714" v="2" actId="47"/>
        <pc:sldMkLst>
          <pc:docMk/>
          <pc:sldMk cId="1208237196" sldId="258"/>
        </pc:sldMkLst>
      </pc:sldChg>
      <pc:sldChg chg="del">
        <pc:chgData name="Tasca, Robin" userId="044b9708-de62-4d29-bfcb-fbb108a834bf" providerId="ADAL" clId="{D77898E6-85FA-4610-BA95-94BD96380F29}" dt="2025-05-28T14:29:40.714" v="2" actId="47"/>
        <pc:sldMkLst>
          <pc:docMk/>
          <pc:sldMk cId="1911232782" sldId="262"/>
        </pc:sldMkLst>
      </pc:sldChg>
      <pc:sldChg chg="del">
        <pc:chgData name="Tasca, Robin" userId="044b9708-de62-4d29-bfcb-fbb108a834bf" providerId="ADAL" clId="{D77898E6-85FA-4610-BA95-94BD96380F29}" dt="2025-05-28T14:29:40.714" v="2" actId="47"/>
        <pc:sldMkLst>
          <pc:docMk/>
          <pc:sldMk cId="0" sldId="266"/>
        </pc:sldMkLst>
      </pc:sldChg>
      <pc:sldChg chg="del">
        <pc:chgData name="Tasca, Robin" userId="044b9708-de62-4d29-bfcb-fbb108a834bf" providerId="ADAL" clId="{D77898E6-85FA-4610-BA95-94BD96380F29}" dt="2025-05-28T14:29:40.714" v="2" actId="47"/>
        <pc:sldMkLst>
          <pc:docMk/>
          <pc:sldMk cId="0" sldId="267"/>
        </pc:sldMkLst>
      </pc:sldChg>
      <pc:sldChg chg="del">
        <pc:chgData name="Tasca, Robin" userId="044b9708-de62-4d29-bfcb-fbb108a834bf" providerId="ADAL" clId="{D77898E6-85FA-4610-BA95-94BD96380F29}" dt="2025-05-28T14:29:40.714" v="2" actId="47"/>
        <pc:sldMkLst>
          <pc:docMk/>
          <pc:sldMk cId="580594706" sldId="268"/>
        </pc:sldMkLst>
      </pc:sldChg>
      <pc:sldChg chg="del">
        <pc:chgData name="Tasca, Robin" userId="044b9708-de62-4d29-bfcb-fbb108a834bf" providerId="ADAL" clId="{D77898E6-85FA-4610-BA95-94BD96380F29}" dt="2025-05-28T14:29:40.714" v="2" actId="47"/>
        <pc:sldMkLst>
          <pc:docMk/>
          <pc:sldMk cId="3744423782" sldId="270"/>
        </pc:sldMkLst>
      </pc:sldChg>
      <pc:sldChg chg="del">
        <pc:chgData name="Tasca, Robin" userId="044b9708-de62-4d29-bfcb-fbb108a834bf" providerId="ADAL" clId="{D77898E6-85FA-4610-BA95-94BD96380F29}" dt="2025-05-28T14:29:40.714" v="2" actId="47"/>
        <pc:sldMkLst>
          <pc:docMk/>
          <pc:sldMk cId="829337686" sldId="272"/>
        </pc:sldMkLst>
      </pc:sldChg>
      <pc:sldChg chg="del">
        <pc:chgData name="Tasca, Robin" userId="044b9708-de62-4d29-bfcb-fbb108a834bf" providerId="ADAL" clId="{D77898E6-85FA-4610-BA95-94BD96380F29}" dt="2025-05-28T14:29:40.714" v="2" actId="47"/>
        <pc:sldMkLst>
          <pc:docMk/>
          <pc:sldMk cId="53493723" sldId="279"/>
        </pc:sldMkLst>
      </pc:sldChg>
      <pc:sldChg chg="del">
        <pc:chgData name="Tasca, Robin" userId="044b9708-de62-4d29-bfcb-fbb108a834bf" providerId="ADAL" clId="{D77898E6-85FA-4610-BA95-94BD96380F29}" dt="2025-05-28T14:29:40.714" v="2" actId="47"/>
        <pc:sldMkLst>
          <pc:docMk/>
          <pc:sldMk cId="0" sldId="280"/>
        </pc:sldMkLst>
      </pc:sldChg>
      <pc:sldChg chg="del">
        <pc:chgData name="Tasca, Robin" userId="044b9708-de62-4d29-bfcb-fbb108a834bf" providerId="ADAL" clId="{D77898E6-85FA-4610-BA95-94BD96380F29}" dt="2025-05-28T14:29:40.714" v="2" actId="47"/>
        <pc:sldMkLst>
          <pc:docMk/>
          <pc:sldMk cId="556921019" sldId="281"/>
        </pc:sldMkLst>
      </pc:sldChg>
      <pc:sldChg chg="del">
        <pc:chgData name="Tasca, Robin" userId="044b9708-de62-4d29-bfcb-fbb108a834bf" providerId="ADAL" clId="{D77898E6-85FA-4610-BA95-94BD96380F29}" dt="2025-05-28T14:29:25.544" v="0" actId="47"/>
        <pc:sldMkLst>
          <pc:docMk/>
          <pc:sldMk cId="762723366" sldId="284"/>
        </pc:sldMkLst>
      </pc:sldChg>
      <pc:sldChg chg="del">
        <pc:chgData name="Tasca, Robin" userId="044b9708-de62-4d29-bfcb-fbb108a834bf" providerId="ADAL" clId="{D77898E6-85FA-4610-BA95-94BD96380F29}" dt="2025-05-28T14:29:25.544" v="0" actId="47"/>
        <pc:sldMkLst>
          <pc:docMk/>
          <pc:sldMk cId="2447529027" sldId="285"/>
        </pc:sldMkLst>
      </pc:sldChg>
      <pc:sldChg chg="del">
        <pc:chgData name="Tasca, Robin" userId="044b9708-de62-4d29-bfcb-fbb108a834bf" providerId="ADAL" clId="{D77898E6-85FA-4610-BA95-94BD96380F29}" dt="2025-05-28T14:29:25.544" v="0" actId="47"/>
        <pc:sldMkLst>
          <pc:docMk/>
          <pc:sldMk cId="3074266042" sldId="286"/>
        </pc:sldMkLst>
      </pc:sldChg>
      <pc:sldChg chg="del">
        <pc:chgData name="Tasca, Robin" userId="044b9708-de62-4d29-bfcb-fbb108a834bf" providerId="ADAL" clId="{D77898E6-85FA-4610-BA95-94BD96380F29}" dt="2025-05-28T14:29:25.544" v="0" actId="47"/>
        <pc:sldMkLst>
          <pc:docMk/>
          <pc:sldMk cId="4070366709" sldId="287"/>
        </pc:sldMkLst>
      </pc:sldChg>
      <pc:sldChg chg="del">
        <pc:chgData name="Tasca, Robin" userId="044b9708-de62-4d29-bfcb-fbb108a834bf" providerId="ADAL" clId="{D77898E6-85FA-4610-BA95-94BD96380F29}" dt="2025-05-28T14:29:25.544" v="0" actId="47"/>
        <pc:sldMkLst>
          <pc:docMk/>
          <pc:sldMk cId="929567938" sldId="288"/>
        </pc:sldMkLst>
      </pc:sldChg>
      <pc:sldChg chg="del">
        <pc:chgData name="Tasca, Robin" userId="044b9708-de62-4d29-bfcb-fbb108a834bf" providerId="ADAL" clId="{D77898E6-85FA-4610-BA95-94BD96380F29}" dt="2025-05-28T14:29:25.544" v="0" actId="47"/>
        <pc:sldMkLst>
          <pc:docMk/>
          <pc:sldMk cId="3762096729" sldId="289"/>
        </pc:sldMkLst>
      </pc:sldChg>
      <pc:sldChg chg="del">
        <pc:chgData name="Tasca, Robin" userId="044b9708-de62-4d29-bfcb-fbb108a834bf" providerId="ADAL" clId="{D77898E6-85FA-4610-BA95-94BD96380F29}" dt="2025-05-28T14:29:25.544" v="0" actId="47"/>
        <pc:sldMkLst>
          <pc:docMk/>
          <pc:sldMk cId="1843962129" sldId="290"/>
        </pc:sldMkLst>
      </pc:sldChg>
      <pc:sldChg chg="del">
        <pc:chgData name="Tasca, Robin" userId="044b9708-de62-4d29-bfcb-fbb108a834bf" providerId="ADAL" clId="{D77898E6-85FA-4610-BA95-94BD96380F29}" dt="2025-05-28T14:29:40.714" v="2" actId="47"/>
        <pc:sldMkLst>
          <pc:docMk/>
          <pc:sldMk cId="3523187404" sldId="292"/>
        </pc:sldMkLst>
      </pc:sldChg>
      <pc:sldChg chg="del">
        <pc:chgData name="Tasca, Robin" userId="044b9708-de62-4d29-bfcb-fbb108a834bf" providerId="ADAL" clId="{D77898E6-85FA-4610-BA95-94BD96380F29}" dt="2025-05-28T14:29:25.544" v="0" actId="47"/>
        <pc:sldMkLst>
          <pc:docMk/>
          <pc:sldMk cId="3580503413" sldId="293"/>
        </pc:sldMkLst>
      </pc:sldChg>
      <pc:sldChg chg="del">
        <pc:chgData name="Tasca, Robin" userId="044b9708-de62-4d29-bfcb-fbb108a834bf" providerId="ADAL" clId="{D77898E6-85FA-4610-BA95-94BD96380F29}" dt="2025-05-28T14:29:25.544" v="0" actId="47"/>
        <pc:sldMkLst>
          <pc:docMk/>
          <pc:sldMk cId="4218411739" sldId="294"/>
        </pc:sldMkLst>
      </pc:sldChg>
      <pc:sldChg chg="del">
        <pc:chgData name="Tasca, Robin" userId="044b9708-de62-4d29-bfcb-fbb108a834bf" providerId="ADAL" clId="{D77898E6-85FA-4610-BA95-94BD96380F29}" dt="2025-05-28T14:29:40.714" v="2" actId="47"/>
        <pc:sldMkLst>
          <pc:docMk/>
          <pc:sldMk cId="3922781136" sldId="318"/>
        </pc:sldMkLst>
      </pc:sldChg>
      <pc:sldChg chg="del">
        <pc:chgData name="Tasca, Robin" userId="044b9708-de62-4d29-bfcb-fbb108a834bf" providerId="ADAL" clId="{D77898E6-85FA-4610-BA95-94BD96380F29}" dt="2025-05-28T14:29:40.714" v="2" actId="47"/>
        <pc:sldMkLst>
          <pc:docMk/>
          <pc:sldMk cId="980898222" sldId="345"/>
        </pc:sldMkLst>
      </pc:sldChg>
      <pc:sldChg chg="del">
        <pc:chgData name="Tasca, Robin" userId="044b9708-de62-4d29-bfcb-fbb108a834bf" providerId="ADAL" clId="{D77898E6-85FA-4610-BA95-94BD96380F29}" dt="2025-05-28T14:29:40.714" v="2" actId="47"/>
        <pc:sldMkLst>
          <pc:docMk/>
          <pc:sldMk cId="1662319763" sldId="347"/>
        </pc:sldMkLst>
      </pc:sldChg>
      <pc:sldChg chg="del">
        <pc:chgData name="Tasca, Robin" userId="044b9708-de62-4d29-bfcb-fbb108a834bf" providerId="ADAL" clId="{D77898E6-85FA-4610-BA95-94BD96380F29}" dt="2025-05-28T14:29:40.714" v="2" actId="47"/>
        <pc:sldMkLst>
          <pc:docMk/>
          <pc:sldMk cId="1930499935" sldId="348"/>
        </pc:sldMkLst>
      </pc:sldChg>
      <pc:sldChg chg="del">
        <pc:chgData name="Tasca, Robin" userId="044b9708-de62-4d29-bfcb-fbb108a834bf" providerId="ADAL" clId="{D77898E6-85FA-4610-BA95-94BD96380F29}" dt="2025-05-28T14:29:40.714" v="2" actId="47"/>
        <pc:sldMkLst>
          <pc:docMk/>
          <pc:sldMk cId="3026276199" sldId="349"/>
        </pc:sldMkLst>
      </pc:sldChg>
      <pc:sldChg chg="del">
        <pc:chgData name="Tasca, Robin" userId="044b9708-de62-4d29-bfcb-fbb108a834bf" providerId="ADAL" clId="{D77898E6-85FA-4610-BA95-94BD96380F29}" dt="2025-05-28T14:29:40.714" v="2" actId="47"/>
        <pc:sldMkLst>
          <pc:docMk/>
          <pc:sldMk cId="84283007" sldId="350"/>
        </pc:sldMkLst>
      </pc:sldChg>
      <pc:sldChg chg="del">
        <pc:chgData name="Tasca, Robin" userId="044b9708-de62-4d29-bfcb-fbb108a834bf" providerId="ADAL" clId="{D77898E6-85FA-4610-BA95-94BD96380F29}" dt="2025-05-28T14:29:40.714" v="2" actId="47"/>
        <pc:sldMkLst>
          <pc:docMk/>
          <pc:sldMk cId="1016240868" sldId="353"/>
        </pc:sldMkLst>
      </pc:sldChg>
      <pc:sldChg chg="del">
        <pc:chgData name="Tasca, Robin" userId="044b9708-de62-4d29-bfcb-fbb108a834bf" providerId="ADAL" clId="{D77898E6-85FA-4610-BA95-94BD96380F29}" dt="2025-05-28T14:29:40.714" v="2" actId="47"/>
        <pc:sldMkLst>
          <pc:docMk/>
          <pc:sldMk cId="1061024022" sldId="354"/>
        </pc:sldMkLst>
      </pc:sldChg>
      <pc:sldChg chg="del">
        <pc:chgData name="Tasca, Robin" userId="044b9708-de62-4d29-bfcb-fbb108a834bf" providerId="ADAL" clId="{D77898E6-85FA-4610-BA95-94BD96380F29}" dt="2025-05-28T14:29:40.714" v="2" actId="47"/>
        <pc:sldMkLst>
          <pc:docMk/>
          <pc:sldMk cId="2433594552" sldId="596"/>
        </pc:sldMkLst>
      </pc:sldChg>
      <pc:sldChg chg="del">
        <pc:chgData name="Tasca, Robin" userId="044b9708-de62-4d29-bfcb-fbb108a834bf" providerId="ADAL" clId="{D77898E6-85FA-4610-BA95-94BD96380F29}" dt="2025-05-28T14:29:40.714" v="2" actId="47"/>
        <pc:sldMkLst>
          <pc:docMk/>
          <pc:sldMk cId="346449009" sldId="598"/>
        </pc:sldMkLst>
      </pc:sldChg>
      <pc:sldChg chg="del">
        <pc:chgData name="Tasca, Robin" userId="044b9708-de62-4d29-bfcb-fbb108a834bf" providerId="ADAL" clId="{D77898E6-85FA-4610-BA95-94BD96380F29}" dt="2025-05-28T14:29:40.714" v="2" actId="47"/>
        <pc:sldMkLst>
          <pc:docMk/>
          <pc:sldMk cId="58974959" sldId="599"/>
        </pc:sldMkLst>
      </pc:sldChg>
      <pc:sldChg chg="del">
        <pc:chgData name="Tasca, Robin" userId="044b9708-de62-4d29-bfcb-fbb108a834bf" providerId="ADAL" clId="{D77898E6-85FA-4610-BA95-94BD96380F29}" dt="2025-05-28T14:29:40.714" v="2" actId="47"/>
        <pc:sldMkLst>
          <pc:docMk/>
          <pc:sldMk cId="3163192591" sldId="1280"/>
        </pc:sldMkLst>
      </pc:sldChg>
      <pc:sldChg chg="del">
        <pc:chgData name="Tasca, Robin" userId="044b9708-de62-4d29-bfcb-fbb108a834bf" providerId="ADAL" clId="{D77898E6-85FA-4610-BA95-94BD96380F29}" dt="2025-05-28T14:29:40.714" v="2" actId="47"/>
        <pc:sldMkLst>
          <pc:docMk/>
          <pc:sldMk cId="810573894" sldId="1281"/>
        </pc:sldMkLst>
      </pc:sldChg>
      <pc:sldChg chg="del">
        <pc:chgData name="Tasca, Robin" userId="044b9708-de62-4d29-bfcb-fbb108a834bf" providerId="ADAL" clId="{D77898E6-85FA-4610-BA95-94BD96380F29}" dt="2025-05-28T14:29:40.714" v="2" actId="47"/>
        <pc:sldMkLst>
          <pc:docMk/>
          <pc:sldMk cId="3348870595" sldId="1282"/>
        </pc:sldMkLst>
      </pc:sldChg>
      <pc:sldChg chg="del">
        <pc:chgData name="Tasca, Robin" userId="044b9708-de62-4d29-bfcb-fbb108a834bf" providerId="ADAL" clId="{D77898E6-85FA-4610-BA95-94BD96380F29}" dt="2025-05-28T14:29:40.714" v="2" actId="47"/>
        <pc:sldMkLst>
          <pc:docMk/>
          <pc:sldMk cId="1823889633" sldId="1284"/>
        </pc:sldMkLst>
      </pc:sldChg>
      <pc:sldChg chg="del">
        <pc:chgData name="Tasca, Robin" userId="044b9708-de62-4d29-bfcb-fbb108a834bf" providerId="ADAL" clId="{D77898E6-85FA-4610-BA95-94BD96380F29}" dt="2025-05-28T14:29:40.714" v="2" actId="47"/>
        <pc:sldMkLst>
          <pc:docMk/>
          <pc:sldMk cId="2010444427" sldId="1285"/>
        </pc:sldMkLst>
      </pc:sldChg>
      <pc:sldChg chg="del">
        <pc:chgData name="Tasca, Robin" userId="044b9708-de62-4d29-bfcb-fbb108a834bf" providerId="ADAL" clId="{D77898E6-85FA-4610-BA95-94BD96380F29}" dt="2025-05-28T14:29:40.714" v="2" actId="47"/>
        <pc:sldMkLst>
          <pc:docMk/>
          <pc:sldMk cId="2432891837" sldId="1286"/>
        </pc:sldMkLst>
      </pc:sldChg>
      <pc:sldChg chg="del">
        <pc:chgData name="Tasca, Robin" userId="044b9708-de62-4d29-bfcb-fbb108a834bf" providerId="ADAL" clId="{D77898E6-85FA-4610-BA95-94BD96380F29}" dt="2025-05-28T14:29:40.714" v="2" actId="47"/>
        <pc:sldMkLst>
          <pc:docMk/>
          <pc:sldMk cId="818387655" sldId="1287"/>
        </pc:sldMkLst>
      </pc:sldChg>
      <pc:sldChg chg="del">
        <pc:chgData name="Tasca, Robin" userId="044b9708-de62-4d29-bfcb-fbb108a834bf" providerId="ADAL" clId="{D77898E6-85FA-4610-BA95-94BD96380F29}" dt="2025-05-28T14:29:40.714" v="2" actId="47"/>
        <pc:sldMkLst>
          <pc:docMk/>
          <pc:sldMk cId="3461622973" sldId="1289"/>
        </pc:sldMkLst>
      </pc:sldChg>
      <pc:sldChg chg="del">
        <pc:chgData name="Tasca, Robin" userId="044b9708-de62-4d29-bfcb-fbb108a834bf" providerId="ADAL" clId="{D77898E6-85FA-4610-BA95-94BD96380F29}" dt="2025-05-28T14:29:40.714" v="2" actId="47"/>
        <pc:sldMkLst>
          <pc:docMk/>
          <pc:sldMk cId="1523583886" sldId="1290"/>
        </pc:sldMkLst>
      </pc:sldChg>
      <pc:sldChg chg="del">
        <pc:chgData name="Tasca, Robin" userId="044b9708-de62-4d29-bfcb-fbb108a834bf" providerId="ADAL" clId="{D77898E6-85FA-4610-BA95-94BD96380F29}" dt="2025-05-28T14:29:29.353" v="1" actId="47"/>
        <pc:sldMkLst>
          <pc:docMk/>
          <pc:sldMk cId="1536366849" sldId="2485"/>
        </pc:sldMkLst>
      </pc:sldChg>
      <pc:sldChg chg="del">
        <pc:chgData name="Tasca, Robin" userId="044b9708-de62-4d29-bfcb-fbb108a834bf" providerId="ADAL" clId="{D77898E6-85FA-4610-BA95-94BD96380F29}" dt="2025-05-28T14:29:29.353" v="1" actId="47"/>
        <pc:sldMkLst>
          <pc:docMk/>
          <pc:sldMk cId="3191614891" sldId="2492"/>
        </pc:sldMkLst>
      </pc:sldChg>
      <pc:sldChg chg="del">
        <pc:chgData name="Tasca, Robin" userId="044b9708-de62-4d29-bfcb-fbb108a834bf" providerId="ADAL" clId="{D77898E6-85FA-4610-BA95-94BD96380F29}" dt="2025-05-28T14:29:25.544" v="0" actId="47"/>
        <pc:sldMkLst>
          <pc:docMk/>
          <pc:sldMk cId="3691318118" sldId="2495"/>
        </pc:sldMkLst>
      </pc:sldChg>
      <pc:sldChg chg="del">
        <pc:chgData name="Tasca, Robin" userId="044b9708-de62-4d29-bfcb-fbb108a834bf" providerId="ADAL" clId="{D77898E6-85FA-4610-BA95-94BD96380F29}" dt="2025-05-28T14:29:25.544" v="0" actId="47"/>
        <pc:sldMkLst>
          <pc:docMk/>
          <pc:sldMk cId="76638713" sldId="2498"/>
        </pc:sldMkLst>
      </pc:sldChg>
      <pc:sldChg chg="del">
        <pc:chgData name="Tasca, Robin" userId="044b9708-de62-4d29-bfcb-fbb108a834bf" providerId="ADAL" clId="{D77898E6-85FA-4610-BA95-94BD96380F29}" dt="2025-05-28T14:29:29.353" v="1" actId="47"/>
        <pc:sldMkLst>
          <pc:docMk/>
          <pc:sldMk cId="1834232253" sldId="2500"/>
        </pc:sldMkLst>
      </pc:sldChg>
      <pc:sldChg chg="del">
        <pc:chgData name="Tasca, Robin" userId="044b9708-de62-4d29-bfcb-fbb108a834bf" providerId="ADAL" clId="{D77898E6-85FA-4610-BA95-94BD96380F29}" dt="2025-05-28T14:29:25.544" v="0" actId="47"/>
        <pc:sldMkLst>
          <pc:docMk/>
          <pc:sldMk cId="707595427" sldId="2501"/>
        </pc:sldMkLst>
      </pc:sldChg>
      <pc:sldChg chg="del">
        <pc:chgData name="Tasca, Robin" userId="044b9708-de62-4d29-bfcb-fbb108a834bf" providerId="ADAL" clId="{D77898E6-85FA-4610-BA95-94BD96380F29}" dt="2025-05-28T14:29:25.544" v="0" actId="47"/>
        <pc:sldMkLst>
          <pc:docMk/>
          <pc:sldMk cId="3648786673" sldId="2502"/>
        </pc:sldMkLst>
      </pc:sldChg>
      <pc:sldChg chg="del">
        <pc:chgData name="Tasca, Robin" userId="044b9708-de62-4d29-bfcb-fbb108a834bf" providerId="ADAL" clId="{D77898E6-85FA-4610-BA95-94BD96380F29}" dt="2025-05-28T14:29:25.544" v="0" actId="47"/>
        <pc:sldMkLst>
          <pc:docMk/>
          <pc:sldMk cId="1206174199" sldId="2503"/>
        </pc:sldMkLst>
      </pc:sldChg>
      <pc:sldChg chg="del">
        <pc:chgData name="Tasca, Robin" userId="044b9708-de62-4d29-bfcb-fbb108a834bf" providerId="ADAL" clId="{D77898E6-85FA-4610-BA95-94BD96380F29}" dt="2025-05-28T14:29:25.544" v="0" actId="47"/>
        <pc:sldMkLst>
          <pc:docMk/>
          <pc:sldMk cId="3779344911" sldId="2504"/>
        </pc:sldMkLst>
      </pc:sldChg>
      <pc:sldChg chg="del">
        <pc:chgData name="Tasca, Robin" userId="044b9708-de62-4d29-bfcb-fbb108a834bf" providerId="ADAL" clId="{D77898E6-85FA-4610-BA95-94BD96380F29}" dt="2025-05-28T14:29:25.544" v="0" actId="47"/>
        <pc:sldMkLst>
          <pc:docMk/>
          <pc:sldMk cId="3594836022" sldId="2505"/>
        </pc:sldMkLst>
      </pc:sldChg>
      <pc:sldChg chg="del">
        <pc:chgData name="Tasca, Robin" userId="044b9708-de62-4d29-bfcb-fbb108a834bf" providerId="ADAL" clId="{D77898E6-85FA-4610-BA95-94BD96380F29}" dt="2025-05-28T14:29:25.544" v="0" actId="47"/>
        <pc:sldMkLst>
          <pc:docMk/>
          <pc:sldMk cId="1339498475" sldId="2506"/>
        </pc:sldMkLst>
      </pc:sldChg>
      <pc:sldChg chg="del">
        <pc:chgData name="Tasca, Robin" userId="044b9708-de62-4d29-bfcb-fbb108a834bf" providerId="ADAL" clId="{D77898E6-85FA-4610-BA95-94BD96380F29}" dt="2025-05-28T14:29:29.353" v="1" actId="47"/>
        <pc:sldMkLst>
          <pc:docMk/>
          <pc:sldMk cId="60745655" sldId="2507"/>
        </pc:sldMkLst>
      </pc:sldChg>
      <pc:sldChg chg="del">
        <pc:chgData name="Tasca, Robin" userId="044b9708-de62-4d29-bfcb-fbb108a834bf" providerId="ADAL" clId="{D77898E6-85FA-4610-BA95-94BD96380F29}" dt="2025-05-28T14:29:25.544" v="0" actId="47"/>
        <pc:sldMkLst>
          <pc:docMk/>
          <pc:sldMk cId="2363840754" sldId="2509"/>
        </pc:sldMkLst>
      </pc:sldChg>
      <pc:sldChg chg="del">
        <pc:chgData name="Tasca, Robin" userId="044b9708-de62-4d29-bfcb-fbb108a834bf" providerId="ADAL" clId="{D77898E6-85FA-4610-BA95-94BD96380F29}" dt="2025-05-28T14:29:29.353" v="1" actId="47"/>
        <pc:sldMkLst>
          <pc:docMk/>
          <pc:sldMk cId="3731801587" sldId="2510"/>
        </pc:sldMkLst>
      </pc:sldChg>
      <pc:sldChg chg="del">
        <pc:chgData name="Tasca, Robin" userId="044b9708-de62-4d29-bfcb-fbb108a834bf" providerId="ADAL" clId="{D77898E6-85FA-4610-BA95-94BD96380F29}" dt="2025-05-28T14:29:29.353" v="1" actId="47"/>
        <pc:sldMkLst>
          <pc:docMk/>
          <pc:sldMk cId="2415056190" sldId="2511"/>
        </pc:sldMkLst>
      </pc:sldChg>
      <pc:sldChg chg="del">
        <pc:chgData name="Tasca, Robin" userId="044b9708-de62-4d29-bfcb-fbb108a834bf" providerId="ADAL" clId="{D77898E6-85FA-4610-BA95-94BD96380F29}" dt="2025-05-28T14:29:29.353" v="1" actId="47"/>
        <pc:sldMkLst>
          <pc:docMk/>
          <pc:sldMk cId="2752212414" sldId="2512"/>
        </pc:sldMkLst>
      </pc:sldChg>
      <pc:sldChg chg="del">
        <pc:chgData name="Tasca, Robin" userId="044b9708-de62-4d29-bfcb-fbb108a834bf" providerId="ADAL" clId="{D77898E6-85FA-4610-BA95-94BD96380F29}" dt="2025-05-28T14:29:29.353" v="1" actId="47"/>
        <pc:sldMkLst>
          <pc:docMk/>
          <pc:sldMk cId="419497845" sldId="2513"/>
        </pc:sldMkLst>
      </pc:sldChg>
      <pc:sldChg chg="del">
        <pc:chgData name="Tasca, Robin" userId="044b9708-de62-4d29-bfcb-fbb108a834bf" providerId="ADAL" clId="{D77898E6-85FA-4610-BA95-94BD96380F29}" dt="2025-05-28T14:29:40.714" v="2" actId="47"/>
        <pc:sldMkLst>
          <pc:docMk/>
          <pc:sldMk cId="4294253283" sldId="2517"/>
        </pc:sldMkLst>
      </pc:sldChg>
      <pc:sldChg chg="del">
        <pc:chgData name="Tasca, Robin" userId="044b9708-de62-4d29-bfcb-fbb108a834bf" providerId="ADAL" clId="{D77898E6-85FA-4610-BA95-94BD96380F29}" dt="2025-05-28T14:29:40.714" v="2" actId="47"/>
        <pc:sldMkLst>
          <pc:docMk/>
          <pc:sldMk cId="474600224" sldId="2518"/>
        </pc:sldMkLst>
      </pc:sldChg>
      <pc:sldChg chg="del">
        <pc:chgData name="Tasca, Robin" userId="044b9708-de62-4d29-bfcb-fbb108a834bf" providerId="ADAL" clId="{D77898E6-85FA-4610-BA95-94BD96380F29}" dt="2025-05-28T14:29:40.714" v="2" actId="47"/>
        <pc:sldMkLst>
          <pc:docMk/>
          <pc:sldMk cId="1921657434" sldId="2519"/>
        </pc:sldMkLst>
      </pc:sldChg>
      <pc:sldChg chg="del">
        <pc:chgData name="Tasca, Robin" userId="044b9708-de62-4d29-bfcb-fbb108a834bf" providerId="ADAL" clId="{D77898E6-85FA-4610-BA95-94BD96380F29}" dt="2025-05-28T14:29:40.714" v="2" actId="47"/>
        <pc:sldMkLst>
          <pc:docMk/>
          <pc:sldMk cId="4257654563" sldId="2520"/>
        </pc:sldMkLst>
      </pc:sldChg>
      <pc:sldChg chg="del">
        <pc:chgData name="Tasca, Robin" userId="044b9708-de62-4d29-bfcb-fbb108a834bf" providerId="ADAL" clId="{D77898E6-85FA-4610-BA95-94BD96380F29}" dt="2025-05-28T14:29:40.714" v="2" actId="47"/>
        <pc:sldMkLst>
          <pc:docMk/>
          <pc:sldMk cId="523566495" sldId="2521"/>
        </pc:sldMkLst>
      </pc:sldChg>
      <pc:sldChg chg="del">
        <pc:chgData name="Tasca, Robin" userId="044b9708-de62-4d29-bfcb-fbb108a834bf" providerId="ADAL" clId="{D77898E6-85FA-4610-BA95-94BD96380F29}" dt="2025-05-28T14:29:40.714" v="2" actId="47"/>
        <pc:sldMkLst>
          <pc:docMk/>
          <pc:sldMk cId="1771213712" sldId="2145705867"/>
        </pc:sldMkLst>
      </pc:sldChg>
      <pc:sldChg chg="del">
        <pc:chgData name="Tasca, Robin" userId="044b9708-de62-4d29-bfcb-fbb108a834bf" providerId="ADAL" clId="{D77898E6-85FA-4610-BA95-94BD96380F29}" dt="2025-05-28T14:29:40.714" v="2" actId="47"/>
        <pc:sldMkLst>
          <pc:docMk/>
          <pc:sldMk cId="1261384545" sldId="2145705868"/>
        </pc:sldMkLst>
      </pc:sldChg>
      <pc:sldChg chg="del">
        <pc:chgData name="Tasca, Robin" userId="044b9708-de62-4d29-bfcb-fbb108a834bf" providerId="ADAL" clId="{D77898E6-85FA-4610-BA95-94BD96380F29}" dt="2025-05-28T14:29:40.714" v="2" actId="47"/>
        <pc:sldMkLst>
          <pc:docMk/>
          <pc:sldMk cId="3311919199" sldId="2145705869"/>
        </pc:sldMkLst>
      </pc:sldChg>
      <pc:sldChg chg="del">
        <pc:chgData name="Tasca, Robin" userId="044b9708-de62-4d29-bfcb-fbb108a834bf" providerId="ADAL" clId="{D77898E6-85FA-4610-BA95-94BD96380F29}" dt="2025-05-28T14:29:40.714" v="2" actId="47"/>
        <pc:sldMkLst>
          <pc:docMk/>
          <pc:sldMk cId="393306928" sldId="2145705870"/>
        </pc:sldMkLst>
      </pc:sldChg>
      <pc:sldChg chg="del">
        <pc:chgData name="Tasca, Robin" userId="044b9708-de62-4d29-bfcb-fbb108a834bf" providerId="ADAL" clId="{D77898E6-85FA-4610-BA95-94BD96380F29}" dt="2025-05-28T14:29:40.714" v="2" actId="47"/>
        <pc:sldMkLst>
          <pc:docMk/>
          <pc:sldMk cId="4087528647" sldId="2145705871"/>
        </pc:sldMkLst>
      </pc:sldChg>
      <pc:sldChg chg="del">
        <pc:chgData name="Tasca, Robin" userId="044b9708-de62-4d29-bfcb-fbb108a834bf" providerId="ADAL" clId="{D77898E6-85FA-4610-BA95-94BD96380F29}" dt="2025-05-28T14:29:40.714" v="2" actId="47"/>
        <pc:sldMkLst>
          <pc:docMk/>
          <pc:sldMk cId="393236917" sldId="2145705872"/>
        </pc:sldMkLst>
      </pc:sldChg>
      <pc:sldChg chg="del">
        <pc:chgData name="Tasca, Robin" userId="044b9708-de62-4d29-bfcb-fbb108a834bf" providerId="ADAL" clId="{D77898E6-85FA-4610-BA95-94BD96380F29}" dt="2025-05-28T14:29:40.714" v="2" actId="47"/>
        <pc:sldMkLst>
          <pc:docMk/>
          <pc:sldMk cId="2885349594" sldId="2145705873"/>
        </pc:sldMkLst>
      </pc:sldChg>
      <pc:sldChg chg="del">
        <pc:chgData name="Tasca, Robin" userId="044b9708-de62-4d29-bfcb-fbb108a834bf" providerId="ADAL" clId="{D77898E6-85FA-4610-BA95-94BD96380F29}" dt="2025-05-28T14:29:40.714" v="2" actId="47"/>
        <pc:sldMkLst>
          <pc:docMk/>
          <pc:sldMk cId="2204688608" sldId="2145705874"/>
        </pc:sldMkLst>
      </pc:sldChg>
      <pc:sldChg chg="del">
        <pc:chgData name="Tasca, Robin" userId="044b9708-de62-4d29-bfcb-fbb108a834bf" providerId="ADAL" clId="{D77898E6-85FA-4610-BA95-94BD96380F29}" dt="2025-05-28T14:29:40.714" v="2" actId="47"/>
        <pc:sldMkLst>
          <pc:docMk/>
          <pc:sldMk cId="1050423490" sldId="2145705875"/>
        </pc:sldMkLst>
      </pc:sldChg>
      <pc:sldChg chg="del">
        <pc:chgData name="Tasca, Robin" userId="044b9708-de62-4d29-bfcb-fbb108a834bf" providerId="ADAL" clId="{D77898E6-85FA-4610-BA95-94BD96380F29}" dt="2025-05-28T14:29:40.714" v="2" actId="47"/>
        <pc:sldMkLst>
          <pc:docMk/>
          <pc:sldMk cId="1812891980" sldId="2145705876"/>
        </pc:sldMkLst>
      </pc:sldChg>
      <pc:sldChg chg="del">
        <pc:chgData name="Tasca, Robin" userId="044b9708-de62-4d29-bfcb-fbb108a834bf" providerId="ADAL" clId="{D77898E6-85FA-4610-BA95-94BD96380F29}" dt="2025-05-28T14:29:40.714" v="2" actId="47"/>
        <pc:sldMkLst>
          <pc:docMk/>
          <pc:sldMk cId="3313039069" sldId="2145705877"/>
        </pc:sldMkLst>
      </pc:sldChg>
      <pc:sldChg chg="del">
        <pc:chgData name="Tasca, Robin" userId="044b9708-de62-4d29-bfcb-fbb108a834bf" providerId="ADAL" clId="{D77898E6-85FA-4610-BA95-94BD96380F29}" dt="2025-05-28T14:29:40.714" v="2" actId="47"/>
        <pc:sldMkLst>
          <pc:docMk/>
          <pc:sldMk cId="2450119618" sldId="2145705878"/>
        </pc:sldMkLst>
      </pc:sldChg>
      <pc:sldChg chg="del">
        <pc:chgData name="Tasca, Robin" userId="044b9708-de62-4d29-bfcb-fbb108a834bf" providerId="ADAL" clId="{D77898E6-85FA-4610-BA95-94BD96380F29}" dt="2025-05-28T14:29:40.714" v="2" actId="47"/>
        <pc:sldMkLst>
          <pc:docMk/>
          <pc:sldMk cId="2252389751" sldId="2145705879"/>
        </pc:sldMkLst>
      </pc:sldChg>
      <pc:sldChg chg="del">
        <pc:chgData name="Tasca, Robin" userId="044b9708-de62-4d29-bfcb-fbb108a834bf" providerId="ADAL" clId="{D77898E6-85FA-4610-BA95-94BD96380F29}" dt="2025-05-28T14:29:40.714" v="2" actId="47"/>
        <pc:sldMkLst>
          <pc:docMk/>
          <pc:sldMk cId="3766150436" sldId="2145705880"/>
        </pc:sldMkLst>
      </pc:sldChg>
      <pc:sldChg chg="del">
        <pc:chgData name="Tasca, Robin" userId="044b9708-de62-4d29-bfcb-fbb108a834bf" providerId="ADAL" clId="{D77898E6-85FA-4610-BA95-94BD96380F29}" dt="2025-05-28T14:29:40.714" v="2" actId="47"/>
        <pc:sldMkLst>
          <pc:docMk/>
          <pc:sldMk cId="2879399364" sldId="2145705881"/>
        </pc:sldMkLst>
      </pc:sldChg>
      <pc:sldChg chg="del">
        <pc:chgData name="Tasca, Robin" userId="044b9708-de62-4d29-bfcb-fbb108a834bf" providerId="ADAL" clId="{D77898E6-85FA-4610-BA95-94BD96380F29}" dt="2025-05-28T14:29:40.714" v="2" actId="47"/>
        <pc:sldMkLst>
          <pc:docMk/>
          <pc:sldMk cId="1095250237" sldId="2145705882"/>
        </pc:sldMkLst>
      </pc:sldChg>
      <pc:sldChg chg="del">
        <pc:chgData name="Tasca, Robin" userId="044b9708-de62-4d29-bfcb-fbb108a834bf" providerId="ADAL" clId="{D77898E6-85FA-4610-BA95-94BD96380F29}" dt="2025-05-28T14:29:40.714" v="2" actId="47"/>
        <pc:sldMkLst>
          <pc:docMk/>
          <pc:sldMk cId="3082868598" sldId="2145705883"/>
        </pc:sldMkLst>
      </pc:sldChg>
      <pc:sldChg chg="del">
        <pc:chgData name="Tasca, Robin" userId="044b9708-de62-4d29-bfcb-fbb108a834bf" providerId="ADAL" clId="{D77898E6-85FA-4610-BA95-94BD96380F29}" dt="2025-05-28T14:29:40.714" v="2" actId="47"/>
        <pc:sldMkLst>
          <pc:docMk/>
          <pc:sldMk cId="3734695325" sldId="2145705884"/>
        </pc:sldMkLst>
      </pc:sldChg>
      <pc:sldChg chg="del">
        <pc:chgData name="Tasca, Robin" userId="044b9708-de62-4d29-bfcb-fbb108a834bf" providerId="ADAL" clId="{D77898E6-85FA-4610-BA95-94BD96380F29}" dt="2025-05-28T14:29:40.714" v="2" actId="47"/>
        <pc:sldMkLst>
          <pc:docMk/>
          <pc:sldMk cId="1986834156" sldId="2145705885"/>
        </pc:sldMkLst>
      </pc:sldChg>
      <pc:sldChg chg="del">
        <pc:chgData name="Tasca, Robin" userId="044b9708-de62-4d29-bfcb-fbb108a834bf" providerId="ADAL" clId="{D77898E6-85FA-4610-BA95-94BD96380F29}" dt="2025-05-28T14:29:40.714" v="2" actId="47"/>
        <pc:sldMkLst>
          <pc:docMk/>
          <pc:sldMk cId="1404139755" sldId="2145705886"/>
        </pc:sldMkLst>
      </pc:sldChg>
      <pc:sldChg chg="del">
        <pc:chgData name="Tasca, Robin" userId="044b9708-de62-4d29-bfcb-fbb108a834bf" providerId="ADAL" clId="{D77898E6-85FA-4610-BA95-94BD96380F29}" dt="2025-05-28T14:29:40.714" v="2" actId="47"/>
        <pc:sldMkLst>
          <pc:docMk/>
          <pc:sldMk cId="4119869063" sldId="2145705887"/>
        </pc:sldMkLst>
      </pc:sldChg>
      <pc:sldChg chg="del">
        <pc:chgData name="Tasca, Robin" userId="044b9708-de62-4d29-bfcb-fbb108a834bf" providerId="ADAL" clId="{D77898E6-85FA-4610-BA95-94BD96380F29}" dt="2025-05-28T14:29:40.714" v="2" actId="47"/>
        <pc:sldMkLst>
          <pc:docMk/>
          <pc:sldMk cId="4075587691" sldId="2145705888"/>
        </pc:sldMkLst>
      </pc:sldChg>
      <pc:sldChg chg="del">
        <pc:chgData name="Tasca, Robin" userId="044b9708-de62-4d29-bfcb-fbb108a834bf" providerId="ADAL" clId="{D77898E6-85FA-4610-BA95-94BD96380F29}" dt="2025-05-28T14:29:40.714" v="2" actId="47"/>
        <pc:sldMkLst>
          <pc:docMk/>
          <pc:sldMk cId="3834609586" sldId="2145705889"/>
        </pc:sldMkLst>
      </pc:sldChg>
      <pc:sldChg chg="del">
        <pc:chgData name="Tasca, Robin" userId="044b9708-de62-4d29-bfcb-fbb108a834bf" providerId="ADAL" clId="{D77898E6-85FA-4610-BA95-94BD96380F29}" dt="2025-05-28T14:29:40.714" v="2" actId="47"/>
        <pc:sldMkLst>
          <pc:docMk/>
          <pc:sldMk cId="1757541373" sldId="2145705890"/>
        </pc:sldMkLst>
      </pc:sldChg>
      <pc:sldChg chg="del">
        <pc:chgData name="Tasca, Robin" userId="044b9708-de62-4d29-bfcb-fbb108a834bf" providerId="ADAL" clId="{D77898E6-85FA-4610-BA95-94BD96380F29}" dt="2025-05-28T14:29:40.714" v="2" actId="47"/>
        <pc:sldMkLst>
          <pc:docMk/>
          <pc:sldMk cId="2464852693" sldId="2145705891"/>
        </pc:sldMkLst>
      </pc:sldChg>
      <pc:sldChg chg="del">
        <pc:chgData name="Tasca, Robin" userId="044b9708-de62-4d29-bfcb-fbb108a834bf" providerId="ADAL" clId="{D77898E6-85FA-4610-BA95-94BD96380F29}" dt="2025-05-28T14:29:40.714" v="2" actId="47"/>
        <pc:sldMkLst>
          <pc:docMk/>
          <pc:sldMk cId="4003230612" sldId="2145705892"/>
        </pc:sldMkLst>
      </pc:sldChg>
      <pc:sldChg chg="del">
        <pc:chgData name="Tasca, Robin" userId="044b9708-de62-4d29-bfcb-fbb108a834bf" providerId="ADAL" clId="{D77898E6-85FA-4610-BA95-94BD96380F29}" dt="2025-05-28T14:29:40.714" v="2" actId="47"/>
        <pc:sldMkLst>
          <pc:docMk/>
          <pc:sldMk cId="1480169811" sldId="2145705893"/>
        </pc:sldMkLst>
      </pc:sldChg>
      <pc:sldChg chg="del">
        <pc:chgData name="Tasca, Robin" userId="044b9708-de62-4d29-bfcb-fbb108a834bf" providerId="ADAL" clId="{D77898E6-85FA-4610-BA95-94BD96380F29}" dt="2025-05-28T14:29:40.714" v="2" actId="47"/>
        <pc:sldMkLst>
          <pc:docMk/>
          <pc:sldMk cId="3087174441" sldId="2145705894"/>
        </pc:sldMkLst>
      </pc:sldChg>
      <pc:sldChg chg="del">
        <pc:chgData name="Tasca, Robin" userId="044b9708-de62-4d29-bfcb-fbb108a834bf" providerId="ADAL" clId="{D77898E6-85FA-4610-BA95-94BD96380F29}" dt="2025-05-28T14:29:40.714" v="2" actId="47"/>
        <pc:sldMkLst>
          <pc:docMk/>
          <pc:sldMk cId="1774128407" sldId="2145705895"/>
        </pc:sldMkLst>
      </pc:sldChg>
      <pc:sldChg chg="del">
        <pc:chgData name="Tasca, Robin" userId="044b9708-de62-4d29-bfcb-fbb108a834bf" providerId="ADAL" clId="{D77898E6-85FA-4610-BA95-94BD96380F29}" dt="2025-05-28T14:29:40.714" v="2" actId="47"/>
        <pc:sldMkLst>
          <pc:docMk/>
          <pc:sldMk cId="2639978351" sldId="2145705896"/>
        </pc:sldMkLst>
      </pc:sldChg>
      <pc:sldChg chg="del">
        <pc:chgData name="Tasca, Robin" userId="044b9708-de62-4d29-bfcb-fbb108a834bf" providerId="ADAL" clId="{D77898E6-85FA-4610-BA95-94BD96380F29}" dt="2025-05-28T14:29:40.714" v="2" actId="47"/>
        <pc:sldMkLst>
          <pc:docMk/>
          <pc:sldMk cId="1485825210" sldId="2145705897"/>
        </pc:sldMkLst>
      </pc:sldChg>
      <pc:sldChg chg="del">
        <pc:chgData name="Tasca, Robin" userId="044b9708-de62-4d29-bfcb-fbb108a834bf" providerId="ADAL" clId="{D77898E6-85FA-4610-BA95-94BD96380F29}" dt="2025-05-28T14:29:40.714" v="2" actId="47"/>
        <pc:sldMkLst>
          <pc:docMk/>
          <pc:sldMk cId="855139153" sldId="2145705898"/>
        </pc:sldMkLst>
      </pc:sldChg>
      <pc:sldChg chg="del">
        <pc:chgData name="Tasca, Robin" userId="044b9708-de62-4d29-bfcb-fbb108a834bf" providerId="ADAL" clId="{D77898E6-85FA-4610-BA95-94BD96380F29}" dt="2025-05-28T14:29:40.714" v="2" actId="47"/>
        <pc:sldMkLst>
          <pc:docMk/>
          <pc:sldMk cId="247443941" sldId="2145705899"/>
        </pc:sldMkLst>
      </pc:sldChg>
      <pc:sldChg chg="del">
        <pc:chgData name="Tasca, Robin" userId="044b9708-de62-4d29-bfcb-fbb108a834bf" providerId="ADAL" clId="{D77898E6-85FA-4610-BA95-94BD96380F29}" dt="2025-05-28T14:29:40.714" v="2" actId="47"/>
        <pc:sldMkLst>
          <pc:docMk/>
          <pc:sldMk cId="1789709110" sldId="2145705900"/>
        </pc:sldMkLst>
      </pc:sldChg>
      <pc:sldChg chg="del">
        <pc:chgData name="Tasca, Robin" userId="044b9708-de62-4d29-bfcb-fbb108a834bf" providerId="ADAL" clId="{D77898E6-85FA-4610-BA95-94BD96380F29}" dt="2025-05-28T14:29:40.714" v="2" actId="47"/>
        <pc:sldMkLst>
          <pc:docMk/>
          <pc:sldMk cId="2926136444" sldId="2145705901"/>
        </pc:sldMkLst>
      </pc:sldChg>
      <pc:sldChg chg="del">
        <pc:chgData name="Tasca, Robin" userId="044b9708-de62-4d29-bfcb-fbb108a834bf" providerId="ADAL" clId="{D77898E6-85FA-4610-BA95-94BD96380F29}" dt="2025-05-28T14:29:40.714" v="2" actId="47"/>
        <pc:sldMkLst>
          <pc:docMk/>
          <pc:sldMk cId="3542212459" sldId="2145705902"/>
        </pc:sldMkLst>
      </pc:sldChg>
      <pc:sldChg chg="del">
        <pc:chgData name="Tasca, Robin" userId="044b9708-de62-4d29-bfcb-fbb108a834bf" providerId="ADAL" clId="{D77898E6-85FA-4610-BA95-94BD96380F29}" dt="2025-05-28T14:29:29.353" v="1" actId="47"/>
        <pc:sldMkLst>
          <pc:docMk/>
          <pc:sldMk cId="431926674" sldId="21457059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5/28/2025</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E77CB-D77E-4338-AA9C-0FA426529DE1}"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DF706-BAF3-4E1E-B611-35B4D17AA0B9}" type="slidenum">
              <a:rPr lang="en-US" smtClean="0"/>
              <a:t>‹#›</a:t>
            </a:fld>
            <a:endParaRPr lang="en-US"/>
          </a:p>
        </p:txBody>
      </p:sp>
    </p:spTree>
    <p:extLst>
      <p:ext uri="{BB962C8B-B14F-4D97-AF65-F5344CB8AC3E}">
        <p14:creationId xmlns:p14="http://schemas.microsoft.com/office/powerpoint/2010/main" val="396873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2</a:t>
            </a:fld>
            <a:endParaRPr lang="en-US"/>
          </a:p>
        </p:txBody>
      </p:sp>
    </p:spTree>
    <p:extLst>
      <p:ext uri="{BB962C8B-B14F-4D97-AF65-F5344CB8AC3E}">
        <p14:creationId xmlns:p14="http://schemas.microsoft.com/office/powerpoint/2010/main" val="1325932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3A21B-B0DE-BA2F-A27C-AEB56B25F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C7C5E-165B-A6A5-1A83-526DEEF9F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1678A-6163-A7F3-2C82-D4D9B68492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93B1076-8FF1-F0B4-A04C-096B145EFD15}"/>
              </a:ext>
            </a:extLst>
          </p:cNvPr>
          <p:cNvSpPr>
            <a:spLocks noGrp="1"/>
          </p:cNvSpPr>
          <p:nvPr>
            <p:ph type="sldNum" sz="quarter" idx="5"/>
          </p:nvPr>
        </p:nvSpPr>
        <p:spPr/>
        <p:txBody>
          <a:bodyPr/>
          <a:lstStyle/>
          <a:p>
            <a:fld id="{9D5E14B2-9AB1-B847-97A6-629FBA537BE5}" type="slidenum">
              <a:rPr lang="en-US" smtClean="0"/>
              <a:t>11</a:t>
            </a:fld>
            <a:endParaRPr lang="en-US"/>
          </a:p>
        </p:txBody>
      </p:sp>
    </p:spTree>
    <p:extLst>
      <p:ext uri="{BB962C8B-B14F-4D97-AF65-F5344CB8AC3E}">
        <p14:creationId xmlns:p14="http://schemas.microsoft.com/office/powerpoint/2010/main" val="3233660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effectLst/>
            </a:endParaRPr>
          </a:p>
        </p:txBody>
      </p:sp>
      <p:sp>
        <p:nvSpPr>
          <p:cNvPr id="4" name="Slide Number Placeholder 3"/>
          <p:cNvSpPr>
            <a:spLocks noGrp="1"/>
          </p:cNvSpPr>
          <p:nvPr>
            <p:ph type="sldNum" sz="quarter" idx="5"/>
          </p:nvPr>
        </p:nvSpPr>
        <p:spPr/>
        <p:txBody>
          <a:bodyPr/>
          <a:lstStyle/>
          <a:p>
            <a:fld id="{9D5E14B2-9AB1-B847-97A6-629FBA537BE5}" type="slidenum">
              <a:rPr lang="en-US" smtClean="0"/>
              <a:t>12</a:t>
            </a:fld>
            <a:endParaRPr lang="en-US"/>
          </a:p>
        </p:txBody>
      </p:sp>
    </p:spTree>
    <p:extLst>
      <p:ext uri="{BB962C8B-B14F-4D97-AF65-F5344CB8AC3E}">
        <p14:creationId xmlns:p14="http://schemas.microsoft.com/office/powerpoint/2010/main" val="106998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B072-8CAA-F38E-E0EA-E4BD94687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97CF2-54C4-BBBD-0901-A6255EF64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1F5C2-781F-86CE-098D-FCF91D389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effectLst/>
            </a:endParaRPr>
          </a:p>
        </p:txBody>
      </p:sp>
      <p:sp>
        <p:nvSpPr>
          <p:cNvPr id="4" name="Slide Number Placeholder 3">
            <a:extLst>
              <a:ext uri="{FF2B5EF4-FFF2-40B4-BE49-F238E27FC236}">
                <a16:creationId xmlns:a16="http://schemas.microsoft.com/office/drawing/2014/main" id="{464B937F-CEC1-D06B-3FAF-3909DA7F39D4}"/>
              </a:ext>
            </a:extLst>
          </p:cNvPr>
          <p:cNvSpPr>
            <a:spLocks noGrp="1"/>
          </p:cNvSpPr>
          <p:nvPr>
            <p:ph type="sldNum" sz="quarter" idx="5"/>
          </p:nvPr>
        </p:nvSpPr>
        <p:spPr/>
        <p:txBody>
          <a:bodyPr/>
          <a:lstStyle/>
          <a:p>
            <a:fld id="{9D5E14B2-9AB1-B847-97A6-629FBA537BE5}" type="slidenum">
              <a:rPr lang="en-US" smtClean="0"/>
              <a:t>13</a:t>
            </a:fld>
            <a:endParaRPr lang="en-US"/>
          </a:p>
        </p:txBody>
      </p:sp>
    </p:spTree>
    <p:extLst>
      <p:ext uri="{BB962C8B-B14F-4D97-AF65-F5344CB8AC3E}">
        <p14:creationId xmlns:p14="http://schemas.microsoft.com/office/powerpoint/2010/main" val="412904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14</a:t>
            </a:fld>
            <a:endParaRPr lang="en-US"/>
          </a:p>
        </p:txBody>
      </p:sp>
    </p:spTree>
    <p:extLst>
      <p:ext uri="{BB962C8B-B14F-4D97-AF65-F5344CB8AC3E}">
        <p14:creationId xmlns:p14="http://schemas.microsoft.com/office/powerpoint/2010/main" val="108773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009F-D9A6-31F7-FF17-65DDFA5B3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888DF-1168-C1CA-25C6-E4DA66910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D1DD7-7AB9-9C51-DAC5-1D10E8C2D0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7AE929-E616-3739-5B2A-A6CAC5403CD5}"/>
              </a:ext>
            </a:extLst>
          </p:cNvPr>
          <p:cNvSpPr>
            <a:spLocks noGrp="1"/>
          </p:cNvSpPr>
          <p:nvPr>
            <p:ph type="sldNum" sz="quarter" idx="5"/>
          </p:nvPr>
        </p:nvSpPr>
        <p:spPr/>
        <p:txBody>
          <a:bodyPr/>
          <a:lstStyle/>
          <a:p>
            <a:fld id="{9D5E14B2-9AB1-B847-97A6-629FBA537BE5}" type="slidenum">
              <a:rPr lang="en-US" smtClean="0"/>
              <a:t>15</a:t>
            </a:fld>
            <a:endParaRPr lang="en-US"/>
          </a:p>
        </p:txBody>
      </p:sp>
    </p:spTree>
    <p:extLst>
      <p:ext uri="{BB962C8B-B14F-4D97-AF65-F5344CB8AC3E}">
        <p14:creationId xmlns:p14="http://schemas.microsoft.com/office/powerpoint/2010/main" val="80718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93A56-59D2-E770-DA7A-4DAC27D48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94A51-B07B-1254-D81D-3824A6F93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A17CE-12BC-3AE1-71A0-DEABA37FD0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3CAB86-CE5B-8C72-E172-BAFA4243E535}"/>
              </a:ext>
            </a:extLst>
          </p:cNvPr>
          <p:cNvSpPr>
            <a:spLocks noGrp="1"/>
          </p:cNvSpPr>
          <p:nvPr>
            <p:ph type="sldNum" sz="quarter" idx="5"/>
          </p:nvPr>
        </p:nvSpPr>
        <p:spPr/>
        <p:txBody>
          <a:bodyPr/>
          <a:lstStyle/>
          <a:p>
            <a:fld id="{9D5E14B2-9AB1-B847-97A6-629FBA537BE5}" type="slidenum">
              <a:rPr lang="en-US" smtClean="0"/>
              <a:t>16</a:t>
            </a:fld>
            <a:endParaRPr lang="en-US"/>
          </a:p>
        </p:txBody>
      </p:sp>
    </p:spTree>
    <p:extLst>
      <p:ext uri="{BB962C8B-B14F-4D97-AF65-F5344CB8AC3E}">
        <p14:creationId xmlns:p14="http://schemas.microsoft.com/office/powerpoint/2010/main" val="1861699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884B0-6EBD-A308-D9A0-D0391590E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00458-409F-1470-CB6A-B53B1E638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A51CC-1E7C-2019-5331-68A6896413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28E725-EAD8-952A-8957-D6159DE3A1D0}"/>
              </a:ext>
            </a:extLst>
          </p:cNvPr>
          <p:cNvSpPr>
            <a:spLocks noGrp="1"/>
          </p:cNvSpPr>
          <p:nvPr>
            <p:ph type="sldNum" sz="quarter" idx="5"/>
          </p:nvPr>
        </p:nvSpPr>
        <p:spPr/>
        <p:txBody>
          <a:bodyPr/>
          <a:lstStyle/>
          <a:p>
            <a:fld id="{9D5E14B2-9AB1-B847-97A6-629FBA537BE5}" type="slidenum">
              <a:rPr lang="en-US" smtClean="0"/>
              <a:t>17</a:t>
            </a:fld>
            <a:endParaRPr lang="en-US"/>
          </a:p>
        </p:txBody>
      </p:sp>
    </p:spTree>
    <p:extLst>
      <p:ext uri="{BB962C8B-B14F-4D97-AF65-F5344CB8AC3E}">
        <p14:creationId xmlns:p14="http://schemas.microsoft.com/office/powerpoint/2010/main" val="379817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D39D-B867-CC73-0BEA-D5E2E1A43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E915F-8B0A-9DE0-7C4E-564EAB0DC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2C562-0E8A-7798-FAF7-3AD2ADD19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2560A2-C456-13BE-3E9C-63FDF0AC96DE}"/>
              </a:ext>
            </a:extLst>
          </p:cNvPr>
          <p:cNvSpPr>
            <a:spLocks noGrp="1"/>
          </p:cNvSpPr>
          <p:nvPr>
            <p:ph type="sldNum" sz="quarter" idx="5"/>
          </p:nvPr>
        </p:nvSpPr>
        <p:spPr/>
        <p:txBody>
          <a:bodyPr/>
          <a:lstStyle/>
          <a:p>
            <a:fld id="{9D5E14B2-9AB1-B847-97A6-629FBA537BE5}" type="slidenum">
              <a:rPr lang="en-US" smtClean="0"/>
              <a:t>18</a:t>
            </a:fld>
            <a:endParaRPr lang="en-US"/>
          </a:p>
        </p:txBody>
      </p:sp>
    </p:spTree>
    <p:extLst>
      <p:ext uri="{BB962C8B-B14F-4D97-AF65-F5344CB8AC3E}">
        <p14:creationId xmlns:p14="http://schemas.microsoft.com/office/powerpoint/2010/main" val="1366453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19</a:t>
            </a:fld>
            <a:endParaRPr lang="en-US"/>
          </a:p>
        </p:txBody>
      </p:sp>
    </p:spTree>
    <p:extLst>
      <p:ext uri="{BB962C8B-B14F-4D97-AF65-F5344CB8AC3E}">
        <p14:creationId xmlns:p14="http://schemas.microsoft.com/office/powerpoint/2010/main" val="1830455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414B3-882F-DA8E-B9EC-F06BCD2BA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10D6B-AB46-C3EF-3EF1-4DCC1E9B5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57F66-7162-BF4E-3122-A74399E062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0312C4-3838-99F1-BD1A-9747D80D6C70}"/>
              </a:ext>
            </a:extLst>
          </p:cNvPr>
          <p:cNvSpPr>
            <a:spLocks noGrp="1"/>
          </p:cNvSpPr>
          <p:nvPr>
            <p:ph type="sldNum" sz="quarter" idx="5"/>
          </p:nvPr>
        </p:nvSpPr>
        <p:spPr/>
        <p:txBody>
          <a:bodyPr/>
          <a:lstStyle/>
          <a:p>
            <a:fld id="{9D5E14B2-9AB1-B847-97A6-629FBA537BE5}" type="slidenum">
              <a:rPr lang="en-US" smtClean="0"/>
              <a:t>20</a:t>
            </a:fld>
            <a:endParaRPr lang="en-US"/>
          </a:p>
        </p:txBody>
      </p:sp>
    </p:spTree>
    <p:extLst>
      <p:ext uri="{BB962C8B-B14F-4D97-AF65-F5344CB8AC3E}">
        <p14:creationId xmlns:p14="http://schemas.microsoft.com/office/powerpoint/2010/main" val="139380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3170-3365-7196-9791-D6BB40676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181C9-DEE5-1968-ABE3-5C69E88BB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3ADA6-E354-DD51-BD2C-CDC891468C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9E87AB-CB54-55EA-DCFB-D420B4A36AD4}"/>
              </a:ext>
            </a:extLst>
          </p:cNvPr>
          <p:cNvSpPr>
            <a:spLocks noGrp="1"/>
          </p:cNvSpPr>
          <p:nvPr>
            <p:ph type="sldNum" sz="quarter" idx="5"/>
          </p:nvPr>
        </p:nvSpPr>
        <p:spPr/>
        <p:txBody>
          <a:bodyPr/>
          <a:lstStyle/>
          <a:p>
            <a:fld id="{9D5E14B2-9AB1-B847-97A6-629FBA537BE5}" type="slidenum">
              <a:rPr lang="en-US" smtClean="0"/>
              <a:t>3</a:t>
            </a:fld>
            <a:endParaRPr lang="en-US"/>
          </a:p>
        </p:txBody>
      </p:sp>
    </p:spTree>
    <p:extLst>
      <p:ext uri="{BB962C8B-B14F-4D97-AF65-F5344CB8AC3E}">
        <p14:creationId xmlns:p14="http://schemas.microsoft.com/office/powerpoint/2010/main" val="30513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21</a:t>
            </a:fld>
            <a:endParaRPr lang="en-US"/>
          </a:p>
        </p:txBody>
      </p:sp>
    </p:spTree>
    <p:extLst>
      <p:ext uri="{BB962C8B-B14F-4D97-AF65-F5344CB8AC3E}">
        <p14:creationId xmlns:p14="http://schemas.microsoft.com/office/powerpoint/2010/main" val="17920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22</a:t>
            </a:fld>
            <a:endParaRPr lang="en-US"/>
          </a:p>
        </p:txBody>
      </p:sp>
    </p:spTree>
    <p:extLst>
      <p:ext uri="{BB962C8B-B14F-4D97-AF65-F5344CB8AC3E}">
        <p14:creationId xmlns:p14="http://schemas.microsoft.com/office/powerpoint/2010/main" val="150213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9C1BA-A13B-5A74-C64E-859183ECD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262FD-4EAD-C7DF-B2AB-88A0C4827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08842-C72A-046B-5526-7A66C6D813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E6FB832-8136-F992-2596-A404DEAD4498}"/>
              </a:ext>
            </a:extLst>
          </p:cNvPr>
          <p:cNvSpPr>
            <a:spLocks noGrp="1"/>
          </p:cNvSpPr>
          <p:nvPr>
            <p:ph type="sldNum" sz="quarter" idx="5"/>
          </p:nvPr>
        </p:nvSpPr>
        <p:spPr/>
        <p:txBody>
          <a:bodyPr/>
          <a:lstStyle/>
          <a:p>
            <a:fld id="{9D5E14B2-9AB1-B847-97A6-629FBA537BE5}" type="slidenum">
              <a:rPr lang="en-US" smtClean="0"/>
              <a:t>23</a:t>
            </a:fld>
            <a:endParaRPr lang="en-US"/>
          </a:p>
        </p:txBody>
      </p:sp>
    </p:spTree>
    <p:extLst>
      <p:ext uri="{BB962C8B-B14F-4D97-AF65-F5344CB8AC3E}">
        <p14:creationId xmlns:p14="http://schemas.microsoft.com/office/powerpoint/2010/main" val="3065226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2795-3472-9341-8914-69075B5CF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EA96D-9EBC-841D-FB26-AB48F805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14647-6634-1C1E-CC52-78D583B9B1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3B0028E-B764-FA74-E582-1D5DC6707E3E}"/>
              </a:ext>
            </a:extLst>
          </p:cNvPr>
          <p:cNvSpPr>
            <a:spLocks noGrp="1"/>
          </p:cNvSpPr>
          <p:nvPr>
            <p:ph type="sldNum" sz="quarter" idx="5"/>
          </p:nvPr>
        </p:nvSpPr>
        <p:spPr/>
        <p:txBody>
          <a:bodyPr/>
          <a:lstStyle/>
          <a:p>
            <a:fld id="{9D5E14B2-9AB1-B847-97A6-629FBA537BE5}" type="slidenum">
              <a:rPr lang="en-US" smtClean="0"/>
              <a:t>24</a:t>
            </a:fld>
            <a:endParaRPr lang="en-US"/>
          </a:p>
        </p:txBody>
      </p:sp>
    </p:spTree>
    <p:extLst>
      <p:ext uri="{BB962C8B-B14F-4D97-AF65-F5344CB8AC3E}">
        <p14:creationId xmlns:p14="http://schemas.microsoft.com/office/powerpoint/2010/main" val="683208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15990-3065-AC14-DD54-81B511132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E7853-4422-A4E8-C0AE-1B1D5030B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6C70D-BA07-AE15-441B-5F7140C7C623}"/>
              </a:ext>
            </a:extLst>
          </p:cNvPr>
          <p:cNvSpPr>
            <a:spLocks noGrp="1"/>
          </p:cNvSpPr>
          <p:nvPr>
            <p:ph type="body" idx="1"/>
          </p:nvPr>
        </p:nvSpPr>
        <p:spPr/>
        <p:txBody>
          <a:bodyPr/>
          <a:lstStyle/>
          <a:p>
            <a:pPr algn="l" fontAlgn="base"/>
            <a:endParaRPr lang="en-US"/>
          </a:p>
        </p:txBody>
      </p:sp>
      <p:sp>
        <p:nvSpPr>
          <p:cNvPr id="4" name="Slide Number Placeholder 3">
            <a:extLst>
              <a:ext uri="{FF2B5EF4-FFF2-40B4-BE49-F238E27FC236}">
                <a16:creationId xmlns:a16="http://schemas.microsoft.com/office/drawing/2014/main" id="{9D4F4940-AEF1-B045-6651-6963CFE292AD}"/>
              </a:ext>
            </a:extLst>
          </p:cNvPr>
          <p:cNvSpPr>
            <a:spLocks noGrp="1"/>
          </p:cNvSpPr>
          <p:nvPr>
            <p:ph type="sldNum" sz="quarter" idx="5"/>
          </p:nvPr>
        </p:nvSpPr>
        <p:spPr/>
        <p:txBody>
          <a:bodyPr/>
          <a:lstStyle/>
          <a:p>
            <a:fld id="{9D5E14B2-9AB1-B847-97A6-629FBA537BE5}" type="slidenum">
              <a:rPr lang="en-US" smtClean="0"/>
              <a:t>25</a:t>
            </a:fld>
            <a:endParaRPr lang="en-US"/>
          </a:p>
        </p:txBody>
      </p:sp>
    </p:spTree>
    <p:extLst>
      <p:ext uri="{BB962C8B-B14F-4D97-AF65-F5344CB8AC3E}">
        <p14:creationId xmlns:p14="http://schemas.microsoft.com/office/powerpoint/2010/main" val="299362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E14B2-9AB1-B847-97A6-629FBA537BE5}" type="slidenum">
              <a:rPr lang="en-US" smtClean="0"/>
              <a:t>4</a:t>
            </a:fld>
            <a:endParaRPr lang="en-US"/>
          </a:p>
        </p:txBody>
      </p:sp>
    </p:spTree>
    <p:extLst>
      <p:ext uri="{BB962C8B-B14F-4D97-AF65-F5344CB8AC3E}">
        <p14:creationId xmlns:p14="http://schemas.microsoft.com/office/powerpoint/2010/main" val="20954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0B3F-8EBD-C695-27FC-CE603C8A3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65B95-7C33-ABB2-9B6C-102534C35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B7C6C-972B-900C-35E2-822DDC5BDE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90F3A804-306E-B4C0-4860-EF6EF2D79A89}"/>
              </a:ext>
            </a:extLst>
          </p:cNvPr>
          <p:cNvSpPr>
            <a:spLocks noGrp="1"/>
          </p:cNvSpPr>
          <p:nvPr>
            <p:ph type="sldNum" sz="quarter" idx="5"/>
          </p:nvPr>
        </p:nvSpPr>
        <p:spPr/>
        <p:txBody>
          <a:bodyPr/>
          <a:lstStyle/>
          <a:p>
            <a:fld id="{9D5E14B2-9AB1-B847-97A6-629FBA537BE5}" type="slidenum">
              <a:rPr lang="en-US" smtClean="0"/>
              <a:t>5</a:t>
            </a:fld>
            <a:endParaRPr lang="en-US"/>
          </a:p>
        </p:txBody>
      </p:sp>
    </p:spTree>
    <p:extLst>
      <p:ext uri="{BB962C8B-B14F-4D97-AF65-F5344CB8AC3E}">
        <p14:creationId xmlns:p14="http://schemas.microsoft.com/office/powerpoint/2010/main" val="52440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682FF-2C46-D6B8-E86F-E06268559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54AED-34BD-67EB-AB06-1ED12B9CE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4C4E5-66C3-5B1C-402E-7C2928FC82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2549C7-FC05-8926-21C4-6ABB83DE3BA0}"/>
              </a:ext>
            </a:extLst>
          </p:cNvPr>
          <p:cNvSpPr>
            <a:spLocks noGrp="1"/>
          </p:cNvSpPr>
          <p:nvPr>
            <p:ph type="sldNum" sz="quarter" idx="5"/>
          </p:nvPr>
        </p:nvSpPr>
        <p:spPr/>
        <p:txBody>
          <a:bodyPr/>
          <a:lstStyle/>
          <a:p>
            <a:fld id="{9D5E14B2-9AB1-B847-97A6-629FBA537BE5}" type="slidenum">
              <a:rPr lang="en-US" smtClean="0"/>
              <a:t>6</a:t>
            </a:fld>
            <a:endParaRPr lang="en-US"/>
          </a:p>
        </p:txBody>
      </p:sp>
    </p:spTree>
    <p:extLst>
      <p:ext uri="{BB962C8B-B14F-4D97-AF65-F5344CB8AC3E}">
        <p14:creationId xmlns:p14="http://schemas.microsoft.com/office/powerpoint/2010/main" val="3179628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ACA6-B55D-B43C-7823-019DF9372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CA586-B9AB-54B5-C257-B95D87964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7452F-8AC8-01F2-4950-840EF225A8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1C1A28-0742-0ED6-39C9-23DDB87970FC}"/>
              </a:ext>
            </a:extLst>
          </p:cNvPr>
          <p:cNvSpPr>
            <a:spLocks noGrp="1"/>
          </p:cNvSpPr>
          <p:nvPr>
            <p:ph type="sldNum" sz="quarter" idx="5"/>
          </p:nvPr>
        </p:nvSpPr>
        <p:spPr/>
        <p:txBody>
          <a:bodyPr/>
          <a:lstStyle/>
          <a:p>
            <a:fld id="{9D5E14B2-9AB1-B847-97A6-629FBA537BE5}" type="slidenum">
              <a:rPr lang="en-US" smtClean="0"/>
              <a:t>7</a:t>
            </a:fld>
            <a:endParaRPr lang="en-US"/>
          </a:p>
        </p:txBody>
      </p:sp>
    </p:spTree>
    <p:extLst>
      <p:ext uri="{BB962C8B-B14F-4D97-AF65-F5344CB8AC3E}">
        <p14:creationId xmlns:p14="http://schemas.microsoft.com/office/powerpoint/2010/main" val="119662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497A-9AAA-68C9-898C-E2BA65969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052BA-4CBF-06AB-7A3C-F73157746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660D0-D8ED-ACED-A7A7-AE497EFDA7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E00A39-5AFB-DC05-DB14-A2F0BCBCA074}"/>
              </a:ext>
            </a:extLst>
          </p:cNvPr>
          <p:cNvSpPr>
            <a:spLocks noGrp="1"/>
          </p:cNvSpPr>
          <p:nvPr>
            <p:ph type="sldNum" sz="quarter" idx="5"/>
          </p:nvPr>
        </p:nvSpPr>
        <p:spPr/>
        <p:txBody>
          <a:bodyPr/>
          <a:lstStyle/>
          <a:p>
            <a:fld id="{9D5E14B2-9AB1-B847-97A6-629FBA537BE5}" type="slidenum">
              <a:rPr lang="en-US" smtClean="0"/>
              <a:t>8</a:t>
            </a:fld>
            <a:endParaRPr lang="en-US"/>
          </a:p>
        </p:txBody>
      </p:sp>
    </p:spTree>
    <p:extLst>
      <p:ext uri="{BB962C8B-B14F-4D97-AF65-F5344CB8AC3E}">
        <p14:creationId xmlns:p14="http://schemas.microsoft.com/office/powerpoint/2010/main" val="214606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123B-3AEC-E914-07B5-2F4A6DEF5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0D12E-1A1C-5764-3CB1-A31749811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88710-B74D-9267-6697-F3A643FFA4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7B782FF-5544-E524-CC43-677F33A8AA81}"/>
              </a:ext>
            </a:extLst>
          </p:cNvPr>
          <p:cNvSpPr>
            <a:spLocks noGrp="1"/>
          </p:cNvSpPr>
          <p:nvPr>
            <p:ph type="sldNum" sz="quarter" idx="5"/>
          </p:nvPr>
        </p:nvSpPr>
        <p:spPr/>
        <p:txBody>
          <a:bodyPr/>
          <a:lstStyle/>
          <a:p>
            <a:fld id="{9D5E14B2-9AB1-B847-97A6-629FBA537BE5}" type="slidenum">
              <a:rPr lang="en-US" smtClean="0"/>
              <a:t>9</a:t>
            </a:fld>
            <a:endParaRPr lang="en-US"/>
          </a:p>
        </p:txBody>
      </p:sp>
    </p:spTree>
    <p:extLst>
      <p:ext uri="{BB962C8B-B14F-4D97-AF65-F5344CB8AC3E}">
        <p14:creationId xmlns:p14="http://schemas.microsoft.com/office/powerpoint/2010/main" val="210784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D795-ACB5-102D-A43D-B5AF62790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8565-8023-ADE7-CB42-A47F575AF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6EEAB-3B5B-006A-EB04-4133F70A23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3317708-A9B8-BBE2-20A0-C652E0C3093C}"/>
              </a:ext>
            </a:extLst>
          </p:cNvPr>
          <p:cNvSpPr>
            <a:spLocks noGrp="1"/>
          </p:cNvSpPr>
          <p:nvPr>
            <p:ph type="sldNum" sz="quarter" idx="5"/>
          </p:nvPr>
        </p:nvSpPr>
        <p:spPr/>
        <p:txBody>
          <a:bodyPr/>
          <a:lstStyle/>
          <a:p>
            <a:fld id="{9D5E14B2-9AB1-B847-97A6-629FBA537BE5}" type="slidenum">
              <a:rPr lang="en-US" smtClean="0"/>
              <a:t>10</a:t>
            </a:fld>
            <a:endParaRPr lang="en-US"/>
          </a:p>
        </p:txBody>
      </p:sp>
    </p:spTree>
    <p:extLst>
      <p:ext uri="{BB962C8B-B14F-4D97-AF65-F5344CB8AC3E}">
        <p14:creationId xmlns:p14="http://schemas.microsoft.com/office/powerpoint/2010/main" val="1803961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a:t>DATE OF PRESENTATION  |  LOCATION OF PRESENTATION</a:t>
            </a:r>
          </a:p>
        </p:txBody>
      </p:sp>
      <p:grpSp>
        <p:nvGrpSpPr>
          <p:cNvPr id="4" name="Group 3">
            <a:extLst>
              <a:ext uri="{FF2B5EF4-FFF2-40B4-BE49-F238E27FC236}">
                <a16:creationId xmlns:a16="http://schemas.microsoft.com/office/drawing/2014/main" id="{A4399D2D-0065-E4BA-8A14-5C262D379D5C}"/>
              </a:ext>
            </a:extLst>
          </p:cNvPr>
          <p:cNvGrpSpPr/>
          <p:nvPr userDrawn="1"/>
        </p:nvGrpSpPr>
        <p:grpSpPr>
          <a:xfrm>
            <a:off x="2690983" y="5016445"/>
            <a:ext cx="6810034" cy="786775"/>
            <a:chOff x="2850457" y="5073889"/>
            <a:chExt cx="6810034" cy="786775"/>
          </a:xfrm>
        </p:grpSpPr>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2850457" y="5073889"/>
              <a:ext cx="3097800" cy="711657"/>
            </a:xfrm>
            <a:prstGeom prst="rect">
              <a:avLst/>
            </a:prstGeom>
          </p:spPr>
        </p:pic>
        <p:pic>
          <p:nvPicPr>
            <p:cNvPr id="11" name="Picture 10">
              <a:extLst>
                <a:ext uri="{FF2B5EF4-FFF2-40B4-BE49-F238E27FC236}">
                  <a16:creationId xmlns:a16="http://schemas.microsoft.com/office/drawing/2014/main" id="{A5CFE1BF-8F7D-461D-96DD-43EDB8E03610}"/>
                </a:ext>
              </a:extLst>
            </p:cNvPr>
            <p:cNvPicPr>
              <a:picLocks noChangeAspect="1"/>
            </p:cNvPicPr>
            <p:nvPr userDrawn="1"/>
          </p:nvPicPr>
          <p:blipFill>
            <a:blip r:embed="rId4"/>
            <a:srcRect/>
            <a:stretch/>
          </p:blipFill>
          <p:spPr>
            <a:xfrm>
              <a:off x="6096000" y="5077019"/>
              <a:ext cx="1746384" cy="783645"/>
            </a:xfrm>
            <a:prstGeom prst="rect">
              <a:avLst/>
            </a:prstGeom>
          </p:spPr>
        </p:pic>
        <p:pic>
          <p:nvPicPr>
            <p:cNvPr id="5" name="Picture 4">
              <a:extLst>
                <a:ext uri="{FF2B5EF4-FFF2-40B4-BE49-F238E27FC236}">
                  <a16:creationId xmlns:a16="http://schemas.microsoft.com/office/drawing/2014/main" id="{91620603-7B3B-0821-6A3A-5DA1C7B841DE}"/>
                </a:ext>
              </a:extLst>
            </p:cNvPr>
            <p:cNvPicPr>
              <a:picLocks noChangeAspect="1"/>
            </p:cNvPicPr>
            <p:nvPr userDrawn="1"/>
          </p:nvPicPr>
          <p:blipFill>
            <a:blip r:embed="rId5"/>
            <a:srcRect/>
            <a:stretch/>
          </p:blipFill>
          <p:spPr>
            <a:xfrm>
              <a:off x="8058494" y="5135900"/>
              <a:ext cx="1601997" cy="649646"/>
            </a:xfrm>
            <a:prstGeom prst="rect">
              <a:avLst/>
            </a:prstGeom>
          </p:spPr>
        </p:pic>
      </p:grpSp>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a:t>Click icon to add picture</a:t>
            </a:r>
          </a:p>
        </p:txBody>
      </p:sp>
    </p:spTree>
    <p:extLst>
      <p:ext uri="{BB962C8B-B14F-4D97-AF65-F5344CB8AC3E}">
        <p14:creationId xmlns:p14="http://schemas.microsoft.com/office/powerpoint/2010/main" val="405520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spTree>
    <p:extLst>
      <p:ext uri="{BB962C8B-B14F-4D97-AF65-F5344CB8AC3E}">
        <p14:creationId xmlns:p14="http://schemas.microsoft.com/office/powerpoint/2010/main" val="47983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grpSp>
        <p:nvGrpSpPr>
          <p:cNvPr id="9" name="Group 8">
            <a:extLst>
              <a:ext uri="{FF2B5EF4-FFF2-40B4-BE49-F238E27FC236}">
                <a16:creationId xmlns:a16="http://schemas.microsoft.com/office/drawing/2014/main" id="{2585F053-0670-9CD3-10FA-D809F7B7CE82}"/>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665065C5-862B-56C3-CF8D-750ECA847A9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FE31F037-9389-1B7D-20F3-B6BAC7DBCF7C}"/>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0C9A917-6D43-0BFE-500D-8C2A835B86D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0906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grpSp>
        <p:nvGrpSpPr>
          <p:cNvPr id="7" name="Group 6">
            <a:extLst>
              <a:ext uri="{FF2B5EF4-FFF2-40B4-BE49-F238E27FC236}">
                <a16:creationId xmlns:a16="http://schemas.microsoft.com/office/drawing/2014/main" id="{AC3260EF-5D3F-0F96-C00C-3A2D6B2BAFF2}"/>
              </a:ext>
            </a:extLst>
          </p:cNvPr>
          <p:cNvGrpSpPr/>
          <p:nvPr userDrawn="1"/>
        </p:nvGrpSpPr>
        <p:grpSpPr>
          <a:xfrm>
            <a:off x="261731" y="6137276"/>
            <a:ext cx="3017417" cy="682146"/>
            <a:chOff x="261731" y="6137276"/>
            <a:chExt cx="3017417" cy="682146"/>
          </a:xfrm>
        </p:grpSpPr>
        <p:pic>
          <p:nvPicPr>
            <p:cNvPr id="9" name="Picture 8">
              <a:extLst>
                <a:ext uri="{FF2B5EF4-FFF2-40B4-BE49-F238E27FC236}">
                  <a16:creationId xmlns:a16="http://schemas.microsoft.com/office/drawing/2014/main" id="{D44EB690-F210-938C-BB1C-E0F1D5541E3F}"/>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1" name="Picture 10">
              <a:extLst>
                <a:ext uri="{FF2B5EF4-FFF2-40B4-BE49-F238E27FC236}">
                  <a16:creationId xmlns:a16="http://schemas.microsoft.com/office/drawing/2014/main" id="{94D6654F-9F9E-B087-0FAF-404EB13499A4}"/>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6A7EDB1-0C0C-13D8-A3B8-12640BECEA7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41657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a:t>Callout goes here click to edit text lorem ipsum</a:t>
            </a: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7676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6"/>
            <a:ext cx="3563468" cy="3417327"/>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71329" y="2719947"/>
            <a:ext cx="3563469"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a:t>Answer goes here lorem ipsum dolore set un </a:t>
            </a:r>
            <a:r>
              <a:rPr lang="en-US" sz="4000" err="1"/>
              <a:t>dumond</a:t>
            </a:r>
            <a:r>
              <a:rPr lang="en-US" sz="400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a:t>QUESTION GOES HERE?</a:t>
            </a:r>
          </a:p>
        </p:txBody>
      </p:sp>
    </p:spTree>
    <p:extLst>
      <p:ext uri="{BB962C8B-B14F-4D97-AF65-F5344CB8AC3E}">
        <p14:creationId xmlns:p14="http://schemas.microsoft.com/office/powerpoint/2010/main" val="38785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 lorem ipsum</a:t>
            </a:r>
          </a:p>
        </p:txBody>
      </p:sp>
      <p:grpSp>
        <p:nvGrpSpPr>
          <p:cNvPr id="15" name="Group 14">
            <a:extLst>
              <a:ext uri="{FF2B5EF4-FFF2-40B4-BE49-F238E27FC236}">
                <a16:creationId xmlns:a16="http://schemas.microsoft.com/office/drawing/2014/main" id="{37DE622A-FBDB-04F5-DD06-325DD6BB3939}"/>
              </a:ext>
            </a:extLst>
          </p:cNvPr>
          <p:cNvGrpSpPr/>
          <p:nvPr userDrawn="1"/>
        </p:nvGrpSpPr>
        <p:grpSpPr>
          <a:xfrm>
            <a:off x="261731" y="6137276"/>
            <a:ext cx="3017417" cy="682146"/>
            <a:chOff x="261731" y="6137276"/>
            <a:chExt cx="3017417" cy="682146"/>
          </a:xfrm>
        </p:grpSpPr>
        <p:pic>
          <p:nvPicPr>
            <p:cNvPr id="8" name="Picture 7">
              <a:extLst>
                <a:ext uri="{FF2B5EF4-FFF2-40B4-BE49-F238E27FC236}">
                  <a16:creationId xmlns:a16="http://schemas.microsoft.com/office/drawing/2014/main" id="{9A988342-A801-7C3C-2172-3FACA0D6CD0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9" name="Picture 8">
              <a:extLst>
                <a:ext uri="{FF2B5EF4-FFF2-40B4-BE49-F238E27FC236}">
                  <a16:creationId xmlns:a16="http://schemas.microsoft.com/office/drawing/2014/main" id="{933785BA-51FF-AF3E-5785-6127E7075151}"/>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0" name="Picture 9">
              <a:extLst>
                <a:ext uri="{FF2B5EF4-FFF2-40B4-BE49-F238E27FC236}">
                  <a16:creationId xmlns:a16="http://schemas.microsoft.com/office/drawing/2014/main" id="{0AF7CF46-C347-A1E2-15C2-92F3F860EC5A}"/>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a:latin typeface="Arial" panose="020B0604020202020204" pitchFamily="34" charset="0"/>
                <a:cs typeface="Arial" panose="020B0604020202020204" pitchFamily="34" charset="0"/>
              </a:rPr>
              <a:t>Title or details about person lorem ipsum dolore set </a:t>
            </a:r>
            <a:r>
              <a:rPr lang="en-US" sz="2400" b="0" i="0" err="1">
                <a:latin typeface="Arial" panose="020B0604020202020204" pitchFamily="34" charset="0"/>
                <a:cs typeface="Arial" panose="020B0604020202020204" pitchFamily="34" charset="0"/>
              </a:rPr>
              <a:t>amon</a:t>
            </a:r>
            <a:r>
              <a:rPr lang="en-US" sz="2400" b="0" i="0">
                <a:latin typeface="Arial" panose="020B0604020202020204" pitchFamily="34" charset="0"/>
                <a:cs typeface="Arial" panose="020B0604020202020204" pitchFamily="34" charset="0"/>
              </a:rPr>
              <a:t> de </a:t>
            </a:r>
            <a:r>
              <a:rPr lang="en-US" sz="2400" b="0" i="0" err="1">
                <a:latin typeface="Arial" panose="020B0604020202020204" pitchFamily="34" charset="0"/>
                <a:cs typeface="Arial" panose="020B0604020202020204" pitchFamily="34" charset="0"/>
              </a:rPr>
              <a:t>tretus</a:t>
            </a:r>
            <a:r>
              <a:rPr lang="en-US" sz="2400" b="0" i="0">
                <a:latin typeface="Arial" panose="020B0604020202020204" pitchFamily="34" charset="0"/>
                <a:cs typeface="Arial" panose="020B0604020202020204" pitchFamily="34" charset="0"/>
              </a:rPr>
              <a:t> lorem ipsum</a:t>
            </a:r>
          </a:p>
        </p:txBody>
      </p:sp>
      <p:grpSp>
        <p:nvGrpSpPr>
          <p:cNvPr id="9" name="Group 8">
            <a:extLst>
              <a:ext uri="{FF2B5EF4-FFF2-40B4-BE49-F238E27FC236}">
                <a16:creationId xmlns:a16="http://schemas.microsoft.com/office/drawing/2014/main" id="{C39728E8-6CB6-47AC-3ABB-9D3725100B90}"/>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C06FF6B4-1F92-DB64-12B1-F7C675BF6947}"/>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B27360D0-400C-D988-AFD0-E98E07052369}"/>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6" name="Picture 15">
              <a:extLst>
                <a:ext uri="{FF2B5EF4-FFF2-40B4-BE49-F238E27FC236}">
                  <a16:creationId xmlns:a16="http://schemas.microsoft.com/office/drawing/2014/main" id="{7E68BBCE-8239-BD1B-E3BB-D7CF6B91E82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99515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C71D-5B3E-C7AE-277E-FA595934059F}"/>
              </a:ext>
            </a:extLst>
          </p:cNvPr>
          <p:cNvSpPr>
            <a:spLocks noGrp="1"/>
          </p:cNvSpPr>
          <p:nvPr>
            <p:ph type="ctrTitle"/>
          </p:nvPr>
        </p:nvSpPr>
        <p:spPr>
          <a:xfrm>
            <a:off x="1524000" y="84527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D647B-4BD0-5390-C292-8F688A2303B3}"/>
              </a:ext>
            </a:extLst>
          </p:cNvPr>
          <p:cNvSpPr>
            <a:spLocks noGrp="1"/>
          </p:cNvSpPr>
          <p:nvPr>
            <p:ph type="subTitle" idx="1"/>
          </p:nvPr>
        </p:nvSpPr>
        <p:spPr>
          <a:xfrm>
            <a:off x="1524000" y="3555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close-up of a logo&#10;&#10;AI-generated content may be incorrect.">
            <a:extLst>
              <a:ext uri="{FF2B5EF4-FFF2-40B4-BE49-F238E27FC236}">
                <a16:creationId xmlns:a16="http://schemas.microsoft.com/office/drawing/2014/main" id="{9F5B0B25-9F19-A65B-5F37-008C7C2740A4}"/>
              </a:ext>
            </a:extLst>
          </p:cNvPr>
          <p:cNvPicPr>
            <a:picLocks noChangeAspect="1"/>
          </p:cNvPicPr>
          <p:nvPr userDrawn="1"/>
        </p:nvPicPr>
        <p:blipFill>
          <a:blip r:embed="rId3"/>
          <a:stretch>
            <a:fillRect/>
          </a:stretch>
        </p:blipFill>
        <p:spPr>
          <a:xfrm>
            <a:off x="0" y="5066382"/>
            <a:ext cx="12192000" cy="1784350"/>
          </a:xfrm>
          <a:prstGeom prst="rect">
            <a:avLst/>
          </a:prstGeom>
        </p:spPr>
      </p:pic>
    </p:spTree>
    <p:extLst>
      <p:ext uri="{BB962C8B-B14F-4D97-AF65-F5344CB8AC3E}">
        <p14:creationId xmlns:p14="http://schemas.microsoft.com/office/powerpoint/2010/main" val="17733362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6E55-E863-D3E9-5529-0BB3C507BC49}"/>
              </a:ext>
            </a:extLst>
          </p:cNvPr>
          <p:cNvSpPr>
            <a:spLocks noGrp="1"/>
          </p:cNvSpPr>
          <p:nvPr>
            <p:ph type="title"/>
          </p:nvPr>
        </p:nvSpPr>
        <p:spPr>
          <a:xfrm>
            <a:off x="457200" y="365125"/>
            <a:ext cx="10896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E346D-AB79-3EBA-A55E-0B60C771736F}"/>
              </a:ext>
            </a:extLst>
          </p:cNvPr>
          <p:cNvSpPr>
            <a:spLocks noGrp="1"/>
          </p:cNvSpPr>
          <p:nvPr>
            <p:ph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6118-BCC7-18C3-2DFD-D1FF7E99AE93}"/>
              </a:ext>
            </a:extLst>
          </p:cNvPr>
          <p:cNvSpPr>
            <a:spLocks noGrp="1"/>
          </p:cNvSpPr>
          <p:nvPr>
            <p:ph type="title"/>
          </p:nvPr>
        </p:nvSpPr>
        <p:spPr>
          <a:xfrm>
            <a:off x="1607126" y="462829"/>
            <a:ext cx="896850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AB8D35-3043-CA04-DBB7-14A9E0F23E4B}"/>
              </a:ext>
            </a:extLst>
          </p:cNvPr>
          <p:cNvSpPr>
            <a:spLocks noGrp="1"/>
          </p:cNvSpPr>
          <p:nvPr>
            <p:ph type="body" idx="1"/>
          </p:nvPr>
        </p:nvSpPr>
        <p:spPr>
          <a:xfrm>
            <a:off x="1431636" y="3656590"/>
            <a:ext cx="935643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4333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a:solidFill>
                <a:schemeClr val="tx1"/>
              </a:solidFill>
            </a:endParaRPr>
          </a:p>
        </p:txBody>
      </p:sp>
      <p:grpSp>
        <p:nvGrpSpPr>
          <p:cNvPr id="7" name="Group 6">
            <a:extLst>
              <a:ext uri="{FF2B5EF4-FFF2-40B4-BE49-F238E27FC236}">
                <a16:creationId xmlns:a16="http://schemas.microsoft.com/office/drawing/2014/main" id="{FC1F63D1-E286-7B45-EDF0-48BA13497CF8}"/>
              </a:ext>
            </a:extLst>
          </p:cNvPr>
          <p:cNvGrpSpPr/>
          <p:nvPr userDrawn="1"/>
        </p:nvGrpSpPr>
        <p:grpSpPr>
          <a:xfrm>
            <a:off x="470589" y="5930779"/>
            <a:ext cx="2922719" cy="571621"/>
            <a:chOff x="470589" y="5930779"/>
            <a:chExt cx="2922719" cy="571621"/>
          </a:xfrm>
        </p:grpSpPr>
        <p:pic>
          <p:nvPicPr>
            <p:cNvPr id="9" name="Picture 8">
              <a:extLst>
                <a:ext uri="{FF2B5EF4-FFF2-40B4-BE49-F238E27FC236}">
                  <a16:creationId xmlns:a16="http://schemas.microsoft.com/office/drawing/2014/main" id="{0D9DA40E-B1B3-C6FF-FC4A-6BB29421ACD0}"/>
                </a:ext>
              </a:extLst>
            </p:cNvPr>
            <p:cNvPicPr>
              <a:picLocks noChangeAspect="1"/>
            </p:cNvPicPr>
            <p:nvPr userDrawn="1"/>
          </p:nvPicPr>
          <p:blipFill>
            <a:blip r:embed="rId2"/>
            <a:srcRect/>
            <a:stretch/>
          </p:blipFill>
          <p:spPr>
            <a:xfrm>
              <a:off x="470589" y="5930780"/>
              <a:ext cx="727745" cy="553151"/>
            </a:xfrm>
            <a:prstGeom prst="rect">
              <a:avLst/>
            </a:prstGeom>
          </p:spPr>
        </p:pic>
        <p:pic>
          <p:nvPicPr>
            <p:cNvPr id="10" name="Picture 9">
              <a:extLst>
                <a:ext uri="{FF2B5EF4-FFF2-40B4-BE49-F238E27FC236}">
                  <a16:creationId xmlns:a16="http://schemas.microsoft.com/office/drawing/2014/main" id="{15F707CC-A283-86DD-0288-501900FDE4B7}"/>
                </a:ext>
              </a:extLst>
            </p:cNvPr>
            <p:cNvPicPr>
              <a:picLocks noChangeAspect="1"/>
            </p:cNvPicPr>
            <p:nvPr userDrawn="1"/>
          </p:nvPicPr>
          <p:blipFill>
            <a:blip r:embed="rId3"/>
            <a:srcRect/>
            <a:stretch/>
          </p:blipFill>
          <p:spPr>
            <a:xfrm>
              <a:off x="1318338" y="5930780"/>
              <a:ext cx="1449107" cy="553152"/>
            </a:xfrm>
            <a:prstGeom prst="rect">
              <a:avLst/>
            </a:prstGeom>
          </p:spPr>
        </p:pic>
        <p:pic>
          <p:nvPicPr>
            <p:cNvPr id="11" name="Picture 10">
              <a:extLst>
                <a:ext uri="{FF2B5EF4-FFF2-40B4-BE49-F238E27FC236}">
                  <a16:creationId xmlns:a16="http://schemas.microsoft.com/office/drawing/2014/main" id="{98C90B9E-9AE0-1E60-94FD-03F9CEDD5996}"/>
                </a:ext>
              </a:extLst>
            </p:cNvPr>
            <p:cNvPicPr>
              <a:picLocks noChangeAspect="1"/>
            </p:cNvPicPr>
            <p:nvPr userDrawn="1"/>
          </p:nvPicPr>
          <p:blipFill>
            <a:blip r:embed="rId4"/>
            <a:srcRect/>
            <a:stretch/>
          </p:blipFill>
          <p:spPr>
            <a:xfrm>
              <a:off x="2887449" y="5930779"/>
              <a:ext cx="505859" cy="571621"/>
            </a:xfrm>
            <a:prstGeom prst="rect">
              <a:avLst/>
            </a:prstGeom>
          </p:spPr>
        </p:pic>
      </p:grpSp>
    </p:spTree>
    <p:extLst>
      <p:ext uri="{BB962C8B-B14F-4D97-AF65-F5344CB8AC3E}">
        <p14:creationId xmlns:p14="http://schemas.microsoft.com/office/powerpoint/2010/main" val="341726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9763B-622D-D34A-AAE7-DF2EB186C20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7916F-9896-7D45-9A6B-76ACF1D39AF9}" type="slidenum">
              <a:rPr lang="en-US" smtClean="0"/>
              <a:t>‹#›</a:t>
            </a:fld>
            <a:endParaRPr lang="en-US"/>
          </a:p>
        </p:txBody>
      </p:sp>
    </p:spTree>
    <p:extLst>
      <p:ext uri="{BB962C8B-B14F-4D97-AF65-F5344CB8AC3E}">
        <p14:creationId xmlns:p14="http://schemas.microsoft.com/office/powerpoint/2010/main" val="3678007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B113C-5B7B-2B2E-402E-C08F9EB3E59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19BC968-5ED9-EAB0-BD78-30620C1669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AF1502-4BF6-49E8-AD40-034D7890DA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207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32"/>
          <p:cNvSpPr txBox="1">
            <a:spLocks noGrp="1"/>
          </p:cNvSpPr>
          <p:nvPr>
            <p:ph type="body" idx="1"/>
          </p:nvPr>
        </p:nvSpPr>
        <p:spPr>
          <a:xfrm>
            <a:off x="350521" y="1719072"/>
            <a:ext cx="11315700" cy="402336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1400"/>
              <a:buNone/>
              <a:defRPr/>
            </a:lvl1pPr>
            <a:lvl2pPr marL="1219170" lvl="1" indent="-414856" algn="l">
              <a:lnSpc>
                <a:spcPct val="100000"/>
              </a:lnSpc>
              <a:spcBef>
                <a:spcPts val="0"/>
              </a:spcBef>
              <a:spcAft>
                <a:spcPts val="0"/>
              </a:spcAft>
              <a:buClr>
                <a:schemeClr val="dk1"/>
              </a:buClr>
              <a:buSzPts val="1300"/>
              <a:buChar char="•"/>
              <a:defRPr/>
            </a:lvl2pPr>
            <a:lvl3pPr marL="1828754" lvl="2" indent="-423323" algn="l">
              <a:lnSpc>
                <a:spcPct val="100000"/>
              </a:lnSpc>
              <a:spcBef>
                <a:spcPts val="0"/>
              </a:spcBef>
              <a:spcAft>
                <a:spcPts val="0"/>
              </a:spcAft>
              <a:buClr>
                <a:schemeClr val="dk1"/>
              </a:buClr>
              <a:buSzPts val="1400"/>
              <a:buChar char="‒"/>
              <a:defRPr/>
            </a:lvl3pPr>
            <a:lvl4pPr marL="2438339" lvl="3" indent="-406390" algn="l">
              <a:lnSpc>
                <a:spcPct val="100000"/>
              </a:lnSpc>
              <a:spcBef>
                <a:spcPts val="0"/>
              </a:spcBef>
              <a:spcAft>
                <a:spcPts val="0"/>
              </a:spcAft>
              <a:buClr>
                <a:schemeClr val="dk1"/>
              </a:buClr>
              <a:buSzPts val="1200"/>
              <a:buFont typeface="Noto Sans Symbols"/>
              <a:buChar char="▪"/>
              <a:defRPr/>
            </a:lvl4pPr>
            <a:lvl5pPr marL="3047924" lvl="4" indent="-423323" algn="l">
              <a:lnSpc>
                <a:spcPct val="100000"/>
              </a:lnSpc>
              <a:spcBef>
                <a:spcPts val="0"/>
              </a:spcBef>
              <a:spcAft>
                <a:spcPts val="0"/>
              </a:spcAft>
              <a:buClr>
                <a:schemeClr val="dk1"/>
              </a:buClr>
              <a:buSzPts val="1400"/>
              <a:buFont typeface="NTR"/>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2" name="Google Shape;212;p32"/>
          <p:cNvSpPr txBox="1">
            <a:spLocks noGrp="1"/>
          </p:cNvSpPr>
          <p:nvPr>
            <p:ph type="body" idx="2"/>
          </p:nvPr>
        </p:nvSpPr>
        <p:spPr>
          <a:xfrm>
            <a:off x="350521" y="5878275"/>
            <a:ext cx="11315700" cy="306032"/>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1pPr>
            <a:lvl2pPr marL="1219170" lvl="1"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2pPr>
            <a:lvl3pPr marL="1828754" lvl="2"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3pPr>
            <a:lvl4pPr marL="2438339" lvl="3"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4pPr>
            <a:lvl5pPr marL="3047924" lvl="4"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3" name="Google Shape;213;p32"/>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067">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5627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MGB Agenda_by topic">
  <p:cSld name="1_MGB Agenda_by topic">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18"/>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95790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84959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442420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6489010"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1790001"/>
          </a:xfrm>
        </p:spPr>
        <p:txBody>
          <a:bodyPr>
            <a:normAutofit/>
          </a:bodyPr>
          <a:lstStyle>
            <a:lvl1pPr marL="0" indent="0">
              <a:buNone/>
              <a:defRPr sz="1800">
                <a:solidFill>
                  <a:schemeClr val="bg1"/>
                </a:solidFill>
              </a:defRPr>
            </a:lvl1pPr>
          </a:lstStyle>
          <a:p>
            <a:pPr lvl="0"/>
            <a:r>
              <a:rPr lang="en-US"/>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6596782"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02345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3"/>
              </a:solidFill>
            </a:endParaRPr>
          </a:p>
        </p:txBody>
      </p:sp>
    </p:spTree>
    <p:extLst>
      <p:ext uri="{BB962C8B-B14F-4D97-AF65-F5344CB8AC3E}">
        <p14:creationId xmlns:p14="http://schemas.microsoft.com/office/powerpoint/2010/main" val="231133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7" r:id="rId5"/>
    <p:sldLayoutId id="2147483668" r:id="rId6"/>
    <p:sldLayoutId id="2147483672" r:id="rId7"/>
    <p:sldLayoutId id="2147483695" r:id="rId8"/>
    <p:sldLayoutId id="2147483673" r:id="rId9"/>
    <p:sldLayoutId id="2147483674" r:id="rId10"/>
    <p:sldLayoutId id="2147483694" r:id="rId11"/>
    <p:sldLayoutId id="2147483682" r:id="rId12"/>
    <p:sldLayoutId id="2147483664" r:id="rId13"/>
    <p:sldLayoutId id="2147483665" r:id="rId14"/>
    <p:sldLayoutId id="2147483669" r:id="rId15"/>
    <p:sldLayoutId id="2147483671" r:id="rId16"/>
    <p:sldLayoutId id="2147483675" r:id="rId17"/>
    <p:sldLayoutId id="2147483676" r:id="rId18"/>
    <p:sldLayoutId id="2147483696"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ideo" Target="https://www.youtube.com/embed/9JYzzDDX1mA?feature=oembed" TargetMode="External"/><Relationship Id="rId5" Type="http://schemas.openxmlformats.org/officeDocument/2006/relationships/image" Target="../media/image25.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mailto:cfoo1@mgh.harvard.edu"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ECC7-CC71-3142-25BE-11BD6174680F}"/>
              </a:ext>
            </a:extLst>
          </p:cNvPr>
          <p:cNvSpPr>
            <a:spLocks noGrp="1"/>
          </p:cNvSpPr>
          <p:nvPr>
            <p:ph type="ctrTitle"/>
          </p:nvPr>
        </p:nvSpPr>
        <p:spPr>
          <a:xfrm>
            <a:off x="1524000" y="845274"/>
            <a:ext cx="9144000" cy="1833521"/>
          </a:xfrm>
        </p:spPr>
        <p:txBody>
          <a:bodyPr vert="horz" lIns="91440" tIns="45720" rIns="91440" bIns="45720" rtlCol="0" anchor="b">
            <a:noAutofit/>
          </a:bodyPr>
          <a:lstStyle/>
          <a:p>
            <a:r>
              <a:rPr lang="en-GB" sz="5400" b="1">
                <a:solidFill>
                  <a:srgbClr val="000000"/>
                </a:solidFill>
                <a:latin typeface="Arial Black"/>
              </a:rPr>
              <a:t>2025 DMH Research Centers of Excellence</a:t>
            </a:r>
            <a:r>
              <a:rPr lang="en-GB" sz="5400">
                <a:solidFill>
                  <a:srgbClr val="000000"/>
                </a:solidFill>
                <a:latin typeface="Arial Black"/>
              </a:rPr>
              <a:t>​</a:t>
            </a:r>
            <a:endParaRPr lang="en-US" sz="5400">
              <a:solidFill>
                <a:srgbClr val="000000"/>
              </a:solidFill>
              <a:latin typeface="Arial Black"/>
            </a:endParaRPr>
          </a:p>
        </p:txBody>
      </p:sp>
      <p:sp>
        <p:nvSpPr>
          <p:cNvPr id="3" name="Subtitle 2">
            <a:extLst>
              <a:ext uri="{FF2B5EF4-FFF2-40B4-BE49-F238E27FC236}">
                <a16:creationId xmlns:a16="http://schemas.microsoft.com/office/drawing/2014/main" id="{5DEEC04D-FCE0-7C36-DC51-F570EEC13C99}"/>
              </a:ext>
            </a:extLst>
          </p:cNvPr>
          <p:cNvSpPr>
            <a:spLocks noGrp="1"/>
          </p:cNvSpPr>
          <p:nvPr>
            <p:ph type="subTitle" idx="1"/>
          </p:nvPr>
        </p:nvSpPr>
        <p:spPr>
          <a:xfrm>
            <a:off x="1524000" y="3596012"/>
            <a:ext cx="9144000" cy="1591284"/>
          </a:xfrm>
        </p:spPr>
        <p:txBody>
          <a:bodyPr vert="horz" lIns="91440" tIns="45720" rIns="91440" bIns="45720" rtlCol="0" anchor="t">
            <a:normAutofit fontScale="55000" lnSpcReduction="20000"/>
          </a:bodyPr>
          <a:lstStyle/>
          <a:p>
            <a:pPr indent="-228600">
              <a:lnSpc>
                <a:spcPct val="110000"/>
              </a:lnSpc>
            </a:pPr>
            <a:r>
              <a:rPr lang="en-GB" sz="4500" b="1">
                <a:solidFill>
                  <a:schemeClr val="bg1"/>
                </a:solidFill>
              </a:rPr>
              <a:t>Promoting Youth Mental and </a:t>
            </a:r>
            <a:r>
              <a:rPr lang="en-GB" sz="4500" b="1" err="1">
                <a:solidFill>
                  <a:schemeClr val="bg1"/>
                </a:solidFill>
              </a:rPr>
              <a:t>Behavioral</a:t>
            </a:r>
            <a:r>
              <a:rPr lang="en-GB" sz="4500" b="1">
                <a:solidFill>
                  <a:schemeClr val="bg1"/>
                </a:solidFill>
              </a:rPr>
              <a:t> Health: Understanding and Addressing Risk and Protective Factors to Improve Youth Well-Being and Outcomes</a:t>
            </a:r>
          </a:p>
          <a:p>
            <a:pPr indent="-228600">
              <a:lnSpc>
                <a:spcPct val="100000"/>
              </a:lnSpc>
            </a:pPr>
            <a:r>
              <a:rPr lang="en-GB" sz="3200" b="1">
                <a:solidFill>
                  <a:schemeClr val="bg1"/>
                </a:solidFill>
              </a:rPr>
              <a:t>May 29, 2025​</a:t>
            </a:r>
            <a:endParaRPr lang="en-US" sz="3200" b="1">
              <a:solidFill>
                <a:schemeClr val="bg1"/>
              </a:solidFill>
            </a:endParaRPr>
          </a:p>
        </p:txBody>
      </p:sp>
    </p:spTree>
    <p:extLst>
      <p:ext uri="{BB962C8B-B14F-4D97-AF65-F5344CB8AC3E}">
        <p14:creationId xmlns:p14="http://schemas.microsoft.com/office/powerpoint/2010/main" val="143214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5884-C722-5ED7-B8A7-CD83411A4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22D39-702B-E03A-6984-F7725F0C0763}"/>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National Surveys: “The kids are alright!” </a:t>
            </a:r>
            <a:endParaRPr lang="en-US" b="1"/>
          </a:p>
        </p:txBody>
      </p:sp>
      <p:pic>
        <p:nvPicPr>
          <p:cNvPr id="3074" name="Picture 2" descr="Across all age groups of adults in the US, the prevalence of cannabis US has increased over the past 20 years. Use among adolescents between 12 and 17 years old, however, has actually decreased slightly.">
            <a:extLst>
              <a:ext uri="{FF2B5EF4-FFF2-40B4-BE49-F238E27FC236}">
                <a16:creationId xmlns:a16="http://schemas.microsoft.com/office/drawing/2014/main" id="{E6D02600-7E22-E6AC-24F9-9447167E1F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1" b="-1026"/>
          <a:stretch/>
        </p:blipFill>
        <p:spPr bwMode="auto">
          <a:xfrm>
            <a:off x="2243456" y="1872655"/>
            <a:ext cx="7535811" cy="4897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6327C0-6528-5B4A-00A1-A8AC0F9F170F}"/>
              </a:ext>
            </a:extLst>
          </p:cNvPr>
          <p:cNvSpPr txBox="1"/>
          <p:nvPr/>
        </p:nvSpPr>
        <p:spPr>
          <a:xfrm>
            <a:off x="838200" y="1381429"/>
            <a:ext cx="6675387" cy="400110"/>
          </a:xfrm>
          <a:prstGeom prst="rect">
            <a:avLst/>
          </a:prstGeom>
          <a:noFill/>
        </p:spPr>
        <p:txBody>
          <a:bodyPr wrap="square" rtlCol="0">
            <a:spAutoFit/>
          </a:bodyPr>
          <a:lstStyle/>
          <a:p>
            <a:r>
              <a:rPr lang="en-US" sz="2000" b="1" u="sng"/>
              <a:t>National Survey on Drug Use and Health 2002 - 2021</a:t>
            </a:r>
          </a:p>
        </p:txBody>
      </p:sp>
      <p:sp>
        <p:nvSpPr>
          <p:cNvPr id="4" name="TextBox 3">
            <a:extLst>
              <a:ext uri="{FF2B5EF4-FFF2-40B4-BE49-F238E27FC236}">
                <a16:creationId xmlns:a16="http://schemas.microsoft.com/office/drawing/2014/main" id="{FF705E19-3BF7-521D-325A-B7DFA3F56E9A}"/>
              </a:ext>
            </a:extLst>
          </p:cNvPr>
          <p:cNvSpPr txBox="1"/>
          <p:nvPr/>
        </p:nvSpPr>
        <p:spPr>
          <a:xfrm>
            <a:off x="8342239" y="6419163"/>
            <a:ext cx="3699859" cy="276999"/>
          </a:xfrm>
          <a:prstGeom prst="rect">
            <a:avLst/>
          </a:prstGeom>
          <a:noFill/>
        </p:spPr>
        <p:txBody>
          <a:bodyPr wrap="none" rtlCol="0">
            <a:spAutoFit/>
          </a:bodyPr>
          <a:lstStyle/>
          <a:p>
            <a:pPr algn="r"/>
            <a:r>
              <a:rPr lang="en-US" sz="1200"/>
              <a:t>SAMHSA, 2021; Graph from New Scientist, Nov 10, 2023</a:t>
            </a:r>
          </a:p>
        </p:txBody>
      </p:sp>
      <p:grpSp>
        <p:nvGrpSpPr>
          <p:cNvPr id="8" name="Group 7" descr="line graph showing people 12+ in the use who used cannabis in the past month 18-25 is the highest ">
            <a:extLst>
              <a:ext uri="{FF2B5EF4-FFF2-40B4-BE49-F238E27FC236}">
                <a16:creationId xmlns:a16="http://schemas.microsoft.com/office/drawing/2014/main" id="{3526726B-E3C4-38C9-BB57-552DD72633D3}"/>
              </a:ext>
            </a:extLst>
          </p:cNvPr>
          <p:cNvGrpSpPr/>
          <p:nvPr/>
        </p:nvGrpSpPr>
        <p:grpSpPr>
          <a:xfrm>
            <a:off x="0" y="1267848"/>
            <a:ext cx="11107554" cy="260053"/>
            <a:chOff x="0" y="1425064"/>
            <a:chExt cx="8401141" cy="0"/>
          </a:xfrm>
        </p:grpSpPr>
        <p:cxnSp>
          <p:nvCxnSpPr>
            <p:cNvPr id="9" name="Straight Connector 8">
              <a:extLst>
                <a:ext uri="{FF2B5EF4-FFF2-40B4-BE49-F238E27FC236}">
                  <a16:creationId xmlns:a16="http://schemas.microsoft.com/office/drawing/2014/main" id="{00A770B1-528C-E8EB-295D-2F7437E4A99D}"/>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03634D-BF66-C9D1-70F3-F032C4EC54DC}"/>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183589DF-F353-78F7-F10E-929A1AD2C1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679216"/>
            <a:ext cx="12192000" cy="178784"/>
          </a:xfrm>
          <a:prstGeom prst="rect">
            <a:avLst/>
          </a:prstGeom>
        </p:spPr>
      </p:pic>
    </p:spTree>
    <p:extLst>
      <p:ext uri="{BB962C8B-B14F-4D97-AF65-F5344CB8AC3E}">
        <p14:creationId xmlns:p14="http://schemas.microsoft.com/office/powerpoint/2010/main" val="1612147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12BD-1EB1-0C12-BB93-257001483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3DBAB-1956-2593-FE34-40207D2DAFE2}"/>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National Surveys: “The kids are alright!” </a:t>
            </a:r>
            <a:endParaRPr lang="en-US" b="1"/>
          </a:p>
        </p:txBody>
      </p:sp>
      <p:pic>
        <p:nvPicPr>
          <p:cNvPr id="3" name="Picture 2">
            <a:extLst>
              <a:ext uri="{FF2B5EF4-FFF2-40B4-BE49-F238E27FC236}">
                <a16:creationId xmlns:a16="http://schemas.microsoft.com/office/drawing/2014/main" id="{AE6989EB-36EF-637A-D078-E2B4201947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sp>
        <p:nvSpPr>
          <p:cNvPr id="5" name="TextBox 4">
            <a:extLst>
              <a:ext uri="{FF2B5EF4-FFF2-40B4-BE49-F238E27FC236}">
                <a16:creationId xmlns:a16="http://schemas.microsoft.com/office/drawing/2014/main" id="{CC88FF61-6D45-5C80-3E44-A8AF37F98102}"/>
              </a:ext>
            </a:extLst>
          </p:cNvPr>
          <p:cNvSpPr txBox="1"/>
          <p:nvPr/>
        </p:nvSpPr>
        <p:spPr>
          <a:xfrm>
            <a:off x="551705" y="1947165"/>
            <a:ext cx="5219239" cy="369332"/>
          </a:xfrm>
          <a:prstGeom prst="rect">
            <a:avLst/>
          </a:prstGeom>
          <a:noFill/>
        </p:spPr>
        <p:txBody>
          <a:bodyPr wrap="square" rtlCol="0">
            <a:spAutoFit/>
          </a:bodyPr>
          <a:lstStyle/>
          <a:p>
            <a:pPr algn="ctr"/>
            <a:r>
              <a:rPr lang="en-US" b="1" u="sng"/>
              <a:t>Monitoring the Future (8-10 grades) 2002 -2020</a:t>
            </a:r>
          </a:p>
        </p:txBody>
      </p:sp>
      <p:pic>
        <p:nvPicPr>
          <p:cNvPr id="4" name="Picture 6" descr="dot graph showing % of use among grades 8-10">
            <a:extLst>
              <a:ext uri="{FF2B5EF4-FFF2-40B4-BE49-F238E27FC236}">
                <a16:creationId xmlns:a16="http://schemas.microsoft.com/office/drawing/2014/main" id="{733FF6DD-4291-E05A-13FC-73E68757DB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6334" y="2513426"/>
            <a:ext cx="5574610" cy="3414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F789C8-7CAF-8515-4299-DDF9F575A692}"/>
              </a:ext>
            </a:extLst>
          </p:cNvPr>
          <p:cNvSpPr txBox="1"/>
          <p:nvPr/>
        </p:nvSpPr>
        <p:spPr>
          <a:xfrm>
            <a:off x="6265139" y="1906443"/>
            <a:ext cx="5926861" cy="369332"/>
          </a:xfrm>
          <a:prstGeom prst="rect">
            <a:avLst/>
          </a:prstGeom>
          <a:noFill/>
        </p:spPr>
        <p:txBody>
          <a:bodyPr wrap="square" rtlCol="0">
            <a:spAutoFit/>
          </a:bodyPr>
          <a:lstStyle/>
          <a:p>
            <a:pPr algn="ctr"/>
            <a:r>
              <a:rPr lang="en-US" b="1" u="sng"/>
              <a:t>Youth Risk Behavior Survey (9-12 grades) 2014 -2021</a:t>
            </a:r>
          </a:p>
        </p:txBody>
      </p:sp>
      <p:pic>
        <p:nvPicPr>
          <p:cNvPr id="4098" name="Picture 2" descr="Cannabis Trends Among Youth | Learn About Cannabis">
            <a:extLst>
              <a:ext uri="{FF2B5EF4-FFF2-40B4-BE49-F238E27FC236}">
                <a16:creationId xmlns:a16="http://schemas.microsoft.com/office/drawing/2014/main" id="{22691DF7-E259-E42E-B7FA-33D021C5A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30850"/>
            <a:ext cx="5926862" cy="3085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B55139-855B-BB12-E1B8-8171E79567B0}"/>
              </a:ext>
            </a:extLst>
          </p:cNvPr>
          <p:cNvSpPr txBox="1"/>
          <p:nvPr/>
        </p:nvSpPr>
        <p:spPr>
          <a:xfrm>
            <a:off x="7015628" y="6430151"/>
            <a:ext cx="5043880" cy="276999"/>
          </a:xfrm>
          <a:prstGeom prst="rect">
            <a:avLst/>
          </a:prstGeom>
          <a:noFill/>
        </p:spPr>
        <p:txBody>
          <a:bodyPr wrap="none" rtlCol="0">
            <a:spAutoFit/>
          </a:bodyPr>
          <a:lstStyle/>
          <a:p>
            <a:pPr algn="r"/>
            <a:r>
              <a:rPr lang="en-US" sz="1200"/>
              <a:t>Coley et al., 2024, </a:t>
            </a:r>
            <a:r>
              <a:rPr lang="en-US" sz="1200" i="1"/>
              <a:t>JAMA </a:t>
            </a:r>
            <a:r>
              <a:rPr lang="en-US" sz="1200" i="1" err="1"/>
              <a:t>Netw</a:t>
            </a:r>
            <a:r>
              <a:rPr lang="en-US" sz="1200" i="1"/>
              <a:t> Open</a:t>
            </a:r>
            <a:r>
              <a:rPr lang="en-US" sz="1200"/>
              <a:t>; Anderson et al., 2021, </a:t>
            </a:r>
            <a:r>
              <a:rPr lang="en-US" sz="1200" i="1"/>
              <a:t>JAMA </a:t>
            </a:r>
            <a:r>
              <a:rPr lang="en-US" sz="1200" i="1" err="1"/>
              <a:t>Netw</a:t>
            </a:r>
            <a:r>
              <a:rPr lang="en-US" sz="1200" i="1"/>
              <a:t> Open </a:t>
            </a:r>
          </a:p>
        </p:txBody>
      </p:sp>
      <p:grpSp>
        <p:nvGrpSpPr>
          <p:cNvPr id="6" name="Group 5">
            <a:extLst>
              <a:ext uri="{FF2B5EF4-FFF2-40B4-BE49-F238E27FC236}">
                <a16:creationId xmlns:a16="http://schemas.microsoft.com/office/drawing/2014/main" id="{BA7642AE-AE2F-E80D-3325-7ACC333FFC69}"/>
              </a:ext>
              <a:ext uri="{C183D7F6-B498-43B3-948B-1728B52AA6E4}">
                <adec:decorative xmlns:adec="http://schemas.microsoft.com/office/drawing/2017/decorative" val="1"/>
              </a:ext>
            </a:extLst>
          </p:cNvPr>
          <p:cNvGrpSpPr/>
          <p:nvPr/>
        </p:nvGrpSpPr>
        <p:grpSpPr>
          <a:xfrm>
            <a:off x="0" y="1267848"/>
            <a:ext cx="11107554" cy="260053"/>
            <a:chOff x="0" y="1425064"/>
            <a:chExt cx="8401141" cy="0"/>
          </a:xfrm>
        </p:grpSpPr>
        <p:cxnSp>
          <p:nvCxnSpPr>
            <p:cNvPr id="9" name="Straight Connector 8">
              <a:extLst>
                <a:ext uri="{FF2B5EF4-FFF2-40B4-BE49-F238E27FC236}">
                  <a16:creationId xmlns:a16="http://schemas.microsoft.com/office/drawing/2014/main" id="{15AD3DC1-C673-2BFD-C33B-A0D86828D82A}"/>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B8BF54-DB44-3029-4A76-F610C374B2DF}"/>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590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utput image">
            <a:extLst>
              <a:ext uri="{FF2B5EF4-FFF2-40B4-BE49-F238E27FC236}">
                <a16:creationId xmlns:a16="http://schemas.microsoft.com/office/drawing/2014/main" id="{F2104247-A1CB-B4E2-440F-E351E7292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72" y="1547181"/>
            <a:ext cx="6413856" cy="51320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D44F7B27-16B6-4C3E-CCA1-2745F24D8742}"/>
              </a:ext>
            </a:extLst>
          </p:cNvPr>
          <p:cNvSpPr>
            <a:spLocks noGrp="1"/>
          </p:cNvSpPr>
          <p:nvPr>
            <p:ph type="title" idx="4294967295"/>
          </p:nvPr>
        </p:nvSpPr>
        <p:spPr>
          <a:xfrm>
            <a:off x="1676400" y="503238"/>
            <a:ext cx="10515600" cy="1325562"/>
          </a:xfrm>
        </p:spPr>
        <p:txBody>
          <a:bodyPr>
            <a:normAutofit fontScale="90000"/>
          </a:bodyPr>
          <a:lstStyle/>
          <a:p>
            <a:r>
              <a:rPr lang="en-US" b="1">
                <a:latin typeface="Aptos" panose="020B0004020202020204" pitchFamily="34" charset="0"/>
              </a:rPr>
              <a:t>Massachusetts: “The kids are alright too!” </a:t>
            </a:r>
            <a:br>
              <a:rPr lang="en-US" b="1"/>
            </a:br>
            <a:endParaRPr lang="en-US"/>
          </a:p>
        </p:txBody>
      </p:sp>
      <p:sp>
        <p:nvSpPr>
          <p:cNvPr id="3" name="TextBox 2">
            <a:extLst>
              <a:ext uri="{FF2B5EF4-FFF2-40B4-BE49-F238E27FC236}">
                <a16:creationId xmlns:a16="http://schemas.microsoft.com/office/drawing/2014/main" id="{E3C66746-79BD-4D09-0AF5-9159530F5297}"/>
              </a:ext>
            </a:extLst>
          </p:cNvPr>
          <p:cNvSpPr txBox="1"/>
          <p:nvPr/>
        </p:nvSpPr>
        <p:spPr>
          <a:xfrm>
            <a:off x="3491144" y="1429220"/>
            <a:ext cx="5811784" cy="400110"/>
          </a:xfrm>
          <a:prstGeom prst="rect">
            <a:avLst/>
          </a:prstGeom>
          <a:solidFill>
            <a:schemeClr val="bg1"/>
          </a:solidFill>
        </p:spPr>
        <p:txBody>
          <a:bodyPr wrap="none" rtlCol="0">
            <a:spAutoFit/>
          </a:bodyPr>
          <a:lstStyle/>
          <a:p>
            <a:r>
              <a:rPr lang="en-US" sz="2000" b="1" u="sng">
                <a:solidFill>
                  <a:srgbClr val="515151"/>
                </a:solidFill>
              </a:rPr>
              <a:t>Past 30-day Cannabis Use in Youths in Massachusetts</a:t>
            </a:r>
          </a:p>
        </p:txBody>
      </p:sp>
      <p:pic>
        <p:nvPicPr>
          <p:cNvPr id="2" name="Picture 1" descr="line graph showing 30 cannabis use among youth in MA">
            <a:extLst>
              <a:ext uri="{FF2B5EF4-FFF2-40B4-BE49-F238E27FC236}">
                <a16:creationId xmlns:a16="http://schemas.microsoft.com/office/drawing/2014/main" id="{EBCDB594-6F5B-B3DF-1918-B276E22E373A}"/>
              </a:ext>
            </a:extLst>
          </p:cNvPr>
          <p:cNvPicPr>
            <a:picLocks noChangeAspect="1"/>
          </p:cNvPicPr>
          <p:nvPr/>
        </p:nvPicPr>
        <p:blipFill>
          <a:blip r:embed="rId4"/>
          <a:stretch>
            <a:fillRect/>
          </a:stretch>
        </p:blipFill>
        <p:spPr>
          <a:xfrm>
            <a:off x="0" y="6679216"/>
            <a:ext cx="12192000" cy="178784"/>
          </a:xfrm>
          <a:prstGeom prst="rect">
            <a:avLst/>
          </a:prstGeom>
        </p:spPr>
      </p:pic>
      <p:grpSp>
        <p:nvGrpSpPr>
          <p:cNvPr id="4" name="Group 3">
            <a:extLst>
              <a:ext uri="{FF2B5EF4-FFF2-40B4-BE49-F238E27FC236}">
                <a16:creationId xmlns:a16="http://schemas.microsoft.com/office/drawing/2014/main" id="{45D4B0C8-2A7B-DB55-3FB5-8536F05F71DB}"/>
              </a:ext>
              <a:ext uri="{C183D7F6-B498-43B3-948B-1728B52AA6E4}">
                <adec:decorative xmlns:adec="http://schemas.microsoft.com/office/drawing/2017/decorative" val="1"/>
              </a:ext>
            </a:extLst>
          </p:cNvPr>
          <p:cNvGrpSpPr/>
          <p:nvPr/>
        </p:nvGrpSpPr>
        <p:grpSpPr>
          <a:xfrm>
            <a:off x="0" y="1275054"/>
            <a:ext cx="10664792" cy="418482"/>
            <a:chOff x="0" y="1425064"/>
            <a:chExt cx="8401141" cy="0"/>
          </a:xfrm>
        </p:grpSpPr>
        <p:cxnSp>
          <p:nvCxnSpPr>
            <p:cNvPr id="5" name="Straight Connector 4">
              <a:extLst>
                <a:ext uri="{FF2B5EF4-FFF2-40B4-BE49-F238E27FC236}">
                  <a16:creationId xmlns:a16="http://schemas.microsoft.com/office/drawing/2014/main" id="{689C7E32-E4B5-DEB5-C4DE-9F3D3A66ACAE}"/>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280E80-0382-E2A3-C96C-0CE91835C3A9}"/>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3974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3DAF-50A2-5D2C-B935-B52C2888D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085565-0079-6450-5ED7-F0DEFED8F6B7}"/>
              </a:ext>
            </a:extLst>
          </p:cNvPr>
          <p:cNvSpPr>
            <a:spLocks noGrp="1"/>
          </p:cNvSpPr>
          <p:nvPr>
            <p:ph type="title" idx="4294967295"/>
          </p:nvPr>
        </p:nvSpPr>
        <p:spPr>
          <a:xfrm>
            <a:off x="1676400" y="512763"/>
            <a:ext cx="10515600" cy="1325562"/>
          </a:xfrm>
        </p:spPr>
        <p:txBody>
          <a:bodyPr/>
          <a:lstStyle/>
          <a:p>
            <a:r>
              <a:rPr lang="en-US" b="1">
                <a:latin typeface="Aptos" panose="020B0004020202020204" pitchFamily="34" charset="0"/>
              </a:rPr>
              <a:t>Most, but not all youth are unaffected? </a:t>
            </a:r>
            <a:br>
              <a:rPr lang="en-US" b="1"/>
            </a:br>
            <a:endParaRPr lang="en-US"/>
          </a:p>
        </p:txBody>
      </p:sp>
      <p:grpSp>
        <p:nvGrpSpPr>
          <p:cNvPr id="2" name="Group 1">
            <a:extLst>
              <a:ext uri="{FF2B5EF4-FFF2-40B4-BE49-F238E27FC236}">
                <a16:creationId xmlns:a16="http://schemas.microsoft.com/office/drawing/2014/main" id="{78BF16EC-545E-3A2A-E77C-7F34232973A6}"/>
              </a:ext>
              <a:ext uri="{C183D7F6-B498-43B3-948B-1728B52AA6E4}">
                <adec:decorative xmlns:adec="http://schemas.microsoft.com/office/drawing/2017/decorative" val="1"/>
              </a:ext>
            </a:extLst>
          </p:cNvPr>
          <p:cNvGrpSpPr/>
          <p:nvPr/>
        </p:nvGrpSpPr>
        <p:grpSpPr>
          <a:xfrm>
            <a:off x="0" y="1275054"/>
            <a:ext cx="10664792" cy="418482"/>
            <a:chOff x="0" y="1425064"/>
            <a:chExt cx="8401141" cy="0"/>
          </a:xfrm>
        </p:grpSpPr>
        <p:cxnSp>
          <p:nvCxnSpPr>
            <p:cNvPr id="5" name="Straight Connector 4">
              <a:extLst>
                <a:ext uri="{FF2B5EF4-FFF2-40B4-BE49-F238E27FC236}">
                  <a16:creationId xmlns:a16="http://schemas.microsoft.com/office/drawing/2014/main" id="{33629409-29A6-1007-D13E-D9E987BD8B8E}"/>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CCA6AD-A109-3DBB-6A1C-0A7D3E3F261E}"/>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8D539826-05B4-EF7D-4C79-32E943F66AB8}"/>
              </a:ext>
            </a:extLst>
          </p:cNvPr>
          <p:cNvSpPr txBox="1"/>
          <p:nvPr/>
        </p:nvSpPr>
        <p:spPr>
          <a:xfrm>
            <a:off x="315897" y="1556561"/>
            <a:ext cx="3651532" cy="4708981"/>
          </a:xfrm>
          <a:prstGeom prst="rect">
            <a:avLst/>
          </a:prstGeom>
          <a:noFill/>
        </p:spPr>
        <p:txBody>
          <a:bodyPr wrap="square" rtlCol="0">
            <a:spAutoFit/>
          </a:bodyPr>
          <a:lstStyle/>
          <a:p>
            <a:pPr marL="285750" indent="-285750">
              <a:buFont typeface="Arial" panose="020B0604020202020204" pitchFamily="34" charset="0"/>
              <a:buChar char="•"/>
            </a:pPr>
            <a:r>
              <a:rPr lang="en-SG" sz="2000">
                <a:latin typeface="Aptos" panose="020B0004020202020204" pitchFamily="34" charset="0"/>
              </a:rPr>
              <a:t>Colorado: </a:t>
            </a:r>
            <a:r>
              <a:rPr lang="en-SG" sz="2000" b="1">
                <a:latin typeface="Aptos" panose="020B0004020202020204" pitchFamily="34" charset="0"/>
              </a:rPr>
              <a:t>Significant increase in adolescent cannabis-related ED/UC visits</a:t>
            </a:r>
          </a:p>
          <a:p>
            <a:pPr marL="742950" lvl="1" indent="-285750">
              <a:buFont typeface="Arial" panose="020B0604020202020204" pitchFamily="34" charset="0"/>
              <a:buChar char="•"/>
            </a:pPr>
            <a:r>
              <a:rPr lang="en-SG" sz="2000">
                <a:latin typeface="Aptos" panose="020B0004020202020204" pitchFamily="34" charset="0"/>
              </a:rPr>
              <a:t>71% of visits had a co-occurring psychiatric diagnosis</a:t>
            </a:r>
          </a:p>
          <a:p>
            <a:pPr marL="285750" indent="-285750">
              <a:buFont typeface="Arial" panose="020B0604020202020204" pitchFamily="34" charset="0"/>
              <a:buChar char="•"/>
            </a:pPr>
            <a:endParaRPr lang="en-SG" sz="2000">
              <a:latin typeface="Aptos" panose="020B0004020202020204" pitchFamily="34" charset="0"/>
            </a:endParaRPr>
          </a:p>
          <a:p>
            <a:pPr marL="285750" indent="-285750">
              <a:buFont typeface="Arial" panose="020B0604020202020204" pitchFamily="34" charset="0"/>
              <a:buChar char="•"/>
            </a:pPr>
            <a:r>
              <a:rPr lang="en-SG" sz="2000">
                <a:latin typeface="Aptos" panose="020B0004020202020204" pitchFamily="34" charset="0"/>
              </a:rPr>
              <a:t>NSDUH, 2008 – 2016: Among past-month users, </a:t>
            </a:r>
            <a:r>
              <a:rPr lang="en-SG" sz="2000" b="1">
                <a:latin typeface="Aptos" panose="020B0004020202020204" pitchFamily="34" charset="0"/>
              </a:rPr>
              <a:t>s</a:t>
            </a:r>
            <a:r>
              <a:rPr lang="en-SG" sz="2000" b="1" i="0">
                <a:effectLst/>
                <a:latin typeface="Aptos" panose="020B0004020202020204" pitchFamily="34" charset="0"/>
              </a:rPr>
              <a:t>mall increase in adolescent self-rated CUD (23% </a:t>
            </a:r>
            <a:r>
              <a:rPr lang="en-SG" sz="2000" b="1" i="0">
                <a:effectLst/>
                <a:latin typeface="Aptos" panose="020B0004020202020204" pitchFamily="34" charset="0"/>
                <a:sym typeface="Wingdings" pitchFamily="2" charset="2"/>
              </a:rPr>
              <a:t> 27%) </a:t>
            </a:r>
            <a:r>
              <a:rPr lang="en-SG" sz="2000" b="0" i="0">
                <a:effectLst/>
                <a:latin typeface="Aptos" panose="020B0004020202020204" pitchFamily="34" charset="0"/>
                <a:sym typeface="Wingdings" pitchFamily="2" charset="2"/>
              </a:rPr>
              <a:t>without an increase in frequent use</a:t>
            </a:r>
            <a:br>
              <a:rPr lang="en-SG" sz="2000" b="0" i="0">
                <a:effectLst/>
                <a:latin typeface="Aptos" panose="020B0004020202020204" pitchFamily="34" charset="0"/>
                <a:sym typeface="Wingdings" pitchFamily="2" charset="2"/>
              </a:rPr>
            </a:br>
            <a:endParaRPr lang="en-US" sz="2000">
              <a:highlight>
                <a:srgbClr val="FFFF00"/>
              </a:highlight>
              <a:latin typeface="Aptos" panose="020B0004020202020204" pitchFamily="34" charset="0"/>
            </a:endParaRPr>
          </a:p>
        </p:txBody>
      </p:sp>
      <p:grpSp>
        <p:nvGrpSpPr>
          <p:cNvPr id="11" name="Group 10" descr="bar chart showing marijuana visits vs visits with BH evaluations">
            <a:extLst>
              <a:ext uri="{FF2B5EF4-FFF2-40B4-BE49-F238E27FC236}">
                <a16:creationId xmlns:a16="http://schemas.microsoft.com/office/drawing/2014/main" id="{28E4B64A-E432-2FCF-41E4-F7F7F6559545}"/>
              </a:ext>
            </a:extLst>
          </p:cNvPr>
          <p:cNvGrpSpPr/>
          <p:nvPr/>
        </p:nvGrpSpPr>
        <p:grpSpPr>
          <a:xfrm>
            <a:off x="4189292" y="1838140"/>
            <a:ext cx="7686811" cy="3976523"/>
            <a:chOff x="4439945" y="1967075"/>
            <a:chExt cx="7686811" cy="3976523"/>
          </a:xfrm>
        </p:grpSpPr>
        <p:pic>
          <p:nvPicPr>
            <p:cNvPr id="6146" name="Picture 2">
              <a:extLst>
                <a:ext uri="{FF2B5EF4-FFF2-40B4-BE49-F238E27FC236}">
                  <a16:creationId xmlns:a16="http://schemas.microsoft.com/office/drawing/2014/main" id="{A4428632-8FB1-16B0-1A36-9ACBBFEE3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945" y="1967075"/>
              <a:ext cx="7686811" cy="39765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0AB7A40-839F-322B-0D60-6B4F9665F5C9}"/>
                </a:ext>
              </a:extLst>
            </p:cNvPr>
            <p:cNvCxnSpPr>
              <a:cxnSpLocks/>
            </p:cNvCxnSpPr>
            <p:nvPr/>
          </p:nvCxnSpPr>
          <p:spPr>
            <a:xfrm flipV="1">
              <a:off x="7597550" y="3860736"/>
              <a:ext cx="1371600" cy="640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553B09F-7F42-66A0-CFE3-F1EC1F992DF0}"/>
                </a:ext>
              </a:extLst>
            </p:cNvPr>
            <p:cNvCxnSpPr>
              <a:cxnSpLocks/>
            </p:cNvCxnSpPr>
            <p:nvPr/>
          </p:nvCxnSpPr>
          <p:spPr>
            <a:xfrm flipV="1">
              <a:off x="10099306" y="2427171"/>
              <a:ext cx="1463040" cy="8352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C169B1-FDAE-8348-84C7-8618F5A33B04}"/>
                </a:ext>
              </a:extLst>
            </p:cNvPr>
            <p:cNvSpPr txBox="1"/>
            <p:nvPr/>
          </p:nvSpPr>
          <p:spPr>
            <a:xfrm>
              <a:off x="7271936" y="3516618"/>
              <a:ext cx="1288494" cy="646331"/>
            </a:xfrm>
            <a:prstGeom prst="rect">
              <a:avLst/>
            </a:prstGeom>
            <a:noFill/>
          </p:spPr>
          <p:txBody>
            <a:bodyPr wrap="none" rtlCol="0">
              <a:spAutoFit/>
            </a:bodyPr>
            <a:lstStyle/>
            <a:p>
              <a:pPr algn="ctr"/>
              <a:r>
                <a:rPr lang="en-US">
                  <a:solidFill>
                    <a:srgbClr val="C00000"/>
                  </a:solidFill>
                </a:rPr>
                <a:t>Medical</a:t>
              </a:r>
              <a:br>
                <a:rPr lang="en-US">
                  <a:solidFill>
                    <a:srgbClr val="C00000"/>
                  </a:solidFill>
                </a:rPr>
              </a:br>
              <a:r>
                <a:rPr lang="en-US">
                  <a:solidFill>
                    <a:srgbClr val="C00000"/>
                  </a:solidFill>
                </a:rPr>
                <a:t>Legalization</a:t>
              </a:r>
            </a:p>
          </p:txBody>
        </p:sp>
        <p:sp>
          <p:nvSpPr>
            <p:cNvPr id="9" name="TextBox 8">
              <a:extLst>
                <a:ext uri="{FF2B5EF4-FFF2-40B4-BE49-F238E27FC236}">
                  <a16:creationId xmlns:a16="http://schemas.microsoft.com/office/drawing/2014/main" id="{81E37841-0B2F-E4C2-7A62-D7C4C1EC0667}"/>
                </a:ext>
              </a:extLst>
            </p:cNvPr>
            <p:cNvSpPr txBox="1"/>
            <p:nvPr/>
          </p:nvSpPr>
          <p:spPr>
            <a:xfrm>
              <a:off x="10032710" y="2022703"/>
              <a:ext cx="1356910" cy="646331"/>
            </a:xfrm>
            <a:prstGeom prst="rect">
              <a:avLst/>
            </a:prstGeom>
            <a:noFill/>
          </p:spPr>
          <p:txBody>
            <a:bodyPr wrap="none" rtlCol="0">
              <a:spAutoFit/>
            </a:bodyPr>
            <a:lstStyle/>
            <a:p>
              <a:pPr algn="ctr"/>
              <a:r>
                <a:rPr lang="en-US">
                  <a:solidFill>
                    <a:srgbClr val="C00000"/>
                  </a:solidFill>
                </a:rPr>
                <a:t>Recreational</a:t>
              </a:r>
              <a:br>
                <a:rPr lang="en-US">
                  <a:solidFill>
                    <a:srgbClr val="C00000"/>
                  </a:solidFill>
                </a:rPr>
              </a:br>
              <a:r>
                <a:rPr lang="en-US">
                  <a:solidFill>
                    <a:srgbClr val="C00000"/>
                  </a:solidFill>
                </a:rPr>
                <a:t>Legalization</a:t>
              </a:r>
            </a:p>
          </p:txBody>
        </p:sp>
      </p:grpSp>
      <p:sp>
        <p:nvSpPr>
          <p:cNvPr id="12" name="TextBox 11">
            <a:extLst>
              <a:ext uri="{FF2B5EF4-FFF2-40B4-BE49-F238E27FC236}">
                <a16:creationId xmlns:a16="http://schemas.microsoft.com/office/drawing/2014/main" id="{0750BEDB-DA4D-78DF-2156-424CADF9FABC}"/>
              </a:ext>
            </a:extLst>
          </p:cNvPr>
          <p:cNvSpPr txBox="1"/>
          <p:nvPr/>
        </p:nvSpPr>
        <p:spPr>
          <a:xfrm>
            <a:off x="7428569" y="6377748"/>
            <a:ext cx="4638513" cy="276999"/>
          </a:xfrm>
          <a:prstGeom prst="rect">
            <a:avLst/>
          </a:prstGeom>
          <a:noFill/>
        </p:spPr>
        <p:txBody>
          <a:bodyPr wrap="none" rtlCol="0">
            <a:spAutoFit/>
          </a:bodyPr>
          <a:lstStyle/>
          <a:p>
            <a:pPr algn="r"/>
            <a:r>
              <a:rPr lang="en-US" sz="1200"/>
              <a:t>Wang et al., 2018, </a:t>
            </a:r>
            <a:r>
              <a:rPr lang="en-US" sz="1200" i="1"/>
              <a:t>J </a:t>
            </a:r>
            <a:r>
              <a:rPr lang="en-US" sz="1200" i="1" err="1"/>
              <a:t>Adolesc</a:t>
            </a:r>
            <a:r>
              <a:rPr lang="en-US" sz="1200" i="1"/>
              <a:t> Health; </a:t>
            </a:r>
            <a:r>
              <a:rPr lang="en-US" sz="1200"/>
              <a:t>Cerda et al., 2020, </a:t>
            </a:r>
            <a:r>
              <a:rPr lang="en-US" sz="1200" i="1"/>
              <a:t>JAMA Psychiatry</a:t>
            </a:r>
          </a:p>
        </p:txBody>
      </p:sp>
      <p:pic>
        <p:nvPicPr>
          <p:cNvPr id="13" name="Picture 12">
            <a:extLst>
              <a:ext uri="{FF2B5EF4-FFF2-40B4-BE49-F238E27FC236}">
                <a16:creationId xmlns:a16="http://schemas.microsoft.com/office/drawing/2014/main" id="{039E82AB-7BFA-DBAE-7632-6D6CC7CF1A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679216"/>
            <a:ext cx="12192000" cy="178784"/>
          </a:xfrm>
          <a:prstGeom prst="rect">
            <a:avLst/>
          </a:prstGeom>
        </p:spPr>
      </p:pic>
    </p:spTree>
    <p:extLst>
      <p:ext uri="{BB962C8B-B14F-4D97-AF65-F5344CB8AC3E}">
        <p14:creationId xmlns:p14="http://schemas.microsoft.com/office/powerpoint/2010/main" val="354635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34E83-A131-2378-A4F5-A0D71755BC4A}"/>
              </a:ext>
            </a:extLst>
          </p:cNvPr>
          <p:cNvSpPr>
            <a:spLocks noGrp="1"/>
          </p:cNvSpPr>
          <p:nvPr>
            <p:ph type="title" idx="4294967295"/>
          </p:nvPr>
        </p:nvSpPr>
        <p:spPr>
          <a:xfrm>
            <a:off x="0" y="-80963"/>
            <a:ext cx="10515600" cy="1325563"/>
          </a:xfrm>
        </p:spPr>
        <p:txBody>
          <a:bodyPr vert="horz" lIns="91440" tIns="45720" rIns="91440" bIns="45720" rtlCol="0" anchor="b">
            <a:normAutofit/>
          </a:bodyPr>
          <a:lstStyle/>
          <a:p>
            <a:r>
              <a:rPr lang="en-US" sz="4000" b="1" kern="1200">
                <a:solidFill>
                  <a:schemeClr val="tx1"/>
                </a:solidFill>
                <a:latin typeface="Aptos" panose="020B0004020202020204" pitchFamily="34" charset="0"/>
              </a:rPr>
              <a:t>Vulnerable Population, Differential Impacts</a:t>
            </a:r>
          </a:p>
        </p:txBody>
      </p:sp>
      <p:sp>
        <p:nvSpPr>
          <p:cNvPr id="6" name="Content Placeholder 5">
            <a:extLst>
              <a:ext uri="{FF2B5EF4-FFF2-40B4-BE49-F238E27FC236}">
                <a16:creationId xmlns:a16="http://schemas.microsoft.com/office/drawing/2014/main" id="{DD255127-7729-4B2A-8E53-5B78E0776D89}"/>
              </a:ext>
            </a:extLst>
          </p:cNvPr>
          <p:cNvSpPr>
            <a:spLocks noGrp="1"/>
          </p:cNvSpPr>
          <p:nvPr>
            <p:ph idx="4294967295"/>
          </p:nvPr>
        </p:nvSpPr>
        <p:spPr>
          <a:xfrm>
            <a:off x="0" y="1752600"/>
            <a:ext cx="5111750" cy="4351338"/>
          </a:xfrm>
        </p:spPr>
        <p:txBody>
          <a:bodyPr vert="horz" lIns="91440" tIns="45720" rIns="91440" bIns="45720" rtlCol="0">
            <a:noAutofit/>
          </a:bodyPr>
          <a:lstStyle/>
          <a:p>
            <a:pPr marL="0" indent="0">
              <a:spcBef>
                <a:spcPts val="2000"/>
              </a:spcBef>
              <a:buNone/>
            </a:pPr>
            <a:r>
              <a:rPr lang="en-US" sz="2400" b="1">
                <a:latin typeface="Aptos" panose="020B0004020202020204" pitchFamily="34" charset="0"/>
              </a:rPr>
              <a:t>People with existing or emerging psychiatric illnesses </a:t>
            </a:r>
          </a:p>
          <a:p>
            <a:pPr>
              <a:spcBef>
                <a:spcPts val="2000"/>
              </a:spcBef>
            </a:pPr>
            <a:r>
              <a:rPr lang="en-US" sz="2400" b="1" i="1">
                <a:latin typeface="Aptos" panose="020B0004020202020204" pitchFamily="34" charset="0"/>
              </a:rPr>
              <a:t>Super-sensitivity</a:t>
            </a:r>
            <a:r>
              <a:rPr lang="en-US" sz="2400" b="1">
                <a:latin typeface="Aptos" panose="020B0004020202020204" pitchFamily="34" charset="0"/>
              </a:rPr>
              <a:t> </a:t>
            </a:r>
            <a:r>
              <a:rPr lang="en-US" sz="2400">
                <a:latin typeface="Aptos" panose="020B0004020202020204" pitchFamily="34" charset="0"/>
              </a:rPr>
              <a:t>to negative effects of substance use </a:t>
            </a:r>
          </a:p>
          <a:p>
            <a:pPr lvl="1">
              <a:spcBef>
                <a:spcPts val="1000"/>
              </a:spcBef>
            </a:pPr>
            <a:r>
              <a:rPr lang="en-US">
                <a:latin typeface="Aptos" panose="020B0004020202020204" pitchFamily="34" charset="0"/>
              </a:rPr>
              <a:t>Higher rates of comorbid SUD compared to general population</a:t>
            </a:r>
          </a:p>
          <a:p>
            <a:pPr>
              <a:spcBef>
                <a:spcPts val="2000"/>
              </a:spcBef>
            </a:pPr>
            <a:r>
              <a:rPr lang="en-US" sz="2400">
                <a:latin typeface="Aptos" panose="020B0004020202020204" pitchFamily="34" charset="0"/>
              </a:rPr>
              <a:t>Cannabis use worsens psychiatric symptoms in those with a psychiatric illness</a:t>
            </a:r>
          </a:p>
          <a:p>
            <a:pPr>
              <a:spcBef>
                <a:spcPts val="2000"/>
              </a:spcBef>
            </a:pPr>
            <a:r>
              <a:rPr lang="en-US" sz="2400">
                <a:latin typeface="Aptos" panose="020B0004020202020204" pitchFamily="34" charset="0"/>
              </a:rPr>
              <a:t>Hastens onset of psychiatric illness</a:t>
            </a:r>
          </a:p>
        </p:txBody>
      </p:sp>
      <p:pic>
        <p:nvPicPr>
          <p:cNvPr id="19460" name="Picture 4" descr="Mental Health Comorbidities">
            <a:extLst>
              <a:ext uri="{FF2B5EF4-FFF2-40B4-BE49-F238E27FC236}">
                <a16:creationId xmlns:a16="http://schemas.microsoft.com/office/drawing/2014/main" id="{CC2D49E7-FCD1-3BD7-CB76-AEEEF89EC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974" y="1752194"/>
            <a:ext cx="5344160" cy="43584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1FE159-AD3B-D376-9D31-5ED2A2E0D35A}"/>
              </a:ext>
            </a:extLst>
          </p:cNvPr>
          <p:cNvSpPr txBox="1"/>
          <p:nvPr/>
        </p:nvSpPr>
        <p:spPr>
          <a:xfrm>
            <a:off x="5950974" y="6430073"/>
            <a:ext cx="6241026" cy="276999"/>
          </a:xfrm>
          <a:prstGeom prst="rect">
            <a:avLst/>
          </a:prstGeom>
          <a:noFill/>
        </p:spPr>
        <p:txBody>
          <a:bodyPr wrap="square" rtlCol="0">
            <a:spAutoFit/>
          </a:bodyPr>
          <a:lstStyle/>
          <a:p>
            <a:pPr algn="r"/>
            <a:r>
              <a:rPr lang="en-US" sz="1200"/>
              <a:t>Lev-Ran et al., 2013, </a:t>
            </a:r>
            <a:r>
              <a:rPr lang="en-US" sz="1200" i="1" err="1"/>
              <a:t>Compr</a:t>
            </a:r>
            <a:r>
              <a:rPr lang="en-US" sz="1200" i="1"/>
              <a:t> Psychiatry; </a:t>
            </a:r>
            <a:r>
              <a:rPr lang="en-US" sz="1200" err="1"/>
              <a:t>Urits</a:t>
            </a:r>
            <a:r>
              <a:rPr lang="en-US" sz="1200"/>
              <a:t> et al., 2020; </a:t>
            </a:r>
            <a:r>
              <a:rPr lang="en-US" sz="1200" err="1"/>
              <a:t>Mueser</a:t>
            </a:r>
            <a:r>
              <a:rPr lang="en-US" sz="1200"/>
              <a:t> et al., 1998, </a:t>
            </a:r>
            <a:r>
              <a:rPr lang="en-US" sz="1200" i="1"/>
              <a:t>Addict </a:t>
            </a:r>
            <a:r>
              <a:rPr lang="en-US" sz="1200" i="1" err="1"/>
              <a:t>Behav</a:t>
            </a:r>
            <a:endParaRPr lang="en-US" sz="1200" i="1"/>
          </a:p>
        </p:txBody>
      </p:sp>
      <p:grpSp>
        <p:nvGrpSpPr>
          <p:cNvPr id="3" name="Group 2">
            <a:extLst>
              <a:ext uri="{FF2B5EF4-FFF2-40B4-BE49-F238E27FC236}">
                <a16:creationId xmlns:a16="http://schemas.microsoft.com/office/drawing/2014/main" id="{14598B21-33AF-9DF1-F39E-1E0BBB4B02A6}"/>
              </a:ext>
              <a:ext uri="{C183D7F6-B498-43B3-948B-1728B52AA6E4}">
                <adec:decorative xmlns:adec="http://schemas.microsoft.com/office/drawing/2017/decorative" val="1"/>
              </a:ext>
            </a:extLst>
          </p:cNvPr>
          <p:cNvGrpSpPr/>
          <p:nvPr/>
        </p:nvGrpSpPr>
        <p:grpSpPr>
          <a:xfrm>
            <a:off x="0" y="1294275"/>
            <a:ext cx="10953549" cy="418482"/>
            <a:chOff x="0" y="1425064"/>
            <a:chExt cx="8401141" cy="0"/>
          </a:xfrm>
        </p:grpSpPr>
        <p:cxnSp>
          <p:nvCxnSpPr>
            <p:cNvPr id="4" name="Straight Connector 3">
              <a:extLst>
                <a:ext uri="{FF2B5EF4-FFF2-40B4-BE49-F238E27FC236}">
                  <a16:creationId xmlns:a16="http://schemas.microsoft.com/office/drawing/2014/main" id="{9EC1180E-600A-798D-B390-5C488FF44B9D}"/>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95341D-EF68-3718-D45A-196F6E967BEC}"/>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DA49FCD4-35F6-3AA2-5B00-30E6073DE3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679216"/>
            <a:ext cx="12192000" cy="178784"/>
          </a:xfrm>
          <a:prstGeom prst="rect">
            <a:avLst/>
          </a:prstGeom>
        </p:spPr>
      </p:pic>
    </p:spTree>
    <p:extLst>
      <p:ext uri="{BB962C8B-B14F-4D97-AF65-F5344CB8AC3E}">
        <p14:creationId xmlns:p14="http://schemas.microsoft.com/office/powerpoint/2010/main" val="236516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4DC02-30A1-2658-B2CF-FFC6232A1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3007C-798B-2A8C-27F8-10A6D37EEB08}"/>
              </a:ext>
            </a:extLst>
          </p:cNvPr>
          <p:cNvSpPr>
            <a:spLocks noGrp="1"/>
          </p:cNvSpPr>
          <p:nvPr>
            <p:ph type="title"/>
          </p:nvPr>
        </p:nvSpPr>
        <p:spPr>
          <a:xfrm>
            <a:off x="838199" y="1093788"/>
            <a:ext cx="10506455" cy="2967208"/>
          </a:xfrm>
        </p:spPr>
        <p:txBody>
          <a:bodyPr vert="horz" lIns="91440" tIns="45720" rIns="91440" bIns="45720" rtlCol="0" anchor="b">
            <a:noAutofit/>
          </a:bodyPr>
          <a:lstStyle/>
          <a:p>
            <a:r>
              <a:rPr lang="en-US" sz="6000" b="1" kern="1200">
                <a:solidFill>
                  <a:schemeClr val="tx1"/>
                </a:solidFill>
                <a:latin typeface="Aptos" panose="020B0004020202020204" pitchFamily="34" charset="0"/>
              </a:rPr>
              <a:t>How were youths </a:t>
            </a:r>
            <a:r>
              <a:rPr lang="en-US" sz="6000" b="1" u="sng" kern="1200">
                <a:solidFill>
                  <a:schemeClr val="tx1"/>
                </a:solidFill>
                <a:latin typeface="Aptos" panose="020B0004020202020204" pitchFamily="34" charset="0"/>
              </a:rPr>
              <a:t>with psychiatric illnesses or vulnerabilities</a:t>
            </a:r>
            <a:r>
              <a:rPr lang="en-US" sz="6000" b="1" kern="1200">
                <a:solidFill>
                  <a:schemeClr val="tx1"/>
                </a:solidFill>
                <a:latin typeface="Aptos" panose="020B0004020202020204" pitchFamily="34" charset="0"/>
              </a:rPr>
              <a:t> impacted by cannabis commercialization? </a:t>
            </a:r>
          </a:p>
        </p:txBody>
      </p:sp>
      <p:sp>
        <p:nvSpPr>
          <p:cNvPr id="3" name="Rectangle 2">
            <a:extLst>
              <a:ext uri="{FF2B5EF4-FFF2-40B4-BE49-F238E27FC236}">
                <a16:creationId xmlns:a16="http://schemas.microsoft.com/office/drawing/2014/main" id="{DC840480-8646-18B6-006D-1F57D58CE587}"/>
              </a:ext>
              <a:ext uri="{C183D7F6-B498-43B3-948B-1728B52AA6E4}">
                <adec:decorative xmlns:adec="http://schemas.microsoft.com/office/drawing/2017/decorative" val="1"/>
              </a:ext>
            </a:extLst>
          </p:cNvPr>
          <p:cNvSpPr/>
          <p:nvPr/>
        </p:nvSpPr>
        <p:spPr>
          <a:xfrm>
            <a:off x="-7" y="-55214"/>
            <a:ext cx="12213265" cy="6913214"/>
          </a:xfrm>
          <a:prstGeom prst="rect">
            <a:avLst/>
          </a:prstGeom>
          <a:gradFill flip="none" rotWithShape="1">
            <a:gsLst>
              <a:gs pos="0">
                <a:srgbClr val="7750A1">
                  <a:shade val="30000"/>
                  <a:satMod val="115000"/>
                </a:srgbClr>
              </a:gs>
              <a:gs pos="79000">
                <a:srgbClr val="7750A1">
                  <a:shade val="67500"/>
                  <a:satMod val="115000"/>
                </a:srgbClr>
              </a:gs>
              <a:gs pos="100000">
                <a:srgbClr val="7750A1">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066130-21B8-7B74-A558-29FA4A57A6C7}"/>
              </a:ext>
              <a:ext uri="{C183D7F6-B498-43B3-948B-1728B52AA6E4}">
                <adec:decorative xmlns:adec="http://schemas.microsoft.com/office/drawing/2017/decorative" val="1"/>
              </a:ext>
            </a:extLst>
          </p:cNvPr>
          <p:cNvSpPr/>
          <p:nvPr/>
        </p:nvSpPr>
        <p:spPr>
          <a:xfrm>
            <a:off x="0" y="-55214"/>
            <a:ext cx="823413" cy="6913214"/>
          </a:xfrm>
          <a:prstGeom prst="rect">
            <a:avLst/>
          </a:prstGeom>
          <a:solidFill>
            <a:srgbClr val="8E6AB4">
              <a:alpha val="523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6F7E29B-C7D2-2604-DBF7-F6A0DE632C2A}"/>
              </a:ext>
              <a:ext uri="{C183D7F6-B498-43B3-948B-1728B52AA6E4}">
                <adec:decorative xmlns:adec="http://schemas.microsoft.com/office/drawing/2017/decorative" val="1"/>
              </a:ext>
            </a:extLst>
          </p:cNvPr>
          <p:cNvGrpSpPr/>
          <p:nvPr/>
        </p:nvGrpSpPr>
        <p:grpSpPr>
          <a:xfrm rot="20588695">
            <a:off x="4726522" y="749293"/>
            <a:ext cx="7761236" cy="7739327"/>
            <a:chOff x="7700952" y="-868159"/>
            <a:chExt cx="3489292" cy="3479442"/>
          </a:xfrm>
        </p:grpSpPr>
        <p:sp>
          <p:nvSpPr>
            <p:cNvPr id="6" name="Chord 5">
              <a:extLst>
                <a:ext uri="{FF2B5EF4-FFF2-40B4-BE49-F238E27FC236}">
                  <a16:creationId xmlns:a16="http://schemas.microsoft.com/office/drawing/2014/main" id="{2E6BA7F4-DCCB-C219-DA39-8FC34C66A73B}"/>
                </a:ext>
              </a:extLst>
            </p:cNvPr>
            <p:cNvSpPr/>
            <p:nvPr/>
          </p:nvSpPr>
          <p:spPr>
            <a:xfrm rot="11836523">
              <a:off x="7700952" y="-868158"/>
              <a:ext cx="3479441" cy="3479441"/>
            </a:xfrm>
            <a:prstGeom prst="chord">
              <a:avLst/>
            </a:prstGeom>
            <a:solidFill>
              <a:srgbClr val="7750A1">
                <a:alpha val="181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a:extLst>
                <a:ext uri="{FF2B5EF4-FFF2-40B4-BE49-F238E27FC236}">
                  <a16:creationId xmlns:a16="http://schemas.microsoft.com/office/drawing/2014/main" id="{26CEEEC2-32C9-CE16-31AB-71AA07D700B4}"/>
                </a:ext>
              </a:extLst>
            </p:cNvPr>
            <p:cNvSpPr/>
            <p:nvPr/>
          </p:nvSpPr>
          <p:spPr>
            <a:xfrm rot="1036523">
              <a:off x="7710803" y="-868159"/>
              <a:ext cx="3479441" cy="3479441"/>
            </a:xfrm>
            <a:prstGeom prst="chord">
              <a:avLst/>
            </a:prstGeom>
            <a:solidFill>
              <a:srgbClr val="714C98">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30D15F61-E443-B806-6F7F-C828AE082617}"/>
              </a:ext>
            </a:extLst>
          </p:cNvPr>
          <p:cNvSpPr txBox="1">
            <a:spLocks/>
          </p:cNvSpPr>
          <p:nvPr/>
        </p:nvSpPr>
        <p:spPr>
          <a:xfrm>
            <a:off x="1064341" y="2049975"/>
            <a:ext cx="10506455" cy="29672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ptos" panose="020B0004020202020204" pitchFamily="34" charset="0"/>
              </a:rPr>
              <a:t>How were youths </a:t>
            </a:r>
            <a:r>
              <a:rPr lang="en-US" sz="6000" b="1" i="1">
                <a:solidFill>
                  <a:schemeClr val="bg1"/>
                </a:solidFill>
                <a:latin typeface="Aptos" panose="020B0004020202020204" pitchFamily="34" charset="0"/>
              </a:rPr>
              <a:t>with psychiatric illnesses or vulnerabilities </a:t>
            </a:r>
            <a:r>
              <a:rPr lang="en-US" sz="6000" b="1">
                <a:solidFill>
                  <a:schemeClr val="bg1"/>
                </a:solidFill>
                <a:latin typeface="Aptos" panose="020B0004020202020204" pitchFamily="34" charset="0"/>
              </a:rPr>
              <a:t>impacted by cannabis commercialization? </a:t>
            </a:r>
          </a:p>
        </p:txBody>
      </p:sp>
    </p:spTree>
    <p:extLst>
      <p:ext uri="{BB962C8B-B14F-4D97-AF65-F5344CB8AC3E}">
        <p14:creationId xmlns:p14="http://schemas.microsoft.com/office/powerpoint/2010/main" val="1516062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585C-F3D4-1CE4-F695-399765D67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7C458-3648-41D3-AC54-ED7DEFF50E0D}"/>
              </a:ext>
            </a:extLst>
          </p:cNvPr>
          <p:cNvSpPr>
            <a:spLocks noGrp="1"/>
          </p:cNvSpPr>
          <p:nvPr>
            <p:ph type="title" idx="4294967295"/>
          </p:nvPr>
        </p:nvSpPr>
        <p:spPr>
          <a:xfrm>
            <a:off x="0" y="500063"/>
            <a:ext cx="10896600" cy="885825"/>
          </a:xfrm>
        </p:spPr>
        <p:txBody>
          <a:bodyPr/>
          <a:lstStyle/>
          <a:p>
            <a:r>
              <a:rPr lang="en-US" b="1">
                <a:latin typeface="Aptos" panose="020B0004020202020204" pitchFamily="34" charset="0"/>
              </a:rPr>
              <a:t>Study Methods</a:t>
            </a:r>
            <a:endParaRPr lang="en-US"/>
          </a:p>
        </p:txBody>
      </p:sp>
      <p:grpSp>
        <p:nvGrpSpPr>
          <p:cNvPr id="10" name="Group 9">
            <a:extLst>
              <a:ext uri="{FF2B5EF4-FFF2-40B4-BE49-F238E27FC236}">
                <a16:creationId xmlns:a16="http://schemas.microsoft.com/office/drawing/2014/main" id="{C7F31F08-51FA-DEED-241E-AFBC46D29229}"/>
              </a:ext>
              <a:ext uri="{C183D7F6-B498-43B3-948B-1728B52AA6E4}">
                <adec:decorative xmlns:adec="http://schemas.microsoft.com/office/drawing/2017/decorative" val="1"/>
              </a:ext>
            </a:extLst>
          </p:cNvPr>
          <p:cNvGrpSpPr/>
          <p:nvPr/>
        </p:nvGrpSpPr>
        <p:grpSpPr>
          <a:xfrm>
            <a:off x="1" y="1264378"/>
            <a:ext cx="4706754" cy="260053"/>
            <a:chOff x="0" y="1425064"/>
            <a:chExt cx="8401141" cy="0"/>
          </a:xfrm>
        </p:grpSpPr>
        <p:cxnSp>
          <p:nvCxnSpPr>
            <p:cNvPr id="11" name="Straight Connector 10">
              <a:extLst>
                <a:ext uri="{FF2B5EF4-FFF2-40B4-BE49-F238E27FC236}">
                  <a16:creationId xmlns:a16="http://schemas.microsoft.com/office/drawing/2014/main" id="{4FC06B95-8A64-8572-FB4E-FF145F42C909}"/>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B748E2-DC81-9C6D-EA2A-B2AE5F3BF8F2}"/>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8" descr="hospital hallway">
            <a:extLst>
              <a:ext uri="{FF2B5EF4-FFF2-40B4-BE49-F238E27FC236}">
                <a16:creationId xmlns:a16="http://schemas.microsoft.com/office/drawing/2014/main" id="{5C351328-B47E-5EB0-0E81-0E9815589DE3}"/>
              </a:ext>
            </a:extLst>
          </p:cNvPr>
          <p:cNvPicPr>
            <a:picLocks noChangeAspect="1"/>
          </p:cNvPicPr>
          <p:nvPr/>
        </p:nvPicPr>
        <p:blipFill>
          <a:blip r:embed="rId3"/>
          <a:stretch>
            <a:fillRect/>
          </a:stretch>
        </p:blipFill>
        <p:spPr>
          <a:xfrm>
            <a:off x="612972" y="1748877"/>
            <a:ext cx="3312932" cy="1863524"/>
          </a:xfrm>
          <a:prstGeom prst="rect">
            <a:avLst/>
          </a:prstGeom>
          <a:ln>
            <a:noFill/>
          </a:ln>
          <a:effectLst>
            <a:outerShdw blurRad="190500" algn="tl" rotWithShape="0">
              <a:srgbClr val="000000">
                <a:alpha val="70000"/>
              </a:srgbClr>
            </a:outerShdw>
          </a:effectLst>
        </p:spPr>
      </p:pic>
      <p:sp>
        <p:nvSpPr>
          <p:cNvPr id="20" name="Text 1">
            <a:extLst>
              <a:ext uri="{FF2B5EF4-FFF2-40B4-BE49-F238E27FC236}">
                <a16:creationId xmlns:a16="http://schemas.microsoft.com/office/drawing/2014/main" id="{C6838B86-F957-2F48-F308-CC0291E5D0FA}"/>
              </a:ext>
            </a:extLst>
          </p:cNvPr>
          <p:cNvSpPr/>
          <p:nvPr/>
        </p:nvSpPr>
        <p:spPr>
          <a:xfrm>
            <a:off x="612972" y="3785343"/>
            <a:ext cx="2859762" cy="318849"/>
          </a:xfrm>
          <a:prstGeom prst="rect">
            <a:avLst/>
          </a:prstGeom>
          <a:noFill/>
          <a:ln/>
        </p:spPr>
        <p:txBody>
          <a:bodyPr wrap="none" lIns="0" tIns="0" rIns="0" bIns="0" rtlCol="0" anchor="t"/>
          <a:lstStyle/>
          <a:p>
            <a:pPr marL="0" indent="0" algn="l">
              <a:lnSpc>
                <a:spcPts val="2500"/>
              </a:lnSpc>
              <a:buNone/>
            </a:pPr>
            <a:r>
              <a:rPr lang="en-US" sz="2400" b="1">
                <a:latin typeface="Aptos" panose="020B0004020202020204" pitchFamily="34" charset="0"/>
                <a:ea typeface="Libre Baskerville" pitchFamily="34" charset="-122"/>
                <a:cs typeface="Libre Baskerville" pitchFamily="34" charset="-120"/>
              </a:rPr>
              <a:t>Acute Psychiatric Service</a:t>
            </a:r>
          </a:p>
          <a:p>
            <a:pPr marL="0" indent="0" algn="l">
              <a:lnSpc>
                <a:spcPts val="2500"/>
              </a:lnSpc>
              <a:buNone/>
            </a:pPr>
            <a:r>
              <a:rPr lang="en-US">
                <a:latin typeface="Aptos" panose="020B0004020202020204" pitchFamily="34" charset="0"/>
                <a:ea typeface="Libre Baskerville" pitchFamily="34" charset="-122"/>
                <a:cs typeface="Libre Baskerville" pitchFamily="34" charset="-120"/>
              </a:rPr>
              <a:t>Electronic Health Records</a:t>
            </a:r>
          </a:p>
          <a:p>
            <a:pPr marL="0" indent="0" algn="l">
              <a:lnSpc>
                <a:spcPts val="2500"/>
              </a:lnSpc>
              <a:buNone/>
            </a:pPr>
            <a:endParaRPr lang="en-US" sz="1600">
              <a:latin typeface="Aptos" panose="020B0004020202020204" pitchFamily="34" charset="0"/>
            </a:endParaRPr>
          </a:p>
        </p:txBody>
      </p:sp>
      <p:sp>
        <p:nvSpPr>
          <p:cNvPr id="21" name="Text 6">
            <a:extLst>
              <a:ext uri="{FF2B5EF4-FFF2-40B4-BE49-F238E27FC236}">
                <a16:creationId xmlns:a16="http://schemas.microsoft.com/office/drawing/2014/main" id="{5C169445-C962-17FA-6AE3-E669603FC474}"/>
              </a:ext>
            </a:extLst>
          </p:cNvPr>
          <p:cNvSpPr/>
          <p:nvPr/>
        </p:nvSpPr>
        <p:spPr>
          <a:xfrm>
            <a:off x="612972" y="4478640"/>
            <a:ext cx="3787494" cy="980123"/>
          </a:xfrm>
          <a:prstGeom prst="rect">
            <a:avLst/>
          </a:prstGeom>
          <a:noFill/>
          <a:ln/>
        </p:spPr>
        <p:txBody>
          <a:bodyPr wrap="square" lIns="0" tIns="0" rIns="0" bIns="0" rtlCol="0" anchor="t"/>
          <a:lstStyle/>
          <a:p>
            <a:pPr marL="357188" indent="-346075" algn="l">
              <a:lnSpc>
                <a:spcPts val="2550"/>
              </a:lnSpc>
              <a:buNone/>
            </a:pPr>
            <a:r>
              <a:rPr lang="en-US" sz="1600" b="1">
                <a:latin typeface="DM Sans" pitchFamily="34" charset="0"/>
                <a:ea typeface="DM Sans" pitchFamily="34" charset="-122"/>
                <a:cs typeface="DM Sans" pitchFamily="34" charset="-120"/>
              </a:rPr>
              <a:t>Pre-Commercialization: </a:t>
            </a:r>
            <a:br>
              <a:rPr lang="en-US" sz="1600">
                <a:latin typeface="DM Sans" pitchFamily="34" charset="0"/>
                <a:ea typeface="DM Sans" pitchFamily="34" charset="-122"/>
                <a:cs typeface="DM Sans" pitchFamily="34" charset="-120"/>
              </a:rPr>
            </a:br>
            <a:r>
              <a:rPr lang="en-US" sz="1600">
                <a:latin typeface="DM Sans" pitchFamily="34" charset="0"/>
                <a:ea typeface="DM Sans" pitchFamily="34" charset="-122"/>
                <a:cs typeface="DM Sans" pitchFamily="34" charset="-120"/>
              </a:rPr>
              <a:t>Jan 1, 2017 – Nov 19, 2018</a:t>
            </a:r>
          </a:p>
          <a:p>
            <a:pPr marL="357188" indent="-346075" algn="l">
              <a:lnSpc>
                <a:spcPts val="2550"/>
              </a:lnSpc>
              <a:buNone/>
            </a:pPr>
            <a:r>
              <a:rPr lang="en-US" sz="1600" b="1">
                <a:latin typeface="DM Sans" pitchFamily="34" charset="0"/>
                <a:ea typeface="DM Sans" pitchFamily="34" charset="-122"/>
                <a:cs typeface="DM Sans" pitchFamily="34" charset="-120"/>
              </a:rPr>
              <a:t>Post-Commercialization: </a:t>
            </a:r>
            <a:br>
              <a:rPr lang="en-US" sz="1600">
                <a:latin typeface="DM Sans" pitchFamily="34" charset="0"/>
                <a:ea typeface="DM Sans" pitchFamily="34" charset="-122"/>
                <a:cs typeface="DM Sans" pitchFamily="34" charset="-120"/>
              </a:rPr>
            </a:br>
            <a:r>
              <a:rPr lang="en-US" sz="1600">
                <a:latin typeface="DM Sans" pitchFamily="34" charset="0"/>
                <a:ea typeface="DM Sans" pitchFamily="34" charset="-122"/>
                <a:cs typeface="DM Sans" pitchFamily="34" charset="-120"/>
              </a:rPr>
              <a:t>Nov 20, 2018 – Dec 31, 2019</a:t>
            </a:r>
          </a:p>
        </p:txBody>
      </p:sp>
      <p:pic>
        <p:nvPicPr>
          <p:cNvPr id="12" name="Image 0" descr="urine sample on a medical counter">
            <a:extLst>
              <a:ext uri="{FF2B5EF4-FFF2-40B4-BE49-F238E27FC236}">
                <a16:creationId xmlns:a16="http://schemas.microsoft.com/office/drawing/2014/main" id="{02A2CD5B-72E0-BEBC-7F6E-7E419D17CF0D}"/>
              </a:ext>
            </a:extLst>
          </p:cNvPr>
          <p:cNvPicPr>
            <a:picLocks noChangeAspect="1"/>
          </p:cNvPicPr>
          <p:nvPr/>
        </p:nvPicPr>
        <p:blipFill>
          <a:blip r:embed="rId4"/>
          <a:stretch>
            <a:fillRect/>
          </a:stretch>
        </p:blipFill>
        <p:spPr>
          <a:xfrm>
            <a:off x="4931774" y="1740490"/>
            <a:ext cx="1796439" cy="1110280"/>
          </a:xfrm>
          <a:prstGeom prst="rect">
            <a:avLst/>
          </a:prstGeom>
          <a:ln>
            <a:noFill/>
          </a:ln>
          <a:effectLst>
            <a:softEdge rad="112500"/>
          </a:effectLst>
        </p:spPr>
      </p:pic>
      <p:sp>
        <p:nvSpPr>
          <p:cNvPr id="15" name="Text 1">
            <a:extLst>
              <a:ext uri="{FF2B5EF4-FFF2-40B4-BE49-F238E27FC236}">
                <a16:creationId xmlns:a16="http://schemas.microsoft.com/office/drawing/2014/main" id="{384BF6A1-B892-8EBB-3A3A-0EFCC30786A1}"/>
              </a:ext>
            </a:extLst>
          </p:cNvPr>
          <p:cNvSpPr/>
          <p:nvPr/>
        </p:nvSpPr>
        <p:spPr>
          <a:xfrm>
            <a:off x="4931774" y="2989353"/>
            <a:ext cx="2859762" cy="318849"/>
          </a:xfrm>
          <a:prstGeom prst="rect">
            <a:avLst/>
          </a:prstGeom>
          <a:noFill/>
          <a:ln/>
        </p:spPr>
        <p:txBody>
          <a:bodyPr wrap="none" lIns="0" tIns="0" rIns="0" bIns="0" rtlCol="0" anchor="t"/>
          <a:lstStyle/>
          <a:p>
            <a:pPr marL="0" indent="0" algn="l">
              <a:lnSpc>
                <a:spcPts val="2500"/>
              </a:lnSpc>
              <a:buNone/>
            </a:pPr>
            <a:r>
              <a:rPr lang="en-US" sz="2400" b="1">
                <a:latin typeface="Aptos" panose="020B0004020202020204" pitchFamily="34" charset="0"/>
                <a:ea typeface="Libre Baskerville" pitchFamily="34" charset="-122"/>
                <a:cs typeface="Libre Baskerville" pitchFamily="34" charset="-120"/>
              </a:rPr>
              <a:t>Cannabis Use</a:t>
            </a:r>
          </a:p>
          <a:p>
            <a:pPr marL="0" indent="0" algn="l">
              <a:lnSpc>
                <a:spcPts val="2500"/>
              </a:lnSpc>
              <a:buNone/>
            </a:pPr>
            <a:r>
              <a:rPr lang="en-US" sz="2000">
                <a:latin typeface="Aptos" panose="020B0004020202020204" pitchFamily="34" charset="0"/>
                <a:ea typeface="Libre Baskerville" pitchFamily="34" charset="-122"/>
                <a:cs typeface="Libre Baskerville" pitchFamily="34" charset="-120"/>
              </a:rPr>
              <a:t>Urine Drug Screening</a:t>
            </a:r>
            <a:endParaRPr lang="en-US" sz="2000">
              <a:latin typeface="Aptos" panose="020B0004020202020204" pitchFamily="34" charset="0"/>
            </a:endParaRPr>
          </a:p>
        </p:txBody>
      </p:sp>
      <p:sp>
        <p:nvSpPr>
          <p:cNvPr id="29" name="Text 6">
            <a:extLst>
              <a:ext uri="{FF2B5EF4-FFF2-40B4-BE49-F238E27FC236}">
                <a16:creationId xmlns:a16="http://schemas.microsoft.com/office/drawing/2014/main" id="{127C3A32-ED73-4A13-2AF5-243263AA3293}"/>
              </a:ext>
            </a:extLst>
          </p:cNvPr>
          <p:cNvSpPr/>
          <p:nvPr/>
        </p:nvSpPr>
        <p:spPr>
          <a:xfrm>
            <a:off x="4931774" y="3595832"/>
            <a:ext cx="3787494" cy="318849"/>
          </a:xfrm>
          <a:prstGeom prst="rect">
            <a:avLst/>
          </a:prstGeom>
          <a:noFill/>
          <a:ln/>
        </p:spPr>
        <p:txBody>
          <a:bodyPr wrap="square" lIns="0" tIns="0" rIns="0" bIns="0" rtlCol="0" anchor="t"/>
          <a:lstStyle/>
          <a:p>
            <a:pPr marL="357188" indent="-346075" algn="l">
              <a:lnSpc>
                <a:spcPts val="2550"/>
              </a:lnSpc>
              <a:buNone/>
            </a:pPr>
            <a:r>
              <a:rPr lang="en-US" sz="1600">
                <a:latin typeface="DM Sans" pitchFamily="34" charset="0"/>
                <a:ea typeface="DM Sans" pitchFamily="34" charset="-122"/>
                <a:cs typeface="DM Sans" pitchFamily="34" charset="-120"/>
              </a:rPr>
              <a:t>THC+: ≥20ng/mL</a:t>
            </a:r>
          </a:p>
        </p:txBody>
      </p:sp>
      <p:pic>
        <p:nvPicPr>
          <p:cNvPr id="18" name="Image 1" descr="doctor looking at a diagnostic screen">
            <a:extLst>
              <a:ext uri="{FF2B5EF4-FFF2-40B4-BE49-F238E27FC236}">
                <a16:creationId xmlns:a16="http://schemas.microsoft.com/office/drawing/2014/main" id="{3217DEE4-8093-4C84-B0D0-250B03646418}"/>
              </a:ext>
            </a:extLst>
          </p:cNvPr>
          <p:cNvPicPr>
            <a:picLocks noChangeAspect="1"/>
          </p:cNvPicPr>
          <p:nvPr/>
        </p:nvPicPr>
        <p:blipFill>
          <a:blip r:embed="rId5"/>
          <a:stretch>
            <a:fillRect/>
          </a:stretch>
        </p:blipFill>
        <p:spPr>
          <a:xfrm>
            <a:off x="4953581" y="4063138"/>
            <a:ext cx="1774632" cy="1096767"/>
          </a:xfrm>
          <a:prstGeom prst="rect">
            <a:avLst/>
          </a:prstGeom>
          <a:ln>
            <a:noFill/>
          </a:ln>
          <a:effectLst>
            <a:softEdge rad="112500"/>
          </a:effectLst>
        </p:spPr>
      </p:pic>
      <p:sp>
        <p:nvSpPr>
          <p:cNvPr id="17" name="Text 1">
            <a:extLst>
              <a:ext uri="{FF2B5EF4-FFF2-40B4-BE49-F238E27FC236}">
                <a16:creationId xmlns:a16="http://schemas.microsoft.com/office/drawing/2014/main" id="{A9CBF8DC-E0E7-2C25-1961-E91D0EFE7DC9}"/>
              </a:ext>
            </a:extLst>
          </p:cNvPr>
          <p:cNvSpPr/>
          <p:nvPr/>
        </p:nvSpPr>
        <p:spPr>
          <a:xfrm>
            <a:off x="4931774" y="5224105"/>
            <a:ext cx="4866744" cy="250989"/>
          </a:xfrm>
          <a:prstGeom prst="rect">
            <a:avLst/>
          </a:prstGeom>
          <a:noFill/>
          <a:ln/>
        </p:spPr>
        <p:txBody>
          <a:bodyPr wrap="none" lIns="0" tIns="0" rIns="0" bIns="0" rtlCol="0" anchor="t"/>
          <a:lstStyle/>
          <a:p>
            <a:pPr marL="0" indent="0" algn="l">
              <a:lnSpc>
                <a:spcPts val="2500"/>
              </a:lnSpc>
              <a:buNone/>
            </a:pPr>
            <a:r>
              <a:rPr lang="en-US" sz="2400" b="1">
                <a:latin typeface="Aptos" panose="020B0004020202020204" pitchFamily="34" charset="0"/>
                <a:ea typeface="Libre Baskerville" pitchFamily="34" charset="-122"/>
                <a:cs typeface="Libre Baskerville" pitchFamily="34" charset="-120"/>
              </a:rPr>
              <a:t>Cannabis-Related </a:t>
            </a:r>
            <a:br>
              <a:rPr lang="en-US" sz="2400" b="1">
                <a:latin typeface="Aptos" panose="020B0004020202020204" pitchFamily="34" charset="0"/>
                <a:ea typeface="Libre Baskerville" pitchFamily="34" charset="-122"/>
                <a:cs typeface="Libre Baskerville" pitchFamily="34" charset="-120"/>
              </a:rPr>
            </a:br>
            <a:r>
              <a:rPr lang="en-US" sz="2400" b="1">
                <a:latin typeface="Aptos" panose="020B0004020202020204" pitchFamily="34" charset="0"/>
                <a:ea typeface="Libre Baskerville" pitchFamily="34" charset="-122"/>
                <a:cs typeface="Libre Baskerville" pitchFamily="34" charset="-120"/>
              </a:rPr>
              <a:t>Disorders</a:t>
            </a:r>
          </a:p>
          <a:p>
            <a:pPr marL="0" indent="0" algn="l">
              <a:lnSpc>
                <a:spcPts val="2500"/>
              </a:lnSpc>
              <a:buNone/>
            </a:pPr>
            <a:r>
              <a:rPr lang="en-US">
                <a:latin typeface="Aptos" panose="020B0004020202020204" pitchFamily="34" charset="0"/>
              </a:rPr>
              <a:t>ICD-10 Diagnostic Codes</a:t>
            </a:r>
          </a:p>
        </p:txBody>
      </p:sp>
      <p:sp>
        <p:nvSpPr>
          <p:cNvPr id="30" name="Text 6">
            <a:extLst>
              <a:ext uri="{FF2B5EF4-FFF2-40B4-BE49-F238E27FC236}">
                <a16:creationId xmlns:a16="http://schemas.microsoft.com/office/drawing/2014/main" id="{2EC2F40B-5492-680D-1914-4E86CAD5F627}"/>
              </a:ext>
            </a:extLst>
          </p:cNvPr>
          <p:cNvSpPr/>
          <p:nvPr/>
        </p:nvSpPr>
        <p:spPr>
          <a:xfrm>
            <a:off x="4910051" y="6152943"/>
            <a:ext cx="3787494" cy="412407"/>
          </a:xfrm>
          <a:prstGeom prst="rect">
            <a:avLst/>
          </a:prstGeom>
          <a:noFill/>
          <a:ln/>
        </p:spPr>
        <p:txBody>
          <a:bodyPr wrap="square" lIns="0" tIns="0" rIns="0" bIns="0" rtlCol="0" anchor="t"/>
          <a:lstStyle/>
          <a:p>
            <a:pPr marL="357188" indent="-346075" algn="l">
              <a:lnSpc>
                <a:spcPts val="2550"/>
              </a:lnSpc>
              <a:buNone/>
            </a:pPr>
            <a:r>
              <a:rPr lang="en-US" sz="1600">
                <a:latin typeface="DM Sans" pitchFamily="34" charset="0"/>
                <a:ea typeface="DM Sans" pitchFamily="34" charset="-122"/>
                <a:cs typeface="DM Sans" pitchFamily="34" charset="-120"/>
              </a:rPr>
              <a:t>F12.X, unremitted</a:t>
            </a:r>
          </a:p>
        </p:txBody>
      </p:sp>
      <p:pic>
        <p:nvPicPr>
          <p:cNvPr id="7170" name="Picture 2" descr="Rewarding Strategies for Different Age Groups - Empactivo">
            <a:extLst>
              <a:ext uri="{FF2B5EF4-FFF2-40B4-BE49-F238E27FC236}">
                <a16:creationId xmlns:a16="http://schemas.microsoft.com/office/drawing/2014/main" id="{06EF5F8D-EF58-D065-2AE6-75552392D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506" y="1684263"/>
            <a:ext cx="1796439" cy="1279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Text 1">
            <a:extLst>
              <a:ext uri="{FF2B5EF4-FFF2-40B4-BE49-F238E27FC236}">
                <a16:creationId xmlns:a16="http://schemas.microsoft.com/office/drawing/2014/main" id="{C22A94F3-5AED-28C6-DF6A-71C111610022}"/>
              </a:ext>
            </a:extLst>
          </p:cNvPr>
          <p:cNvSpPr/>
          <p:nvPr/>
        </p:nvSpPr>
        <p:spPr>
          <a:xfrm>
            <a:off x="8404506" y="2987392"/>
            <a:ext cx="2859762" cy="318849"/>
          </a:xfrm>
          <a:prstGeom prst="rect">
            <a:avLst/>
          </a:prstGeom>
          <a:noFill/>
          <a:ln/>
        </p:spPr>
        <p:txBody>
          <a:bodyPr wrap="none" lIns="0" tIns="0" rIns="0" bIns="0" rtlCol="0" anchor="t"/>
          <a:lstStyle/>
          <a:p>
            <a:pPr marL="0" indent="0" algn="l">
              <a:lnSpc>
                <a:spcPts val="2500"/>
              </a:lnSpc>
              <a:buNone/>
            </a:pPr>
            <a:r>
              <a:rPr lang="en-US" sz="2400" b="1">
                <a:latin typeface="Aptos" panose="020B0004020202020204" pitchFamily="34" charset="0"/>
                <a:ea typeface="Libre Baskerville" pitchFamily="34" charset="-122"/>
                <a:cs typeface="Libre Baskerville" pitchFamily="34" charset="-120"/>
              </a:rPr>
              <a:t>Age Group Differences</a:t>
            </a:r>
          </a:p>
        </p:txBody>
      </p:sp>
      <p:sp>
        <p:nvSpPr>
          <p:cNvPr id="28" name="Text 6">
            <a:extLst>
              <a:ext uri="{FF2B5EF4-FFF2-40B4-BE49-F238E27FC236}">
                <a16:creationId xmlns:a16="http://schemas.microsoft.com/office/drawing/2014/main" id="{B6EB3841-2A88-95C8-8574-ACC648A507F3}"/>
              </a:ext>
            </a:extLst>
          </p:cNvPr>
          <p:cNvSpPr/>
          <p:nvPr/>
        </p:nvSpPr>
        <p:spPr>
          <a:xfrm>
            <a:off x="8404506" y="3332200"/>
            <a:ext cx="3787494" cy="980123"/>
          </a:xfrm>
          <a:prstGeom prst="rect">
            <a:avLst/>
          </a:prstGeom>
          <a:noFill/>
          <a:ln/>
        </p:spPr>
        <p:txBody>
          <a:bodyPr wrap="square" lIns="0" tIns="0" rIns="0" bIns="0" rtlCol="0" anchor="t"/>
          <a:lstStyle/>
          <a:p>
            <a:pPr marL="357188" indent="-346075" algn="l">
              <a:lnSpc>
                <a:spcPts val="2550"/>
              </a:lnSpc>
              <a:buNone/>
            </a:pPr>
            <a:r>
              <a:rPr lang="en-US" sz="1600">
                <a:latin typeface="DM Sans" pitchFamily="34" charset="0"/>
                <a:ea typeface="DM Sans" pitchFamily="34" charset="-122"/>
                <a:cs typeface="DM Sans" pitchFamily="34" charset="-120"/>
              </a:rPr>
              <a:t>Adolescents: 12 – 17</a:t>
            </a:r>
          </a:p>
          <a:p>
            <a:pPr marL="357188" indent="-346075" algn="l">
              <a:lnSpc>
                <a:spcPts val="2550"/>
              </a:lnSpc>
              <a:buNone/>
            </a:pPr>
            <a:r>
              <a:rPr lang="en-US" sz="1600">
                <a:latin typeface="DM Sans" pitchFamily="34" charset="0"/>
                <a:ea typeface="DM Sans" pitchFamily="34" charset="-122"/>
                <a:cs typeface="DM Sans" pitchFamily="34" charset="-120"/>
              </a:rPr>
              <a:t>Young Adults: 18 – 25</a:t>
            </a:r>
          </a:p>
          <a:p>
            <a:pPr marL="357188" indent="-346075" algn="l">
              <a:lnSpc>
                <a:spcPts val="2550"/>
              </a:lnSpc>
              <a:buNone/>
            </a:pPr>
            <a:r>
              <a:rPr lang="en-US" sz="1600">
                <a:latin typeface="DM Sans" pitchFamily="34" charset="0"/>
                <a:ea typeface="DM Sans" pitchFamily="34" charset="-122"/>
                <a:cs typeface="DM Sans" pitchFamily="34" charset="-120"/>
              </a:rPr>
              <a:t>Adults: 26 – 49</a:t>
            </a:r>
          </a:p>
          <a:p>
            <a:pPr marL="357188" indent="-346075" algn="l">
              <a:lnSpc>
                <a:spcPts val="2550"/>
              </a:lnSpc>
              <a:buNone/>
            </a:pPr>
            <a:r>
              <a:rPr lang="en-US" sz="1600">
                <a:latin typeface="DM Sans" pitchFamily="34" charset="0"/>
                <a:ea typeface="DM Sans" pitchFamily="34" charset="-122"/>
                <a:cs typeface="DM Sans" pitchFamily="34" charset="-120"/>
              </a:rPr>
              <a:t>Older Adults: 50 – 70 years</a:t>
            </a:r>
          </a:p>
        </p:txBody>
      </p:sp>
      <p:pic>
        <p:nvPicPr>
          <p:cNvPr id="3" name="Picture 2">
            <a:extLst>
              <a:ext uri="{FF2B5EF4-FFF2-40B4-BE49-F238E27FC236}">
                <a16:creationId xmlns:a16="http://schemas.microsoft.com/office/drawing/2014/main" id="{D31BD11B-104C-7859-C0CC-CB153AEC684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6679216"/>
            <a:ext cx="12192000" cy="178784"/>
          </a:xfrm>
          <a:prstGeom prst="rect">
            <a:avLst/>
          </a:prstGeom>
        </p:spPr>
      </p:pic>
    </p:spTree>
    <p:extLst>
      <p:ext uri="{BB962C8B-B14F-4D97-AF65-F5344CB8AC3E}">
        <p14:creationId xmlns:p14="http://schemas.microsoft.com/office/powerpoint/2010/main" val="106848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8427C-E0B2-CF42-94DC-4E60F33F36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0924AC-5C91-002A-CEFD-B006B12F97F0}"/>
              </a:ext>
            </a:extLst>
          </p:cNvPr>
          <p:cNvSpPr>
            <a:spLocks noGrp="1"/>
          </p:cNvSpPr>
          <p:nvPr>
            <p:ph type="title" idx="4294967295"/>
          </p:nvPr>
        </p:nvSpPr>
        <p:spPr>
          <a:xfrm>
            <a:off x="0" y="500063"/>
            <a:ext cx="10896600" cy="885825"/>
          </a:xfrm>
        </p:spPr>
        <p:txBody>
          <a:bodyPr/>
          <a:lstStyle/>
          <a:p>
            <a:r>
              <a:rPr lang="en-US" b="1">
                <a:latin typeface="Aptos" panose="020B0004020202020204" pitchFamily="34" charset="0"/>
              </a:rPr>
              <a:t>Sample Characteristics</a:t>
            </a:r>
            <a:endParaRPr lang="en-US"/>
          </a:p>
        </p:txBody>
      </p:sp>
      <p:sp>
        <p:nvSpPr>
          <p:cNvPr id="2" name="Content Placeholder 2">
            <a:extLst>
              <a:ext uri="{FF2B5EF4-FFF2-40B4-BE49-F238E27FC236}">
                <a16:creationId xmlns:a16="http://schemas.microsoft.com/office/drawing/2014/main" id="{8FF002CA-70EE-3F38-6D79-15F4D40089EF}"/>
              </a:ext>
            </a:extLst>
          </p:cNvPr>
          <p:cNvSpPr>
            <a:spLocks noGrp="1"/>
          </p:cNvSpPr>
          <p:nvPr>
            <p:ph idx="4294967295"/>
          </p:nvPr>
        </p:nvSpPr>
        <p:spPr>
          <a:xfrm>
            <a:off x="0" y="1925638"/>
            <a:ext cx="10515600" cy="4351337"/>
          </a:xfrm>
        </p:spPr>
        <p:txBody>
          <a:bodyPr>
            <a:normAutofit/>
          </a:bodyPr>
          <a:lstStyle/>
          <a:p>
            <a:pPr marL="0" indent="0">
              <a:spcBef>
                <a:spcPts val="2000"/>
              </a:spcBef>
              <a:buNone/>
            </a:pPr>
            <a:r>
              <a:rPr lang="en-US" b="1">
                <a:latin typeface="Aptos" panose="020B0004020202020204" pitchFamily="34" charset="0"/>
              </a:rPr>
              <a:t>7,350 unique individuals with completed urine drug screen</a:t>
            </a:r>
            <a:endParaRPr lang="en-US">
              <a:latin typeface="Aptos" panose="020B0004020202020204" pitchFamily="34" charset="0"/>
            </a:endParaRPr>
          </a:p>
          <a:p>
            <a:pPr>
              <a:spcBef>
                <a:spcPts val="2000"/>
              </a:spcBef>
            </a:pPr>
            <a:r>
              <a:rPr lang="en-US">
                <a:latin typeface="Aptos" panose="020B0004020202020204" pitchFamily="34" charset="0"/>
              </a:rPr>
              <a:t>Mean age: 37 years; 54% male sex; 68% white; 12% Black; 4% Hispanic/Latine; 55% public insurance</a:t>
            </a:r>
          </a:p>
          <a:p>
            <a:pPr>
              <a:spcBef>
                <a:spcPts val="2000"/>
              </a:spcBef>
            </a:pPr>
            <a:r>
              <a:rPr lang="en-US">
                <a:latin typeface="Aptos" panose="020B0004020202020204" pitchFamily="34" charset="0"/>
              </a:rPr>
              <a:t>2,632 (36%) with co-occurring substance-related disorder</a:t>
            </a:r>
          </a:p>
          <a:p>
            <a:pPr marL="0" indent="0">
              <a:spcBef>
                <a:spcPts val="2000"/>
              </a:spcBef>
              <a:buNone/>
            </a:pPr>
            <a:endParaRPr lang="en-US">
              <a:latin typeface="Aptos" panose="020B0004020202020204" pitchFamily="34" charset="0"/>
            </a:endParaRPr>
          </a:p>
          <a:p>
            <a:pPr marL="0" indent="0">
              <a:spcBef>
                <a:spcPts val="2000"/>
              </a:spcBef>
              <a:buNone/>
            </a:pPr>
            <a:endParaRPr lang="en-US">
              <a:latin typeface="Aptos" panose="020B0004020202020204" pitchFamily="34" charset="0"/>
            </a:endParaRPr>
          </a:p>
        </p:txBody>
      </p:sp>
      <p:grpSp>
        <p:nvGrpSpPr>
          <p:cNvPr id="4" name="Group 3">
            <a:extLst>
              <a:ext uri="{FF2B5EF4-FFF2-40B4-BE49-F238E27FC236}">
                <a16:creationId xmlns:a16="http://schemas.microsoft.com/office/drawing/2014/main" id="{C65A777E-8D5B-952E-0937-D4465FB72DD0}"/>
              </a:ext>
              <a:ext uri="{C183D7F6-B498-43B3-948B-1728B52AA6E4}">
                <adec:decorative xmlns:adec="http://schemas.microsoft.com/office/drawing/2017/decorative" val="1"/>
              </a:ext>
            </a:extLst>
          </p:cNvPr>
          <p:cNvGrpSpPr/>
          <p:nvPr/>
        </p:nvGrpSpPr>
        <p:grpSpPr>
          <a:xfrm>
            <a:off x="0" y="1264379"/>
            <a:ext cx="6902245" cy="178870"/>
            <a:chOff x="0" y="1425064"/>
            <a:chExt cx="8401141" cy="0"/>
          </a:xfrm>
        </p:grpSpPr>
        <p:cxnSp>
          <p:nvCxnSpPr>
            <p:cNvPr id="5" name="Straight Connector 4">
              <a:extLst>
                <a:ext uri="{FF2B5EF4-FFF2-40B4-BE49-F238E27FC236}">
                  <a16:creationId xmlns:a16="http://schemas.microsoft.com/office/drawing/2014/main" id="{BB5260FB-A97F-E7C1-AF22-FCB7E8377E70}"/>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2BD68A-A0A2-E19F-DBD1-A09B354744B8}"/>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1123FA94-EC64-03BA-9DFE-AE6117F0AD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spTree>
    <p:extLst>
      <p:ext uri="{BB962C8B-B14F-4D97-AF65-F5344CB8AC3E}">
        <p14:creationId xmlns:p14="http://schemas.microsoft.com/office/powerpoint/2010/main" val="414355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11BD-5E73-1F74-F95B-850B2F16A5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A7F807-7727-3788-76D7-D867A3AE2611}"/>
              </a:ext>
            </a:extLst>
          </p:cNvPr>
          <p:cNvSpPr>
            <a:spLocks noGrp="1"/>
          </p:cNvSpPr>
          <p:nvPr>
            <p:ph type="title" idx="4294967295"/>
          </p:nvPr>
        </p:nvSpPr>
        <p:spPr>
          <a:xfrm>
            <a:off x="0" y="500063"/>
            <a:ext cx="10896600" cy="885825"/>
          </a:xfrm>
        </p:spPr>
        <p:txBody>
          <a:bodyPr/>
          <a:lstStyle/>
          <a:p>
            <a:r>
              <a:rPr lang="en-US" b="1">
                <a:latin typeface="Aptos" panose="020B0004020202020204" pitchFamily="34" charset="0"/>
              </a:rPr>
              <a:t>Pre- to Post-Commercialization Trends </a:t>
            </a:r>
            <a:endParaRPr lang="en-US"/>
          </a:p>
        </p:txBody>
      </p:sp>
      <p:grpSp>
        <p:nvGrpSpPr>
          <p:cNvPr id="2" name="Group 1">
            <a:extLst>
              <a:ext uri="{FF2B5EF4-FFF2-40B4-BE49-F238E27FC236}">
                <a16:creationId xmlns:a16="http://schemas.microsoft.com/office/drawing/2014/main" id="{DC94C650-7A2D-051B-1E4F-A90F8691239D}"/>
              </a:ext>
              <a:ext uri="{C183D7F6-B498-43B3-948B-1728B52AA6E4}">
                <adec:decorative xmlns:adec="http://schemas.microsoft.com/office/drawing/2017/decorative" val="1"/>
              </a:ext>
            </a:extLst>
          </p:cNvPr>
          <p:cNvGrpSpPr/>
          <p:nvPr/>
        </p:nvGrpSpPr>
        <p:grpSpPr>
          <a:xfrm>
            <a:off x="0" y="1264379"/>
            <a:ext cx="10685206" cy="178870"/>
            <a:chOff x="0" y="1425064"/>
            <a:chExt cx="8401141" cy="0"/>
          </a:xfrm>
        </p:grpSpPr>
        <p:cxnSp>
          <p:nvCxnSpPr>
            <p:cNvPr id="3" name="Straight Connector 2">
              <a:extLst>
                <a:ext uri="{FF2B5EF4-FFF2-40B4-BE49-F238E27FC236}">
                  <a16:creationId xmlns:a16="http://schemas.microsoft.com/office/drawing/2014/main" id="{C3A9BDF4-BE13-59EB-4AB3-EF3860B66260}"/>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88EEBC1-8DB3-AC33-55A9-49DB82EC6CAB}"/>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59469DA7-755E-5C60-AD2D-E3091F737606}"/>
              </a:ext>
              <a:ext uri="{C183D7F6-B498-43B3-948B-1728B52AA6E4}">
                <adec:decorative xmlns:adec="http://schemas.microsoft.com/office/drawing/2017/decorative" val="1"/>
              </a:ext>
            </a:extLst>
          </p:cNvPr>
          <p:cNvSpPr/>
          <p:nvPr/>
        </p:nvSpPr>
        <p:spPr>
          <a:xfrm>
            <a:off x="307815" y="2010592"/>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 8">
            <a:extLst>
              <a:ext uri="{FF2B5EF4-FFF2-40B4-BE49-F238E27FC236}">
                <a16:creationId xmlns:a16="http://schemas.microsoft.com/office/drawing/2014/main" id="{E06FE53C-8523-1D28-1231-B19B390ABF26}"/>
              </a:ext>
            </a:extLst>
          </p:cNvPr>
          <p:cNvSpPr/>
          <p:nvPr/>
        </p:nvSpPr>
        <p:spPr>
          <a:xfrm>
            <a:off x="989336" y="2319317"/>
            <a:ext cx="2319800" cy="444373"/>
          </a:xfrm>
          <a:prstGeom prst="rect">
            <a:avLst/>
          </a:prstGeom>
          <a:noFill/>
          <a:ln/>
        </p:spPr>
        <p:txBody>
          <a:bodyPr wrap="none" lIns="0" tIns="0" rIns="0" bIns="0" rtlCol="0" anchor="t"/>
          <a:lstStyle/>
          <a:p>
            <a:pPr marL="0" indent="0">
              <a:lnSpc>
                <a:spcPts val="3800"/>
              </a:lnSpc>
              <a:buNone/>
            </a:pPr>
            <a:r>
              <a:rPr lang="en-US" sz="3800" b="1">
                <a:latin typeface="Aptos" panose="020B0004020202020204" pitchFamily="34" charset="0"/>
                <a:ea typeface="Libre Baskerville" pitchFamily="34" charset="-122"/>
                <a:cs typeface="Libre Baskerville" pitchFamily="34" charset="-120"/>
              </a:rPr>
              <a:t>5% </a:t>
            </a:r>
            <a:r>
              <a:rPr lang="en-US" sz="3800" b="1">
                <a:latin typeface="Aptos" panose="020B0004020202020204" pitchFamily="34" charset="0"/>
                <a:ea typeface="Libre Baskerville" pitchFamily="34" charset="-122"/>
                <a:cs typeface="Libre Baskerville" pitchFamily="34" charset="-120"/>
                <a:sym typeface="Wingdings" pitchFamily="2" charset="2"/>
              </a:rPr>
              <a:t> 8%</a:t>
            </a:r>
            <a:endParaRPr lang="en-US" sz="3800" b="1">
              <a:latin typeface="Aptos" panose="020B0004020202020204" pitchFamily="34" charset="0"/>
            </a:endParaRPr>
          </a:p>
        </p:txBody>
      </p:sp>
      <p:sp>
        <p:nvSpPr>
          <p:cNvPr id="9" name="Text 10">
            <a:extLst>
              <a:ext uri="{FF2B5EF4-FFF2-40B4-BE49-F238E27FC236}">
                <a16:creationId xmlns:a16="http://schemas.microsoft.com/office/drawing/2014/main" id="{C7ED0A26-16D9-E690-2970-59A51A09B33E}"/>
              </a:ext>
            </a:extLst>
          </p:cNvPr>
          <p:cNvSpPr/>
          <p:nvPr/>
        </p:nvSpPr>
        <p:spPr>
          <a:xfrm>
            <a:off x="-1173912" y="2809567"/>
            <a:ext cx="6410801" cy="235744"/>
          </a:xfrm>
          <a:prstGeom prst="rect">
            <a:avLst/>
          </a:prstGeom>
          <a:noFill/>
          <a:ln/>
        </p:spPr>
        <p:txBody>
          <a:bodyPr wrap="none" lIns="0" tIns="0" rIns="0" bIns="0" rtlCol="0" anchor="t"/>
          <a:lstStyle/>
          <a:p>
            <a:pPr marL="0" indent="0" algn="ctr">
              <a:lnSpc>
                <a:spcPts val="1850"/>
              </a:lnSpc>
              <a:buNone/>
            </a:pPr>
            <a:r>
              <a:rPr lang="en-US" sz="1600">
                <a:latin typeface="Aptos" panose="020B0004020202020204" pitchFamily="34" charset="0"/>
              </a:rPr>
              <a:t>12-17 years</a:t>
            </a:r>
          </a:p>
        </p:txBody>
      </p:sp>
      <p:sp>
        <p:nvSpPr>
          <p:cNvPr id="7" name="Text 8">
            <a:extLst>
              <a:ext uri="{FF2B5EF4-FFF2-40B4-BE49-F238E27FC236}">
                <a16:creationId xmlns:a16="http://schemas.microsoft.com/office/drawing/2014/main" id="{EA7C469E-0E4F-86CD-8F8F-72AE7D6F8BC9}"/>
              </a:ext>
            </a:extLst>
          </p:cNvPr>
          <p:cNvSpPr/>
          <p:nvPr/>
        </p:nvSpPr>
        <p:spPr>
          <a:xfrm>
            <a:off x="734417" y="3307845"/>
            <a:ext cx="2319800" cy="444373"/>
          </a:xfrm>
          <a:prstGeom prst="rect">
            <a:avLst/>
          </a:prstGeom>
          <a:noFill/>
          <a:ln/>
        </p:spPr>
        <p:txBody>
          <a:bodyPr wrap="none" lIns="0" tIns="0" rIns="0" bIns="0" rtlCol="0" anchor="t"/>
          <a:lstStyle/>
          <a:p>
            <a:pPr marL="0" indent="0">
              <a:lnSpc>
                <a:spcPts val="3800"/>
              </a:lnSpc>
              <a:buNone/>
            </a:pPr>
            <a:r>
              <a:rPr lang="en-US" sz="3800" b="1">
                <a:latin typeface="Aptos" panose="020B0004020202020204" pitchFamily="34" charset="0"/>
                <a:ea typeface="Libre Baskerville" pitchFamily="34" charset="-122"/>
                <a:cs typeface="Libre Baskerville" pitchFamily="34" charset="-120"/>
              </a:rPr>
              <a:t>20% </a:t>
            </a:r>
            <a:r>
              <a:rPr lang="en-US" sz="3800" b="1">
                <a:latin typeface="Aptos" panose="020B0004020202020204" pitchFamily="34" charset="0"/>
                <a:ea typeface="Libre Baskerville" pitchFamily="34" charset="-122"/>
                <a:cs typeface="Libre Baskerville" pitchFamily="34" charset="-120"/>
                <a:sym typeface="Wingdings" pitchFamily="2" charset="2"/>
              </a:rPr>
              <a:t> 23%</a:t>
            </a:r>
            <a:endParaRPr lang="en-US" sz="3800" b="1">
              <a:latin typeface="Aptos" panose="020B0004020202020204" pitchFamily="34" charset="0"/>
            </a:endParaRPr>
          </a:p>
        </p:txBody>
      </p:sp>
      <p:sp>
        <p:nvSpPr>
          <p:cNvPr id="11" name="Text 10">
            <a:extLst>
              <a:ext uri="{FF2B5EF4-FFF2-40B4-BE49-F238E27FC236}">
                <a16:creationId xmlns:a16="http://schemas.microsoft.com/office/drawing/2014/main" id="{2385D417-806A-5B09-B357-44F68D0A049B}"/>
              </a:ext>
            </a:extLst>
          </p:cNvPr>
          <p:cNvSpPr/>
          <p:nvPr/>
        </p:nvSpPr>
        <p:spPr>
          <a:xfrm>
            <a:off x="-1173912" y="3832911"/>
            <a:ext cx="6410801" cy="235744"/>
          </a:xfrm>
          <a:prstGeom prst="rect">
            <a:avLst/>
          </a:prstGeom>
          <a:noFill/>
          <a:ln/>
        </p:spPr>
        <p:txBody>
          <a:bodyPr wrap="none" lIns="0" tIns="0" rIns="0" bIns="0" rtlCol="0" anchor="t"/>
          <a:lstStyle/>
          <a:p>
            <a:pPr marL="0" indent="0" algn="ctr">
              <a:lnSpc>
                <a:spcPts val="1850"/>
              </a:lnSpc>
              <a:buNone/>
            </a:pPr>
            <a:r>
              <a:rPr lang="en-US" sz="1600">
                <a:latin typeface="Aptos" panose="020B0004020202020204" pitchFamily="34" charset="0"/>
              </a:rPr>
              <a:t>18-25 years</a:t>
            </a:r>
          </a:p>
        </p:txBody>
      </p:sp>
      <p:sp>
        <p:nvSpPr>
          <p:cNvPr id="19" name="Text 3">
            <a:extLst>
              <a:ext uri="{FF2B5EF4-FFF2-40B4-BE49-F238E27FC236}">
                <a16:creationId xmlns:a16="http://schemas.microsoft.com/office/drawing/2014/main" id="{56E051FD-E3D3-0942-BC9C-423166B13957}"/>
              </a:ext>
            </a:extLst>
          </p:cNvPr>
          <p:cNvSpPr/>
          <p:nvPr/>
        </p:nvSpPr>
        <p:spPr>
          <a:xfrm>
            <a:off x="-47495" y="4177802"/>
            <a:ext cx="4095664" cy="678453"/>
          </a:xfrm>
          <a:prstGeom prst="rect">
            <a:avLst/>
          </a:prstGeom>
          <a:noFill/>
          <a:ln/>
        </p:spPr>
        <p:txBody>
          <a:bodyPr wrap="none" lIns="0" tIns="0" rIns="0" bIns="0" rtlCol="0" anchor="t"/>
          <a:lstStyle/>
          <a:p>
            <a:pPr marL="0" indent="0" algn="ctr">
              <a:buNone/>
            </a:pPr>
            <a:r>
              <a:rPr lang="en-US" b="1">
                <a:latin typeface="Aptos" panose="020B0004020202020204" pitchFamily="34" charset="0"/>
                <a:ea typeface="Libre Baskerville" pitchFamily="34" charset="-122"/>
                <a:cs typeface="Libre Baskerville" pitchFamily="34" charset="-120"/>
              </a:rPr>
              <a:t>Increased Adolescent and </a:t>
            </a:r>
            <a:br>
              <a:rPr lang="en-US" b="1">
                <a:latin typeface="Aptos" panose="020B0004020202020204" pitchFamily="34" charset="0"/>
                <a:ea typeface="Libre Baskerville" pitchFamily="34" charset="-122"/>
                <a:cs typeface="Libre Baskerville" pitchFamily="34" charset="-120"/>
              </a:rPr>
            </a:br>
            <a:r>
              <a:rPr lang="en-US" b="1">
                <a:latin typeface="Aptos" panose="020B0004020202020204" pitchFamily="34" charset="0"/>
                <a:ea typeface="Libre Baskerville" pitchFamily="34" charset="-122"/>
                <a:cs typeface="Libre Baskerville" pitchFamily="34" charset="-120"/>
              </a:rPr>
              <a:t>Young Adult Presentations</a:t>
            </a:r>
            <a:endParaRPr lang="en-US" b="1">
              <a:latin typeface="Aptos" panose="020B0004020202020204" pitchFamily="34" charset="0"/>
            </a:endParaRPr>
          </a:p>
        </p:txBody>
      </p:sp>
      <p:sp>
        <p:nvSpPr>
          <p:cNvPr id="12" name="Oval 11">
            <a:extLst>
              <a:ext uri="{FF2B5EF4-FFF2-40B4-BE49-F238E27FC236}">
                <a16:creationId xmlns:a16="http://schemas.microsoft.com/office/drawing/2014/main" id="{5AC2EDA3-A048-4879-7700-3859970E57CD}"/>
              </a:ext>
              <a:ext uri="{C183D7F6-B498-43B3-948B-1728B52AA6E4}">
                <adec:decorative xmlns:adec="http://schemas.microsoft.com/office/drawing/2017/decorative" val="1"/>
              </a:ext>
            </a:extLst>
          </p:cNvPr>
          <p:cNvSpPr/>
          <p:nvPr/>
        </p:nvSpPr>
        <p:spPr>
          <a:xfrm>
            <a:off x="4458178" y="2017586"/>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8">
            <a:extLst>
              <a:ext uri="{FF2B5EF4-FFF2-40B4-BE49-F238E27FC236}">
                <a16:creationId xmlns:a16="http://schemas.microsoft.com/office/drawing/2014/main" id="{C93136E7-987B-8679-D261-DF0C93DED8FD}"/>
              </a:ext>
            </a:extLst>
          </p:cNvPr>
          <p:cNvSpPr/>
          <p:nvPr/>
        </p:nvSpPr>
        <p:spPr>
          <a:xfrm>
            <a:off x="4936100" y="3348191"/>
            <a:ext cx="2319800" cy="444373"/>
          </a:xfrm>
          <a:prstGeom prst="rect">
            <a:avLst/>
          </a:prstGeom>
          <a:noFill/>
          <a:ln/>
        </p:spPr>
        <p:txBody>
          <a:bodyPr wrap="none" lIns="0" tIns="0" rIns="0" bIns="0" rtlCol="0" anchor="t"/>
          <a:lstStyle/>
          <a:p>
            <a:pPr marL="0" indent="0">
              <a:lnSpc>
                <a:spcPts val="3800"/>
              </a:lnSpc>
              <a:buNone/>
            </a:pPr>
            <a:r>
              <a:rPr lang="en-US" sz="3800" b="1">
                <a:latin typeface="Aptos" panose="020B0004020202020204" pitchFamily="34" charset="0"/>
                <a:ea typeface="Libre Baskerville" pitchFamily="34" charset="-122"/>
                <a:cs typeface="Libre Baskerville" pitchFamily="34" charset="-120"/>
              </a:rPr>
              <a:t>32% </a:t>
            </a:r>
            <a:r>
              <a:rPr lang="en-US" sz="3800" b="1">
                <a:latin typeface="Aptos" panose="020B0004020202020204" pitchFamily="34" charset="0"/>
                <a:ea typeface="Libre Baskerville" pitchFamily="34" charset="-122"/>
                <a:cs typeface="Libre Baskerville" pitchFamily="34" charset="-120"/>
                <a:sym typeface="Wingdings" pitchFamily="2" charset="2"/>
              </a:rPr>
              <a:t> 36%</a:t>
            </a:r>
            <a:endParaRPr lang="en-US" sz="3800" b="1">
              <a:latin typeface="Aptos" panose="020B0004020202020204" pitchFamily="34" charset="0"/>
            </a:endParaRPr>
          </a:p>
        </p:txBody>
      </p:sp>
      <p:sp>
        <p:nvSpPr>
          <p:cNvPr id="20" name="Text 3">
            <a:extLst>
              <a:ext uri="{FF2B5EF4-FFF2-40B4-BE49-F238E27FC236}">
                <a16:creationId xmlns:a16="http://schemas.microsoft.com/office/drawing/2014/main" id="{BF6E475E-2BB3-1F84-00AE-9178B85E4710}"/>
              </a:ext>
            </a:extLst>
          </p:cNvPr>
          <p:cNvSpPr/>
          <p:nvPr/>
        </p:nvSpPr>
        <p:spPr>
          <a:xfrm>
            <a:off x="4132339" y="3717718"/>
            <a:ext cx="4095664" cy="566148"/>
          </a:xfrm>
          <a:prstGeom prst="rect">
            <a:avLst/>
          </a:prstGeom>
          <a:noFill/>
          <a:ln/>
        </p:spPr>
        <p:txBody>
          <a:bodyPr wrap="none" lIns="0" tIns="0" rIns="0" bIns="0" rtlCol="0" anchor="t"/>
          <a:lstStyle/>
          <a:p>
            <a:pPr marL="0" indent="0" algn="ctr">
              <a:lnSpc>
                <a:spcPct val="150000"/>
              </a:lnSpc>
              <a:buNone/>
            </a:pPr>
            <a:r>
              <a:rPr lang="en-US" sz="2000" b="1">
                <a:latin typeface="Aptos" panose="020B0004020202020204" pitchFamily="34" charset="0"/>
              </a:rPr>
              <a:t>Rise in THC Positivity Rate</a:t>
            </a:r>
          </a:p>
        </p:txBody>
      </p:sp>
      <p:sp>
        <p:nvSpPr>
          <p:cNvPr id="14" name="Oval 13">
            <a:extLst>
              <a:ext uri="{FF2B5EF4-FFF2-40B4-BE49-F238E27FC236}">
                <a16:creationId xmlns:a16="http://schemas.microsoft.com/office/drawing/2014/main" id="{36893424-97C0-CD7A-715C-C568E72A0204}"/>
              </a:ext>
              <a:ext uri="{C183D7F6-B498-43B3-948B-1728B52AA6E4}">
                <adec:decorative xmlns:adec="http://schemas.microsoft.com/office/drawing/2017/decorative" val="1"/>
              </a:ext>
            </a:extLst>
          </p:cNvPr>
          <p:cNvSpPr/>
          <p:nvPr/>
        </p:nvSpPr>
        <p:spPr>
          <a:xfrm>
            <a:off x="8460451" y="1996571"/>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 8">
            <a:extLst>
              <a:ext uri="{FF2B5EF4-FFF2-40B4-BE49-F238E27FC236}">
                <a16:creationId xmlns:a16="http://schemas.microsoft.com/office/drawing/2014/main" id="{112B16C2-8797-B252-0FB6-8977D65D8269}"/>
              </a:ext>
            </a:extLst>
          </p:cNvPr>
          <p:cNvSpPr/>
          <p:nvPr/>
        </p:nvSpPr>
        <p:spPr>
          <a:xfrm>
            <a:off x="8916356" y="3280339"/>
            <a:ext cx="2319800" cy="444373"/>
          </a:xfrm>
          <a:prstGeom prst="rect">
            <a:avLst/>
          </a:prstGeom>
          <a:noFill/>
          <a:ln/>
        </p:spPr>
        <p:txBody>
          <a:bodyPr wrap="none" lIns="0" tIns="0" rIns="0" bIns="0" rtlCol="0" anchor="t"/>
          <a:lstStyle/>
          <a:p>
            <a:pPr marL="0" indent="0">
              <a:lnSpc>
                <a:spcPts val="3800"/>
              </a:lnSpc>
              <a:buNone/>
            </a:pPr>
            <a:r>
              <a:rPr lang="en-US" sz="3800" b="1">
                <a:latin typeface="Aptos" panose="020B0004020202020204" pitchFamily="34" charset="0"/>
                <a:ea typeface="Libre Baskerville" pitchFamily="34" charset="-122"/>
                <a:cs typeface="Libre Baskerville" pitchFamily="34" charset="-120"/>
              </a:rPr>
              <a:t>11% </a:t>
            </a:r>
            <a:r>
              <a:rPr lang="en-US" sz="3800" b="1">
                <a:latin typeface="Aptos" panose="020B0004020202020204" pitchFamily="34" charset="0"/>
                <a:ea typeface="Libre Baskerville" pitchFamily="34" charset="-122"/>
                <a:cs typeface="Libre Baskerville" pitchFamily="34" charset="-120"/>
                <a:sym typeface="Wingdings" pitchFamily="2" charset="2"/>
              </a:rPr>
              <a:t> 12%</a:t>
            </a:r>
            <a:endParaRPr lang="en-US" sz="3800" b="1">
              <a:latin typeface="Aptos" panose="020B0004020202020204" pitchFamily="34" charset="0"/>
            </a:endParaRPr>
          </a:p>
        </p:txBody>
      </p:sp>
      <p:sp>
        <p:nvSpPr>
          <p:cNvPr id="22" name="Text 3">
            <a:extLst>
              <a:ext uri="{FF2B5EF4-FFF2-40B4-BE49-F238E27FC236}">
                <a16:creationId xmlns:a16="http://schemas.microsoft.com/office/drawing/2014/main" id="{6B84E6A0-25E3-9122-3F0E-6B4389935139}"/>
              </a:ext>
            </a:extLst>
          </p:cNvPr>
          <p:cNvSpPr/>
          <p:nvPr/>
        </p:nvSpPr>
        <p:spPr>
          <a:xfrm>
            <a:off x="8119744" y="3804589"/>
            <a:ext cx="4095664" cy="676976"/>
          </a:xfrm>
          <a:prstGeom prst="rect">
            <a:avLst/>
          </a:prstGeom>
          <a:noFill/>
          <a:ln/>
        </p:spPr>
        <p:txBody>
          <a:bodyPr wrap="none" lIns="0" tIns="0" rIns="0" bIns="0" rtlCol="0" anchor="t"/>
          <a:lstStyle/>
          <a:p>
            <a:pPr marL="0" indent="0" algn="ctr">
              <a:buNone/>
            </a:pPr>
            <a:r>
              <a:rPr lang="en-US" b="1">
                <a:latin typeface="Aptos" panose="020B0004020202020204" pitchFamily="34" charset="0"/>
              </a:rPr>
              <a:t>Non-significant Increase in</a:t>
            </a:r>
            <a:br>
              <a:rPr lang="en-US" b="1">
                <a:latin typeface="Aptos" panose="020B0004020202020204" pitchFamily="34" charset="0"/>
              </a:rPr>
            </a:br>
            <a:r>
              <a:rPr lang="en-US" b="1">
                <a:latin typeface="Aptos" panose="020B0004020202020204" pitchFamily="34" charset="0"/>
              </a:rPr>
              <a:t>Cannabis-Related Disorders</a:t>
            </a:r>
          </a:p>
        </p:txBody>
      </p:sp>
      <p:pic>
        <p:nvPicPr>
          <p:cNvPr id="10" name="Picture 9">
            <a:extLst>
              <a:ext uri="{FF2B5EF4-FFF2-40B4-BE49-F238E27FC236}">
                <a16:creationId xmlns:a16="http://schemas.microsoft.com/office/drawing/2014/main" id="{30B19EBC-DFC3-2901-0781-F1550755B2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spTree>
    <p:extLst>
      <p:ext uri="{BB962C8B-B14F-4D97-AF65-F5344CB8AC3E}">
        <p14:creationId xmlns:p14="http://schemas.microsoft.com/office/powerpoint/2010/main" val="3149734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C63A-3917-6174-DCDA-F5D86847F306}"/>
              </a:ext>
            </a:extLst>
          </p:cNvPr>
          <p:cNvSpPr>
            <a:spLocks noGrp="1"/>
          </p:cNvSpPr>
          <p:nvPr>
            <p:ph type="title" idx="4294967295"/>
          </p:nvPr>
        </p:nvSpPr>
        <p:spPr>
          <a:xfrm>
            <a:off x="0" y="500063"/>
            <a:ext cx="10896600" cy="885825"/>
          </a:xfrm>
        </p:spPr>
        <p:txBody>
          <a:bodyPr/>
          <a:lstStyle/>
          <a:p>
            <a:r>
              <a:rPr lang="en-US" b="1">
                <a:latin typeface="Aptos" panose="020B0004020202020204" pitchFamily="34" charset="0"/>
              </a:rPr>
              <a:t>Trends by Age Groups: THC+ </a:t>
            </a:r>
            <a:endParaRPr lang="en-US"/>
          </a:p>
        </p:txBody>
      </p:sp>
      <p:grpSp>
        <p:nvGrpSpPr>
          <p:cNvPr id="3" name="Group 2">
            <a:extLst>
              <a:ext uri="{FF2B5EF4-FFF2-40B4-BE49-F238E27FC236}">
                <a16:creationId xmlns:a16="http://schemas.microsoft.com/office/drawing/2014/main" id="{506AFA3C-5E8F-E9B2-E49B-22CDBFEF8B40}"/>
              </a:ext>
              <a:ext uri="{C183D7F6-B498-43B3-948B-1728B52AA6E4}">
                <adec:decorative xmlns:adec="http://schemas.microsoft.com/office/drawing/2017/decorative" val="1"/>
              </a:ext>
            </a:extLst>
          </p:cNvPr>
          <p:cNvGrpSpPr/>
          <p:nvPr/>
        </p:nvGrpSpPr>
        <p:grpSpPr>
          <a:xfrm>
            <a:off x="0" y="1274887"/>
            <a:ext cx="8164286" cy="0"/>
            <a:chOff x="0" y="1274887"/>
            <a:chExt cx="8164286" cy="0"/>
          </a:xfrm>
        </p:grpSpPr>
        <p:cxnSp>
          <p:nvCxnSpPr>
            <p:cNvPr id="29" name="Straight Connector 28">
              <a:extLst>
                <a:ext uri="{FF2B5EF4-FFF2-40B4-BE49-F238E27FC236}">
                  <a16:creationId xmlns:a16="http://schemas.microsoft.com/office/drawing/2014/main" id="{8725C173-FFD4-C935-65F5-D6244E89FF73}"/>
                </a:ext>
              </a:extLst>
            </p:cNvPr>
            <p:cNvCxnSpPr>
              <a:cxnSpLocks/>
            </p:cNvCxnSpPr>
            <p:nvPr/>
          </p:nvCxnSpPr>
          <p:spPr>
            <a:xfrm>
              <a:off x="6812754" y="1274887"/>
              <a:ext cx="1351532"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41468B-DF8D-1932-6CBD-00D70E4CFB0B}"/>
                </a:ext>
              </a:extLst>
            </p:cNvPr>
            <p:cNvCxnSpPr>
              <a:cxnSpLocks/>
            </p:cNvCxnSpPr>
            <p:nvPr/>
          </p:nvCxnSpPr>
          <p:spPr>
            <a:xfrm>
              <a:off x="0" y="1274887"/>
              <a:ext cx="6812754"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077FB96-E43E-479D-85BB-712CA85C8F57}"/>
              </a:ext>
            </a:extLst>
          </p:cNvPr>
          <p:cNvSpPr txBox="1"/>
          <p:nvPr/>
        </p:nvSpPr>
        <p:spPr>
          <a:xfrm>
            <a:off x="838200" y="1315904"/>
            <a:ext cx="3310650" cy="338554"/>
          </a:xfrm>
          <a:prstGeom prst="rect">
            <a:avLst/>
          </a:prstGeom>
          <a:noFill/>
        </p:spPr>
        <p:txBody>
          <a:bodyPr wrap="none" rtlCol="0">
            <a:spAutoFit/>
          </a:bodyPr>
          <a:lstStyle/>
          <a:p>
            <a:r>
              <a:rPr lang="en-US" sz="1600" i="1">
                <a:latin typeface="Aptos" panose="020B0004020202020204" pitchFamily="34" charset="0"/>
              </a:rPr>
              <a:t>Adjusted for sex, race, and ethnicity</a:t>
            </a:r>
          </a:p>
        </p:txBody>
      </p:sp>
      <p:pic>
        <p:nvPicPr>
          <p:cNvPr id="4" name="Picture 3" descr="A graph showing THC use by age">
            <a:extLst>
              <a:ext uri="{FF2B5EF4-FFF2-40B4-BE49-F238E27FC236}">
                <a16:creationId xmlns:a16="http://schemas.microsoft.com/office/drawing/2014/main" id="{BCD4193F-FAFA-022A-DEF8-EADAF17A4D0F}"/>
              </a:ext>
            </a:extLst>
          </p:cNvPr>
          <p:cNvPicPr>
            <a:picLocks noChangeAspect="1"/>
          </p:cNvPicPr>
          <p:nvPr/>
        </p:nvPicPr>
        <p:blipFill>
          <a:blip r:embed="rId3"/>
          <a:srcRect t="10224" r="51025" b="14328"/>
          <a:stretch/>
        </p:blipFill>
        <p:spPr>
          <a:xfrm>
            <a:off x="162916" y="1722016"/>
            <a:ext cx="5913229" cy="4178461"/>
          </a:xfrm>
          <a:prstGeom prst="rect">
            <a:avLst/>
          </a:prstGeom>
        </p:spPr>
      </p:pic>
      <p:sp>
        <p:nvSpPr>
          <p:cNvPr id="5" name="TextBox 4">
            <a:extLst>
              <a:ext uri="{FF2B5EF4-FFF2-40B4-BE49-F238E27FC236}">
                <a16:creationId xmlns:a16="http://schemas.microsoft.com/office/drawing/2014/main" id="{AFBD2961-68E3-8ECB-4D71-4A39C2E380BC}"/>
              </a:ext>
            </a:extLst>
          </p:cNvPr>
          <p:cNvSpPr txBox="1"/>
          <p:nvPr/>
        </p:nvSpPr>
        <p:spPr>
          <a:xfrm>
            <a:off x="1529690" y="3623107"/>
            <a:ext cx="1492705" cy="369332"/>
          </a:xfrm>
          <a:prstGeom prst="rect">
            <a:avLst/>
          </a:prstGeom>
          <a:noFill/>
        </p:spPr>
        <p:txBody>
          <a:bodyPr wrap="square" rtlCol="0">
            <a:spAutoFit/>
          </a:bodyPr>
          <a:lstStyle/>
          <a:p>
            <a:r>
              <a:rPr lang="en-US">
                <a:solidFill>
                  <a:srgbClr val="FF0000"/>
                </a:solidFill>
              </a:rPr>
              <a:t>AOR=4.32*</a:t>
            </a:r>
          </a:p>
        </p:txBody>
      </p:sp>
      <p:sp>
        <p:nvSpPr>
          <p:cNvPr id="6" name="TextBox 5">
            <a:extLst>
              <a:ext uri="{FF2B5EF4-FFF2-40B4-BE49-F238E27FC236}">
                <a16:creationId xmlns:a16="http://schemas.microsoft.com/office/drawing/2014/main" id="{7CD60652-168B-E0BC-AD50-6B367471160E}"/>
              </a:ext>
            </a:extLst>
          </p:cNvPr>
          <p:cNvSpPr txBox="1"/>
          <p:nvPr/>
        </p:nvSpPr>
        <p:spPr>
          <a:xfrm>
            <a:off x="2505041" y="2122841"/>
            <a:ext cx="1020256" cy="369332"/>
          </a:xfrm>
          <a:prstGeom prst="rect">
            <a:avLst/>
          </a:prstGeom>
          <a:noFill/>
        </p:spPr>
        <p:txBody>
          <a:bodyPr wrap="square" rtlCol="0">
            <a:spAutoFit/>
          </a:bodyPr>
          <a:lstStyle/>
          <a:p>
            <a:r>
              <a:rPr lang="en-US"/>
              <a:t>AOR=1.2</a:t>
            </a:r>
          </a:p>
        </p:txBody>
      </p:sp>
      <p:sp>
        <p:nvSpPr>
          <p:cNvPr id="7" name="TextBox 6">
            <a:extLst>
              <a:ext uri="{FF2B5EF4-FFF2-40B4-BE49-F238E27FC236}">
                <a16:creationId xmlns:a16="http://schemas.microsoft.com/office/drawing/2014/main" id="{BCCF5B2D-F19C-73F6-2976-DDA2202DE2EC}"/>
              </a:ext>
            </a:extLst>
          </p:cNvPr>
          <p:cNvSpPr txBox="1"/>
          <p:nvPr/>
        </p:nvSpPr>
        <p:spPr>
          <a:xfrm>
            <a:off x="3384702" y="2389008"/>
            <a:ext cx="1282079" cy="369332"/>
          </a:xfrm>
          <a:prstGeom prst="rect">
            <a:avLst/>
          </a:prstGeom>
          <a:noFill/>
        </p:spPr>
        <p:txBody>
          <a:bodyPr wrap="square" rtlCol="0">
            <a:spAutoFit/>
          </a:bodyPr>
          <a:lstStyle/>
          <a:p>
            <a:r>
              <a:rPr lang="en-US"/>
              <a:t>AOR=1.24*</a:t>
            </a:r>
          </a:p>
        </p:txBody>
      </p:sp>
      <p:sp>
        <p:nvSpPr>
          <p:cNvPr id="8" name="TextBox 7">
            <a:extLst>
              <a:ext uri="{FF2B5EF4-FFF2-40B4-BE49-F238E27FC236}">
                <a16:creationId xmlns:a16="http://schemas.microsoft.com/office/drawing/2014/main" id="{807A51D6-283E-4442-BF34-A9D85C0BE07C}"/>
              </a:ext>
            </a:extLst>
          </p:cNvPr>
          <p:cNvSpPr txBox="1"/>
          <p:nvPr/>
        </p:nvSpPr>
        <p:spPr>
          <a:xfrm>
            <a:off x="4100483" y="3308520"/>
            <a:ext cx="1282079" cy="369332"/>
          </a:xfrm>
          <a:prstGeom prst="rect">
            <a:avLst/>
          </a:prstGeom>
          <a:noFill/>
        </p:spPr>
        <p:txBody>
          <a:bodyPr wrap="square" rtlCol="0">
            <a:spAutoFit/>
          </a:bodyPr>
          <a:lstStyle/>
          <a:p>
            <a:r>
              <a:rPr lang="en-US"/>
              <a:t>AOR=1.08</a:t>
            </a:r>
          </a:p>
        </p:txBody>
      </p:sp>
      <p:sp>
        <p:nvSpPr>
          <p:cNvPr id="10" name="TextBox 9">
            <a:extLst>
              <a:ext uri="{FF2B5EF4-FFF2-40B4-BE49-F238E27FC236}">
                <a16:creationId xmlns:a16="http://schemas.microsoft.com/office/drawing/2014/main" id="{C31E40DD-159B-DA66-BB69-419F82A2F8C1}"/>
              </a:ext>
              <a:ext uri="{C183D7F6-B498-43B3-948B-1728B52AA6E4}">
                <adec:decorative xmlns:adec="http://schemas.microsoft.com/office/drawing/2017/decorative" val="1"/>
              </a:ext>
            </a:extLst>
          </p:cNvPr>
          <p:cNvSpPr txBox="1"/>
          <p:nvPr/>
        </p:nvSpPr>
        <p:spPr>
          <a:xfrm>
            <a:off x="1529690" y="1673636"/>
            <a:ext cx="3870260" cy="480675"/>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82C4DBEA-B574-1325-2529-0A2689382896}"/>
              </a:ext>
            </a:extLst>
          </p:cNvPr>
          <p:cNvSpPr txBox="1"/>
          <p:nvPr/>
        </p:nvSpPr>
        <p:spPr>
          <a:xfrm>
            <a:off x="2621529" y="5607011"/>
            <a:ext cx="708848"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18-25</a:t>
            </a:r>
          </a:p>
        </p:txBody>
      </p:sp>
      <p:sp>
        <p:nvSpPr>
          <p:cNvPr id="12" name="TextBox 11">
            <a:extLst>
              <a:ext uri="{FF2B5EF4-FFF2-40B4-BE49-F238E27FC236}">
                <a16:creationId xmlns:a16="http://schemas.microsoft.com/office/drawing/2014/main" id="{412C8929-91C4-90C9-0742-F8AB57202F81}"/>
              </a:ext>
            </a:extLst>
          </p:cNvPr>
          <p:cNvSpPr txBox="1"/>
          <p:nvPr/>
        </p:nvSpPr>
        <p:spPr>
          <a:xfrm>
            <a:off x="4407946" y="5596430"/>
            <a:ext cx="708848"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50-70</a:t>
            </a:r>
          </a:p>
        </p:txBody>
      </p:sp>
      <p:pic>
        <p:nvPicPr>
          <p:cNvPr id="13" name="Picture 12" descr="graph ke">
            <a:extLst>
              <a:ext uri="{FF2B5EF4-FFF2-40B4-BE49-F238E27FC236}">
                <a16:creationId xmlns:a16="http://schemas.microsoft.com/office/drawing/2014/main" id="{AB98B1BD-2576-C1D9-91B6-531BC37BE87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816894" y="1933838"/>
            <a:ext cx="1658965" cy="410081"/>
          </a:xfrm>
          <a:prstGeom prst="rect">
            <a:avLst/>
          </a:prstGeom>
          <a:ln>
            <a:solidFill>
              <a:schemeClr val="tx1"/>
            </a:solidFill>
          </a:ln>
        </p:spPr>
      </p:pic>
      <p:sp>
        <p:nvSpPr>
          <p:cNvPr id="14" name="TextBox 13">
            <a:extLst>
              <a:ext uri="{FF2B5EF4-FFF2-40B4-BE49-F238E27FC236}">
                <a16:creationId xmlns:a16="http://schemas.microsoft.com/office/drawing/2014/main" id="{377815AC-5B7C-3A2A-2719-B5BCE619999A}"/>
              </a:ext>
            </a:extLst>
          </p:cNvPr>
          <p:cNvSpPr txBox="1"/>
          <p:nvPr/>
        </p:nvSpPr>
        <p:spPr>
          <a:xfrm>
            <a:off x="2932579" y="6289799"/>
            <a:ext cx="1144031" cy="369332"/>
          </a:xfrm>
          <a:prstGeom prst="rect">
            <a:avLst/>
          </a:prstGeom>
          <a:noFill/>
        </p:spPr>
        <p:txBody>
          <a:bodyPr wrap="none" rtlCol="0">
            <a:spAutoFit/>
          </a:bodyPr>
          <a:lstStyle/>
          <a:p>
            <a:r>
              <a:rPr lang="en-US"/>
              <a:t>Age group</a:t>
            </a:r>
          </a:p>
        </p:txBody>
      </p:sp>
      <p:pic>
        <p:nvPicPr>
          <p:cNvPr id="15" name="Picture 14">
            <a:extLst>
              <a:ext uri="{FF2B5EF4-FFF2-40B4-BE49-F238E27FC236}">
                <a16:creationId xmlns:a16="http://schemas.microsoft.com/office/drawing/2014/main" id="{53CC8C74-E69B-EAF6-3280-D98FF47392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98995" y="5891133"/>
            <a:ext cx="939800" cy="355600"/>
          </a:xfrm>
          <a:prstGeom prst="rect">
            <a:avLst/>
          </a:prstGeom>
        </p:spPr>
      </p:pic>
      <p:pic>
        <p:nvPicPr>
          <p:cNvPr id="16" name="Picture 15">
            <a:extLst>
              <a:ext uri="{FF2B5EF4-FFF2-40B4-BE49-F238E27FC236}">
                <a16:creationId xmlns:a16="http://schemas.microsoft.com/office/drawing/2014/main" id="{A628AC41-1215-91A4-0847-91D16C89961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459542" y="5910857"/>
            <a:ext cx="977900" cy="355600"/>
          </a:xfrm>
          <a:prstGeom prst="rect">
            <a:avLst/>
          </a:prstGeom>
        </p:spPr>
      </p:pic>
      <p:sp>
        <p:nvSpPr>
          <p:cNvPr id="17" name="TextBox 16">
            <a:extLst>
              <a:ext uri="{FF2B5EF4-FFF2-40B4-BE49-F238E27FC236}">
                <a16:creationId xmlns:a16="http://schemas.microsoft.com/office/drawing/2014/main" id="{EA57C8A4-9EFD-8E36-83CF-860C0F5BEC7B}"/>
              </a:ext>
              <a:ext uri="{C183D7F6-B498-43B3-948B-1728B52AA6E4}">
                <adec:decorative xmlns:adec="http://schemas.microsoft.com/office/drawing/2017/decorative" val="1"/>
              </a:ext>
            </a:extLst>
          </p:cNvPr>
          <p:cNvSpPr txBox="1"/>
          <p:nvPr/>
        </p:nvSpPr>
        <p:spPr>
          <a:xfrm>
            <a:off x="2487970" y="5863273"/>
            <a:ext cx="1016625" cy="430887"/>
          </a:xfrm>
          <a:prstGeom prst="rect">
            <a:avLst/>
          </a:prstGeom>
          <a:noFill/>
        </p:spPr>
        <p:txBody>
          <a:bodyPr wrap="none" rtlCol="0">
            <a:spAutoFit/>
          </a:bodyPr>
          <a:lstStyle/>
          <a:p>
            <a:r>
              <a:rPr lang="en-US" sz="1100">
                <a:solidFill>
                  <a:schemeClr val="accent2">
                    <a:lumMod val="60000"/>
                    <a:lumOff val="40000"/>
                  </a:schemeClr>
                </a:solidFill>
              </a:rPr>
              <a:t>39.2% (n=893)</a:t>
            </a:r>
          </a:p>
          <a:p>
            <a:r>
              <a:rPr lang="en-US" sz="1100">
                <a:solidFill>
                  <a:srgbClr val="7FC6F1"/>
                </a:solidFill>
              </a:rPr>
              <a:t>43.1% (n=636)</a:t>
            </a:r>
          </a:p>
        </p:txBody>
      </p:sp>
      <p:sp>
        <p:nvSpPr>
          <p:cNvPr id="18" name="TextBox 17">
            <a:extLst>
              <a:ext uri="{FF2B5EF4-FFF2-40B4-BE49-F238E27FC236}">
                <a16:creationId xmlns:a16="http://schemas.microsoft.com/office/drawing/2014/main" id="{2AFDE87B-8E1B-72F2-414B-4EB78B0D86A6}"/>
              </a:ext>
              <a:ext uri="{C183D7F6-B498-43B3-948B-1728B52AA6E4}">
                <adec:decorative xmlns:adec="http://schemas.microsoft.com/office/drawing/2017/decorative" val="1"/>
              </a:ext>
            </a:extLst>
          </p:cNvPr>
          <p:cNvSpPr txBox="1"/>
          <p:nvPr/>
        </p:nvSpPr>
        <p:spPr>
          <a:xfrm>
            <a:off x="4387099" y="5850798"/>
            <a:ext cx="1088760" cy="430887"/>
          </a:xfrm>
          <a:prstGeom prst="rect">
            <a:avLst/>
          </a:prstGeom>
          <a:noFill/>
        </p:spPr>
        <p:txBody>
          <a:bodyPr wrap="none" rtlCol="0">
            <a:spAutoFit/>
          </a:bodyPr>
          <a:lstStyle/>
          <a:p>
            <a:r>
              <a:rPr lang="en-US" sz="1100">
                <a:solidFill>
                  <a:schemeClr val="accent2">
                    <a:lumMod val="60000"/>
                    <a:lumOff val="40000"/>
                  </a:schemeClr>
                </a:solidFill>
              </a:rPr>
              <a:t>21.4% (n=1112)</a:t>
            </a:r>
          </a:p>
          <a:p>
            <a:r>
              <a:rPr lang="en-US" sz="1100">
                <a:solidFill>
                  <a:srgbClr val="7FC6F1"/>
                </a:solidFill>
              </a:rPr>
              <a:t>22.7% (n=603)</a:t>
            </a:r>
          </a:p>
        </p:txBody>
      </p:sp>
      <p:grpSp>
        <p:nvGrpSpPr>
          <p:cNvPr id="19" name="Group 18" descr="graph legend">
            <a:extLst>
              <a:ext uri="{FF2B5EF4-FFF2-40B4-BE49-F238E27FC236}">
                <a16:creationId xmlns:a16="http://schemas.microsoft.com/office/drawing/2014/main" id="{FF2F885F-0222-D2C6-22B4-A9F23744C05C}"/>
              </a:ext>
              <a:ext uri="{C183D7F6-B498-43B3-948B-1728B52AA6E4}">
                <adec:decorative xmlns:adec="http://schemas.microsoft.com/office/drawing/2017/decorative" val="0"/>
              </a:ext>
            </a:extLst>
          </p:cNvPr>
          <p:cNvGrpSpPr/>
          <p:nvPr/>
        </p:nvGrpSpPr>
        <p:grpSpPr>
          <a:xfrm>
            <a:off x="6974582" y="1359597"/>
            <a:ext cx="4517095" cy="4213989"/>
            <a:chOff x="6994437" y="1558466"/>
            <a:chExt cx="4517095" cy="4213989"/>
          </a:xfrm>
        </p:grpSpPr>
        <p:sp>
          <p:nvSpPr>
            <p:cNvPr id="20" name="TextBox 19">
              <a:extLst>
                <a:ext uri="{FF2B5EF4-FFF2-40B4-BE49-F238E27FC236}">
                  <a16:creationId xmlns:a16="http://schemas.microsoft.com/office/drawing/2014/main" id="{CCD8B469-A620-1A1C-B4CC-8478BC77C3BC}"/>
                </a:ext>
              </a:extLst>
            </p:cNvPr>
            <p:cNvSpPr txBox="1"/>
            <p:nvPr/>
          </p:nvSpPr>
          <p:spPr>
            <a:xfrm>
              <a:off x="7408746" y="4589663"/>
              <a:ext cx="1348117" cy="123111"/>
            </a:xfrm>
            <a:prstGeom prst="rect">
              <a:avLst/>
            </a:prstGeom>
            <a:solidFill>
              <a:schemeClr val="bg1"/>
            </a:solidFill>
            <a:ln w="28575">
              <a:noFill/>
            </a:ln>
          </p:spPr>
          <p:txBody>
            <a:bodyPr wrap="square" rtlCol="0">
              <a:spAutoFit/>
            </a:bodyPr>
            <a:lstStyle/>
            <a:p>
              <a:pPr>
                <a:spcAft>
                  <a:spcPts val="600"/>
                </a:spcAft>
              </a:pPr>
              <a:endParaRPr lang="en-US" sz="200" b="1">
                <a:solidFill>
                  <a:srgbClr val="FF0000"/>
                </a:solidFill>
              </a:endParaRPr>
            </a:p>
          </p:txBody>
        </p:sp>
        <p:sp>
          <p:nvSpPr>
            <p:cNvPr id="22" name="TextBox 21">
              <a:extLst>
                <a:ext uri="{FF2B5EF4-FFF2-40B4-BE49-F238E27FC236}">
                  <a16:creationId xmlns:a16="http://schemas.microsoft.com/office/drawing/2014/main" id="{103F47D8-93E2-C3C1-FD07-E298160B8596}"/>
                </a:ext>
              </a:extLst>
            </p:cNvPr>
            <p:cNvSpPr txBox="1"/>
            <p:nvPr/>
          </p:nvSpPr>
          <p:spPr>
            <a:xfrm>
              <a:off x="7641272" y="1558466"/>
              <a:ext cx="3870260" cy="480675"/>
            </a:xfrm>
            <a:prstGeom prst="rect">
              <a:avLst/>
            </a:prstGeom>
            <a:solidFill>
              <a:schemeClr val="bg1"/>
            </a:solidFill>
          </p:spPr>
          <p:txBody>
            <a:bodyPr wrap="square" rtlCol="0">
              <a:spAutoFit/>
            </a:bodyPr>
            <a:lstStyle/>
            <a:p>
              <a:endParaRPr lang="en-US"/>
            </a:p>
          </p:txBody>
        </p:sp>
        <p:sp>
          <p:nvSpPr>
            <p:cNvPr id="25" name="TextBox 24">
              <a:extLst>
                <a:ext uri="{FF2B5EF4-FFF2-40B4-BE49-F238E27FC236}">
                  <a16:creationId xmlns:a16="http://schemas.microsoft.com/office/drawing/2014/main" id="{1C4F8B2B-2FC8-4F68-F705-24920B2767BB}"/>
                </a:ext>
              </a:extLst>
            </p:cNvPr>
            <p:cNvSpPr txBox="1"/>
            <p:nvPr/>
          </p:nvSpPr>
          <p:spPr>
            <a:xfrm>
              <a:off x="6994437" y="5649813"/>
              <a:ext cx="3652522" cy="122642"/>
            </a:xfrm>
            <a:prstGeom prst="rect">
              <a:avLst/>
            </a:prstGeom>
            <a:solidFill>
              <a:schemeClr val="bg1"/>
            </a:solidFill>
          </p:spPr>
          <p:txBody>
            <a:bodyPr wrap="square" rtlCol="0">
              <a:spAutoFit/>
            </a:bodyPr>
            <a:lstStyle/>
            <a:p>
              <a:endParaRPr lang="en-US"/>
            </a:p>
          </p:txBody>
        </p:sp>
      </p:grpSp>
      <p:sp>
        <p:nvSpPr>
          <p:cNvPr id="44" name="Text 3">
            <a:extLst>
              <a:ext uri="{FF2B5EF4-FFF2-40B4-BE49-F238E27FC236}">
                <a16:creationId xmlns:a16="http://schemas.microsoft.com/office/drawing/2014/main" id="{AED55E1F-11F6-6944-6795-5E12C9138FE7}"/>
              </a:ext>
            </a:extLst>
          </p:cNvPr>
          <p:cNvSpPr/>
          <p:nvPr/>
        </p:nvSpPr>
        <p:spPr>
          <a:xfrm>
            <a:off x="6974582" y="2629099"/>
            <a:ext cx="4095664" cy="1117388"/>
          </a:xfrm>
          <a:prstGeom prst="rect">
            <a:avLst/>
          </a:prstGeom>
          <a:noFill/>
          <a:ln/>
        </p:spPr>
        <p:txBody>
          <a:bodyPr wrap="none" lIns="0" tIns="0" rIns="0" bIns="0" rtlCol="0" anchor="t"/>
          <a:lstStyle/>
          <a:p>
            <a:pPr marL="0" indent="0" algn="ctr">
              <a:buNone/>
            </a:pPr>
            <a:r>
              <a:rPr lang="en-US" sz="2400" b="1">
                <a:latin typeface="Aptos" panose="020B0004020202020204" pitchFamily="34" charset="0"/>
                <a:ea typeface="Libre Baskerville" pitchFamily="34" charset="-122"/>
                <a:cs typeface="Libre Baskerville" pitchFamily="34" charset="-120"/>
              </a:rPr>
              <a:t>Significantly Greater Increase </a:t>
            </a:r>
            <a:br>
              <a:rPr lang="en-US" sz="2400" b="1">
                <a:latin typeface="Aptos" panose="020B0004020202020204" pitchFamily="34" charset="0"/>
                <a:ea typeface="Libre Baskerville" pitchFamily="34" charset="-122"/>
                <a:cs typeface="Libre Baskerville" pitchFamily="34" charset="-120"/>
              </a:rPr>
            </a:br>
            <a:r>
              <a:rPr lang="en-US" sz="2400" b="1">
                <a:latin typeface="Aptos" panose="020B0004020202020204" pitchFamily="34" charset="0"/>
                <a:ea typeface="Libre Baskerville" pitchFamily="34" charset="-122"/>
                <a:cs typeface="Libre Baskerville" pitchFamily="34" charset="-120"/>
              </a:rPr>
              <a:t>in </a:t>
            </a:r>
            <a:r>
              <a:rPr lang="en-US" sz="2400" b="1" i="1">
                <a:latin typeface="Aptos" panose="020B0004020202020204" pitchFamily="34" charset="0"/>
                <a:ea typeface="Libre Baskerville" pitchFamily="34" charset="-122"/>
                <a:cs typeface="Libre Baskerville" pitchFamily="34" charset="-120"/>
              </a:rPr>
              <a:t>THC Positivity Rates </a:t>
            </a:r>
            <a:br>
              <a:rPr lang="en-US" sz="2400" b="1">
                <a:latin typeface="Aptos" panose="020B0004020202020204" pitchFamily="34" charset="0"/>
                <a:ea typeface="Libre Baskerville" pitchFamily="34" charset="-122"/>
                <a:cs typeface="Libre Baskerville" pitchFamily="34" charset="-120"/>
              </a:rPr>
            </a:br>
            <a:r>
              <a:rPr lang="en-US" sz="2400" b="1">
                <a:latin typeface="Aptos" panose="020B0004020202020204" pitchFamily="34" charset="0"/>
                <a:ea typeface="Libre Baskerville" pitchFamily="34" charset="-122"/>
                <a:cs typeface="Libre Baskerville" pitchFamily="34" charset="-120"/>
              </a:rPr>
              <a:t>for Adolescents</a:t>
            </a:r>
            <a:endParaRPr lang="en-US" sz="2400" b="1">
              <a:latin typeface="Aptos" panose="020B0004020202020204" pitchFamily="34" charset="0"/>
            </a:endParaRPr>
          </a:p>
        </p:txBody>
      </p:sp>
      <p:sp>
        <p:nvSpPr>
          <p:cNvPr id="42" name="Text 8">
            <a:extLst>
              <a:ext uri="{FF2B5EF4-FFF2-40B4-BE49-F238E27FC236}">
                <a16:creationId xmlns:a16="http://schemas.microsoft.com/office/drawing/2014/main" id="{20EA4A26-162B-B249-5011-F69B18FB28C6}"/>
              </a:ext>
            </a:extLst>
          </p:cNvPr>
          <p:cNvSpPr/>
          <p:nvPr/>
        </p:nvSpPr>
        <p:spPr>
          <a:xfrm>
            <a:off x="7516970" y="3970539"/>
            <a:ext cx="2933316" cy="444373"/>
          </a:xfrm>
          <a:prstGeom prst="rect">
            <a:avLst/>
          </a:prstGeom>
          <a:noFill/>
          <a:ln/>
        </p:spPr>
        <p:txBody>
          <a:bodyPr wrap="none" lIns="0" tIns="0" rIns="0" bIns="0" rtlCol="0" anchor="t"/>
          <a:lstStyle/>
          <a:p>
            <a:pPr marL="0" indent="0">
              <a:lnSpc>
                <a:spcPts val="3800"/>
              </a:lnSpc>
              <a:buNone/>
            </a:pPr>
            <a:r>
              <a:rPr lang="en-US" sz="4800" b="1">
                <a:latin typeface="Aptos" panose="020B0004020202020204" pitchFamily="34" charset="0"/>
                <a:ea typeface="Libre Baskerville" pitchFamily="34" charset="-122"/>
                <a:cs typeface="Libre Baskerville" pitchFamily="34" charset="-120"/>
              </a:rPr>
              <a:t>5% </a:t>
            </a:r>
            <a:r>
              <a:rPr lang="en-US" sz="4800" b="1">
                <a:latin typeface="Aptos" panose="020B0004020202020204" pitchFamily="34" charset="0"/>
                <a:ea typeface="Libre Baskerville" pitchFamily="34" charset="-122"/>
                <a:cs typeface="Libre Baskerville" pitchFamily="34" charset="-120"/>
                <a:sym typeface="Wingdings" pitchFamily="2" charset="2"/>
              </a:rPr>
              <a:t> 17%</a:t>
            </a:r>
            <a:endParaRPr lang="en-US" sz="4800" b="1">
              <a:latin typeface="Aptos" panose="020B0004020202020204" pitchFamily="34" charset="0"/>
            </a:endParaRPr>
          </a:p>
        </p:txBody>
      </p:sp>
      <p:sp>
        <p:nvSpPr>
          <p:cNvPr id="24" name="Oval 23">
            <a:extLst>
              <a:ext uri="{FF2B5EF4-FFF2-40B4-BE49-F238E27FC236}">
                <a16:creationId xmlns:a16="http://schemas.microsoft.com/office/drawing/2014/main" id="{AF309EF3-E7DD-A023-B7EA-4BBDC412817A}"/>
              </a:ext>
              <a:ext uri="{C183D7F6-B498-43B3-948B-1728B52AA6E4}">
                <adec:decorative xmlns:adec="http://schemas.microsoft.com/office/drawing/2017/decorative" val="1"/>
              </a:ext>
            </a:extLst>
          </p:cNvPr>
          <p:cNvSpPr/>
          <p:nvPr/>
        </p:nvSpPr>
        <p:spPr>
          <a:xfrm>
            <a:off x="6928251" y="1722016"/>
            <a:ext cx="4084843" cy="3844025"/>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E4A06CF9-2F04-4803-1E73-65AD25E3E58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6679216"/>
            <a:ext cx="12192000" cy="178784"/>
          </a:xfrm>
          <a:prstGeom prst="rect">
            <a:avLst/>
          </a:prstGeom>
        </p:spPr>
      </p:pic>
    </p:spTree>
    <p:extLst>
      <p:ext uri="{BB962C8B-B14F-4D97-AF65-F5344CB8AC3E}">
        <p14:creationId xmlns:p14="http://schemas.microsoft.com/office/powerpoint/2010/main" val="105511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D85F14-C6F4-A337-CFA9-1DE81388C33D}"/>
              </a:ext>
              <a:ext uri="{C183D7F6-B498-43B3-948B-1728B52AA6E4}">
                <adec:decorative xmlns:adec="http://schemas.microsoft.com/office/drawing/2017/decorative" val="1"/>
              </a:ext>
            </a:extLst>
          </p:cNvPr>
          <p:cNvSpPr/>
          <p:nvPr/>
        </p:nvSpPr>
        <p:spPr>
          <a:xfrm>
            <a:off x="0" y="-53541"/>
            <a:ext cx="12213265" cy="4396811"/>
          </a:xfrm>
          <a:prstGeom prst="rect">
            <a:avLst/>
          </a:prstGeom>
          <a:gradFill flip="none" rotWithShape="1">
            <a:gsLst>
              <a:gs pos="0">
                <a:srgbClr val="7750A1">
                  <a:shade val="30000"/>
                  <a:satMod val="115000"/>
                  <a:alpha val="70010"/>
                </a:srgbClr>
              </a:gs>
              <a:gs pos="79000">
                <a:srgbClr val="7750A1">
                  <a:shade val="67500"/>
                  <a:satMod val="115000"/>
                </a:srgbClr>
              </a:gs>
              <a:gs pos="100000">
                <a:srgbClr val="7750A1">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E42ACC-6246-D80F-2524-CF1EF91DFB5F}"/>
              </a:ext>
              <a:ext uri="{C183D7F6-B498-43B3-948B-1728B52AA6E4}">
                <adec:decorative xmlns:adec="http://schemas.microsoft.com/office/drawing/2017/decorative" val="1"/>
              </a:ext>
            </a:extLst>
          </p:cNvPr>
          <p:cNvGrpSpPr/>
          <p:nvPr/>
        </p:nvGrpSpPr>
        <p:grpSpPr>
          <a:xfrm rot="20588695">
            <a:off x="5680167" y="-654892"/>
            <a:ext cx="5724626" cy="5708466"/>
            <a:chOff x="7700952" y="-868159"/>
            <a:chExt cx="3489292" cy="3479442"/>
          </a:xfrm>
        </p:grpSpPr>
        <p:sp>
          <p:nvSpPr>
            <p:cNvPr id="10" name="Chord 9">
              <a:extLst>
                <a:ext uri="{FF2B5EF4-FFF2-40B4-BE49-F238E27FC236}">
                  <a16:creationId xmlns:a16="http://schemas.microsoft.com/office/drawing/2014/main" id="{7FEC9BB9-6052-3D24-0DC9-D0E2D4BDF1B9}"/>
                </a:ext>
              </a:extLst>
            </p:cNvPr>
            <p:cNvSpPr/>
            <p:nvPr/>
          </p:nvSpPr>
          <p:spPr>
            <a:xfrm rot="11836523">
              <a:off x="7700952" y="-868158"/>
              <a:ext cx="3479441" cy="3479441"/>
            </a:xfrm>
            <a:prstGeom prst="chord">
              <a:avLst/>
            </a:prstGeom>
            <a:solidFill>
              <a:srgbClr val="7750A1">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a16="http://schemas.microsoft.com/office/drawing/2014/main" id="{CAD68461-59FB-2C45-142F-FEA968286287}"/>
                </a:ext>
              </a:extLst>
            </p:cNvPr>
            <p:cNvSpPr/>
            <p:nvPr/>
          </p:nvSpPr>
          <p:spPr>
            <a:xfrm rot="1036523">
              <a:off x="7710803" y="-868159"/>
              <a:ext cx="3479441" cy="3479441"/>
            </a:xfrm>
            <a:prstGeom prst="chord">
              <a:avLst/>
            </a:prstGeom>
            <a:solidFill>
              <a:srgbClr val="714C98">
                <a:alpha val="32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EF7D9C7-490B-1B79-B8AD-62B8777C0359}"/>
              </a:ext>
            </a:extLst>
          </p:cNvPr>
          <p:cNvSpPr>
            <a:spLocks noGrp="1"/>
          </p:cNvSpPr>
          <p:nvPr>
            <p:ph type="ctrTitle"/>
          </p:nvPr>
        </p:nvSpPr>
        <p:spPr>
          <a:xfrm>
            <a:off x="1314824" y="735106"/>
            <a:ext cx="10053763" cy="2928470"/>
          </a:xfrm>
        </p:spPr>
        <p:txBody>
          <a:bodyPr anchor="b">
            <a:normAutofit/>
          </a:bodyPr>
          <a:lstStyle/>
          <a:p>
            <a:pPr algn="l"/>
            <a:r>
              <a:rPr lang="en-US" sz="4800" b="1">
                <a:solidFill>
                  <a:srgbClr val="FFFFFF"/>
                </a:solidFill>
                <a:latin typeface="Aptos" panose="020B0004020202020204" pitchFamily="34" charset="0"/>
              </a:rPr>
              <a:t>Effects of Legalizing Cannabis Sales on Use among Youth Presenting for a Psychiatric Emergency </a:t>
            </a:r>
          </a:p>
        </p:txBody>
      </p:sp>
      <p:sp>
        <p:nvSpPr>
          <p:cNvPr id="13" name="Rectangle 12">
            <a:extLst>
              <a:ext uri="{FF2B5EF4-FFF2-40B4-BE49-F238E27FC236}">
                <a16:creationId xmlns:a16="http://schemas.microsoft.com/office/drawing/2014/main" id="{663A811C-F6CD-8388-5257-4EFECA690E07}"/>
              </a:ext>
              <a:ext uri="{C183D7F6-B498-43B3-948B-1728B52AA6E4}">
                <adec:decorative xmlns:adec="http://schemas.microsoft.com/office/drawing/2017/decorative" val="1"/>
              </a:ext>
            </a:extLst>
          </p:cNvPr>
          <p:cNvSpPr/>
          <p:nvPr/>
        </p:nvSpPr>
        <p:spPr>
          <a:xfrm>
            <a:off x="-9" y="4344902"/>
            <a:ext cx="12213265" cy="2518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47262AE-344E-C9C8-0446-39967A7577E4}"/>
              </a:ext>
            </a:extLst>
          </p:cNvPr>
          <p:cNvSpPr>
            <a:spLocks noGrp="1"/>
          </p:cNvSpPr>
          <p:nvPr>
            <p:ph type="subTitle" idx="1"/>
          </p:nvPr>
        </p:nvSpPr>
        <p:spPr>
          <a:xfrm>
            <a:off x="1314824" y="4398682"/>
            <a:ext cx="10377252" cy="1695970"/>
          </a:xfrm>
        </p:spPr>
        <p:txBody>
          <a:bodyPr anchor="ctr">
            <a:normAutofit/>
          </a:bodyPr>
          <a:lstStyle/>
          <a:p>
            <a:pPr algn="l"/>
            <a:r>
              <a:rPr lang="en-US" sz="2800" b="1">
                <a:latin typeface="Aptos" panose="020B0004020202020204" pitchFamily="34" charset="0"/>
              </a:rPr>
              <a:t>Cheryl Y. S. Foo, PhD</a:t>
            </a:r>
          </a:p>
          <a:p>
            <a:pPr algn="l"/>
            <a:endParaRPr lang="en-US" sz="900" b="1">
              <a:latin typeface="Aptos" panose="020B0004020202020204" pitchFamily="34" charset="0"/>
            </a:endParaRPr>
          </a:p>
          <a:p>
            <a:pPr algn="l">
              <a:spcBef>
                <a:spcPts val="400"/>
              </a:spcBef>
            </a:pPr>
            <a:r>
              <a:rPr lang="en-US" sz="1800">
                <a:latin typeface="Aptos" panose="020B0004020202020204" pitchFamily="34" charset="0"/>
              </a:rPr>
              <a:t>Associate Director, MGH Center of Excellence for Psychosocial and Systemic Research</a:t>
            </a:r>
          </a:p>
          <a:p>
            <a:pPr algn="l">
              <a:spcBef>
                <a:spcPts val="400"/>
              </a:spcBef>
            </a:pPr>
            <a:r>
              <a:rPr lang="en-US" sz="1800">
                <a:latin typeface="Aptos" panose="020B0004020202020204" pitchFamily="34" charset="0"/>
              </a:rPr>
              <a:t>Director of Family Services, MGH First Episode and Early Psychosis Program </a:t>
            </a:r>
          </a:p>
          <a:p>
            <a:pPr algn="l">
              <a:spcBef>
                <a:spcPts val="400"/>
              </a:spcBef>
            </a:pPr>
            <a:r>
              <a:rPr lang="en-US" sz="1800">
                <a:latin typeface="Aptos" panose="020B0004020202020204" pitchFamily="34" charset="0"/>
              </a:rPr>
              <a:t>Instructor of Psychology, Harvard Medical School</a:t>
            </a:r>
          </a:p>
        </p:txBody>
      </p:sp>
      <p:grpSp>
        <p:nvGrpSpPr>
          <p:cNvPr id="6" name="Group 5">
            <a:extLst>
              <a:ext uri="{FF2B5EF4-FFF2-40B4-BE49-F238E27FC236}">
                <a16:creationId xmlns:a16="http://schemas.microsoft.com/office/drawing/2014/main" id="{71E7A211-D865-7B9E-6812-794572BE6DC2}"/>
              </a:ext>
              <a:ext uri="{C183D7F6-B498-43B3-948B-1728B52AA6E4}">
                <adec:decorative xmlns:adec="http://schemas.microsoft.com/office/drawing/2017/decorative" val="1"/>
              </a:ext>
            </a:extLst>
          </p:cNvPr>
          <p:cNvGrpSpPr/>
          <p:nvPr/>
        </p:nvGrpSpPr>
        <p:grpSpPr>
          <a:xfrm flipV="1">
            <a:off x="1407885" y="4928085"/>
            <a:ext cx="3320526" cy="45719"/>
            <a:chOff x="0" y="1425064"/>
            <a:chExt cx="8401141" cy="0"/>
          </a:xfrm>
        </p:grpSpPr>
        <p:cxnSp>
          <p:nvCxnSpPr>
            <p:cNvPr id="7" name="Straight Connector 6">
              <a:extLst>
                <a:ext uri="{FF2B5EF4-FFF2-40B4-BE49-F238E27FC236}">
                  <a16:creationId xmlns:a16="http://schemas.microsoft.com/office/drawing/2014/main" id="{6AA3629B-3F89-6146-A7AC-7D0B18186A41}"/>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AABB47-B2DF-F474-E8D7-9A35B1BE9E53}"/>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E43517C7-A9C8-7EF5-919A-2814380D696F}"/>
              </a:ext>
              <a:ext uri="{C183D7F6-B498-43B3-948B-1728B52AA6E4}">
                <adec:decorative xmlns:adec="http://schemas.microsoft.com/office/drawing/2017/decorative" val="1"/>
              </a:ext>
            </a:extLst>
          </p:cNvPr>
          <p:cNvSpPr/>
          <p:nvPr/>
        </p:nvSpPr>
        <p:spPr>
          <a:xfrm>
            <a:off x="0" y="-53542"/>
            <a:ext cx="823413" cy="4396811"/>
          </a:xfrm>
          <a:prstGeom prst="rect">
            <a:avLst/>
          </a:prstGeom>
          <a:solidFill>
            <a:srgbClr val="8E6AB4">
              <a:alpha val="523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954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BF64-86BA-B4E9-9C79-1979B0A137B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5B2CDF9-306E-263A-DDF5-345EEA708F1F}"/>
              </a:ext>
            </a:extLst>
          </p:cNvPr>
          <p:cNvSpPr>
            <a:spLocks noGrp="1"/>
          </p:cNvSpPr>
          <p:nvPr>
            <p:ph type="title" idx="4294967295"/>
          </p:nvPr>
        </p:nvSpPr>
        <p:spPr>
          <a:xfrm>
            <a:off x="0" y="147638"/>
            <a:ext cx="10515600" cy="1325562"/>
          </a:xfrm>
        </p:spPr>
        <p:txBody>
          <a:bodyPr/>
          <a:lstStyle/>
          <a:p>
            <a:r>
              <a:rPr lang="en-US" b="1">
                <a:latin typeface="Aptos" panose="020B0004020202020204" pitchFamily="34" charset="0"/>
              </a:rPr>
              <a:t>Trends by Age Groups: CUD+</a:t>
            </a:r>
            <a:endParaRPr lang="en-US"/>
          </a:p>
        </p:txBody>
      </p:sp>
      <p:cxnSp>
        <p:nvCxnSpPr>
          <p:cNvPr id="8" name="Straight Connector 7">
            <a:extLst>
              <a:ext uri="{FF2B5EF4-FFF2-40B4-BE49-F238E27FC236}">
                <a16:creationId xmlns:a16="http://schemas.microsoft.com/office/drawing/2014/main" id="{F229F5DE-ECC6-E501-F181-BF6987358335}"/>
              </a:ext>
              <a:ext uri="{C183D7F6-B498-43B3-948B-1728B52AA6E4}">
                <adec:decorative xmlns:adec="http://schemas.microsoft.com/office/drawing/2017/decorative" val="1"/>
              </a:ext>
            </a:extLst>
          </p:cNvPr>
          <p:cNvCxnSpPr>
            <a:cxnSpLocks/>
          </p:cNvCxnSpPr>
          <p:nvPr/>
        </p:nvCxnSpPr>
        <p:spPr>
          <a:xfrm>
            <a:off x="6840005" y="1264379"/>
            <a:ext cx="1356938"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F7A059-D423-DB46-69F4-ED81EE8C453F}"/>
              </a:ext>
              <a:ext uri="{C183D7F6-B498-43B3-948B-1728B52AA6E4}">
                <adec:decorative xmlns:adec="http://schemas.microsoft.com/office/drawing/2017/decorative" val="1"/>
              </a:ext>
            </a:extLst>
          </p:cNvPr>
          <p:cNvCxnSpPr>
            <a:cxnSpLocks/>
          </p:cNvCxnSpPr>
          <p:nvPr/>
        </p:nvCxnSpPr>
        <p:spPr>
          <a:xfrm>
            <a:off x="1" y="1264379"/>
            <a:ext cx="6840004"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C350ED-9765-7A81-804D-C12EA822186B}"/>
              </a:ext>
            </a:extLst>
          </p:cNvPr>
          <p:cNvSpPr txBox="1"/>
          <p:nvPr/>
        </p:nvSpPr>
        <p:spPr>
          <a:xfrm>
            <a:off x="838200" y="1315904"/>
            <a:ext cx="3310650" cy="338554"/>
          </a:xfrm>
          <a:prstGeom prst="rect">
            <a:avLst/>
          </a:prstGeom>
          <a:noFill/>
        </p:spPr>
        <p:txBody>
          <a:bodyPr wrap="none" rtlCol="0">
            <a:spAutoFit/>
          </a:bodyPr>
          <a:lstStyle/>
          <a:p>
            <a:r>
              <a:rPr lang="en-US" sz="1600" i="1">
                <a:latin typeface="Aptos" panose="020B0004020202020204" pitchFamily="34" charset="0"/>
              </a:rPr>
              <a:t>Adjusted for sex, race, and ethnicity</a:t>
            </a:r>
          </a:p>
        </p:txBody>
      </p:sp>
      <p:pic>
        <p:nvPicPr>
          <p:cNvPr id="2" name="Picture 1" descr="chart showing CUD use by age">
            <a:extLst>
              <a:ext uri="{FF2B5EF4-FFF2-40B4-BE49-F238E27FC236}">
                <a16:creationId xmlns:a16="http://schemas.microsoft.com/office/drawing/2014/main" id="{A540119D-AF34-EAD6-F3A3-D52C89F6C24C}"/>
              </a:ext>
              <a:ext uri="{C183D7F6-B498-43B3-948B-1728B52AA6E4}">
                <adec:decorative xmlns:adec="http://schemas.microsoft.com/office/drawing/2017/decorative" val="0"/>
              </a:ext>
            </a:extLst>
          </p:cNvPr>
          <p:cNvPicPr>
            <a:picLocks noChangeAspect="1"/>
          </p:cNvPicPr>
          <p:nvPr/>
        </p:nvPicPr>
        <p:blipFill>
          <a:blip r:embed="rId3"/>
          <a:srcRect t="7807"/>
          <a:stretch/>
        </p:blipFill>
        <p:spPr>
          <a:xfrm>
            <a:off x="838200" y="1707497"/>
            <a:ext cx="5482212" cy="4957879"/>
          </a:xfrm>
          <a:prstGeom prst="rect">
            <a:avLst/>
          </a:prstGeom>
        </p:spPr>
      </p:pic>
      <p:pic>
        <p:nvPicPr>
          <p:cNvPr id="11" name="Picture 10" descr="chart key ">
            <a:extLst>
              <a:ext uri="{FF2B5EF4-FFF2-40B4-BE49-F238E27FC236}">
                <a16:creationId xmlns:a16="http://schemas.microsoft.com/office/drawing/2014/main" id="{A2292C64-2097-7192-AF65-611E6160B8C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149430" y="1970774"/>
            <a:ext cx="1646307" cy="406952"/>
          </a:xfrm>
          <a:prstGeom prst="rect">
            <a:avLst/>
          </a:prstGeom>
          <a:ln>
            <a:solidFill>
              <a:schemeClr val="tx1"/>
            </a:solidFill>
          </a:ln>
        </p:spPr>
      </p:pic>
      <p:sp>
        <p:nvSpPr>
          <p:cNvPr id="3" name="Text 3">
            <a:extLst>
              <a:ext uri="{FF2B5EF4-FFF2-40B4-BE49-F238E27FC236}">
                <a16:creationId xmlns:a16="http://schemas.microsoft.com/office/drawing/2014/main" id="{7B13453A-BCD7-DEE5-F08E-FD85B06C41F2}"/>
              </a:ext>
            </a:extLst>
          </p:cNvPr>
          <p:cNvSpPr/>
          <p:nvPr/>
        </p:nvSpPr>
        <p:spPr>
          <a:xfrm>
            <a:off x="6682511" y="2681698"/>
            <a:ext cx="4878118" cy="1290100"/>
          </a:xfrm>
          <a:prstGeom prst="rect">
            <a:avLst/>
          </a:prstGeom>
          <a:noFill/>
          <a:ln/>
        </p:spPr>
        <p:txBody>
          <a:bodyPr wrap="none" lIns="0" tIns="0" rIns="0" bIns="0" rtlCol="0" anchor="t"/>
          <a:lstStyle/>
          <a:p>
            <a:pPr marL="0" indent="0" algn="ctr">
              <a:buNone/>
            </a:pPr>
            <a:r>
              <a:rPr lang="en-US" sz="2400" b="1">
                <a:latin typeface="Aptos" panose="020B0004020202020204" pitchFamily="34" charset="0"/>
                <a:ea typeface="Libre Baskerville" pitchFamily="34" charset="-122"/>
                <a:cs typeface="Libre Baskerville" pitchFamily="34" charset="-120"/>
              </a:rPr>
              <a:t>Corresponding Greater Increase </a:t>
            </a:r>
            <a:br>
              <a:rPr lang="en-US" sz="2400" b="1">
                <a:latin typeface="Aptos" panose="020B0004020202020204" pitchFamily="34" charset="0"/>
                <a:ea typeface="Libre Baskerville" pitchFamily="34" charset="-122"/>
                <a:cs typeface="Libre Baskerville" pitchFamily="34" charset="-120"/>
              </a:rPr>
            </a:br>
            <a:r>
              <a:rPr lang="en-US" sz="2400" b="1">
                <a:latin typeface="Aptos" panose="020B0004020202020204" pitchFamily="34" charset="0"/>
                <a:ea typeface="Libre Baskerville" pitchFamily="34" charset="-122"/>
                <a:cs typeface="Libre Baskerville" pitchFamily="34" charset="-120"/>
              </a:rPr>
              <a:t>in </a:t>
            </a:r>
            <a:r>
              <a:rPr lang="en-US" sz="2400" b="1" i="1">
                <a:latin typeface="Aptos" panose="020B0004020202020204" pitchFamily="34" charset="0"/>
                <a:ea typeface="Libre Baskerville" pitchFamily="34" charset="-122"/>
                <a:cs typeface="Libre Baskerville" pitchFamily="34" charset="-120"/>
              </a:rPr>
              <a:t>Cannabis-Related Disorder </a:t>
            </a:r>
            <a:br>
              <a:rPr lang="en-US" sz="2400" b="1">
                <a:latin typeface="Aptos" panose="020B0004020202020204" pitchFamily="34" charset="0"/>
                <a:ea typeface="Libre Baskerville" pitchFamily="34" charset="-122"/>
                <a:cs typeface="Libre Baskerville" pitchFamily="34" charset="-120"/>
              </a:rPr>
            </a:br>
            <a:r>
              <a:rPr lang="en-US" sz="2400" b="1">
                <a:latin typeface="Aptos" panose="020B0004020202020204" pitchFamily="34" charset="0"/>
                <a:ea typeface="Libre Baskerville" pitchFamily="34" charset="-122"/>
                <a:cs typeface="Libre Baskerville" pitchFamily="34" charset="-120"/>
              </a:rPr>
              <a:t>for Adolescents</a:t>
            </a:r>
          </a:p>
        </p:txBody>
      </p:sp>
      <p:sp>
        <p:nvSpPr>
          <p:cNvPr id="42" name="Text 8">
            <a:extLst>
              <a:ext uri="{FF2B5EF4-FFF2-40B4-BE49-F238E27FC236}">
                <a16:creationId xmlns:a16="http://schemas.microsoft.com/office/drawing/2014/main" id="{44DF65E1-83E1-268B-DBB9-4034BF72FD7B}"/>
              </a:ext>
            </a:extLst>
          </p:cNvPr>
          <p:cNvSpPr/>
          <p:nvPr/>
        </p:nvSpPr>
        <p:spPr>
          <a:xfrm>
            <a:off x="7640494" y="4115246"/>
            <a:ext cx="2319800" cy="444373"/>
          </a:xfrm>
          <a:prstGeom prst="rect">
            <a:avLst/>
          </a:prstGeom>
          <a:noFill/>
          <a:ln/>
        </p:spPr>
        <p:txBody>
          <a:bodyPr wrap="none" lIns="0" tIns="0" rIns="0" bIns="0" rtlCol="0" anchor="t"/>
          <a:lstStyle/>
          <a:p>
            <a:pPr marL="0" indent="0">
              <a:lnSpc>
                <a:spcPts val="3800"/>
              </a:lnSpc>
              <a:buNone/>
            </a:pPr>
            <a:r>
              <a:rPr lang="en-US" sz="4800" b="1">
                <a:latin typeface="Aptos" panose="020B0004020202020204" pitchFamily="34" charset="0"/>
                <a:ea typeface="Libre Baskerville" pitchFamily="34" charset="-122"/>
                <a:cs typeface="Libre Baskerville" pitchFamily="34" charset="-120"/>
              </a:rPr>
              <a:t>3% </a:t>
            </a:r>
            <a:r>
              <a:rPr lang="en-US" sz="4800" b="1">
                <a:latin typeface="Aptos" panose="020B0004020202020204" pitchFamily="34" charset="0"/>
                <a:ea typeface="Libre Baskerville" pitchFamily="34" charset="-122"/>
                <a:cs typeface="Libre Baskerville" pitchFamily="34" charset="-120"/>
                <a:sym typeface="Wingdings" pitchFamily="2" charset="2"/>
              </a:rPr>
              <a:t> 12%</a:t>
            </a:r>
            <a:endParaRPr lang="en-US" sz="4800" b="1">
              <a:latin typeface="Aptos" panose="020B0004020202020204" pitchFamily="34" charset="0"/>
            </a:endParaRPr>
          </a:p>
        </p:txBody>
      </p:sp>
      <p:sp>
        <p:nvSpPr>
          <p:cNvPr id="4" name="Oval 3">
            <a:extLst>
              <a:ext uri="{FF2B5EF4-FFF2-40B4-BE49-F238E27FC236}">
                <a16:creationId xmlns:a16="http://schemas.microsoft.com/office/drawing/2014/main" id="{9171F3F9-0267-050D-EF54-84983842177B}"/>
              </a:ext>
              <a:ext uri="{C183D7F6-B498-43B3-948B-1728B52AA6E4}">
                <adec:decorative xmlns:adec="http://schemas.microsoft.com/office/drawing/2017/decorative" val="1"/>
              </a:ext>
            </a:extLst>
          </p:cNvPr>
          <p:cNvSpPr/>
          <p:nvPr/>
        </p:nvSpPr>
        <p:spPr>
          <a:xfrm>
            <a:off x="6928251" y="1722016"/>
            <a:ext cx="4084843" cy="3844025"/>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7BBB5490-C960-F2D0-5C79-3D488C91D8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679216"/>
            <a:ext cx="12192000" cy="178784"/>
          </a:xfrm>
          <a:prstGeom prst="rect">
            <a:avLst/>
          </a:prstGeom>
        </p:spPr>
      </p:pic>
    </p:spTree>
    <p:extLst>
      <p:ext uri="{BB962C8B-B14F-4D97-AF65-F5344CB8AC3E}">
        <p14:creationId xmlns:p14="http://schemas.microsoft.com/office/powerpoint/2010/main" val="31304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D6C65-13E2-6B43-4CF8-B520C96410CE}"/>
              </a:ext>
            </a:extLst>
          </p:cNvPr>
          <p:cNvSpPr>
            <a:spLocks noGrp="1"/>
          </p:cNvSpPr>
          <p:nvPr>
            <p:ph type="title" idx="4294967295"/>
          </p:nvPr>
        </p:nvSpPr>
        <p:spPr>
          <a:xfrm>
            <a:off x="0" y="500063"/>
            <a:ext cx="10896600" cy="885825"/>
          </a:xfrm>
        </p:spPr>
        <p:txBody>
          <a:bodyPr/>
          <a:lstStyle/>
          <a:p>
            <a:r>
              <a:rPr lang="en-US" b="1">
                <a:latin typeface="Aptos" panose="020B0004020202020204" pitchFamily="34" charset="0"/>
              </a:rPr>
              <a:t>Were trends unique to cannabis? </a:t>
            </a:r>
            <a:endParaRPr lang="en-US"/>
          </a:p>
        </p:txBody>
      </p:sp>
      <p:grpSp>
        <p:nvGrpSpPr>
          <p:cNvPr id="28" name="Group 27">
            <a:extLst>
              <a:ext uri="{FF2B5EF4-FFF2-40B4-BE49-F238E27FC236}">
                <a16:creationId xmlns:a16="http://schemas.microsoft.com/office/drawing/2014/main" id="{56C1617B-253A-1686-15FF-FEBC7C17443F}"/>
              </a:ext>
              <a:ext uri="{C183D7F6-B498-43B3-948B-1728B52AA6E4}">
                <adec:decorative xmlns:adec="http://schemas.microsoft.com/office/drawing/2017/decorative" val="1"/>
              </a:ext>
            </a:extLst>
          </p:cNvPr>
          <p:cNvGrpSpPr/>
          <p:nvPr/>
        </p:nvGrpSpPr>
        <p:grpSpPr>
          <a:xfrm>
            <a:off x="0" y="1210893"/>
            <a:ext cx="9355756" cy="170477"/>
            <a:chOff x="0" y="1425064"/>
            <a:chExt cx="8401141" cy="0"/>
          </a:xfrm>
        </p:grpSpPr>
        <p:cxnSp>
          <p:nvCxnSpPr>
            <p:cNvPr id="29" name="Straight Connector 28">
              <a:extLst>
                <a:ext uri="{FF2B5EF4-FFF2-40B4-BE49-F238E27FC236}">
                  <a16:creationId xmlns:a16="http://schemas.microsoft.com/office/drawing/2014/main" id="{2CCA7208-3058-B3C1-2F2C-9D44E13E6A6A}"/>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7EACB8-2EC8-DAD7-773B-2985E50AAC99}"/>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4883F59F-5528-292F-B34D-E55FEF26A160}"/>
              </a:ext>
            </a:extLst>
          </p:cNvPr>
          <p:cNvSpPr txBox="1"/>
          <p:nvPr/>
        </p:nvSpPr>
        <p:spPr>
          <a:xfrm>
            <a:off x="1877812" y="1859670"/>
            <a:ext cx="1203663" cy="369332"/>
          </a:xfrm>
          <a:prstGeom prst="rect">
            <a:avLst/>
          </a:prstGeom>
          <a:noFill/>
        </p:spPr>
        <p:txBody>
          <a:bodyPr wrap="none" rtlCol="0">
            <a:spAutoFit/>
          </a:bodyPr>
          <a:lstStyle/>
          <a:p>
            <a:r>
              <a:rPr lang="en-US" b="1" u="sng"/>
              <a:t>Stimulants</a:t>
            </a:r>
          </a:p>
        </p:txBody>
      </p:sp>
      <p:pic>
        <p:nvPicPr>
          <p:cNvPr id="4" name="Picture 3" descr="Stimulant use chart pre and post commercialization">
            <a:extLst>
              <a:ext uri="{FF2B5EF4-FFF2-40B4-BE49-F238E27FC236}">
                <a16:creationId xmlns:a16="http://schemas.microsoft.com/office/drawing/2014/main" id="{B761BF5A-5A74-7C95-5FCC-6A1C02FFFD86}"/>
              </a:ext>
            </a:extLst>
          </p:cNvPr>
          <p:cNvPicPr>
            <a:picLocks noChangeAspect="1"/>
          </p:cNvPicPr>
          <p:nvPr/>
        </p:nvPicPr>
        <p:blipFill>
          <a:blip r:embed="rId3"/>
          <a:stretch>
            <a:fillRect/>
          </a:stretch>
        </p:blipFill>
        <p:spPr>
          <a:xfrm>
            <a:off x="-67887" y="2176625"/>
            <a:ext cx="4274288" cy="3795164"/>
          </a:xfrm>
          <a:prstGeom prst="rect">
            <a:avLst/>
          </a:prstGeom>
        </p:spPr>
      </p:pic>
      <p:sp>
        <p:nvSpPr>
          <p:cNvPr id="10" name="TextBox 9">
            <a:extLst>
              <a:ext uri="{FF2B5EF4-FFF2-40B4-BE49-F238E27FC236}">
                <a16:creationId xmlns:a16="http://schemas.microsoft.com/office/drawing/2014/main" id="{E0E51F94-A4BC-73C3-202B-057F3D4DF6E4}"/>
              </a:ext>
            </a:extLst>
          </p:cNvPr>
          <p:cNvSpPr txBox="1"/>
          <p:nvPr/>
        </p:nvSpPr>
        <p:spPr>
          <a:xfrm>
            <a:off x="872919" y="5896658"/>
            <a:ext cx="798617" cy="369332"/>
          </a:xfrm>
          <a:prstGeom prst="rect">
            <a:avLst/>
          </a:prstGeom>
          <a:noFill/>
        </p:spPr>
        <p:txBody>
          <a:bodyPr wrap="none" rtlCol="0">
            <a:spAutoFit/>
          </a:bodyPr>
          <a:lstStyle/>
          <a:p>
            <a:r>
              <a:rPr lang="en-US" sz="900">
                <a:solidFill>
                  <a:schemeClr val="accent2">
                    <a:lumMod val="60000"/>
                    <a:lumOff val="40000"/>
                  </a:schemeClr>
                </a:solidFill>
              </a:rPr>
              <a:t>4.9% (n=223)</a:t>
            </a:r>
          </a:p>
          <a:p>
            <a:r>
              <a:rPr lang="en-US" sz="900">
                <a:solidFill>
                  <a:schemeClr val="accent5"/>
                </a:solidFill>
              </a:rPr>
              <a:t>2.5% (n=237)</a:t>
            </a:r>
          </a:p>
        </p:txBody>
      </p:sp>
      <p:sp>
        <p:nvSpPr>
          <p:cNvPr id="11" name="TextBox 10">
            <a:extLst>
              <a:ext uri="{FF2B5EF4-FFF2-40B4-BE49-F238E27FC236}">
                <a16:creationId xmlns:a16="http://schemas.microsoft.com/office/drawing/2014/main" id="{A2BA25AF-79E5-1672-F920-48877F52B66E}"/>
              </a:ext>
            </a:extLst>
          </p:cNvPr>
          <p:cNvSpPr txBox="1"/>
          <p:nvPr/>
        </p:nvSpPr>
        <p:spPr>
          <a:xfrm>
            <a:off x="1564523" y="5896658"/>
            <a:ext cx="798617" cy="369332"/>
          </a:xfrm>
          <a:prstGeom prst="rect">
            <a:avLst/>
          </a:prstGeom>
          <a:noFill/>
        </p:spPr>
        <p:txBody>
          <a:bodyPr wrap="none" rtlCol="0">
            <a:spAutoFit/>
          </a:bodyPr>
          <a:lstStyle/>
          <a:p>
            <a:r>
              <a:rPr lang="en-US" sz="900">
                <a:solidFill>
                  <a:schemeClr val="accent2">
                    <a:lumMod val="60000"/>
                    <a:lumOff val="40000"/>
                  </a:schemeClr>
                </a:solidFill>
              </a:rPr>
              <a:t>6.9% (n=897)</a:t>
            </a:r>
          </a:p>
          <a:p>
            <a:r>
              <a:rPr lang="en-US" sz="900">
                <a:solidFill>
                  <a:schemeClr val="accent5"/>
                </a:solidFill>
              </a:rPr>
              <a:t>7.0% (n=640)</a:t>
            </a:r>
          </a:p>
        </p:txBody>
      </p:sp>
      <p:sp>
        <p:nvSpPr>
          <p:cNvPr id="12" name="TextBox 11">
            <a:extLst>
              <a:ext uri="{FF2B5EF4-FFF2-40B4-BE49-F238E27FC236}">
                <a16:creationId xmlns:a16="http://schemas.microsoft.com/office/drawing/2014/main" id="{F71445DF-00C6-DB6D-D15E-D2E18CF6D0ED}"/>
              </a:ext>
            </a:extLst>
          </p:cNvPr>
          <p:cNvSpPr txBox="1"/>
          <p:nvPr/>
        </p:nvSpPr>
        <p:spPr>
          <a:xfrm>
            <a:off x="2253475" y="5896658"/>
            <a:ext cx="914033" cy="369332"/>
          </a:xfrm>
          <a:prstGeom prst="rect">
            <a:avLst/>
          </a:prstGeom>
          <a:noFill/>
        </p:spPr>
        <p:txBody>
          <a:bodyPr wrap="none" rtlCol="0">
            <a:spAutoFit/>
          </a:bodyPr>
          <a:lstStyle/>
          <a:p>
            <a:r>
              <a:rPr lang="en-US" sz="900">
                <a:solidFill>
                  <a:schemeClr val="accent2">
                    <a:lumMod val="60000"/>
                    <a:lumOff val="40000"/>
                  </a:schemeClr>
                </a:solidFill>
              </a:rPr>
              <a:t>27.4% (n=2321)</a:t>
            </a:r>
          </a:p>
          <a:p>
            <a:r>
              <a:rPr lang="en-US" sz="900">
                <a:solidFill>
                  <a:schemeClr val="accent5"/>
                </a:solidFill>
              </a:rPr>
              <a:t>27.4% (n=1354)</a:t>
            </a:r>
          </a:p>
        </p:txBody>
      </p:sp>
      <p:sp>
        <p:nvSpPr>
          <p:cNvPr id="13" name="TextBox 12">
            <a:extLst>
              <a:ext uri="{FF2B5EF4-FFF2-40B4-BE49-F238E27FC236}">
                <a16:creationId xmlns:a16="http://schemas.microsoft.com/office/drawing/2014/main" id="{DBD691AF-643D-420C-757E-D61810E99D0C}"/>
              </a:ext>
            </a:extLst>
          </p:cNvPr>
          <p:cNvSpPr txBox="1"/>
          <p:nvPr/>
        </p:nvSpPr>
        <p:spPr>
          <a:xfrm>
            <a:off x="3054744" y="5896658"/>
            <a:ext cx="914033" cy="369332"/>
          </a:xfrm>
          <a:prstGeom prst="rect">
            <a:avLst/>
          </a:prstGeom>
          <a:noFill/>
        </p:spPr>
        <p:txBody>
          <a:bodyPr wrap="none" rtlCol="0">
            <a:spAutoFit/>
          </a:bodyPr>
          <a:lstStyle/>
          <a:p>
            <a:r>
              <a:rPr lang="en-US" sz="900">
                <a:solidFill>
                  <a:schemeClr val="accent2">
                    <a:lumMod val="60000"/>
                    <a:lumOff val="40000"/>
                  </a:schemeClr>
                </a:solidFill>
              </a:rPr>
              <a:t>16.3% (n=1121)</a:t>
            </a:r>
          </a:p>
          <a:p>
            <a:r>
              <a:rPr lang="en-US" sz="900">
                <a:solidFill>
                  <a:schemeClr val="accent5"/>
                </a:solidFill>
              </a:rPr>
              <a:t>15.9% (n=609)</a:t>
            </a:r>
          </a:p>
        </p:txBody>
      </p:sp>
      <p:sp>
        <p:nvSpPr>
          <p:cNvPr id="6" name="TextBox 5">
            <a:extLst>
              <a:ext uri="{FF2B5EF4-FFF2-40B4-BE49-F238E27FC236}">
                <a16:creationId xmlns:a16="http://schemas.microsoft.com/office/drawing/2014/main" id="{0EA7ACB3-CB75-D620-4BF9-F6DD750369AE}"/>
              </a:ext>
            </a:extLst>
          </p:cNvPr>
          <p:cNvSpPr txBox="1"/>
          <p:nvPr/>
        </p:nvSpPr>
        <p:spPr>
          <a:xfrm>
            <a:off x="5665857" y="1854111"/>
            <a:ext cx="1769780" cy="369332"/>
          </a:xfrm>
          <a:prstGeom prst="rect">
            <a:avLst/>
          </a:prstGeom>
          <a:noFill/>
        </p:spPr>
        <p:txBody>
          <a:bodyPr wrap="none" rtlCol="0">
            <a:spAutoFit/>
          </a:bodyPr>
          <a:lstStyle/>
          <a:p>
            <a:r>
              <a:rPr lang="en-US" b="1" u="sng"/>
              <a:t>Benzodiazepines</a:t>
            </a:r>
          </a:p>
        </p:txBody>
      </p:sp>
      <p:pic>
        <p:nvPicPr>
          <p:cNvPr id="5" name="Picture 4" descr="Benzodizepines use pre and post commercialization chart">
            <a:extLst>
              <a:ext uri="{FF2B5EF4-FFF2-40B4-BE49-F238E27FC236}">
                <a16:creationId xmlns:a16="http://schemas.microsoft.com/office/drawing/2014/main" id="{BD3015D5-06D5-A916-2BCD-0CA9EAEAFD40}"/>
              </a:ext>
            </a:extLst>
          </p:cNvPr>
          <p:cNvPicPr>
            <a:picLocks noChangeAspect="1"/>
          </p:cNvPicPr>
          <p:nvPr/>
        </p:nvPicPr>
        <p:blipFill>
          <a:blip r:embed="rId4"/>
          <a:stretch>
            <a:fillRect/>
          </a:stretch>
        </p:blipFill>
        <p:spPr>
          <a:xfrm>
            <a:off x="3991238" y="2202025"/>
            <a:ext cx="4178300" cy="3797300"/>
          </a:xfrm>
          <a:prstGeom prst="rect">
            <a:avLst/>
          </a:prstGeom>
        </p:spPr>
      </p:pic>
      <p:sp>
        <p:nvSpPr>
          <p:cNvPr id="14" name="TextBox 13">
            <a:extLst>
              <a:ext uri="{FF2B5EF4-FFF2-40B4-BE49-F238E27FC236}">
                <a16:creationId xmlns:a16="http://schemas.microsoft.com/office/drawing/2014/main" id="{5D0541EA-BBD0-587F-5ABD-9DA0AF94AF24}"/>
              </a:ext>
            </a:extLst>
          </p:cNvPr>
          <p:cNvSpPr txBox="1"/>
          <p:nvPr/>
        </p:nvSpPr>
        <p:spPr>
          <a:xfrm>
            <a:off x="4897299" y="5889567"/>
            <a:ext cx="798617" cy="369332"/>
          </a:xfrm>
          <a:prstGeom prst="rect">
            <a:avLst/>
          </a:prstGeom>
          <a:noFill/>
        </p:spPr>
        <p:txBody>
          <a:bodyPr wrap="none" rtlCol="0">
            <a:spAutoFit/>
          </a:bodyPr>
          <a:lstStyle/>
          <a:p>
            <a:r>
              <a:rPr lang="en-US" sz="900">
                <a:solidFill>
                  <a:schemeClr val="accent2">
                    <a:lumMod val="60000"/>
                    <a:lumOff val="40000"/>
                  </a:schemeClr>
                </a:solidFill>
              </a:rPr>
              <a:t>0% (n=221)</a:t>
            </a:r>
          </a:p>
          <a:p>
            <a:r>
              <a:rPr lang="en-US" sz="900">
                <a:solidFill>
                  <a:schemeClr val="accent5"/>
                </a:solidFill>
              </a:rPr>
              <a:t>0.9% (n=230)</a:t>
            </a:r>
          </a:p>
        </p:txBody>
      </p:sp>
      <p:sp>
        <p:nvSpPr>
          <p:cNvPr id="15" name="TextBox 14">
            <a:extLst>
              <a:ext uri="{FF2B5EF4-FFF2-40B4-BE49-F238E27FC236}">
                <a16:creationId xmlns:a16="http://schemas.microsoft.com/office/drawing/2014/main" id="{94CB1F07-A790-765C-7C12-468FB296DF38}"/>
              </a:ext>
            </a:extLst>
          </p:cNvPr>
          <p:cNvSpPr txBox="1"/>
          <p:nvPr/>
        </p:nvSpPr>
        <p:spPr>
          <a:xfrm>
            <a:off x="5588903" y="5889567"/>
            <a:ext cx="798617" cy="369332"/>
          </a:xfrm>
          <a:prstGeom prst="rect">
            <a:avLst/>
          </a:prstGeom>
          <a:noFill/>
        </p:spPr>
        <p:txBody>
          <a:bodyPr wrap="none" rtlCol="0">
            <a:spAutoFit/>
          </a:bodyPr>
          <a:lstStyle/>
          <a:p>
            <a:r>
              <a:rPr lang="en-US" sz="900">
                <a:solidFill>
                  <a:schemeClr val="accent2">
                    <a:lumMod val="60000"/>
                    <a:lumOff val="40000"/>
                  </a:schemeClr>
                </a:solidFill>
              </a:rPr>
              <a:t>6.1% (n=891)</a:t>
            </a:r>
          </a:p>
          <a:p>
            <a:r>
              <a:rPr lang="en-US" sz="900">
                <a:solidFill>
                  <a:schemeClr val="accent5"/>
                </a:solidFill>
              </a:rPr>
              <a:t>4.4% (n=632)</a:t>
            </a:r>
          </a:p>
        </p:txBody>
      </p:sp>
      <p:sp>
        <p:nvSpPr>
          <p:cNvPr id="16" name="TextBox 15">
            <a:extLst>
              <a:ext uri="{FF2B5EF4-FFF2-40B4-BE49-F238E27FC236}">
                <a16:creationId xmlns:a16="http://schemas.microsoft.com/office/drawing/2014/main" id="{A350C421-82E8-2397-5052-5AF9D8EE2C8B}"/>
              </a:ext>
            </a:extLst>
          </p:cNvPr>
          <p:cNvSpPr txBox="1"/>
          <p:nvPr/>
        </p:nvSpPr>
        <p:spPr>
          <a:xfrm>
            <a:off x="6277855" y="5889567"/>
            <a:ext cx="914033" cy="369332"/>
          </a:xfrm>
          <a:prstGeom prst="rect">
            <a:avLst/>
          </a:prstGeom>
          <a:noFill/>
        </p:spPr>
        <p:txBody>
          <a:bodyPr wrap="none" rtlCol="0">
            <a:spAutoFit/>
          </a:bodyPr>
          <a:lstStyle/>
          <a:p>
            <a:r>
              <a:rPr lang="en-US" sz="900">
                <a:solidFill>
                  <a:schemeClr val="accent2">
                    <a:lumMod val="60000"/>
                    <a:lumOff val="40000"/>
                  </a:schemeClr>
                </a:solidFill>
              </a:rPr>
              <a:t>18.5% (n=2293)</a:t>
            </a:r>
          </a:p>
          <a:p>
            <a:r>
              <a:rPr lang="en-US" sz="900">
                <a:solidFill>
                  <a:schemeClr val="accent5"/>
                </a:solidFill>
              </a:rPr>
              <a:t>14.0% (n=1346)</a:t>
            </a:r>
          </a:p>
        </p:txBody>
      </p:sp>
      <p:sp>
        <p:nvSpPr>
          <p:cNvPr id="17" name="TextBox 16">
            <a:extLst>
              <a:ext uri="{FF2B5EF4-FFF2-40B4-BE49-F238E27FC236}">
                <a16:creationId xmlns:a16="http://schemas.microsoft.com/office/drawing/2014/main" id="{049EFBB6-2E73-8B72-574B-FBA70F5463C8}"/>
              </a:ext>
            </a:extLst>
          </p:cNvPr>
          <p:cNvSpPr txBox="1"/>
          <p:nvPr/>
        </p:nvSpPr>
        <p:spPr>
          <a:xfrm>
            <a:off x="7079124" y="5889567"/>
            <a:ext cx="914033" cy="369332"/>
          </a:xfrm>
          <a:prstGeom prst="rect">
            <a:avLst/>
          </a:prstGeom>
          <a:noFill/>
        </p:spPr>
        <p:txBody>
          <a:bodyPr wrap="none" rtlCol="0">
            <a:spAutoFit/>
          </a:bodyPr>
          <a:lstStyle/>
          <a:p>
            <a:r>
              <a:rPr lang="en-US" sz="900">
                <a:solidFill>
                  <a:schemeClr val="accent2">
                    <a:lumMod val="60000"/>
                    <a:lumOff val="40000"/>
                  </a:schemeClr>
                </a:solidFill>
              </a:rPr>
              <a:t>17.0% (n=1112)</a:t>
            </a:r>
          </a:p>
          <a:p>
            <a:r>
              <a:rPr lang="en-US" sz="900">
                <a:solidFill>
                  <a:schemeClr val="accent5"/>
                </a:solidFill>
              </a:rPr>
              <a:t>16.3% (n=602)</a:t>
            </a:r>
          </a:p>
        </p:txBody>
      </p:sp>
      <p:sp>
        <p:nvSpPr>
          <p:cNvPr id="9" name="TextBox 8">
            <a:extLst>
              <a:ext uri="{FF2B5EF4-FFF2-40B4-BE49-F238E27FC236}">
                <a16:creationId xmlns:a16="http://schemas.microsoft.com/office/drawing/2014/main" id="{07729DCA-CC27-284C-1095-A8C7D024A97A}"/>
              </a:ext>
            </a:extLst>
          </p:cNvPr>
          <p:cNvSpPr txBox="1"/>
          <p:nvPr/>
        </p:nvSpPr>
        <p:spPr>
          <a:xfrm>
            <a:off x="10086396" y="1854111"/>
            <a:ext cx="915507" cy="369332"/>
          </a:xfrm>
          <a:prstGeom prst="rect">
            <a:avLst/>
          </a:prstGeom>
          <a:noFill/>
        </p:spPr>
        <p:txBody>
          <a:bodyPr wrap="none" rtlCol="0">
            <a:spAutoFit/>
          </a:bodyPr>
          <a:lstStyle/>
          <a:p>
            <a:r>
              <a:rPr lang="en-US" b="1" u="sng"/>
              <a:t>Opiates</a:t>
            </a:r>
          </a:p>
        </p:txBody>
      </p:sp>
      <p:pic>
        <p:nvPicPr>
          <p:cNvPr id="8" name="Picture 7" descr="Opiates pre and post commercialization use chart">
            <a:extLst>
              <a:ext uri="{FF2B5EF4-FFF2-40B4-BE49-F238E27FC236}">
                <a16:creationId xmlns:a16="http://schemas.microsoft.com/office/drawing/2014/main" id="{5D23A07E-DD67-6DDE-61DF-1ECA447C7354}"/>
              </a:ext>
            </a:extLst>
          </p:cNvPr>
          <p:cNvPicPr>
            <a:picLocks noChangeAspect="1"/>
          </p:cNvPicPr>
          <p:nvPr/>
        </p:nvPicPr>
        <p:blipFill>
          <a:blip r:embed="rId5"/>
          <a:srcRect l="1201" r="3945"/>
          <a:stretch/>
        </p:blipFill>
        <p:spPr>
          <a:xfrm>
            <a:off x="8051500" y="2176625"/>
            <a:ext cx="4011482" cy="3771900"/>
          </a:xfrm>
          <a:prstGeom prst="rect">
            <a:avLst/>
          </a:prstGeom>
        </p:spPr>
      </p:pic>
      <p:sp>
        <p:nvSpPr>
          <p:cNvPr id="27" name="Text 8">
            <a:extLst>
              <a:ext uri="{FF2B5EF4-FFF2-40B4-BE49-F238E27FC236}">
                <a16:creationId xmlns:a16="http://schemas.microsoft.com/office/drawing/2014/main" id="{6DCDE314-3AFA-6627-1540-FF126CDC4964}"/>
              </a:ext>
            </a:extLst>
          </p:cNvPr>
          <p:cNvSpPr/>
          <p:nvPr/>
        </p:nvSpPr>
        <p:spPr>
          <a:xfrm>
            <a:off x="10223556" y="3640272"/>
            <a:ext cx="2319800" cy="444373"/>
          </a:xfrm>
          <a:prstGeom prst="rect">
            <a:avLst/>
          </a:prstGeom>
          <a:noFill/>
          <a:ln/>
        </p:spPr>
        <p:txBody>
          <a:bodyPr wrap="none" lIns="0" tIns="0" rIns="0" bIns="0" rtlCol="0" anchor="t"/>
          <a:lstStyle/>
          <a:p>
            <a:pPr marL="0" indent="0">
              <a:lnSpc>
                <a:spcPts val="3800"/>
              </a:lnSpc>
              <a:buNone/>
            </a:pPr>
            <a:r>
              <a:rPr lang="en-US" sz="2000" b="1">
                <a:solidFill>
                  <a:srgbClr val="C00000"/>
                </a:solidFill>
                <a:latin typeface="Aptos" panose="020B0004020202020204" pitchFamily="34" charset="0"/>
                <a:ea typeface="Libre Baskerville" pitchFamily="34" charset="-122"/>
                <a:cs typeface="Libre Baskerville" pitchFamily="34" charset="-120"/>
              </a:rPr>
              <a:t>7% </a:t>
            </a:r>
            <a:r>
              <a:rPr lang="en-US" sz="2000" b="1">
                <a:solidFill>
                  <a:srgbClr val="C00000"/>
                </a:solidFill>
                <a:latin typeface="Aptos" panose="020B0004020202020204" pitchFamily="34" charset="0"/>
                <a:ea typeface="Libre Baskerville" pitchFamily="34" charset="-122"/>
                <a:cs typeface="Libre Baskerville" pitchFamily="34" charset="-120"/>
                <a:sym typeface="Wingdings" pitchFamily="2" charset="2"/>
              </a:rPr>
              <a:t> 3%</a:t>
            </a:r>
            <a:endParaRPr lang="en-US" sz="2000" b="1">
              <a:solidFill>
                <a:srgbClr val="C00000"/>
              </a:solidFill>
              <a:latin typeface="Aptos" panose="020B0004020202020204" pitchFamily="34" charset="0"/>
            </a:endParaRPr>
          </a:p>
        </p:txBody>
      </p:sp>
      <p:sp>
        <p:nvSpPr>
          <p:cNvPr id="26" name="Oval 25">
            <a:extLst>
              <a:ext uri="{FF2B5EF4-FFF2-40B4-BE49-F238E27FC236}">
                <a16:creationId xmlns:a16="http://schemas.microsoft.com/office/drawing/2014/main" id="{FCF0484A-59F1-F4B7-E0DD-C5F4576E3E79}"/>
              </a:ext>
              <a:ext uri="{C183D7F6-B498-43B3-948B-1728B52AA6E4}">
                <adec:decorative xmlns:adec="http://schemas.microsoft.com/office/drawing/2017/decorative" val="1"/>
              </a:ext>
            </a:extLst>
          </p:cNvPr>
          <p:cNvSpPr/>
          <p:nvPr/>
        </p:nvSpPr>
        <p:spPr>
          <a:xfrm>
            <a:off x="10333221" y="4172859"/>
            <a:ext cx="798617" cy="14931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B5041947-D355-85D4-B614-C51EE881BDE6}"/>
              </a:ext>
            </a:extLst>
          </p:cNvPr>
          <p:cNvSpPr txBox="1"/>
          <p:nvPr/>
        </p:nvSpPr>
        <p:spPr>
          <a:xfrm>
            <a:off x="8852625" y="5878931"/>
            <a:ext cx="798617" cy="369332"/>
          </a:xfrm>
          <a:prstGeom prst="rect">
            <a:avLst/>
          </a:prstGeom>
          <a:noFill/>
        </p:spPr>
        <p:txBody>
          <a:bodyPr wrap="none" rtlCol="0">
            <a:spAutoFit/>
          </a:bodyPr>
          <a:lstStyle/>
          <a:p>
            <a:r>
              <a:rPr lang="en-US" sz="900">
                <a:solidFill>
                  <a:schemeClr val="accent2">
                    <a:lumMod val="60000"/>
                    <a:lumOff val="40000"/>
                  </a:schemeClr>
                </a:solidFill>
              </a:rPr>
              <a:t>0.5% (n=221)</a:t>
            </a:r>
          </a:p>
          <a:p>
            <a:r>
              <a:rPr lang="en-US" sz="900">
                <a:solidFill>
                  <a:schemeClr val="accent5"/>
                </a:solidFill>
              </a:rPr>
              <a:t>0.9% (n=230)</a:t>
            </a:r>
          </a:p>
        </p:txBody>
      </p:sp>
      <p:sp>
        <p:nvSpPr>
          <p:cNvPr id="19" name="TextBox 18">
            <a:extLst>
              <a:ext uri="{FF2B5EF4-FFF2-40B4-BE49-F238E27FC236}">
                <a16:creationId xmlns:a16="http://schemas.microsoft.com/office/drawing/2014/main" id="{EB92769F-8D9B-6454-3A0A-5A021A6AC5B6}"/>
              </a:ext>
            </a:extLst>
          </p:cNvPr>
          <p:cNvSpPr txBox="1"/>
          <p:nvPr/>
        </p:nvSpPr>
        <p:spPr>
          <a:xfrm>
            <a:off x="9544229" y="5878931"/>
            <a:ext cx="798617" cy="369332"/>
          </a:xfrm>
          <a:prstGeom prst="rect">
            <a:avLst/>
          </a:prstGeom>
          <a:noFill/>
        </p:spPr>
        <p:txBody>
          <a:bodyPr wrap="none" rtlCol="0">
            <a:spAutoFit/>
          </a:bodyPr>
          <a:lstStyle/>
          <a:p>
            <a:r>
              <a:rPr lang="en-US" sz="900">
                <a:solidFill>
                  <a:schemeClr val="accent2">
                    <a:lumMod val="60000"/>
                    <a:lumOff val="40000"/>
                  </a:schemeClr>
                </a:solidFill>
              </a:rPr>
              <a:t>0.8% (n=891)</a:t>
            </a:r>
          </a:p>
          <a:p>
            <a:r>
              <a:rPr lang="en-US" sz="900">
                <a:solidFill>
                  <a:schemeClr val="accent5"/>
                </a:solidFill>
              </a:rPr>
              <a:t>0.9% (n=632)</a:t>
            </a:r>
          </a:p>
        </p:txBody>
      </p:sp>
      <p:sp>
        <p:nvSpPr>
          <p:cNvPr id="20" name="TextBox 19">
            <a:extLst>
              <a:ext uri="{FF2B5EF4-FFF2-40B4-BE49-F238E27FC236}">
                <a16:creationId xmlns:a16="http://schemas.microsoft.com/office/drawing/2014/main" id="{8417A46A-7405-B6C1-D124-9F14BACF288A}"/>
              </a:ext>
            </a:extLst>
          </p:cNvPr>
          <p:cNvSpPr txBox="1"/>
          <p:nvPr/>
        </p:nvSpPr>
        <p:spPr>
          <a:xfrm>
            <a:off x="10233181" y="5878931"/>
            <a:ext cx="856325" cy="369332"/>
          </a:xfrm>
          <a:prstGeom prst="rect">
            <a:avLst/>
          </a:prstGeom>
          <a:noFill/>
        </p:spPr>
        <p:txBody>
          <a:bodyPr wrap="none" rtlCol="0">
            <a:spAutoFit/>
          </a:bodyPr>
          <a:lstStyle/>
          <a:p>
            <a:r>
              <a:rPr lang="en-US" sz="900">
                <a:solidFill>
                  <a:schemeClr val="accent2">
                    <a:lumMod val="60000"/>
                    <a:lumOff val="40000"/>
                  </a:schemeClr>
                </a:solidFill>
              </a:rPr>
              <a:t>6.7% (n=2290)</a:t>
            </a:r>
          </a:p>
          <a:p>
            <a:r>
              <a:rPr lang="en-US" sz="900">
                <a:solidFill>
                  <a:schemeClr val="accent5"/>
                </a:solidFill>
              </a:rPr>
              <a:t>2.7% (n=1314)</a:t>
            </a:r>
          </a:p>
        </p:txBody>
      </p:sp>
      <p:sp>
        <p:nvSpPr>
          <p:cNvPr id="21" name="TextBox 20">
            <a:extLst>
              <a:ext uri="{FF2B5EF4-FFF2-40B4-BE49-F238E27FC236}">
                <a16:creationId xmlns:a16="http://schemas.microsoft.com/office/drawing/2014/main" id="{DA4DCE7D-DBCD-30A3-46DF-35EAE4D9FB39}"/>
              </a:ext>
            </a:extLst>
          </p:cNvPr>
          <p:cNvSpPr txBox="1"/>
          <p:nvPr/>
        </p:nvSpPr>
        <p:spPr>
          <a:xfrm>
            <a:off x="11034450" y="5878931"/>
            <a:ext cx="856325" cy="369332"/>
          </a:xfrm>
          <a:prstGeom prst="rect">
            <a:avLst/>
          </a:prstGeom>
          <a:noFill/>
        </p:spPr>
        <p:txBody>
          <a:bodyPr wrap="none" rtlCol="0">
            <a:spAutoFit/>
          </a:bodyPr>
          <a:lstStyle/>
          <a:p>
            <a:r>
              <a:rPr lang="en-US" sz="900">
                <a:solidFill>
                  <a:schemeClr val="accent2">
                    <a:lumMod val="60000"/>
                    <a:lumOff val="40000"/>
                  </a:schemeClr>
                </a:solidFill>
              </a:rPr>
              <a:t>4.7% (n=1111)</a:t>
            </a:r>
          </a:p>
          <a:p>
            <a:r>
              <a:rPr lang="en-US" sz="900">
                <a:solidFill>
                  <a:schemeClr val="accent5"/>
                </a:solidFill>
              </a:rPr>
              <a:t>3.8% (n=603)</a:t>
            </a:r>
          </a:p>
        </p:txBody>
      </p:sp>
      <p:pic>
        <p:nvPicPr>
          <p:cNvPr id="22" name="Picture 21">
            <a:extLst>
              <a:ext uri="{FF2B5EF4-FFF2-40B4-BE49-F238E27FC236}">
                <a16:creationId xmlns:a16="http://schemas.microsoft.com/office/drawing/2014/main" id="{D6B1B35E-4CB1-7C33-7DCC-69F4C486D7E3}"/>
              </a:ext>
              <a:ext uri="{C183D7F6-B498-43B3-948B-1728B52AA6E4}">
                <adec:decorative xmlns:adec="http://schemas.microsoft.com/office/drawing/2017/decorative" val="1"/>
              </a:ext>
            </a:extLst>
          </p:cNvPr>
          <p:cNvPicPr>
            <a:picLocks noChangeAspect="1"/>
          </p:cNvPicPr>
          <p:nvPr/>
        </p:nvPicPr>
        <p:blipFill>
          <a:blip r:embed="rId6"/>
          <a:srcRect t="34729"/>
          <a:stretch/>
        </p:blipFill>
        <p:spPr>
          <a:xfrm>
            <a:off x="1915590" y="6281208"/>
            <a:ext cx="767155" cy="157374"/>
          </a:xfrm>
          <a:prstGeom prst="rect">
            <a:avLst/>
          </a:prstGeom>
        </p:spPr>
      </p:pic>
      <p:pic>
        <p:nvPicPr>
          <p:cNvPr id="23" name="Picture 22">
            <a:extLst>
              <a:ext uri="{FF2B5EF4-FFF2-40B4-BE49-F238E27FC236}">
                <a16:creationId xmlns:a16="http://schemas.microsoft.com/office/drawing/2014/main" id="{C46A5003-6CC9-2E45-778B-623BE881C25B}"/>
              </a:ext>
              <a:ext uri="{C183D7F6-B498-43B3-948B-1728B52AA6E4}">
                <adec:decorative xmlns:adec="http://schemas.microsoft.com/office/drawing/2017/decorative" val="1"/>
              </a:ext>
            </a:extLst>
          </p:cNvPr>
          <p:cNvPicPr>
            <a:picLocks noChangeAspect="1"/>
          </p:cNvPicPr>
          <p:nvPr/>
        </p:nvPicPr>
        <p:blipFill>
          <a:blip r:embed="rId6"/>
          <a:srcRect t="34729"/>
          <a:stretch/>
        </p:blipFill>
        <p:spPr>
          <a:xfrm>
            <a:off x="6068755" y="6281208"/>
            <a:ext cx="767155" cy="157374"/>
          </a:xfrm>
          <a:prstGeom prst="rect">
            <a:avLst/>
          </a:prstGeom>
        </p:spPr>
      </p:pic>
      <p:pic>
        <p:nvPicPr>
          <p:cNvPr id="24" name="Picture 23">
            <a:extLst>
              <a:ext uri="{FF2B5EF4-FFF2-40B4-BE49-F238E27FC236}">
                <a16:creationId xmlns:a16="http://schemas.microsoft.com/office/drawing/2014/main" id="{FB6A349E-E21E-628A-1838-DBDE18DCA48F}"/>
              </a:ext>
              <a:ext uri="{C183D7F6-B498-43B3-948B-1728B52AA6E4}">
                <adec:decorative xmlns:adec="http://schemas.microsoft.com/office/drawing/2017/decorative" val="1"/>
              </a:ext>
            </a:extLst>
          </p:cNvPr>
          <p:cNvPicPr>
            <a:picLocks noChangeAspect="1"/>
          </p:cNvPicPr>
          <p:nvPr/>
        </p:nvPicPr>
        <p:blipFill>
          <a:blip r:embed="rId6"/>
          <a:srcRect t="34729"/>
          <a:stretch/>
        </p:blipFill>
        <p:spPr>
          <a:xfrm>
            <a:off x="9961139" y="6281208"/>
            <a:ext cx="767155" cy="157374"/>
          </a:xfrm>
          <a:prstGeom prst="rect">
            <a:avLst/>
          </a:prstGeom>
        </p:spPr>
      </p:pic>
      <p:pic>
        <p:nvPicPr>
          <p:cNvPr id="25" name="Picture 24">
            <a:extLst>
              <a:ext uri="{FF2B5EF4-FFF2-40B4-BE49-F238E27FC236}">
                <a16:creationId xmlns:a16="http://schemas.microsoft.com/office/drawing/2014/main" id="{18F0AA58-5469-08EE-48B2-D65A95EABFA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6679216"/>
            <a:ext cx="12192000" cy="178784"/>
          </a:xfrm>
          <a:prstGeom prst="rect">
            <a:avLst/>
          </a:prstGeom>
        </p:spPr>
      </p:pic>
      <p:pic>
        <p:nvPicPr>
          <p:cNvPr id="31" name="Picture 30">
            <a:extLst>
              <a:ext uri="{FF2B5EF4-FFF2-40B4-BE49-F238E27FC236}">
                <a16:creationId xmlns:a16="http://schemas.microsoft.com/office/drawing/2014/main" id="{F1D6E083-0ACC-662D-5387-0ED8EFA96BE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31005" y="1452808"/>
            <a:ext cx="1646307" cy="406952"/>
          </a:xfrm>
          <a:prstGeom prst="rect">
            <a:avLst/>
          </a:prstGeom>
          <a:ln>
            <a:solidFill>
              <a:schemeClr val="tx1"/>
            </a:solidFill>
          </a:ln>
        </p:spPr>
      </p:pic>
    </p:spTree>
    <p:extLst>
      <p:ext uri="{BB962C8B-B14F-4D97-AF65-F5344CB8AC3E}">
        <p14:creationId xmlns:p14="http://schemas.microsoft.com/office/powerpoint/2010/main" val="3477654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C3BA-27C7-27D8-C8BC-FFCB89A73E8C}"/>
              </a:ext>
            </a:extLst>
          </p:cNvPr>
          <p:cNvSpPr>
            <a:spLocks noGrp="1"/>
          </p:cNvSpPr>
          <p:nvPr>
            <p:ph type="title" idx="4294967295"/>
          </p:nvPr>
        </p:nvSpPr>
        <p:spPr>
          <a:xfrm>
            <a:off x="0" y="500063"/>
            <a:ext cx="10896600" cy="885825"/>
          </a:xfrm>
        </p:spPr>
        <p:txBody>
          <a:bodyPr>
            <a:normAutofit/>
          </a:bodyPr>
          <a:lstStyle/>
          <a:p>
            <a:r>
              <a:rPr lang="en-US" sz="4000" b="1">
                <a:latin typeface="Aptos" panose="020B0004020202020204" pitchFamily="34" charset="0"/>
              </a:rPr>
              <a:t>Results Summary</a:t>
            </a:r>
          </a:p>
        </p:txBody>
      </p:sp>
      <p:sp>
        <p:nvSpPr>
          <p:cNvPr id="3" name="Content Placeholder 2">
            <a:extLst>
              <a:ext uri="{FF2B5EF4-FFF2-40B4-BE49-F238E27FC236}">
                <a16:creationId xmlns:a16="http://schemas.microsoft.com/office/drawing/2014/main" id="{CE296F00-B172-3026-F7D6-0C13AEAF348A}"/>
              </a:ext>
            </a:extLst>
          </p:cNvPr>
          <p:cNvSpPr>
            <a:spLocks noGrp="1"/>
          </p:cNvSpPr>
          <p:nvPr>
            <p:ph idx="4294967295"/>
          </p:nvPr>
        </p:nvSpPr>
        <p:spPr>
          <a:xfrm>
            <a:off x="0" y="1825625"/>
            <a:ext cx="10896600" cy="3462338"/>
          </a:xfrm>
        </p:spPr>
        <p:txBody>
          <a:bodyPr>
            <a:normAutofit/>
          </a:bodyPr>
          <a:lstStyle/>
          <a:p>
            <a:pPr>
              <a:spcBef>
                <a:spcPts val="2500"/>
              </a:spcBef>
            </a:pPr>
            <a:r>
              <a:rPr lang="en-US">
                <a:latin typeface="Aptos" panose="020B0004020202020204" pitchFamily="34" charset="0"/>
              </a:rPr>
              <a:t>Adolescents had the largest increases in cannabis use and cannabis-related disorder rates </a:t>
            </a:r>
          </a:p>
          <a:p>
            <a:pPr>
              <a:spcBef>
                <a:spcPts val="2500"/>
              </a:spcBef>
            </a:pPr>
            <a:r>
              <a:rPr lang="en-US">
                <a:latin typeface="Aptos" panose="020B0004020202020204" pitchFamily="34" charset="0"/>
              </a:rPr>
              <a:t>Contrary to general population surveys, </a:t>
            </a:r>
            <a:r>
              <a:rPr lang="en-US" b="1">
                <a:latin typeface="Aptos" panose="020B0004020202020204" pitchFamily="34" charset="0"/>
              </a:rPr>
              <a:t>youth with psychiatric vulnerabilities may be using more and are more likely to develop problematic use</a:t>
            </a:r>
          </a:p>
          <a:p>
            <a:pPr>
              <a:spcBef>
                <a:spcPts val="2500"/>
              </a:spcBef>
            </a:pPr>
            <a:r>
              <a:rPr lang="en-US">
                <a:latin typeface="Aptos" panose="020B0004020202020204" pitchFamily="34" charset="0"/>
              </a:rPr>
              <a:t>Conservative analysis: long-term effects may be even greater</a:t>
            </a:r>
          </a:p>
          <a:p>
            <a:pPr marL="0" indent="0">
              <a:spcBef>
                <a:spcPts val="2500"/>
              </a:spcBef>
              <a:buNone/>
            </a:pPr>
            <a:endParaRPr lang="en-US">
              <a:latin typeface="Aptos" panose="020B0004020202020204" pitchFamily="34" charset="0"/>
            </a:endParaRPr>
          </a:p>
        </p:txBody>
      </p:sp>
      <p:sp>
        <p:nvSpPr>
          <p:cNvPr id="4" name="TextBox 3">
            <a:extLst>
              <a:ext uri="{FF2B5EF4-FFF2-40B4-BE49-F238E27FC236}">
                <a16:creationId xmlns:a16="http://schemas.microsoft.com/office/drawing/2014/main" id="{2EE9166E-8D4C-176B-DA55-659EACB1406E}"/>
              </a:ext>
            </a:extLst>
          </p:cNvPr>
          <p:cNvSpPr txBox="1"/>
          <p:nvPr/>
        </p:nvSpPr>
        <p:spPr>
          <a:xfrm>
            <a:off x="1222408" y="6402217"/>
            <a:ext cx="10969592" cy="276999"/>
          </a:xfrm>
          <a:prstGeom prst="rect">
            <a:avLst/>
          </a:prstGeom>
          <a:noFill/>
        </p:spPr>
        <p:txBody>
          <a:bodyPr wrap="square" rtlCol="0">
            <a:spAutoFit/>
          </a:bodyPr>
          <a:lstStyle/>
          <a:p>
            <a:pPr algn="r"/>
            <a:r>
              <a:rPr lang="en-US" sz="1200"/>
              <a:t>Terala et al., 2023, </a:t>
            </a:r>
            <a:r>
              <a:rPr lang="en-US" sz="1200" i="1"/>
              <a:t>JAMA Peds</a:t>
            </a:r>
            <a:r>
              <a:rPr lang="en-US" sz="1200"/>
              <a:t>; Winters &amp; Lee, 2008, </a:t>
            </a:r>
            <a:r>
              <a:rPr lang="en-US" sz="1200" i="1"/>
              <a:t>Drug Alcohol Depend; </a:t>
            </a:r>
            <a:r>
              <a:rPr lang="en-US" sz="1200"/>
              <a:t>Myran et al., 2023, </a:t>
            </a:r>
            <a:r>
              <a:rPr lang="en-US" sz="1200" i="1"/>
              <a:t>JAMA Psychiatry; </a:t>
            </a:r>
            <a:r>
              <a:rPr lang="en-US" sz="1200"/>
              <a:t>Hammond et al., 2024, </a:t>
            </a:r>
            <a:r>
              <a:rPr lang="en-US" sz="1200" i="1"/>
              <a:t>J Am </a:t>
            </a:r>
            <a:r>
              <a:rPr lang="en-US" sz="1200" i="1" err="1"/>
              <a:t>Acad</a:t>
            </a:r>
            <a:r>
              <a:rPr lang="en-US" sz="1200" i="1"/>
              <a:t> Child </a:t>
            </a:r>
            <a:r>
              <a:rPr lang="en-US" sz="1200" i="1" err="1"/>
              <a:t>Adolesc</a:t>
            </a:r>
            <a:r>
              <a:rPr lang="en-US" sz="1200" i="1"/>
              <a:t> Psychiatry</a:t>
            </a:r>
          </a:p>
        </p:txBody>
      </p:sp>
      <p:grpSp>
        <p:nvGrpSpPr>
          <p:cNvPr id="5" name="Group 4">
            <a:extLst>
              <a:ext uri="{FF2B5EF4-FFF2-40B4-BE49-F238E27FC236}">
                <a16:creationId xmlns:a16="http://schemas.microsoft.com/office/drawing/2014/main" id="{6745DA4D-8FFA-3B6F-091A-C658725423D2}"/>
              </a:ext>
              <a:ext uri="{C183D7F6-B498-43B3-948B-1728B52AA6E4}">
                <adec:decorative xmlns:adec="http://schemas.microsoft.com/office/drawing/2017/decorative" val="1"/>
              </a:ext>
            </a:extLst>
          </p:cNvPr>
          <p:cNvGrpSpPr/>
          <p:nvPr/>
        </p:nvGrpSpPr>
        <p:grpSpPr>
          <a:xfrm>
            <a:off x="0" y="1264379"/>
            <a:ext cx="5055173" cy="178870"/>
            <a:chOff x="0" y="1425064"/>
            <a:chExt cx="8401141" cy="0"/>
          </a:xfrm>
        </p:grpSpPr>
        <p:cxnSp>
          <p:nvCxnSpPr>
            <p:cNvPr id="6" name="Straight Connector 5">
              <a:extLst>
                <a:ext uri="{FF2B5EF4-FFF2-40B4-BE49-F238E27FC236}">
                  <a16:creationId xmlns:a16="http://schemas.microsoft.com/office/drawing/2014/main" id="{5483EA1C-E712-72DB-DC88-7B231646C18A}"/>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C00AF25-4025-8310-C22A-A4661FAB0A77}"/>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95504EF6-9E5C-6D42-6F74-5A943728C2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spTree>
    <p:extLst>
      <p:ext uri="{BB962C8B-B14F-4D97-AF65-F5344CB8AC3E}">
        <p14:creationId xmlns:p14="http://schemas.microsoft.com/office/powerpoint/2010/main" val="208511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3E9E-9AA0-0FB8-1BF0-89DB23F06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2CF23-3C67-D291-396E-3C1CCD2922C3}"/>
              </a:ext>
            </a:extLst>
          </p:cNvPr>
          <p:cNvSpPr>
            <a:spLocks noGrp="1"/>
          </p:cNvSpPr>
          <p:nvPr>
            <p:ph type="title" idx="4294967295"/>
          </p:nvPr>
        </p:nvSpPr>
        <p:spPr>
          <a:xfrm>
            <a:off x="0" y="500063"/>
            <a:ext cx="10896600" cy="885825"/>
          </a:xfrm>
        </p:spPr>
        <p:txBody>
          <a:bodyPr>
            <a:normAutofit/>
          </a:bodyPr>
          <a:lstStyle/>
          <a:p>
            <a:r>
              <a:rPr lang="en-US" sz="4000" b="1" dirty="0">
                <a:latin typeface="Aptos"/>
              </a:rPr>
              <a:t>Experiences from the Front Line</a:t>
            </a:r>
            <a:endParaRPr lang="en-US" sz="4000" b="1" dirty="0">
              <a:latin typeface="Aptos" panose="020B0004020202020204" pitchFamily="34" charset="0"/>
            </a:endParaRPr>
          </a:p>
        </p:txBody>
      </p:sp>
      <p:pic>
        <p:nvPicPr>
          <p:cNvPr id="4" name="Online Media 3" title="Experiences from the Front-line">
            <a:hlinkClick r:id="" action="ppaction://media"/>
            <a:extLst>
              <a:ext uri="{FF2B5EF4-FFF2-40B4-BE49-F238E27FC236}">
                <a16:creationId xmlns:a16="http://schemas.microsoft.com/office/drawing/2014/main" id="{D73DB224-8C20-8B52-F58B-F7515447E2DE}"/>
              </a:ext>
            </a:extLst>
          </p:cNvPr>
          <p:cNvPicPr>
            <a:picLocks noGrp="1" noRot="1" noChangeAspect="1"/>
          </p:cNvPicPr>
          <p:nvPr>
            <p:ph type="pic" sz="quarter" idx="10"/>
            <a:videoFile r:link="rId1"/>
          </p:nvPr>
        </p:nvPicPr>
        <p:blipFill>
          <a:blip r:embed="rId4"/>
          <a:stretch>
            <a:fillRect/>
          </a:stretch>
        </p:blipFill>
        <p:spPr>
          <a:xfrm>
            <a:off x="1945425" y="1533525"/>
            <a:ext cx="8547212" cy="4829175"/>
          </a:xfrm>
        </p:spPr>
      </p:pic>
      <p:grpSp>
        <p:nvGrpSpPr>
          <p:cNvPr id="5" name="Group 4">
            <a:extLst>
              <a:ext uri="{FF2B5EF4-FFF2-40B4-BE49-F238E27FC236}">
                <a16:creationId xmlns:a16="http://schemas.microsoft.com/office/drawing/2014/main" id="{915244AE-8FAF-2379-E5EC-A14A1A4E21EE}"/>
              </a:ext>
              <a:ext uri="{C183D7F6-B498-43B3-948B-1728B52AA6E4}">
                <adec:decorative xmlns:adec="http://schemas.microsoft.com/office/drawing/2017/decorative" val="1"/>
              </a:ext>
            </a:extLst>
          </p:cNvPr>
          <p:cNvGrpSpPr/>
          <p:nvPr/>
        </p:nvGrpSpPr>
        <p:grpSpPr>
          <a:xfrm>
            <a:off x="0" y="1264379"/>
            <a:ext cx="9218645" cy="51237"/>
            <a:chOff x="0" y="1425064"/>
            <a:chExt cx="8401141" cy="0"/>
          </a:xfrm>
        </p:grpSpPr>
        <p:cxnSp>
          <p:nvCxnSpPr>
            <p:cNvPr id="6" name="Straight Connector 5">
              <a:extLst>
                <a:ext uri="{FF2B5EF4-FFF2-40B4-BE49-F238E27FC236}">
                  <a16:creationId xmlns:a16="http://schemas.microsoft.com/office/drawing/2014/main" id="{8E265DE0-288C-B67B-4231-C385A09F8AE1}"/>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451021-A7C2-70B5-95AC-1BFFCEB26CF4}"/>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8C5C5A47-7C6E-8C83-F7C6-CF0C228902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679216"/>
            <a:ext cx="12192000" cy="178784"/>
          </a:xfrm>
          <a:prstGeom prst="rect">
            <a:avLst/>
          </a:prstGeom>
        </p:spPr>
      </p:pic>
    </p:spTree>
    <p:extLst>
      <p:ext uri="{BB962C8B-B14F-4D97-AF65-F5344CB8AC3E}">
        <p14:creationId xmlns:p14="http://schemas.microsoft.com/office/powerpoint/2010/main" val="371986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D475-0CB7-D7ED-CD1F-AB30523EF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BEBB8-B3D9-3CAD-A72C-1F720306D5C1}"/>
              </a:ext>
            </a:extLst>
          </p:cNvPr>
          <p:cNvSpPr>
            <a:spLocks noGrp="1"/>
          </p:cNvSpPr>
          <p:nvPr>
            <p:ph type="title" idx="4294967295"/>
          </p:nvPr>
        </p:nvSpPr>
        <p:spPr>
          <a:xfrm>
            <a:off x="281835" y="500063"/>
            <a:ext cx="10614765" cy="854510"/>
          </a:xfrm>
        </p:spPr>
        <p:txBody>
          <a:bodyPr>
            <a:normAutofit/>
          </a:bodyPr>
          <a:lstStyle/>
          <a:p>
            <a:r>
              <a:rPr lang="en-US" sz="4000" b="1">
                <a:latin typeface="Aptos" panose="020B0004020202020204" pitchFamily="34" charset="0"/>
              </a:rPr>
              <a:t>Implications </a:t>
            </a:r>
          </a:p>
        </p:txBody>
      </p:sp>
      <p:sp>
        <p:nvSpPr>
          <p:cNvPr id="3" name="Content Placeholder 2">
            <a:extLst>
              <a:ext uri="{FF2B5EF4-FFF2-40B4-BE49-F238E27FC236}">
                <a16:creationId xmlns:a16="http://schemas.microsoft.com/office/drawing/2014/main" id="{F6DF0DB1-529F-D263-EF15-EFAED35B3E9C}"/>
              </a:ext>
            </a:extLst>
          </p:cNvPr>
          <p:cNvSpPr>
            <a:spLocks noGrp="1"/>
          </p:cNvSpPr>
          <p:nvPr>
            <p:ph idx="4294967295"/>
          </p:nvPr>
        </p:nvSpPr>
        <p:spPr>
          <a:xfrm>
            <a:off x="281835" y="1825625"/>
            <a:ext cx="10233765" cy="4351338"/>
          </a:xfrm>
        </p:spPr>
        <p:txBody>
          <a:bodyPr>
            <a:normAutofit/>
          </a:bodyPr>
          <a:lstStyle/>
          <a:p>
            <a:pPr>
              <a:spcBef>
                <a:spcPts val="2000"/>
              </a:spcBef>
            </a:pPr>
            <a:r>
              <a:rPr lang="en-US" b="1" kern="100">
                <a:effectLst/>
                <a:latin typeface="Aptos" panose="020B0004020202020204" pitchFamily="34" charset="0"/>
                <a:ea typeface="DengXian" panose="02010600030101010101" pitchFamily="2" charset="-122"/>
                <a:cs typeface="Arial" panose="020B0604020202020204" pitchFamily="34" charset="0"/>
              </a:rPr>
              <a:t>Strengthen policies </a:t>
            </a:r>
            <a:r>
              <a:rPr lang="en-US" kern="100">
                <a:latin typeface="Aptos" panose="020B0004020202020204" pitchFamily="34" charset="0"/>
                <a:ea typeface="DengXian" panose="02010600030101010101" pitchFamily="2" charset="-122"/>
                <a:cs typeface="Arial" panose="020B0604020202020204" pitchFamily="34" charset="0"/>
              </a:rPr>
              <a:t>restricting underage access, especially to high-potency products</a:t>
            </a:r>
            <a:endParaRPr lang="en-US" kern="100">
              <a:effectLst/>
              <a:latin typeface="Aptos" panose="020B0004020202020204" pitchFamily="34" charset="0"/>
              <a:ea typeface="DengXian" panose="02010600030101010101" pitchFamily="2" charset="-122"/>
              <a:cs typeface="Arial" panose="020B0604020202020204" pitchFamily="34" charset="0"/>
            </a:endParaRPr>
          </a:p>
          <a:p>
            <a:pPr>
              <a:spcBef>
                <a:spcPts val="2000"/>
              </a:spcBef>
            </a:pPr>
            <a:r>
              <a:rPr lang="en-US" b="1">
                <a:latin typeface="Aptos" panose="020B0004020202020204" pitchFamily="34" charset="0"/>
              </a:rPr>
              <a:t>Youth- and family-focused education</a:t>
            </a:r>
            <a:r>
              <a:rPr lang="en-US">
                <a:latin typeface="Aptos" panose="020B0004020202020204" pitchFamily="34" charset="0"/>
              </a:rPr>
              <a:t> on harms of frequent use</a:t>
            </a:r>
          </a:p>
          <a:p>
            <a:pPr>
              <a:spcBef>
                <a:spcPts val="2000"/>
              </a:spcBef>
            </a:pPr>
            <a:r>
              <a:rPr lang="en-US" b="1">
                <a:latin typeface="Aptos" panose="020B0004020202020204" pitchFamily="34" charset="0"/>
              </a:rPr>
              <a:t>Targeted prevention and early intervention </a:t>
            </a:r>
            <a:r>
              <a:rPr lang="en-US">
                <a:latin typeface="Aptos" panose="020B0004020202020204" pitchFamily="34" charset="0"/>
              </a:rPr>
              <a:t>for high-risk groups (e.g., ED, CHR-P, FEP siblings)</a:t>
            </a:r>
            <a:endParaRPr lang="en-US" b="1">
              <a:latin typeface="Aptos" panose="020B0004020202020204" pitchFamily="34" charset="0"/>
            </a:endParaRPr>
          </a:p>
          <a:p>
            <a:pPr marL="0" indent="0">
              <a:spcBef>
                <a:spcPts val="2000"/>
              </a:spcBef>
              <a:buNone/>
            </a:pPr>
            <a:endParaRPr lang="en-US">
              <a:latin typeface="Aptos" panose="020B0004020202020204" pitchFamily="34" charset="0"/>
            </a:endParaRPr>
          </a:p>
        </p:txBody>
      </p:sp>
      <p:sp>
        <p:nvSpPr>
          <p:cNvPr id="4" name="TextBox 3">
            <a:extLst>
              <a:ext uri="{FF2B5EF4-FFF2-40B4-BE49-F238E27FC236}">
                <a16:creationId xmlns:a16="http://schemas.microsoft.com/office/drawing/2014/main" id="{626453BA-8DF3-D1B1-DC79-F9B173D7FC39}"/>
              </a:ext>
            </a:extLst>
          </p:cNvPr>
          <p:cNvSpPr txBox="1"/>
          <p:nvPr/>
        </p:nvSpPr>
        <p:spPr>
          <a:xfrm>
            <a:off x="10693676" y="6402669"/>
            <a:ext cx="1323439" cy="276999"/>
          </a:xfrm>
          <a:prstGeom prst="rect">
            <a:avLst/>
          </a:prstGeom>
          <a:noFill/>
        </p:spPr>
        <p:txBody>
          <a:bodyPr wrap="none" rtlCol="0">
            <a:spAutoFit/>
          </a:bodyPr>
          <a:lstStyle/>
          <a:p>
            <a:pPr algn="r"/>
            <a:r>
              <a:rPr lang="en-US" sz="1200"/>
              <a:t>Pacula et al., 2018</a:t>
            </a:r>
            <a:endParaRPr lang="en-US" sz="1200" i="1"/>
          </a:p>
        </p:txBody>
      </p:sp>
      <p:pic>
        <p:nvPicPr>
          <p:cNvPr id="5" name="Picture 4">
            <a:extLst>
              <a:ext uri="{FF2B5EF4-FFF2-40B4-BE49-F238E27FC236}">
                <a16:creationId xmlns:a16="http://schemas.microsoft.com/office/drawing/2014/main" id="{721DF87C-024E-0AC7-E189-FF3EE8CD2F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grpSp>
        <p:nvGrpSpPr>
          <p:cNvPr id="6" name="Group 5">
            <a:extLst>
              <a:ext uri="{FF2B5EF4-FFF2-40B4-BE49-F238E27FC236}">
                <a16:creationId xmlns:a16="http://schemas.microsoft.com/office/drawing/2014/main" id="{69488F87-FB7C-4FEE-5019-AD7185813F30}"/>
              </a:ext>
              <a:ext uri="{C183D7F6-B498-43B3-948B-1728B52AA6E4}">
                <adec:decorative xmlns:adec="http://schemas.microsoft.com/office/drawing/2017/decorative" val="1"/>
              </a:ext>
            </a:extLst>
          </p:cNvPr>
          <p:cNvGrpSpPr/>
          <p:nvPr/>
        </p:nvGrpSpPr>
        <p:grpSpPr>
          <a:xfrm>
            <a:off x="83507" y="1264379"/>
            <a:ext cx="3780572" cy="0"/>
            <a:chOff x="181558" y="1425064"/>
            <a:chExt cx="8219583" cy="0"/>
          </a:xfrm>
        </p:grpSpPr>
        <p:cxnSp>
          <p:nvCxnSpPr>
            <p:cNvPr id="7" name="Straight Connector 6">
              <a:extLst>
                <a:ext uri="{FF2B5EF4-FFF2-40B4-BE49-F238E27FC236}">
                  <a16:creationId xmlns:a16="http://schemas.microsoft.com/office/drawing/2014/main" id="{4BB01452-D8D7-9011-6BB8-DB1F4C78765A}"/>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2E74B0-0D6C-95D9-F8AD-29FB9611F173}"/>
                </a:ext>
              </a:extLst>
            </p:cNvPr>
            <p:cNvCxnSpPr>
              <a:cxnSpLocks/>
            </p:cNvCxnSpPr>
            <p:nvPr/>
          </p:nvCxnSpPr>
          <p:spPr>
            <a:xfrm>
              <a:off x="181558" y="1425064"/>
              <a:ext cx="7010399"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5799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EDE6F-1D18-CB33-6532-5172172B34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307D945-DEA1-3C06-2FF7-66C8FDEA3830}"/>
              </a:ext>
              <a:ext uri="{C183D7F6-B498-43B3-948B-1728B52AA6E4}">
                <adec:decorative xmlns:adec="http://schemas.microsoft.com/office/drawing/2017/decorative" val="1"/>
              </a:ext>
            </a:extLst>
          </p:cNvPr>
          <p:cNvSpPr/>
          <p:nvPr/>
        </p:nvSpPr>
        <p:spPr>
          <a:xfrm>
            <a:off x="0" y="-53541"/>
            <a:ext cx="12213265" cy="4904452"/>
          </a:xfrm>
          <a:prstGeom prst="rect">
            <a:avLst/>
          </a:prstGeom>
          <a:gradFill flip="none" rotWithShape="1">
            <a:gsLst>
              <a:gs pos="0">
                <a:srgbClr val="7750A1">
                  <a:shade val="30000"/>
                  <a:satMod val="115000"/>
                  <a:alpha val="70010"/>
                </a:srgbClr>
              </a:gs>
              <a:gs pos="79000">
                <a:srgbClr val="7750A1">
                  <a:shade val="67500"/>
                  <a:satMod val="115000"/>
                </a:srgbClr>
              </a:gs>
              <a:gs pos="100000">
                <a:srgbClr val="7750A1">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2436391-E7DE-372E-8F94-C00EBB4729EC}"/>
              </a:ext>
              <a:ext uri="{C183D7F6-B498-43B3-948B-1728B52AA6E4}">
                <adec:decorative xmlns:adec="http://schemas.microsoft.com/office/drawing/2017/decorative" val="1"/>
              </a:ext>
            </a:extLst>
          </p:cNvPr>
          <p:cNvGrpSpPr/>
          <p:nvPr/>
        </p:nvGrpSpPr>
        <p:grpSpPr>
          <a:xfrm rot="20588695">
            <a:off x="5680167" y="-654892"/>
            <a:ext cx="5724626" cy="5708466"/>
            <a:chOff x="7700952" y="-868159"/>
            <a:chExt cx="3489292" cy="3479442"/>
          </a:xfrm>
        </p:grpSpPr>
        <p:sp>
          <p:nvSpPr>
            <p:cNvPr id="10" name="Chord 9">
              <a:extLst>
                <a:ext uri="{FF2B5EF4-FFF2-40B4-BE49-F238E27FC236}">
                  <a16:creationId xmlns:a16="http://schemas.microsoft.com/office/drawing/2014/main" id="{F53EE997-9FE1-4D5D-9D1D-32BECAAE4FC6}"/>
                </a:ext>
              </a:extLst>
            </p:cNvPr>
            <p:cNvSpPr/>
            <p:nvPr/>
          </p:nvSpPr>
          <p:spPr>
            <a:xfrm rot="11836523">
              <a:off x="7700952" y="-868158"/>
              <a:ext cx="3479441" cy="3479441"/>
            </a:xfrm>
            <a:prstGeom prst="chord">
              <a:avLst/>
            </a:prstGeom>
            <a:solidFill>
              <a:srgbClr val="7750A1">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a16="http://schemas.microsoft.com/office/drawing/2014/main" id="{8C92E3CC-F97B-B03A-65C8-9A0A5723986A}"/>
                </a:ext>
              </a:extLst>
            </p:cNvPr>
            <p:cNvSpPr/>
            <p:nvPr/>
          </p:nvSpPr>
          <p:spPr>
            <a:xfrm rot="1036523">
              <a:off x="7710803" y="-868159"/>
              <a:ext cx="3479441" cy="3479441"/>
            </a:xfrm>
            <a:prstGeom prst="chord">
              <a:avLst/>
            </a:prstGeom>
            <a:solidFill>
              <a:srgbClr val="714C98">
                <a:alpha val="32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BA7EA7BB-8247-A2C3-7EF7-D02EAC2334CD}"/>
              </a:ext>
              <a:ext uri="{C183D7F6-B498-43B3-948B-1728B52AA6E4}">
                <adec:decorative xmlns:adec="http://schemas.microsoft.com/office/drawing/2017/decorative" val="1"/>
              </a:ext>
            </a:extLst>
          </p:cNvPr>
          <p:cNvSpPr/>
          <p:nvPr/>
        </p:nvSpPr>
        <p:spPr>
          <a:xfrm>
            <a:off x="-21268" y="4351436"/>
            <a:ext cx="12213265" cy="2518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2173F9-14B0-3741-0D6E-1CF12FB6AC17}"/>
              </a:ext>
              <a:ext uri="{C183D7F6-B498-43B3-948B-1728B52AA6E4}">
                <adec:decorative xmlns:adec="http://schemas.microsoft.com/office/drawing/2017/decorative" val="1"/>
              </a:ext>
            </a:extLst>
          </p:cNvPr>
          <p:cNvSpPr/>
          <p:nvPr/>
        </p:nvSpPr>
        <p:spPr>
          <a:xfrm>
            <a:off x="0" y="-53542"/>
            <a:ext cx="823413" cy="4396811"/>
          </a:xfrm>
          <a:prstGeom prst="rect">
            <a:avLst/>
          </a:prstGeom>
          <a:solidFill>
            <a:srgbClr val="8E6AB4">
              <a:alpha val="523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F825F2B-6FCC-2BC9-0E6D-CF09F79A67E5}"/>
              </a:ext>
            </a:extLst>
          </p:cNvPr>
          <p:cNvSpPr txBox="1">
            <a:spLocks noGrp="1"/>
          </p:cNvSpPr>
          <p:nvPr>
            <p:ph type="title" idx="4294967295"/>
          </p:nvPr>
        </p:nvSpPr>
        <p:spPr>
          <a:xfrm>
            <a:off x="1804983" y="1695509"/>
            <a:ext cx="8582025" cy="21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ptos" panose="020B0004020202020204" pitchFamily="34" charset="0"/>
                <a:ea typeface="+mj-ea"/>
                <a:cs typeface="+mj-cs"/>
              </a:rPr>
              <a:t>Thank You!</a:t>
            </a:r>
            <a:endParaRPr kumimoji="0" lang="en-US" sz="4400" b="1" i="0" u="none" strike="noStrike" kern="1200" cap="none" spc="0" normalizeH="0" baseline="0" noProof="0">
              <a:ln>
                <a:noFill/>
              </a:ln>
              <a:solidFill>
                <a:schemeClr val="bg1"/>
              </a:solidFill>
              <a:effectLst/>
              <a:uLnTx/>
              <a:uFillTx/>
              <a:latin typeface="Aptos" panose="020B0004020202020204" pitchFamily="34" charset="0"/>
              <a:ea typeface="+mj-ea"/>
              <a:cs typeface="+mj-cs"/>
            </a:endParaRPr>
          </a:p>
        </p:txBody>
      </p:sp>
      <p:sp>
        <p:nvSpPr>
          <p:cNvPr id="14" name="Title 1">
            <a:extLst>
              <a:ext uri="{FF2B5EF4-FFF2-40B4-BE49-F238E27FC236}">
                <a16:creationId xmlns:a16="http://schemas.microsoft.com/office/drawing/2014/main" id="{1122DD46-6761-A9E8-F452-3F955ED85530}"/>
              </a:ext>
            </a:extLst>
          </p:cNvPr>
          <p:cNvSpPr txBox="1">
            <a:spLocks/>
          </p:cNvSpPr>
          <p:nvPr/>
        </p:nvSpPr>
        <p:spPr>
          <a:xfrm>
            <a:off x="1804984" y="4411016"/>
            <a:ext cx="8582025" cy="21773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latin typeface="Aptos" panose="020B0004020202020204" pitchFamily="34" charset="0"/>
              </a:rPr>
              <a:t>Cheryl Y. S. Foo, PhD</a:t>
            </a:r>
            <a:endParaRPr lang="en-US" sz="3600" b="1">
              <a:latin typeface="Aptos" panose="020B0004020202020204" pitchFamily="34" charset="0"/>
              <a:hlinkClick r:id="rId3"/>
            </a:endParaRPr>
          </a:p>
          <a:p>
            <a:pPr>
              <a:lnSpc>
                <a:spcPct val="100000"/>
              </a:lnSpc>
            </a:pPr>
            <a:r>
              <a:rPr lang="en-US" sz="3600" b="1">
                <a:latin typeface="Aptos" panose="020B0004020202020204" pitchFamily="34" charset="0"/>
                <a:hlinkClick r:id="rId3"/>
              </a:rPr>
              <a:t>cfoo1@mgh.harvard.edu</a:t>
            </a:r>
            <a:endParaRPr lang="en-US" sz="3600" b="1">
              <a:latin typeface="Aptos" panose="020B0004020202020204" pitchFamily="34" charset="0"/>
            </a:endParaRPr>
          </a:p>
        </p:txBody>
      </p:sp>
    </p:spTree>
    <p:extLst>
      <p:ext uri="{BB962C8B-B14F-4D97-AF65-F5344CB8AC3E}">
        <p14:creationId xmlns:p14="http://schemas.microsoft.com/office/powerpoint/2010/main" val="1468993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806-BDFC-E669-96BD-E3F7E89C2957}"/>
              </a:ext>
            </a:extLst>
          </p:cNvPr>
          <p:cNvSpPr>
            <a:spLocks noGrp="1"/>
          </p:cNvSpPr>
          <p:nvPr>
            <p:ph type="ctrTitle"/>
          </p:nvPr>
        </p:nvSpPr>
        <p:spPr>
          <a:xfrm>
            <a:off x="1524000" y="845274"/>
            <a:ext cx="9144000" cy="1655762"/>
          </a:xfrm>
        </p:spPr>
        <p:txBody>
          <a:bodyPr>
            <a:normAutofit/>
          </a:bodyPr>
          <a:lstStyle/>
          <a:p>
            <a:r>
              <a:rPr lang="en-US" sz="8000" b="1">
                <a:solidFill>
                  <a:srgbClr val="000000"/>
                </a:solidFill>
                <a:latin typeface="Arial Black"/>
              </a:rPr>
              <a:t>Thank You!</a:t>
            </a:r>
          </a:p>
        </p:txBody>
      </p:sp>
      <p:sp>
        <p:nvSpPr>
          <p:cNvPr id="3" name="Subtitle 2">
            <a:extLst>
              <a:ext uri="{FF2B5EF4-FFF2-40B4-BE49-F238E27FC236}">
                <a16:creationId xmlns:a16="http://schemas.microsoft.com/office/drawing/2014/main" id="{C99AB2A3-CF01-FA4D-8046-2A055C641FE3}"/>
              </a:ext>
            </a:extLst>
          </p:cNvPr>
          <p:cNvSpPr>
            <a:spLocks noGrp="1"/>
          </p:cNvSpPr>
          <p:nvPr>
            <p:ph type="subTitle" idx="1"/>
          </p:nvPr>
        </p:nvSpPr>
        <p:spPr>
          <a:xfrm>
            <a:off x="1524000" y="3794332"/>
            <a:ext cx="9144000" cy="1417287"/>
          </a:xfrm>
        </p:spPr>
        <p:txBody>
          <a:bodyPr vert="horz" lIns="91440" tIns="45720" rIns="91440" bIns="45720" rtlCol="0" anchor="t">
            <a:normAutofit/>
          </a:bodyPr>
          <a:lstStyle/>
          <a:p>
            <a:r>
              <a:rPr lang="en-US" sz="6600" b="1">
                <a:solidFill>
                  <a:schemeClr val="bg1"/>
                </a:solidFill>
              </a:rPr>
              <a:t>For Attending</a:t>
            </a:r>
            <a:endParaRPr lang="en-US" sz="6600" b="1">
              <a:solidFill>
                <a:schemeClr val="bg1"/>
              </a:solidFill>
              <a:cs typeface="Arial"/>
            </a:endParaRPr>
          </a:p>
        </p:txBody>
      </p:sp>
    </p:spTree>
    <p:extLst>
      <p:ext uri="{BB962C8B-B14F-4D97-AF65-F5344CB8AC3E}">
        <p14:creationId xmlns:p14="http://schemas.microsoft.com/office/powerpoint/2010/main" val="33416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6DF9-C868-10BD-A1A0-0CB0D9203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D3C42-0B28-C9BA-379C-13210C1223A3}"/>
              </a:ext>
            </a:extLst>
          </p:cNvPr>
          <p:cNvSpPr>
            <a:spLocks noGrp="1"/>
          </p:cNvSpPr>
          <p:nvPr>
            <p:ph type="title" idx="4294967295"/>
          </p:nvPr>
        </p:nvSpPr>
        <p:spPr>
          <a:xfrm>
            <a:off x="0" y="198438"/>
            <a:ext cx="10515600" cy="873125"/>
          </a:xfrm>
        </p:spPr>
        <p:txBody>
          <a:bodyPr/>
          <a:lstStyle/>
          <a:p>
            <a:r>
              <a:rPr lang="en-US" sz="4400" b="1">
                <a:latin typeface="Aptos" panose="020B0004020202020204" pitchFamily="34" charset="0"/>
              </a:rPr>
              <a:t>Study Team</a:t>
            </a:r>
            <a:endParaRPr lang="en-US" b="1"/>
          </a:p>
        </p:txBody>
      </p:sp>
      <p:pic>
        <p:nvPicPr>
          <p:cNvPr id="23" name="Picture 22" descr="Kevin Potter white man with glasses and gotee">
            <a:extLst>
              <a:ext uri="{FF2B5EF4-FFF2-40B4-BE49-F238E27FC236}">
                <a16:creationId xmlns:a16="http://schemas.microsoft.com/office/drawing/2014/main" id="{310389C1-275F-274F-2CF9-4BFD3BD52235}"/>
              </a:ext>
            </a:extLst>
          </p:cNvPr>
          <p:cNvPicPr>
            <a:picLocks noChangeAspect="1"/>
          </p:cNvPicPr>
          <p:nvPr/>
        </p:nvPicPr>
        <p:blipFill>
          <a:blip r:embed="rId3"/>
          <a:srcRect l="13412" t="4162" r="10286" b="38880"/>
          <a:stretch/>
        </p:blipFill>
        <p:spPr>
          <a:xfrm>
            <a:off x="2239863" y="1381074"/>
            <a:ext cx="1869742" cy="1868240"/>
          </a:xfrm>
          <a:prstGeom prst="ellipse">
            <a:avLst/>
          </a:prstGeom>
          <a:ln>
            <a:noFill/>
          </a:ln>
          <a:effectLst>
            <a:softEdge rad="112500"/>
          </a:effectLst>
        </p:spPr>
      </p:pic>
      <p:sp>
        <p:nvSpPr>
          <p:cNvPr id="21" name="TextBox 20">
            <a:extLst>
              <a:ext uri="{FF2B5EF4-FFF2-40B4-BE49-F238E27FC236}">
                <a16:creationId xmlns:a16="http://schemas.microsoft.com/office/drawing/2014/main" id="{7FDE74D2-C3C0-9185-47C2-2F9401C0E529}"/>
              </a:ext>
            </a:extLst>
          </p:cNvPr>
          <p:cNvSpPr txBox="1"/>
          <p:nvPr/>
        </p:nvSpPr>
        <p:spPr>
          <a:xfrm>
            <a:off x="2114260" y="3266900"/>
            <a:ext cx="2120949" cy="738664"/>
          </a:xfrm>
          <a:prstGeom prst="rect">
            <a:avLst/>
          </a:prstGeom>
          <a:noFill/>
        </p:spPr>
        <p:txBody>
          <a:bodyPr wrap="square" rtlCol="0">
            <a:spAutoFit/>
          </a:bodyPr>
          <a:lstStyle/>
          <a:p>
            <a:pPr algn="ctr"/>
            <a:r>
              <a:rPr lang="en-US" sz="1400"/>
              <a:t>Kevin Potter, PhD</a:t>
            </a:r>
          </a:p>
          <a:p>
            <a:pPr algn="ctr"/>
            <a:r>
              <a:rPr lang="en-US" sz="1400" i="1"/>
              <a:t>MGH Center of Addiction Medicine</a:t>
            </a:r>
            <a:endParaRPr lang="en-US" sz="1050" i="1"/>
          </a:p>
        </p:txBody>
      </p:sp>
      <p:pic>
        <p:nvPicPr>
          <p:cNvPr id="19458" name="Picture 2" descr="Abigail Wright, PhD, MSc">
            <a:extLst>
              <a:ext uri="{FF2B5EF4-FFF2-40B4-BE49-F238E27FC236}">
                <a16:creationId xmlns:a16="http://schemas.microsoft.com/office/drawing/2014/main" id="{F627A0F6-F8DC-77CB-6D89-EC6878208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776" y="1393981"/>
            <a:ext cx="1991884" cy="18284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C72B519-C58A-F07B-2FC5-A277D97EBD4C}"/>
              </a:ext>
            </a:extLst>
          </p:cNvPr>
          <p:cNvSpPr txBox="1"/>
          <p:nvPr/>
        </p:nvSpPr>
        <p:spPr>
          <a:xfrm>
            <a:off x="4829881" y="3266900"/>
            <a:ext cx="2120949" cy="523220"/>
          </a:xfrm>
          <a:prstGeom prst="rect">
            <a:avLst/>
          </a:prstGeom>
          <a:noFill/>
        </p:spPr>
        <p:txBody>
          <a:bodyPr wrap="square" rtlCol="0">
            <a:spAutoFit/>
          </a:bodyPr>
          <a:lstStyle/>
          <a:p>
            <a:pPr algn="ctr"/>
            <a:r>
              <a:rPr lang="en-US" sz="1400"/>
              <a:t>Abigail Wright, PhD</a:t>
            </a:r>
          </a:p>
          <a:p>
            <a:pPr algn="ctr"/>
            <a:r>
              <a:rPr lang="en-US" sz="1400" i="1"/>
              <a:t>MGH COE</a:t>
            </a:r>
            <a:endParaRPr lang="en-US" sz="1050" i="1"/>
          </a:p>
        </p:txBody>
      </p:sp>
      <p:pic>
        <p:nvPicPr>
          <p:cNvPr id="4" name="Picture 3" descr="Abbie Donovan white woman curly blonde hair">
            <a:extLst>
              <a:ext uri="{FF2B5EF4-FFF2-40B4-BE49-F238E27FC236}">
                <a16:creationId xmlns:a16="http://schemas.microsoft.com/office/drawing/2014/main" id="{095099C3-EDEB-3980-F09B-31CD81063E45}"/>
              </a:ext>
            </a:extLst>
          </p:cNvPr>
          <p:cNvPicPr>
            <a:picLocks noChangeAspect="1"/>
          </p:cNvPicPr>
          <p:nvPr/>
        </p:nvPicPr>
        <p:blipFill>
          <a:blip r:embed="rId5"/>
          <a:stretch>
            <a:fillRect/>
          </a:stretch>
        </p:blipFill>
        <p:spPr>
          <a:xfrm>
            <a:off x="7619944" y="1407337"/>
            <a:ext cx="1824391" cy="1824391"/>
          </a:xfrm>
          <a:prstGeom prst="ellipse">
            <a:avLst/>
          </a:prstGeom>
          <a:ln>
            <a:noFill/>
          </a:ln>
          <a:effectLst>
            <a:softEdge rad="112500"/>
          </a:effectLst>
        </p:spPr>
      </p:pic>
      <p:sp>
        <p:nvSpPr>
          <p:cNvPr id="16" name="TextBox 15">
            <a:extLst>
              <a:ext uri="{FF2B5EF4-FFF2-40B4-BE49-F238E27FC236}">
                <a16:creationId xmlns:a16="http://schemas.microsoft.com/office/drawing/2014/main" id="{6B694435-1C9A-771E-DE61-A9734A9CEE97}"/>
              </a:ext>
            </a:extLst>
          </p:cNvPr>
          <p:cNvSpPr txBox="1"/>
          <p:nvPr/>
        </p:nvSpPr>
        <p:spPr>
          <a:xfrm>
            <a:off x="7128250" y="3244668"/>
            <a:ext cx="2964021" cy="738664"/>
          </a:xfrm>
          <a:prstGeom prst="rect">
            <a:avLst/>
          </a:prstGeom>
          <a:noFill/>
        </p:spPr>
        <p:txBody>
          <a:bodyPr wrap="square" rtlCol="0">
            <a:spAutoFit/>
          </a:bodyPr>
          <a:lstStyle/>
          <a:p>
            <a:pPr algn="ctr"/>
            <a:r>
              <a:rPr lang="en-US" sz="1400"/>
              <a:t>Abbie Donovan, MD</a:t>
            </a:r>
            <a:br>
              <a:rPr lang="en-US" sz="1400"/>
            </a:br>
            <a:r>
              <a:rPr lang="en-US" sz="1400" i="1"/>
              <a:t>MGH PCRP, </a:t>
            </a:r>
            <a:br>
              <a:rPr lang="en-US" sz="1400" i="1"/>
            </a:br>
            <a:r>
              <a:rPr lang="en-US" sz="1400" i="1"/>
              <a:t>MGH Acute Psychiatric Service </a:t>
            </a:r>
            <a:endParaRPr lang="en-US" sz="1050"/>
          </a:p>
        </p:txBody>
      </p:sp>
      <p:pic>
        <p:nvPicPr>
          <p:cNvPr id="19" name="Picture 8" descr="Eden Evins white woman blonde hair">
            <a:extLst>
              <a:ext uri="{FF2B5EF4-FFF2-40B4-BE49-F238E27FC236}">
                <a16:creationId xmlns:a16="http://schemas.microsoft.com/office/drawing/2014/main" id="{33004684-0A01-E27D-D567-8FFD70C77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953" y="3928103"/>
            <a:ext cx="1858877" cy="18588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1AAEC53-3497-CBB8-764E-C99DBB926F45}"/>
              </a:ext>
            </a:extLst>
          </p:cNvPr>
          <p:cNvSpPr txBox="1"/>
          <p:nvPr/>
        </p:nvSpPr>
        <p:spPr>
          <a:xfrm>
            <a:off x="942625" y="5709519"/>
            <a:ext cx="2120949" cy="738664"/>
          </a:xfrm>
          <a:prstGeom prst="rect">
            <a:avLst/>
          </a:prstGeom>
          <a:noFill/>
        </p:spPr>
        <p:txBody>
          <a:bodyPr wrap="square" rtlCol="0">
            <a:spAutoFit/>
          </a:bodyPr>
          <a:lstStyle/>
          <a:p>
            <a:pPr algn="ctr"/>
            <a:r>
              <a:rPr lang="en-US" sz="1400"/>
              <a:t>Eden Evins, MD, MPH</a:t>
            </a:r>
          </a:p>
          <a:p>
            <a:pPr algn="ctr"/>
            <a:r>
              <a:rPr lang="en-US" sz="1400" i="1"/>
              <a:t>MGH Center of Addiction Medicine</a:t>
            </a:r>
            <a:endParaRPr lang="en-US" sz="1050" i="1"/>
          </a:p>
        </p:txBody>
      </p:sp>
      <p:pic>
        <p:nvPicPr>
          <p:cNvPr id="24" name="Picture 23" descr="Sharon Levy White woman short gray hair and glasses">
            <a:extLst>
              <a:ext uri="{FF2B5EF4-FFF2-40B4-BE49-F238E27FC236}">
                <a16:creationId xmlns:a16="http://schemas.microsoft.com/office/drawing/2014/main" id="{61C514BE-7434-B35D-6DF0-911A09E8D1A6}"/>
              </a:ext>
            </a:extLst>
          </p:cNvPr>
          <p:cNvPicPr>
            <a:picLocks noChangeAspect="1"/>
          </p:cNvPicPr>
          <p:nvPr/>
        </p:nvPicPr>
        <p:blipFill>
          <a:blip r:embed="rId7"/>
          <a:srcRect b="12546"/>
          <a:stretch/>
        </p:blipFill>
        <p:spPr>
          <a:xfrm>
            <a:off x="4012889" y="3904208"/>
            <a:ext cx="1606015" cy="1819371"/>
          </a:xfrm>
          <a:prstGeom prst="ellipse">
            <a:avLst/>
          </a:prstGeom>
          <a:ln>
            <a:noFill/>
          </a:ln>
          <a:effectLst>
            <a:softEdge rad="112500"/>
          </a:effectLst>
        </p:spPr>
      </p:pic>
      <p:sp>
        <p:nvSpPr>
          <p:cNvPr id="20" name="TextBox 19">
            <a:extLst>
              <a:ext uri="{FF2B5EF4-FFF2-40B4-BE49-F238E27FC236}">
                <a16:creationId xmlns:a16="http://schemas.microsoft.com/office/drawing/2014/main" id="{57DED0D7-782D-E2D4-596C-5A53053059E2}"/>
              </a:ext>
            </a:extLst>
          </p:cNvPr>
          <p:cNvSpPr txBox="1"/>
          <p:nvPr/>
        </p:nvSpPr>
        <p:spPr>
          <a:xfrm>
            <a:off x="3703188" y="5632774"/>
            <a:ext cx="2383986" cy="738664"/>
          </a:xfrm>
          <a:prstGeom prst="rect">
            <a:avLst/>
          </a:prstGeom>
          <a:noFill/>
        </p:spPr>
        <p:txBody>
          <a:bodyPr wrap="none" rtlCol="0">
            <a:spAutoFit/>
          </a:bodyPr>
          <a:lstStyle/>
          <a:p>
            <a:pPr algn="ctr"/>
            <a:r>
              <a:rPr lang="en-US" sz="1400"/>
              <a:t>Sharon Levy, MD, MPH</a:t>
            </a:r>
            <a:br>
              <a:rPr lang="en-US" sz="1400"/>
            </a:br>
            <a:r>
              <a:rPr lang="en-US" sz="1400" i="1"/>
              <a:t>Boston Children’s Hospital</a:t>
            </a:r>
            <a:br>
              <a:rPr lang="en-US" sz="1400" i="1"/>
            </a:br>
            <a:r>
              <a:rPr lang="en-US" sz="1400" i="1"/>
              <a:t>Division of Addiction Medicine</a:t>
            </a:r>
            <a:endParaRPr lang="en-US" sz="1050" i="1"/>
          </a:p>
        </p:txBody>
      </p:sp>
      <p:pic>
        <p:nvPicPr>
          <p:cNvPr id="7" name="Picture 2" descr="CredibleMind | Kim T. Mueser">
            <a:extLst>
              <a:ext uri="{FF2B5EF4-FFF2-40B4-BE49-F238E27FC236}">
                <a16:creationId xmlns:a16="http://schemas.microsoft.com/office/drawing/2014/main" id="{C3EAACC8-0983-3115-EC64-DC8743F40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2421" y="3928103"/>
            <a:ext cx="1687968" cy="1687968"/>
          </a:xfrm>
          <a:prstGeom prst="ellipse">
            <a:avLst/>
          </a:prstGeom>
          <a:noFill/>
          <a:ln>
            <a:noFill/>
          </a:ln>
          <a:effectLst>
            <a:softEdge rad="112500"/>
          </a:effectLst>
        </p:spPr>
      </p:pic>
      <p:sp>
        <p:nvSpPr>
          <p:cNvPr id="17" name="TextBox 16">
            <a:extLst>
              <a:ext uri="{FF2B5EF4-FFF2-40B4-BE49-F238E27FC236}">
                <a16:creationId xmlns:a16="http://schemas.microsoft.com/office/drawing/2014/main" id="{F6D49296-C389-B062-139E-BD5F008E41B3}"/>
              </a:ext>
            </a:extLst>
          </p:cNvPr>
          <p:cNvSpPr txBox="1"/>
          <p:nvPr/>
        </p:nvSpPr>
        <p:spPr>
          <a:xfrm>
            <a:off x="6804660" y="5560682"/>
            <a:ext cx="1980542" cy="738664"/>
          </a:xfrm>
          <a:prstGeom prst="rect">
            <a:avLst/>
          </a:prstGeom>
          <a:noFill/>
        </p:spPr>
        <p:txBody>
          <a:bodyPr wrap="none" rtlCol="0">
            <a:spAutoFit/>
          </a:bodyPr>
          <a:lstStyle/>
          <a:p>
            <a:pPr algn="ctr"/>
            <a:r>
              <a:rPr lang="en-US" sz="1400"/>
              <a:t>Kim </a:t>
            </a:r>
            <a:r>
              <a:rPr lang="en-US" sz="1400" err="1"/>
              <a:t>Mueser</a:t>
            </a:r>
            <a:r>
              <a:rPr lang="en-US" sz="1400"/>
              <a:t>, PhD</a:t>
            </a:r>
          </a:p>
          <a:p>
            <a:pPr algn="ctr"/>
            <a:r>
              <a:rPr lang="en-US" sz="1400" i="1"/>
              <a:t>BU Center for Psychiatric</a:t>
            </a:r>
            <a:br>
              <a:rPr lang="en-US" sz="1400" i="1"/>
            </a:br>
            <a:r>
              <a:rPr lang="en-US" sz="1400" i="1"/>
              <a:t>Rehabilitation</a:t>
            </a:r>
            <a:endParaRPr lang="en-US" sz="1050" i="1"/>
          </a:p>
        </p:txBody>
      </p:sp>
      <p:pic>
        <p:nvPicPr>
          <p:cNvPr id="3" name="Picture 2" descr="Cori Cather white woman brown shoulder length hair">
            <a:extLst>
              <a:ext uri="{FF2B5EF4-FFF2-40B4-BE49-F238E27FC236}">
                <a16:creationId xmlns:a16="http://schemas.microsoft.com/office/drawing/2014/main" id="{2BCCD489-E768-11D0-8AD8-75FCB6C1286F}"/>
              </a:ext>
            </a:extLst>
          </p:cNvPr>
          <p:cNvPicPr>
            <a:picLocks noChangeAspect="1"/>
          </p:cNvPicPr>
          <p:nvPr/>
        </p:nvPicPr>
        <p:blipFill>
          <a:blip r:embed="rId9"/>
          <a:stretch>
            <a:fillRect/>
          </a:stretch>
        </p:blipFill>
        <p:spPr>
          <a:xfrm>
            <a:off x="9606696" y="3817457"/>
            <a:ext cx="1749091" cy="1749091"/>
          </a:xfrm>
          <a:prstGeom prst="ellipse">
            <a:avLst/>
          </a:prstGeom>
          <a:ln>
            <a:noFill/>
          </a:ln>
          <a:effectLst>
            <a:softEdge rad="112500"/>
          </a:effectLst>
        </p:spPr>
      </p:pic>
      <p:sp>
        <p:nvSpPr>
          <p:cNvPr id="9" name="TextBox 8">
            <a:extLst>
              <a:ext uri="{FF2B5EF4-FFF2-40B4-BE49-F238E27FC236}">
                <a16:creationId xmlns:a16="http://schemas.microsoft.com/office/drawing/2014/main" id="{57C4001D-9B2A-DF2E-E951-C2C3D3AAE9C0}"/>
              </a:ext>
            </a:extLst>
          </p:cNvPr>
          <p:cNvSpPr txBox="1"/>
          <p:nvPr/>
        </p:nvSpPr>
        <p:spPr>
          <a:xfrm>
            <a:off x="9606697" y="5566549"/>
            <a:ext cx="1962332" cy="738664"/>
          </a:xfrm>
          <a:prstGeom prst="rect">
            <a:avLst/>
          </a:prstGeom>
          <a:noFill/>
        </p:spPr>
        <p:txBody>
          <a:bodyPr wrap="none" rtlCol="0">
            <a:spAutoFit/>
          </a:bodyPr>
          <a:lstStyle/>
          <a:p>
            <a:pPr algn="ctr"/>
            <a:r>
              <a:rPr lang="en-US" sz="1400"/>
              <a:t>Cori Cather, PhD</a:t>
            </a:r>
          </a:p>
          <a:p>
            <a:pPr algn="ctr"/>
            <a:r>
              <a:rPr lang="en-US" sz="1400" i="1"/>
              <a:t>MGH COE, </a:t>
            </a:r>
            <a:br>
              <a:rPr lang="en-US" sz="1400" i="1"/>
            </a:br>
            <a:r>
              <a:rPr lang="en-US" sz="1400" i="1"/>
              <a:t>MGH Psychosis Program</a:t>
            </a:r>
            <a:endParaRPr lang="en-US" sz="1050" i="1"/>
          </a:p>
        </p:txBody>
      </p:sp>
    </p:spTree>
    <p:extLst>
      <p:ext uri="{BB962C8B-B14F-4D97-AF65-F5344CB8AC3E}">
        <p14:creationId xmlns:p14="http://schemas.microsoft.com/office/powerpoint/2010/main" val="2002004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813B3940-76DE-6799-73B0-32D17CB889A5}"/>
              </a:ext>
              <a:ext uri="{C183D7F6-B498-43B3-948B-1728B52AA6E4}">
                <adec:decorative xmlns:adec="http://schemas.microsoft.com/office/drawing/2017/decorative" val="1"/>
              </a:ext>
            </a:extLst>
          </p:cNvPr>
          <p:cNvSpPr/>
          <p:nvPr/>
        </p:nvSpPr>
        <p:spPr>
          <a:xfrm>
            <a:off x="4495768" y="2107754"/>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712B2355-4B9D-3B71-864D-5725A0491ED2}"/>
              </a:ext>
              <a:ext uri="{C183D7F6-B498-43B3-948B-1728B52AA6E4}">
                <adec:decorative xmlns:adec="http://schemas.microsoft.com/office/drawing/2017/decorative" val="1"/>
              </a:ext>
            </a:extLst>
          </p:cNvPr>
          <p:cNvSpPr/>
          <p:nvPr/>
        </p:nvSpPr>
        <p:spPr>
          <a:xfrm>
            <a:off x="8304843" y="2107753"/>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E2135BB3-697B-8805-F94A-41E16B8EF00C}"/>
              </a:ext>
              <a:ext uri="{C183D7F6-B498-43B3-948B-1728B52AA6E4}">
                <adec:decorative xmlns:adec="http://schemas.microsoft.com/office/drawing/2017/decorative" val="1"/>
              </a:ext>
            </a:extLst>
          </p:cNvPr>
          <p:cNvSpPr/>
          <p:nvPr/>
        </p:nvSpPr>
        <p:spPr>
          <a:xfrm>
            <a:off x="539524" y="2107755"/>
            <a:ext cx="3414251" cy="3414251"/>
          </a:xfrm>
          <a:prstGeom prst="ellipse">
            <a:avLst/>
          </a:prstGeom>
          <a:solidFill>
            <a:srgbClr val="8E6AB4">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D275BFD-1CBA-42FB-7207-9568B3922C75}"/>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Cannabis Use in United States</a:t>
            </a:r>
            <a:endParaRPr lang="en-US" b="1"/>
          </a:p>
        </p:txBody>
      </p:sp>
      <p:sp>
        <p:nvSpPr>
          <p:cNvPr id="5" name="Text 1">
            <a:extLst>
              <a:ext uri="{FF2B5EF4-FFF2-40B4-BE49-F238E27FC236}">
                <a16:creationId xmlns:a16="http://schemas.microsoft.com/office/drawing/2014/main" id="{6BE474E6-BEEB-EF6B-F281-72D176442C33}"/>
              </a:ext>
            </a:extLst>
          </p:cNvPr>
          <p:cNvSpPr/>
          <p:nvPr/>
        </p:nvSpPr>
        <p:spPr>
          <a:xfrm>
            <a:off x="718233" y="3166528"/>
            <a:ext cx="3056835" cy="711041"/>
          </a:xfrm>
          <a:prstGeom prst="rect">
            <a:avLst/>
          </a:prstGeom>
          <a:noFill/>
          <a:ln/>
        </p:spPr>
        <p:txBody>
          <a:bodyPr wrap="none" lIns="0" tIns="0" rIns="0" bIns="0" rtlCol="0" anchor="t"/>
          <a:lstStyle/>
          <a:p>
            <a:pPr marL="0" indent="0" algn="ctr">
              <a:lnSpc>
                <a:spcPts val="5550"/>
              </a:lnSpc>
              <a:buNone/>
            </a:pPr>
            <a:r>
              <a:rPr lang="en-US" sz="4400" b="1">
                <a:latin typeface="Aptos" panose="020B0004020202020204" pitchFamily="34" charset="0"/>
              </a:rPr>
              <a:t>62 million</a:t>
            </a:r>
          </a:p>
        </p:txBody>
      </p:sp>
      <p:sp>
        <p:nvSpPr>
          <p:cNvPr id="6" name="Text 2">
            <a:extLst>
              <a:ext uri="{FF2B5EF4-FFF2-40B4-BE49-F238E27FC236}">
                <a16:creationId xmlns:a16="http://schemas.microsoft.com/office/drawing/2014/main" id="{11BB82F7-A994-3103-5A79-324DF3ECFA64}"/>
              </a:ext>
            </a:extLst>
          </p:cNvPr>
          <p:cNvSpPr/>
          <p:nvPr/>
        </p:nvSpPr>
        <p:spPr>
          <a:xfrm>
            <a:off x="1099977" y="3936326"/>
            <a:ext cx="2276625" cy="336590"/>
          </a:xfrm>
          <a:prstGeom prst="rect">
            <a:avLst/>
          </a:prstGeom>
          <a:noFill/>
          <a:ln/>
        </p:spPr>
        <p:txBody>
          <a:bodyPr wrap="none" lIns="0" tIns="0" rIns="0" bIns="0" rtlCol="0" anchor="t"/>
          <a:lstStyle/>
          <a:p>
            <a:pPr marL="0" indent="0" algn="ctr">
              <a:lnSpc>
                <a:spcPts val="2650"/>
              </a:lnSpc>
              <a:buNone/>
            </a:pPr>
            <a:r>
              <a:rPr lang="en-US" sz="2400">
                <a:latin typeface="Aptos" panose="020B0004020202020204" pitchFamily="34" charset="0"/>
              </a:rPr>
              <a:t>Users in the past year</a:t>
            </a:r>
          </a:p>
        </p:txBody>
      </p:sp>
      <p:sp>
        <p:nvSpPr>
          <p:cNvPr id="11" name="Text 1">
            <a:extLst>
              <a:ext uri="{FF2B5EF4-FFF2-40B4-BE49-F238E27FC236}">
                <a16:creationId xmlns:a16="http://schemas.microsoft.com/office/drawing/2014/main" id="{F1010E74-A1A8-22C3-4EF5-D5329BA9B1EA}"/>
              </a:ext>
            </a:extLst>
          </p:cNvPr>
          <p:cNvSpPr/>
          <p:nvPr/>
        </p:nvSpPr>
        <p:spPr>
          <a:xfrm>
            <a:off x="4435764" y="3103840"/>
            <a:ext cx="3616643" cy="711041"/>
          </a:xfrm>
          <a:prstGeom prst="rect">
            <a:avLst/>
          </a:prstGeom>
          <a:noFill/>
          <a:ln/>
        </p:spPr>
        <p:txBody>
          <a:bodyPr wrap="none" lIns="0" tIns="0" rIns="0" bIns="0" rtlCol="0" anchor="t"/>
          <a:lstStyle/>
          <a:p>
            <a:pPr marL="0" indent="0" algn="ctr">
              <a:lnSpc>
                <a:spcPts val="5550"/>
              </a:lnSpc>
              <a:buNone/>
            </a:pPr>
            <a:r>
              <a:rPr lang="en-US" sz="4400" b="1">
                <a:latin typeface="Aptos" panose="020B0004020202020204" pitchFamily="34" charset="0"/>
              </a:rPr>
              <a:t>1 in 4</a:t>
            </a:r>
          </a:p>
        </p:txBody>
      </p:sp>
      <p:sp>
        <p:nvSpPr>
          <p:cNvPr id="12" name="Text 2">
            <a:extLst>
              <a:ext uri="{FF2B5EF4-FFF2-40B4-BE49-F238E27FC236}">
                <a16:creationId xmlns:a16="http://schemas.microsoft.com/office/drawing/2014/main" id="{FBD67985-4DFF-5472-6290-0EE3B670D885}"/>
              </a:ext>
            </a:extLst>
          </p:cNvPr>
          <p:cNvSpPr/>
          <p:nvPr/>
        </p:nvSpPr>
        <p:spPr>
          <a:xfrm>
            <a:off x="4963886" y="3873638"/>
            <a:ext cx="2617083" cy="816280"/>
          </a:xfrm>
          <a:prstGeom prst="rect">
            <a:avLst/>
          </a:prstGeom>
          <a:noFill/>
          <a:ln/>
        </p:spPr>
        <p:txBody>
          <a:bodyPr wrap="none" lIns="0" tIns="0" rIns="0" bIns="0" rtlCol="0" anchor="t"/>
          <a:lstStyle/>
          <a:p>
            <a:pPr marL="0" indent="0" algn="ctr">
              <a:lnSpc>
                <a:spcPts val="2650"/>
              </a:lnSpc>
              <a:buNone/>
            </a:pPr>
            <a:r>
              <a:rPr lang="en-US" sz="2400">
                <a:latin typeface="Aptos" panose="020B0004020202020204" pitchFamily="34" charset="0"/>
              </a:rPr>
              <a:t>Teens and young adults </a:t>
            </a:r>
          </a:p>
          <a:p>
            <a:pPr marL="0" indent="0" algn="ctr">
              <a:lnSpc>
                <a:spcPts val="2650"/>
              </a:lnSpc>
              <a:buNone/>
            </a:pPr>
            <a:r>
              <a:rPr lang="en-US" sz="2400">
                <a:latin typeface="Aptos" panose="020B0004020202020204" pitchFamily="34" charset="0"/>
              </a:rPr>
              <a:t>used in past-month</a:t>
            </a:r>
          </a:p>
        </p:txBody>
      </p:sp>
      <p:sp>
        <p:nvSpPr>
          <p:cNvPr id="14" name="Text 1">
            <a:extLst>
              <a:ext uri="{FF2B5EF4-FFF2-40B4-BE49-F238E27FC236}">
                <a16:creationId xmlns:a16="http://schemas.microsoft.com/office/drawing/2014/main" id="{A3EA8E9C-4B6C-CB02-CBEE-8ABD572B6E94}"/>
              </a:ext>
            </a:extLst>
          </p:cNvPr>
          <p:cNvSpPr/>
          <p:nvPr/>
        </p:nvSpPr>
        <p:spPr>
          <a:xfrm>
            <a:off x="8756646" y="3103840"/>
            <a:ext cx="2510649" cy="851898"/>
          </a:xfrm>
          <a:prstGeom prst="rect">
            <a:avLst/>
          </a:prstGeom>
          <a:noFill/>
          <a:ln/>
        </p:spPr>
        <p:txBody>
          <a:bodyPr wrap="none" lIns="0" tIns="0" rIns="0" bIns="0" rtlCol="0" anchor="t"/>
          <a:lstStyle/>
          <a:p>
            <a:pPr marL="0" indent="0" algn="ctr">
              <a:lnSpc>
                <a:spcPts val="5550"/>
              </a:lnSpc>
              <a:buNone/>
            </a:pPr>
            <a:r>
              <a:rPr lang="en-US" sz="4400" b="1">
                <a:latin typeface="Aptos" panose="020B0004020202020204" pitchFamily="34" charset="0"/>
              </a:rPr>
              <a:t>16 years</a:t>
            </a:r>
          </a:p>
        </p:txBody>
      </p:sp>
      <p:sp>
        <p:nvSpPr>
          <p:cNvPr id="15" name="Text 2">
            <a:extLst>
              <a:ext uri="{FF2B5EF4-FFF2-40B4-BE49-F238E27FC236}">
                <a16:creationId xmlns:a16="http://schemas.microsoft.com/office/drawing/2014/main" id="{1B19E4B5-392C-7BCA-A078-FAABA05E398B}"/>
              </a:ext>
            </a:extLst>
          </p:cNvPr>
          <p:cNvSpPr/>
          <p:nvPr/>
        </p:nvSpPr>
        <p:spPr>
          <a:xfrm>
            <a:off x="9077047" y="3902118"/>
            <a:ext cx="1869845" cy="403268"/>
          </a:xfrm>
          <a:prstGeom prst="rect">
            <a:avLst/>
          </a:prstGeom>
          <a:noFill/>
          <a:ln/>
        </p:spPr>
        <p:txBody>
          <a:bodyPr wrap="none" lIns="0" tIns="0" rIns="0" bIns="0" rtlCol="0" anchor="t"/>
          <a:lstStyle/>
          <a:p>
            <a:pPr marL="0" indent="0" algn="ctr">
              <a:lnSpc>
                <a:spcPts val="2650"/>
              </a:lnSpc>
              <a:buNone/>
            </a:pPr>
            <a:r>
              <a:rPr lang="en-US" sz="2400">
                <a:latin typeface="Aptos" panose="020B0004020202020204" pitchFamily="34" charset="0"/>
              </a:rPr>
              <a:t>Age of first-time use</a:t>
            </a:r>
          </a:p>
        </p:txBody>
      </p:sp>
      <p:sp>
        <p:nvSpPr>
          <p:cNvPr id="16" name="TextBox 15">
            <a:extLst>
              <a:ext uri="{FF2B5EF4-FFF2-40B4-BE49-F238E27FC236}">
                <a16:creationId xmlns:a16="http://schemas.microsoft.com/office/drawing/2014/main" id="{C3E988E1-AFAF-EBE8-D195-215F5281FBB0}"/>
              </a:ext>
            </a:extLst>
          </p:cNvPr>
          <p:cNvSpPr txBox="1"/>
          <p:nvPr/>
        </p:nvSpPr>
        <p:spPr>
          <a:xfrm>
            <a:off x="4367404" y="6397042"/>
            <a:ext cx="7651967" cy="276999"/>
          </a:xfrm>
          <a:prstGeom prst="rect">
            <a:avLst/>
          </a:prstGeom>
          <a:noFill/>
        </p:spPr>
        <p:txBody>
          <a:bodyPr wrap="none" rtlCol="0">
            <a:spAutoFit/>
          </a:bodyPr>
          <a:lstStyle/>
          <a:p>
            <a:pPr algn="r"/>
            <a:r>
              <a:rPr lang="en-US" sz="1200"/>
              <a:t>SAMHSA NSDUH, 2024; Colby et al., 2022, </a:t>
            </a:r>
            <a:r>
              <a:rPr lang="en-US" sz="1200" i="1"/>
              <a:t>MA Cannabis Control Commission</a:t>
            </a:r>
            <a:r>
              <a:rPr lang="en-US" sz="1200"/>
              <a:t>; Chen et al. 2017, </a:t>
            </a:r>
            <a:r>
              <a:rPr lang="en-US" sz="1200" i="1"/>
              <a:t>Am J Drug Alcohol Abuse</a:t>
            </a:r>
            <a:endParaRPr lang="en-US" sz="1200"/>
          </a:p>
        </p:txBody>
      </p:sp>
      <p:pic>
        <p:nvPicPr>
          <p:cNvPr id="25" name="Picture 24">
            <a:extLst>
              <a:ext uri="{FF2B5EF4-FFF2-40B4-BE49-F238E27FC236}">
                <a16:creationId xmlns:a16="http://schemas.microsoft.com/office/drawing/2014/main" id="{AD83D3E1-7C29-45A3-64FB-7ADBFD7173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679216"/>
            <a:ext cx="12192000" cy="178784"/>
          </a:xfrm>
          <a:prstGeom prst="rect">
            <a:avLst/>
          </a:prstGeom>
        </p:spPr>
      </p:pic>
      <p:grpSp>
        <p:nvGrpSpPr>
          <p:cNvPr id="27" name="Group 26">
            <a:extLst>
              <a:ext uri="{FF2B5EF4-FFF2-40B4-BE49-F238E27FC236}">
                <a16:creationId xmlns:a16="http://schemas.microsoft.com/office/drawing/2014/main" id="{758E50FC-3BAC-7283-2117-E3E491081432}"/>
              </a:ext>
              <a:ext uri="{C183D7F6-B498-43B3-948B-1728B52AA6E4}">
                <adec:decorative xmlns:adec="http://schemas.microsoft.com/office/drawing/2017/decorative" val="1"/>
              </a:ext>
            </a:extLst>
          </p:cNvPr>
          <p:cNvGrpSpPr/>
          <p:nvPr/>
        </p:nvGrpSpPr>
        <p:grpSpPr>
          <a:xfrm>
            <a:off x="0" y="1264379"/>
            <a:ext cx="8583561" cy="178870"/>
            <a:chOff x="0" y="1425064"/>
            <a:chExt cx="8401141" cy="0"/>
          </a:xfrm>
        </p:grpSpPr>
        <p:cxnSp>
          <p:nvCxnSpPr>
            <p:cNvPr id="28" name="Straight Connector 27">
              <a:extLst>
                <a:ext uri="{FF2B5EF4-FFF2-40B4-BE49-F238E27FC236}">
                  <a16:creationId xmlns:a16="http://schemas.microsoft.com/office/drawing/2014/main" id="{1A840696-FBDD-EB3B-B78B-282C48A9CAA4}"/>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BB4E44-ABAC-0F69-8466-06406A34B3D2}"/>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673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C94F-58E5-4F03-ACA8-85BD6B595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7C21A-C898-8607-5307-05FD89DCDA04}"/>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Harmful Effects of Early Cannabis Use</a:t>
            </a:r>
            <a:endParaRPr lang="en-US" b="1"/>
          </a:p>
        </p:txBody>
      </p:sp>
      <p:grpSp>
        <p:nvGrpSpPr>
          <p:cNvPr id="10" name="Group 9">
            <a:extLst>
              <a:ext uri="{FF2B5EF4-FFF2-40B4-BE49-F238E27FC236}">
                <a16:creationId xmlns:a16="http://schemas.microsoft.com/office/drawing/2014/main" id="{AF0FFCAE-688C-5840-E8E1-9520EA464EEF}"/>
              </a:ext>
              <a:ext uri="{C183D7F6-B498-43B3-948B-1728B52AA6E4}">
                <adec:decorative xmlns:adec="http://schemas.microsoft.com/office/drawing/2017/decorative" val="1"/>
              </a:ext>
            </a:extLst>
          </p:cNvPr>
          <p:cNvGrpSpPr/>
          <p:nvPr/>
        </p:nvGrpSpPr>
        <p:grpSpPr>
          <a:xfrm>
            <a:off x="0" y="1264378"/>
            <a:ext cx="10587788" cy="307521"/>
            <a:chOff x="0" y="1425064"/>
            <a:chExt cx="8401141" cy="0"/>
          </a:xfrm>
        </p:grpSpPr>
        <p:cxnSp>
          <p:nvCxnSpPr>
            <p:cNvPr id="12" name="Straight Connector 11">
              <a:extLst>
                <a:ext uri="{FF2B5EF4-FFF2-40B4-BE49-F238E27FC236}">
                  <a16:creationId xmlns:a16="http://schemas.microsoft.com/office/drawing/2014/main" id="{2B27DCB4-E1EB-C014-338D-CFF7296E710C}"/>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76F5B3-6E7E-520C-B1D0-BBF7C652FF25}"/>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8" name="Image 0" descr="icon outline of a brain">
            <a:extLst>
              <a:ext uri="{FF2B5EF4-FFF2-40B4-BE49-F238E27FC236}">
                <a16:creationId xmlns:a16="http://schemas.microsoft.com/office/drawing/2014/main" id="{9F90737B-5473-2992-9057-4A48CCCFA5FC}"/>
              </a:ext>
            </a:extLst>
          </p:cNvPr>
          <p:cNvPicPr>
            <a:picLocks noChangeAspect="1"/>
          </p:cNvPicPr>
          <p:nvPr/>
        </p:nvPicPr>
        <p:blipFill>
          <a:blip r:embed="rId3">
            <a:duotone>
              <a:prstClr val="black"/>
              <a:schemeClr val="accent5">
                <a:tint val="45000"/>
                <a:satMod val="400000"/>
              </a:schemeClr>
            </a:duotone>
          </a:blip>
          <a:stretch>
            <a:fillRect/>
          </a:stretch>
        </p:blipFill>
        <p:spPr>
          <a:xfrm>
            <a:off x="988970" y="1771517"/>
            <a:ext cx="548487" cy="548487"/>
          </a:xfrm>
          <a:prstGeom prst="rect">
            <a:avLst/>
          </a:prstGeom>
        </p:spPr>
      </p:pic>
      <p:sp>
        <p:nvSpPr>
          <p:cNvPr id="4" name="Text 1">
            <a:extLst>
              <a:ext uri="{FF2B5EF4-FFF2-40B4-BE49-F238E27FC236}">
                <a16:creationId xmlns:a16="http://schemas.microsoft.com/office/drawing/2014/main" id="{9C813166-79F5-D8BC-24A9-D83441113844}"/>
              </a:ext>
            </a:extLst>
          </p:cNvPr>
          <p:cNvSpPr/>
          <p:nvPr/>
        </p:nvSpPr>
        <p:spPr>
          <a:xfrm>
            <a:off x="988969" y="2445552"/>
            <a:ext cx="2787680" cy="307522"/>
          </a:xfrm>
          <a:prstGeom prst="rect">
            <a:avLst/>
          </a:prstGeom>
          <a:noFill/>
          <a:ln/>
        </p:spPr>
        <p:txBody>
          <a:bodyPr wrap="none" lIns="0" tIns="0" rIns="0" bIns="0" rtlCol="0" anchor="t"/>
          <a:lstStyle/>
          <a:p>
            <a:pPr marL="0" indent="0" algn="l">
              <a:lnSpc>
                <a:spcPts val="2750"/>
              </a:lnSpc>
              <a:buNone/>
            </a:pPr>
            <a:r>
              <a:rPr lang="en-US" b="1">
                <a:latin typeface="Aptos" panose="020B0004020202020204" pitchFamily="34" charset="0"/>
                <a:ea typeface="Libre Baskerville" pitchFamily="34" charset="-122"/>
                <a:cs typeface="Libre Baskerville" pitchFamily="34" charset="-120"/>
              </a:rPr>
              <a:t>Disrupted brain development</a:t>
            </a:r>
            <a:endParaRPr lang="en-US" b="1">
              <a:latin typeface="Aptos" panose="020B0004020202020204" pitchFamily="34" charset="0"/>
            </a:endParaRPr>
          </a:p>
        </p:txBody>
      </p:sp>
      <p:sp>
        <p:nvSpPr>
          <p:cNvPr id="7" name="Text 2">
            <a:extLst>
              <a:ext uri="{FF2B5EF4-FFF2-40B4-BE49-F238E27FC236}">
                <a16:creationId xmlns:a16="http://schemas.microsoft.com/office/drawing/2014/main" id="{472F0D85-A4C7-88D6-0CB6-BF696CF999FB}"/>
              </a:ext>
            </a:extLst>
          </p:cNvPr>
          <p:cNvSpPr/>
          <p:nvPr/>
        </p:nvSpPr>
        <p:spPr>
          <a:xfrm>
            <a:off x="988970" y="2816776"/>
            <a:ext cx="2842366" cy="629922"/>
          </a:xfrm>
          <a:prstGeom prst="rect">
            <a:avLst/>
          </a:prstGeom>
          <a:noFill/>
          <a:ln/>
        </p:spPr>
        <p:txBody>
          <a:bodyPr wrap="square" lIns="0" tIns="0" rIns="0" bIns="0" rtlCol="0" anchor="t"/>
          <a:lstStyle/>
          <a:p>
            <a:pPr marL="0" indent="0" algn="l">
              <a:lnSpc>
                <a:spcPts val="2850"/>
              </a:lnSpc>
              <a:buNone/>
            </a:pPr>
            <a:r>
              <a:rPr lang="en-US" sz="1400">
                <a:latin typeface="Aptos" panose="020B0004020202020204" pitchFamily="34" charset="0"/>
              </a:rPr>
              <a:t>Affects ability to regulate physio- and psychological functions</a:t>
            </a:r>
          </a:p>
        </p:txBody>
      </p:sp>
      <p:pic>
        <p:nvPicPr>
          <p:cNvPr id="17" name="Image 1" descr="icon head with plus symbol ">
            <a:extLst>
              <a:ext uri="{FF2B5EF4-FFF2-40B4-BE49-F238E27FC236}">
                <a16:creationId xmlns:a16="http://schemas.microsoft.com/office/drawing/2014/main" id="{53375CEE-F59D-75B8-66F2-92B0265DF443}"/>
              </a:ext>
            </a:extLst>
          </p:cNvPr>
          <p:cNvPicPr>
            <a:picLocks noChangeAspect="1"/>
          </p:cNvPicPr>
          <p:nvPr/>
        </p:nvPicPr>
        <p:blipFill>
          <a:blip r:embed="rId4">
            <a:duotone>
              <a:prstClr val="black"/>
              <a:schemeClr val="accent5">
                <a:tint val="45000"/>
                <a:satMod val="400000"/>
              </a:schemeClr>
            </a:duotone>
          </a:blip>
          <a:stretch>
            <a:fillRect/>
          </a:stretch>
        </p:blipFill>
        <p:spPr>
          <a:xfrm>
            <a:off x="988969" y="3982756"/>
            <a:ext cx="540693" cy="540693"/>
          </a:xfrm>
          <a:prstGeom prst="rect">
            <a:avLst/>
          </a:prstGeom>
        </p:spPr>
      </p:pic>
      <p:sp>
        <p:nvSpPr>
          <p:cNvPr id="28" name="Text 1">
            <a:extLst>
              <a:ext uri="{FF2B5EF4-FFF2-40B4-BE49-F238E27FC236}">
                <a16:creationId xmlns:a16="http://schemas.microsoft.com/office/drawing/2014/main" id="{CCBF4865-A2B9-D8DE-243A-4E04A3873F01}"/>
              </a:ext>
            </a:extLst>
          </p:cNvPr>
          <p:cNvSpPr/>
          <p:nvPr/>
        </p:nvSpPr>
        <p:spPr>
          <a:xfrm>
            <a:off x="988969" y="4637866"/>
            <a:ext cx="2787680" cy="307522"/>
          </a:xfrm>
          <a:prstGeom prst="rect">
            <a:avLst/>
          </a:prstGeom>
          <a:noFill/>
          <a:ln/>
        </p:spPr>
        <p:txBody>
          <a:bodyPr wrap="none" lIns="0" tIns="0" rIns="0" bIns="0" rtlCol="0" anchor="t"/>
          <a:lstStyle/>
          <a:p>
            <a:pPr marL="0" indent="0" algn="l">
              <a:lnSpc>
                <a:spcPts val="2750"/>
              </a:lnSpc>
              <a:buNone/>
            </a:pPr>
            <a:r>
              <a:rPr lang="en-US" b="1">
                <a:latin typeface="Aptos" panose="020B0004020202020204" pitchFamily="34" charset="0"/>
                <a:ea typeface="Libre Baskerville" pitchFamily="34" charset="-122"/>
                <a:cs typeface="Libre Baskerville" pitchFamily="34" charset="-120"/>
              </a:rPr>
              <a:t>Psychosis</a:t>
            </a:r>
            <a:endParaRPr lang="en-US" b="1">
              <a:latin typeface="Aptos" panose="020B0004020202020204" pitchFamily="34" charset="0"/>
            </a:endParaRPr>
          </a:p>
        </p:txBody>
      </p:sp>
      <p:sp>
        <p:nvSpPr>
          <p:cNvPr id="29" name="Text 2">
            <a:extLst>
              <a:ext uri="{FF2B5EF4-FFF2-40B4-BE49-F238E27FC236}">
                <a16:creationId xmlns:a16="http://schemas.microsoft.com/office/drawing/2014/main" id="{4F8C0D02-7667-176A-DA93-79DE71C526FB}"/>
              </a:ext>
            </a:extLst>
          </p:cNvPr>
          <p:cNvSpPr/>
          <p:nvPr/>
        </p:nvSpPr>
        <p:spPr>
          <a:xfrm>
            <a:off x="988969" y="5010347"/>
            <a:ext cx="3214044" cy="629923"/>
          </a:xfrm>
          <a:prstGeom prst="rect">
            <a:avLst/>
          </a:prstGeom>
          <a:noFill/>
          <a:ln/>
        </p:spPr>
        <p:txBody>
          <a:bodyPr wrap="square" lIns="0" tIns="0" rIns="0" bIns="0" rtlCol="0" anchor="t"/>
          <a:lstStyle/>
          <a:p>
            <a:pPr marL="0" indent="0" algn="l">
              <a:lnSpc>
                <a:spcPct val="150000"/>
              </a:lnSpc>
              <a:buNone/>
            </a:pPr>
            <a:r>
              <a:rPr lang="en-US" sz="1400">
                <a:latin typeface="Aptos" panose="020B0004020202020204" pitchFamily="34" charset="0"/>
              </a:rPr>
              <a:t>Accelerates and worsens schizophrenia progression </a:t>
            </a:r>
          </a:p>
        </p:txBody>
      </p:sp>
      <p:pic>
        <p:nvPicPr>
          <p:cNvPr id="26" name="Image 3" descr="sad emoji">
            <a:extLst>
              <a:ext uri="{FF2B5EF4-FFF2-40B4-BE49-F238E27FC236}">
                <a16:creationId xmlns:a16="http://schemas.microsoft.com/office/drawing/2014/main" id="{1F89E97B-A776-97E0-1415-6E78813ED41C}"/>
              </a:ext>
            </a:extLst>
          </p:cNvPr>
          <p:cNvPicPr>
            <a:picLocks noChangeAspect="1"/>
          </p:cNvPicPr>
          <p:nvPr/>
        </p:nvPicPr>
        <p:blipFill>
          <a:blip r:embed="rId5">
            <a:duotone>
              <a:prstClr val="black"/>
              <a:schemeClr val="accent5">
                <a:tint val="45000"/>
                <a:satMod val="400000"/>
              </a:schemeClr>
            </a:duotone>
          </a:blip>
          <a:stretch>
            <a:fillRect/>
          </a:stretch>
        </p:blipFill>
        <p:spPr>
          <a:xfrm>
            <a:off x="4954417" y="1815331"/>
            <a:ext cx="548487" cy="548487"/>
          </a:xfrm>
          <a:prstGeom prst="rect">
            <a:avLst/>
          </a:prstGeom>
        </p:spPr>
      </p:pic>
      <p:sp>
        <p:nvSpPr>
          <p:cNvPr id="23" name="Text 1">
            <a:extLst>
              <a:ext uri="{FF2B5EF4-FFF2-40B4-BE49-F238E27FC236}">
                <a16:creationId xmlns:a16="http://schemas.microsoft.com/office/drawing/2014/main" id="{3818FE17-3C68-F671-DC3C-A7B41930A23A}"/>
              </a:ext>
            </a:extLst>
          </p:cNvPr>
          <p:cNvSpPr/>
          <p:nvPr/>
        </p:nvSpPr>
        <p:spPr>
          <a:xfrm>
            <a:off x="4954417" y="2468533"/>
            <a:ext cx="2787681" cy="307522"/>
          </a:xfrm>
          <a:prstGeom prst="rect">
            <a:avLst/>
          </a:prstGeom>
          <a:noFill/>
          <a:ln/>
        </p:spPr>
        <p:txBody>
          <a:bodyPr wrap="none" lIns="0" tIns="0" rIns="0" bIns="0" rtlCol="0" anchor="t"/>
          <a:lstStyle/>
          <a:p>
            <a:pPr marL="0" indent="0" algn="l">
              <a:lnSpc>
                <a:spcPts val="2750"/>
              </a:lnSpc>
              <a:buNone/>
            </a:pPr>
            <a:r>
              <a:rPr lang="en-US" b="1">
                <a:latin typeface="Aptos" panose="020B0004020202020204" pitchFamily="34" charset="0"/>
                <a:ea typeface="Libre Baskerville" pitchFamily="34" charset="-122"/>
                <a:cs typeface="Libre Baskerville" pitchFamily="34" charset="-120"/>
              </a:rPr>
              <a:t>Depression and Suicidality</a:t>
            </a:r>
            <a:endParaRPr lang="en-US" b="1">
              <a:latin typeface="Aptos" panose="020B0004020202020204" pitchFamily="34" charset="0"/>
            </a:endParaRPr>
          </a:p>
        </p:txBody>
      </p:sp>
      <p:sp>
        <p:nvSpPr>
          <p:cNvPr id="24" name="Text 2">
            <a:extLst>
              <a:ext uri="{FF2B5EF4-FFF2-40B4-BE49-F238E27FC236}">
                <a16:creationId xmlns:a16="http://schemas.microsoft.com/office/drawing/2014/main" id="{F3C286FA-9E97-5C68-3C4D-6A1E238072EB}"/>
              </a:ext>
            </a:extLst>
          </p:cNvPr>
          <p:cNvSpPr/>
          <p:nvPr/>
        </p:nvSpPr>
        <p:spPr>
          <a:xfrm>
            <a:off x="4954418" y="2863997"/>
            <a:ext cx="3214044" cy="629922"/>
          </a:xfrm>
          <a:prstGeom prst="rect">
            <a:avLst/>
          </a:prstGeom>
          <a:noFill/>
          <a:ln/>
        </p:spPr>
        <p:txBody>
          <a:bodyPr wrap="square" lIns="0" tIns="0" rIns="0" bIns="0" rtlCol="0" anchor="t"/>
          <a:lstStyle/>
          <a:p>
            <a:pPr marL="0" indent="0" algn="l">
              <a:lnSpc>
                <a:spcPct val="150000"/>
              </a:lnSpc>
              <a:buNone/>
            </a:pPr>
            <a:r>
              <a:rPr lang="en-US" sz="1400">
                <a:latin typeface="Aptos" panose="020B0004020202020204" pitchFamily="34" charset="0"/>
              </a:rPr>
              <a:t>Increased risk of depression, suicidal behavior in young adulthood</a:t>
            </a:r>
          </a:p>
        </p:txBody>
      </p:sp>
      <p:pic>
        <p:nvPicPr>
          <p:cNvPr id="30" name="Image 2" descr="icon cannabis leaf">
            <a:extLst>
              <a:ext uri="{FF2B5EF4-FFF2-40B4-BE49-F238E27FC236}">
                <a16:creationId xmlns:a16="http://schemas.microsoft.com/office/drawing/2014/main" id="{9DC1EB9F-C138-D4A6-9096-4A9E18C3D653}"/>
              </a:ext>
            </a:extLst>
          </p:cNvPr>
          <p:cNvPicPr>
            <a:picLocks noChangeAspect="1"/>
          </p:cNvPicPr>
          <p:nvPr/>
        </p:nvPicPr>
        <p:blipFill>
          <a:blip r:embed="rId6">
            <a:duotone>
              <a:prstClr val="black"/>
              <a:schemeClr val="accent5">
                <a:tint val="45000"/>
                <a:satMod val="400000"/>
              </a:schemeClr>
            </a:duotone>
          </a:blip>
          <a:stretch>
            <a:fillRect/>
          </a:stretch>
        </p:blipFill>
        <p:spPr>
          <a:xfrm>
            <a:off x="4888439" y="3889499"/>
            <a:ext cx="629922" cy="629922"/>
          </a:xfrm>
          <a:prstGeom prst="rect">
            <a:avLst/>
          </a:prstGeom>
        </p:spPr>
      </p:pic>
      <p:sp>
        <p:nvSpPr>
          <p:cNvPr id="32" name="Text 1">
            <a:extLst>
              <a:ext uri="{FF2B5EF4-FFF2-40B4-BE49-F238E27FC236}">
                <a16:creationId xmlns:a16="http://schemas.microsoft.com/office/drawing/2014/main" id="{5A566507-639A-BC7D-4CBC-AEF76D3C749C}"/>
              </a:ext>
            </a:extLst>
          </p:cNvPr>
          <p:cNvSpPr/>
          <p:nvPr/>
        </p:nvSpPr>
        <p:spPr>
          <a:xfrm>
            <a:off x="4954418" y="4639848"/>
            <a:ext cx="2787680" cy="307522"/>
          </a:xfrm>
          <a:prstGeom prst="rect">
            <a:avLst/>
          </a:prstGeom>
          <a:noFill/>
          <a:ln/>
        </p:spPr>
        <p:txBody>
          <a:bodyPr wrap="none" lIns="0" tIns="0" rIns="0" bIns="0" rtlCol="0" anchor="t"/>
          <a:lstStyle/>
          <a:p>
            <a:pPr marL="0" indent="0" algn="l">
              <a:lnSpc>
                <a:spcPts val="2750"/>
              </a:lnSpc>
              <a:buNone/>
            </a:pPr>
            <a:r>
              <a:rPr lang="en-US" b="1">
                <a:latin typeface="Aptos" panose="020B0004020202020204" pitchFamily="34" charset="0"/>
              </a:rPr>
              <a:t>Cannabis Use Disorder</a:t>
            </a:r>
          </a:p>
        </p:txBody>
      </p:sp>
      <p:sp>
        <p:nvSpPr>
          <p:cNvPr id="33" name="Text 2">
            <a:extLst>
              <a:ext uri="{FF2B5EF4-FFF2-40B4-BE49-F238E27FC236}">
                <a16:creationId xmlns:a16="http://schemas.microsoft.com/office/drawing/2014/main" id="{C0779081-BF57-8A39-BD76-833A779C8B4F}"/>
              </a:ext>
            </a:extLst>
          </p:cNvPr>
          <p:cNvSpPr/>
          <p:nvPr/>
        </p:nvSpPr>
        <p:spPr>
          <a:xfrm>
            <a:off x="4954418" y="5012329"/>
            <a:ext cx="3214044" cy="629923"/>
          </a:xfrm>
          <a:prstGeom prst="rect">
            <a:avLst/>
          </a:prstGeom>
          <a:noFill/>
          <a:ln/>
        </p:spPr>
        <p:txBody>
          <a:bodyPr wrap="square" lIns="0" tIns="0" rIns="0" bIns="0" rtlCol="0" anchor="t"/>
          <a:lstStyle/>
          <a:p>
            <a:pPr marL="0" indent="0" algn="l">
              <a:lnSpc>
                <a:spcPct val="150000"/>
              </a:lnSpc>
              <a:buNone/>
            </a:pPr>
            <a:r>
              <a:rPr lang="en-US" sz="1400">
                <a:latin typeface="Aptos" panose="020B0004020202020204" pitchFamily="34" charset="0"/>
              </a:rPr>
              <a:t>Faster transition to CUD </a:t>
            </a:r>
            <a:br>
              <a:rPr lang="en-US" sz="1400">
                <a:latin typeface="Aptos" panose="020B0004020202020204" pitchFamily="34" charset="0"/>
              </a:rPr>
            </a:br>
            <a:r>
              <a:rPr lang="en-US" sz="1400">
                <a:latin typeface="Aptos" panose="020B0004020202020204" pitchFamily="34" charset="0"/>
              </a:rPr>
              <a:t>with younger initiation age</a:t>
            </a:r>
          </a:p>
        </p:txBody>
      </p:sp>
      <p:cxnSp>
        <p:nvCxnSpPr>
          <p:cNvPr id="11" name="Straight Arrow Connector 10" descr="purple arrow pointing up">
            <a:extLst>
              <a:ext uri="{FF2B5EF4-FFF2-40B4-BE49-F238E27FC236}">
                <a16:creationId xmlns:a16="http://schemas.microsoft.com/office/drawing/2014/main" id="{4E4DE34C-9BAF-9285-490F-0B4FB8C1A23B}"/>
              </a:ext>
            </a:extLst>
          </p:cNvPr>
          <p:cNvCxnSpPr>
            <a:cxnSpLocks/>
          </p:cNvCxnSpPr>
          <p:nvPr/>
        </p:nvCxnSpPr>
        <p:spPr>
          <a:xfrm flipV="1">
            <a:off x="8843528" y="3581977"/>
            <a:ext cx="0" cy="660379"/>
          </a:xfrm>
          <a:prstGeom prst="straightConnector1">
            <a:avLst/>
          </a:prstGeom>
          <a:ln w="57150">
            <a:solidFill>
              <a:srgbClr val="8E6AB4"/>
            </a:solidFill>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37" name="Text 1">
            <a:extLst>
              <a:ext uri="{FF2B5EF4-FFF2-40B4-BE49-F238E27FC236}">
                <a16:creationId xmlns:a16="http://schemas.microsoft.com/office/drawing/2014/main" id="{97D03E26-84F9-03A9-0968-8727A4225434}"/>
              </a:ext>
            </a:extLst>
          </p:cNvPr>
          <p:cNvSpPr/>
          <p:nvPr/>
        </p:nvSpPr>
        <p:spPr>
          <a:xfrm>
            <a:off x="9143665" y="3501302"/>
            <a:ext cx="2512423" cy="741054"/>
          </a:xfrm>
          <a:prstGeom prst="rect">
            <a:avLst/>
          </a:prstGeom>
          <a:noFill/>
          <a:ln/>
        </p:spPr>
        <p:txBody>
          <a:bodyPr wrap="none" lIns="0" tIns="0" rIns="0" bIns="0" rtlCol="0" anchor="t"/>
          <a:lstStyle/>
          <a:p>
            <a:pPr marL="0" indent="0" algn="l">
              <a:lnSpc>
                <a:spcPts val="2750"/>
              </a:lnSpc>
              <a:buNone/>
            </a:pPr>
            <a:r>
              <a:rPr lang="en-US" sz="2000" b="1">
                <a:latin typeface="Aptos" panose="020B0004020202020204" pitchFamily="34" charset="0"/>
                <a:ea typeface="Libre Baskerville" pitchFamily="34" charset="-122"/>
                <a:cs typeface="Libre Baskerville" pitchFamily="34" charset="-120"/>
              </a:rPr>
              <a:t>Higher THC potency,</a:t>
            </a:r>
          </a:p>
          <a:p>
            <a:pPr marL="0" indent="0" algn="l">
              <a:lnSpc>
                <a:spcPts val="2750"/>
              </a:lnSpc>
              <a:buNone/>
            </a:pPr>
            <a:r>
              <a:rPr lang="en-US" sz="2000" b="1">
                <a:latin typeface="Aptos" panose="020B0004020202020204" pitchFamily="34" charset="0"/>
              </a:rPr>
              <a:t>Greater risks</a:t>
            </a:r>
          </a:p>
        </p:txBody>
      </p:sp>
      <p:sp>
        <p:nvSpPr>
          <p:cNvPr id="38" name="TextBox 37">
            <a:extLst>
              <a:ext uri="{FF2B5EF4-FFF2-40B4-BE49-F238E27FC236}">
                <a16:creationId xmlns:a16="http://schemas.microsoft.com/office/drawing/2014/main" id="{5C222D4A-470C-FA68-B02A-A2B9B9CD50E3}"/>
              </a:ext>
            </a:extLst>
          </p:cNvPr>
          <p:cNvSpPr txBox="1"/>
          <p:nvPr/>
        </p:nvSpPr>
        <p:spPr>
          <a:xfrm>
            <a:off x="3803688" y="6419616"/>
            <a:ext cx="8238410" cy="276999"/>
          </a:xfrm>
          <a:prstGeom prst="rect">
            <a:avLst/>
          </a:prstGeom>
          <a:noFill/>
        </p:spPr>
        <p:txBody>
          <a:bodyPr wrap="none" rtlCol="0">
            <a:spAutoFit/>
          </a:bodyPr>
          <a:lstStyle/>
          <a:p>
            <a:pPr algn="r"/>
            <a:r>
              <a:rPr lang="en-US" sz="1200"/>
              <a:t>Lubman et al., 2015, </a:t>
            </a:r>
            <a:r>
              <a:rPr lang="en-US" sz="1200" i="1" err="1"/>
              <a:t>Pharmacol</a:t>
            </a:r>
            <a:r>
              <a:rPr lang="en-US" sz="1200" i="1"/>
              <a:t> Ther</a:t>
            </a:r>
            <a:r>
              <a:rPr lang="en-US" sz="1200"/>
              <a:t>; Gobbi et al., 2019, </a:t>
            </a:r>
            <a:r>
              <a:rPr lang="en-US" sz="1200" i="1"/>
              <a:t>JAMA Psych; </a:t>
            </a:r>
            <a:r>
              <a:rPr lang="en-US" sz="1200"/>
              <a:t>Di Forti et al., 2014, </a:t>
            </a:r>
            <a:r>
              <a:rPr lang="en-US" sz="1200" i="1" err="1"/>
              <a:t>Scz</a:t>
            </a:r>
            <a:r>
              <a:rPr lang="en-US" sz="1200" i="1"/>
              <a:t> Bull; </a:t>
            </a:r>
            <a:r>
              <a:rPr lang="en-US" sz="1200"/>
              <a:t>Volkow et al., 2021, </a:t>
            </a:r>
            <a:r>
              <a:rPr lang="en-US" sz="1200" i="1"/>
              <a:t>JAMA Ped</a:t>
            </a:r>
            <a:endParaRPr lang="en-US" sz="1200"/>
          </a:p>
        </p:txBody>
      </p:sp>
      <p:pic>
        <p:nvPicPr>
          <p:cNvPr id="3" name="Picture 2">
            <a:extLst>
              <a:ext uri="{FF2B5EF4-FFF2-40B4-BE49-F238E27FC236}">
                <a16:creationId xmlns:a16="http://schemas.microsoft.com/office/drawing/2014/main" id="{5597FA6C-9748-002C-3994-F2EF08434E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6679216"/>
            <a:ext cx="12192000" cy="178784"/>
          </a:xfrm>
          <a:prstGeom prst="rect">
            <a:avLst/>
          </a:prstGeom>
        </p:spPr>
      </p:pic>
    </p:spTree>
    <p:extLst>
      <p:ext uri="{BB962C8B-B14F-4D97-AF65-F5344CB8AC3E}">
        <p14:creationId xmlns:p14="http://schemas.microsoft.com/office/powerpoint/2010/main" val="168103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6FAA5-FCCB-8A5A-8F23-A0FD69741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EBE2D-28D6-D79E-95DC-BC10E947D3EA}"/>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Cannabis Legalization Landscape</a:t>
            </a:r>
            <a:endParaRPr lang="en-US" b="1"/>
          </a:p>
        </p:txBody>
      </p:sp>
      <p:sp>
        <p:nvSpPr>
          <p:cNvPr id="3" name="Shape 1">
            <a:extLst>
              <a:ext uri="{FF2B5EF4-FFF2-40B4-BE49-F238E27FC236}">
                <a16:creationId xmlns:a16="http://schemas.microsoft.com/office/drawing/2014/main" id="{60ACA415-CFD1-E6DC-7EDB-0183CF6E0A75}"/>
              </a:ext>
              <a:ext uri="{C183D7F6-B498-43B3-948B-1728B52AA6E4}">
                <adec:decorative xmlns:adec="http://schemas.microsoft.com/office/drawing/2017/decorative" val="1"/>
              </a:ext>
            </a:extLst>
          </p:cNvPr>
          <p:cNvSpPr/>
          <p:nvPr/>
        </p:nvSpPr>
        <p:spPr>
          <a:xfrm flipH="1">
            <a:off x="1003221" y="1673543"/>
            <a:ext cx="45719" cy="1176337"/>
          </a:xfrm>
          <a:prstGeom prst="roundRect">
            <a:avLst>
              <a:gd name="adj" fmla="val 312558"/>
            </a:avLst>
          </a:prstGeom>
          <a:solidFill>
            <a:srgbClr val="8E6AB4"/>
          </a:solidFill>
          <a:ln>
            <a:noFill/>
          </a:ln>
        </p:spPr>
        <p:txBody>
          <a:bodyPr/>
          <a:lstStyle/>
          <a:p>
            <a:endParaRPr lang="en-US"/>
          </a:p>
        </p:txBody>
      </p:sp>
      <p:sp>
        <p:nvSpPr>
          <p:cNvPr id="5" name="Shape 2">
            <a:extLst>
              <a:ext uri="{FF2B5EF4-FFF2-40B4-BE49-F238E27FC236}">
                <a16:creationId xmlns:a16="http://schemas.microsoft.com/office/drawing/2014/main" id="{E30E32EF-06C6-8546-BC4A-8C737AA1616F}"/>
              </a:ext>
              <a:ext uri="{C183D7F6-B498-43B3-948B-1728B52AA6E4}">
                <adec:decorative xmlns:adec="http://schemas.microsoft.com/office/drawing/2017/decorative" val="1"/>
              </a:ext>
            </a:extLst>
          </p:cNvPr>
          <p:cNvSpPr/>
          <p:nvPr/>
        </p:nvSpPr>
        <p:spPr>
          <a:xfrm>
            <a:off x="1273612" y="1913453"/>
            <a:ext cx="680442" cy="30480"/>
          </a:xfrm>
          <a:prstGeom prst="roundRect">
            <a:avLst>
              <a:gd name="adj" fmla="val 312558"/>
            </a:avLst>
          </a:prstGeom>
          <a:solidFill>
            <a:srgbClr val="8E6AB4"/>
          </a:solidFill>
          <a:ln/>
        </p:spPr>
        <p:txBody>
          <a:bodyPr/>
          <a:lstStyle/>
          <a:p>
            <a:endParaRPr lang="en-US"/>
          </a:p>
        </p:txBody>
      </p:sp>
      <p:sp>
        <p:nvSpPr>
          <p:cNvPr id="6" name="Shape 3" descr="icon book">
            <a:extLst>
              <a:ext uri="{FF2B5EF4-FFF2-40B4-BE49-F238E27FC236}">
                <a16:creationId xmlns:a16="http://schemas.microsoft.com/office/drawing/2014/main" id="{704D109A-4E84-1BBC-5BC1-039E9BCA40F7}"/>
              </a:ext>
            </a:extLst>
          </p:cNvPr>
          <p:cNvSpPr/>
          <p:nvPr/>
        </p:nvSpPr>
        <p:spPr>
          <a:xfrm>
            <a:off x="793790" y="1673543"/>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8" name="Image 1" descr="icon purple book">
            <a:extLst>
              <a:ext uri="{FF2B5EF4-FFF2-40B4-BE49-F238E27FC236}">
                <a16:creationId xmlns:a16="http://schemas.microsoft.com/office/drawing/2014/main" id="{BFD42E4D-4C34-811D-7367-6DA3A67D8488}"/>
              </a:ext>
            </a:extLst>
          </p:cNvPr>
          <p:cNvPicPr>
            <a:picLocks noChangeAspect="1"/>
          </p:cNvPicPr>
          <p:nvPr/>
        </p:nvPicPr>
        <p:blipFill>
          <a:blip r:embed="rId3"/>
          <a:stretch>
            <a:fillRect/>
          </a:stretch>
        </p:blipFill>
        <p:spPr>
          <a:xfrm>
            <a:off x="878860" y="1716048"/>
            <a:ext cx="340162" cy="425291"/>
          </a:xfrm>
          <a:prstGeom prst="rect">
            <a:avLst/>
          </a:prstGeom>
        </p:spPr>
      </p:pic>
      <p:sp>
        <p:nvSpPr>
          <p:cNvPr id="10" name="Text 4">
            <a:extLst>
              <a:ext uri="{FF2B5EF4-FFF2-40B4-BE49-F238E27FC236}">
                <a16:creationId xmlns:a16="http://schemas.microsoft.com/office/drawing/2014/main" id="{F210C475-CC23-4A29-22D3-6D7E5956B1E9}"/>
              </a:ext>
            </a:extLst>
          </p:cNvPr>
          <p:cNvSpPr/>
          <p:nvPr/>
        </p:nvSpPr>
        <p:spPr>
          <a:xfrm>
            <a:off x="2183011" y="1751409"/>
            <a:ext cx="2835235" cy="354330"/>
          </a:xfrm>
          <a:prstGeom prst="rect">
            <a:avLst/>
          </a:prstGeom>
          <a:noFill/>
          <a:ln/>
        </p:spPr>
        <p:txBody>
          <a:bodyPr wrap="none" lIns="0" tIns="0" rIns="0" bIns="0" rtlCol="0" anchor="t"/>
          <a:lstStyle/>
          <a:p>
            <a:pPr marL="0" indent="0" algn="l">
              <a:lnSpc>
                <a:spcPts val="2750"/>
              </a:lnSpc>
              <a:buNone/>
            </a:pPr>
            <a:r>
              <a:rPr lang="en-US" sz="2400" b="1">
                <a:latin typeface="Aptos" panose="020B0004020202020204" pitchFamily="34" charset="0"/>
                <a:ea typeface="Libre Baskerville" pitchFamily="34" charset="-122"/>
                <a:cs typeface="Libre Baskerville" pitchFamily="34" charset="-120"/>
              </a:rPr>
              <a:t>Unprecedented Exposure</a:t>
            </a:r>
            <a:endParaRPr lang="en-US" sz="2400" b="1">
              <a:latin typeface="Aptos" panose="020B0004020202020204" pitchFamily="34" charset="0"/>
            </a:endParaRPr>
          </a:p>
        </p:txBody>
      </p:sp>
      <p:sp>
        <p:nvSpPr>
          <p:cNvPr id="11" name="Text 5">
            <a:extLst>
              <a:ext uri="{FF2B5EF4-FFF2-40B4-BE49-F238E27FC236}">
                <a16:creationId xmlns:a16="http://schemas.microsoft.com/office/drawing/2014/main" id="{BC4205E8-4931-D687-3128-84AE5C2E92FC}"/>
              </a:ext>
            </a:extLst>
          </p:cNvPr>
          <p:cNvSpPr/>
          <p:nvPr/>
        </p:nvSpPr>
        <p:spPr>
          <a:xfrm>
            <a:off x="2183011" y="2135104"/>
            <a:ext cx="6167199" cy="362903"/>
          </a:xfrm>
          <a:prstGeom prst="rect">
            <a:avLst/>
          </a:prstGeom>
          <a:noFill/>
          <a:ln/>
        </p:spPr>
        <p:txBody>
          <a:bodyPr wrap="none" lIns="0" tIns="0" rIns="0" bIns="0" rtlCol="0" anchor="t"/>
          <a:lstStyle/>
          <a:p>
            <a:pPr marL="0" indent="0" algn="l">
              <a:lnSpc>
                <a:spcPts val="2850"/>
              </a:lnSpc>
              <a:buNone/>
            </a:pPr>
            <a:r>
              <a:rPr lang="en-US" sz="2000">
                <a:latin typeface="Aptos" panose="020B0004020202020204" pitchFamily="34" charset="0"/>
                <a:ea typeface="DM Sans" pitchFamily="34" charset="-122"/>
                <a:cs typeface="DM Sans" pitchFamily="34" charset="-120"/>
              </a:rPr>
              <a:t>25 states permit adult recreational use and sales</a:t>
            </a:r>
          </a:p>
          <a:p>
            <a:pPr marL="0" indent="0" algn="l">
              <a:lnSpc>
                <a:spcPts val="2850"/>
              </a:lnSpc>
              <a:buNone/>
            </a:pPr>
            <a:r>
              <a:rPr lang="en-US" sz="2000">
                <a:latin typeface="Aptos" panose="020B0004020202020204" pitchFamily="34" charset="0"/>
              </a:rPr>
              <a:t>MA: Since November 2018, &gt;1700 dispensaries</a:t>
            </a:r>
          </a:p>
        </p:txBody>
      </p:sp>
      <p:pic>
        <p:nvPicPr>
          <p:cNvPr id="48" name="Picture 47" descr="map of massachusetts showing counties">
            <a:extLst>
              <a:ext uri="{FF2B5EF4-FFF2-40B4-BE49-F238E27FC236}">
                <a16:creationId xmlns:a16="http://schemas.microsoft.com/office/drawing/2014/main" id="{B8F715D2-7B1E-FB24-7C77-C407F90385A3}"/>
              </a:ext>
            </a:extLst>
          </p:cNvPr>
          <p:cNvPicPr>
            <a:picLocks noChangeAspect="1"/>
          </p:cNvPicPr>
          <p:nvPr/>
        </p:nvPicPr>
        <p:blipFill>
          <a:blip r:embed="rId4"/>
          <a:srcRect l="2346" t="3480" r="5030" b="5268"/>
          <a:stretch/>
        </p:blipFill>
        <p:spPr>
          <a:xfrm>
            <a:off x="6933139" y="2780805"/>
            <a:ext cx="5135605" cy="3478910"/>
          </a:xfrm>
          <a:prstGeom prst="rect">
            <a:avLst/>
          </a:prstGeom>
        </p:spPr>
      </p:pic>
      <p:sp>
        <p:nvSpPr>
          <p:cNvPr id="49" name="TextBox 48">
            <a:extLst>
              <a:ext uri="{FF2B5EF4-FFF2-40B4-BE49-F238E27FC236}">
                <a16:creationId xmlns:a16="http://schemas.microsoft.com/office/drawing/2014/main" id="{CFE7B1CB-63F3-A1D2-F4E8-46BA60F2671E}"/>
              </a:ext>
            </a:extLst>
          </p:cNvPr>
          <p:cNvSpPr txBox="1"/>
          <p:nvPr/>
        </p:nvSpPr>
        <p:spPr>
          <a:xfrm>
            <a:off x="9338549" y="6404013"/>
            <a:ext cx="2691058" cy="276999"/>
          </a:xfrm>
          <a:prstGeom prst="rect">
            <a:avLst/>
          </a:prstGeom>
          <a:noFill/>
        </p:spPr>
        <p:txBody>
          <a:bodyPr wrap="none" rtlCol="0">
            <a:spAutoFit/>
          </a:bodyPr>
          <a:lstStyle/>
          <a:p>
            <a:pPr algn="r"/>
            <a:r>
              <a:rPr lang="en-US" sz="1200"/>
              <a:t>MA Cannabis Control Commission, 2024</a:t>
            </a:r>
          </a:p>
        </p:txBody>
      </p:sp>
      <p:pic>
        <p:nvPicPr>
          <p:cNvPr id="12" name="Picture 11">
            <a:extLst>
              <a:ext uri="{FF2B5EF4-FFF2-40B4-BE49-F238E27FC236}">
                <a16:creationId xmlns:a16="http://schemas.microsoft.com/office/drawing/2014/main" id="{529E8AA8-86BD-1659-6E82-0D10F76353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679216"/>
            <a:ext cx="12192000" cy="178784"/>
          </a:xfrm>
          <a:prstGeom prst="rect">
            <a:avLst/>
          </a:prstGeom>
        </p:spPr>
      </p:pic>
      <p:grpSp>
        <p:nvGrpSpPr>
          <p:cNvPr id="13" name="Group 12">
            <a:extLst>
              <a:ext uri="{FF2B5EF4-FFF2-40B4-BE49-F238E27FC236}">
                <a16:creationId xmlns:a16="http://schemas.microsoft.com/office/drawing/2014/main" id="{64E3EC25-9E77-89D7-1DE6-0FBF7683DA02}"/>
              </a:ext>
              <a:ext uri="{C183D7F6-B498-43B3-948B-1728B52AA6E4}">
                <adec:decorative xmlns:adec="http://schemas.microsoft.com/office/drawing/2017/decorative" val="1"/>
              </a:ext>
            </a:extLst>
          </p:cNvPr>
          <p:cNvGrpSpPr/>
          <p:nvPr/>
        </p:nvGrpSpPr>
        <p:grpSpPr>
          <a:xfrm>
            <a:off x="0" y="1264378"/>
            <a:ext cx="9500942" cy="379799"/>
            <a:chOff x="0" y="1425064"/>
            <a:chExt cx="8401141" cy="0"/>
          </a:xfrm>
        </p:grpSpPr>
        <p:cxnSp>
          <p:nvCxnSpPr>
            <p:cNvPr id="14" name="Straight Connector 13">
              <a:extLst>
                <a:ext uri="{FF2B5EF4-FFF2-40B4-BE49-F238E27FC236}">
                  <a16:creationId xmlns:a16="http://schemas.microsoft.com/office/drawing/2014/main" id="{33FB5430-7608-9D0E-0303-438EB8856549}"/>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6A8236-5DA6-3F8E-344B-368BAC6D1248}"/>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08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025D1-B495-5D69-DB8F-3C11F4881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52ED5-71F5-7360-89B6-1CFCFEB1A888}"/>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Cannabis Legalization Landscape cont’d</a:t>
            </a:r>
            <a:endParaRPr lang="en-US" b="1"/>
          </a:p>
        </p:txBody>
      </p:sp>
      <p:sp>
        <p:nvSpPr>
          <p:cNvPr id="3" name="Shape 1">
            <a:extLst>
              <a:ext uri="{FF2B5EF4-FFF2-40B4-BE49-F238E27FC236}">
                <a16:creationId xmlns:a16="http://schemas.microsoft.com/office/drawing/2014/main" id="{75059ABD-7920-283F-F716-E4CE92813BA1}"/>
              </a:ext>
              <a:ext uri="{C183D7F6-B498-43B3-948B-1728B52AA6E4}">
                <adec:decorative xmlns:adec="http://schemas.microsoft.com/office/drawing/2017/decorative" val="1"/>
              </a:ext>
            </a:extLst>
          </p:cNvPr>
          <p:cNvSpPr/>
          <p:nvPr/>
        </p:nvSpPr>
        <p:spPr>
          <a:xfrm flipH="1">
            <a:off x="1003221" y="1673543"/>
            <a:ext cx="45719" cy="3690937"/>
          </a:xfrm>
          <a:prstGeom prst="roundRect">
            <a:avLst>
              <a:gd name="adj" fmla="val 312558"/>
            </a:avLst>
          </a:prstGeom>
          <a:solidFill>
            <a:srgbClr val="8E6AB4"/>
          </a:solidFill>
          <a:ln/>
        </p:spPr>
        <p:txBody>
          <a:bodyPr/>
          <a:lstStyle/>
          <a:p>
            <a:endParaRPr lang="en-US"/>
          </a:p>
        </p:txBody>
      </p:sp>
      <p:sp>
        <p:nvSpPr>
          <p:cNvPr id="5" name="Shape 2">
            <a:extLst>
              <a:ext uri="{FF2B5EF4-FFF2-40B4-BE49-F238E27FC236}">
                <a16:creationId xmlns:a16="http://schemas.microsoft.com/office/drawing/2014/main" id="{8A36D884-2786-B8F4-65CD-9B548BD46676}"/>
              </a:ext>
              <a:ext uri="{C183D7F6-B498-43B3-948B-1728B52AA6E4}">
                <adec:decorative xmlns:adec="http://schemas.microsoft.com/office/drawing/2017/decorative" val="1"/>
              </a:ext>
            </a:extLst>
          </p:cNvPr>
          <p:cNvSpPr/>
          <p:nvPr/>
        </p:nvSpPr>
        <p:spPr>
          <a:xfrm>
            <a:off x="1273612" y="1913453"/>
            <a:ext cx="680442" cy="30480"/>
          </a:xfrm>
          <a:prstGeom prst="roundRect">
            <a:avLst>
              <a:gd name="adj" fmla="val 312558"/>
            </a:avLst>
          </a:prstGeom>
          <a:solidFill>
            <a:srgbClr val="8E6AB4"/>
          </a:solidFill>
          <a:ln/>
        </p:spPr>
        <p:txBody>
          <a:bodyPr/>
          <a:lstStyle/>
          <a:p>
            <a:endParaRPr lang="en-US"/>
          </a:p>
        </p:txBody>
      </p:sp>
      <p:sp>
        <p:nvSpPr>
          <p:cNvPr id="6" name="Shape 3">
            <a:extLst>
              <a:ext uri="{FF2B5EF4-FFF2-40B4-BE49-F238E27FC236}">
                <a16:creationId xmlns:a16="http://schemas.microsoft.com/office/drawing/2014/main" id="{54D83660-F06A-ECE9-F16C-0E6D2374D321}"/>
              </a:ext>
              <a:ext uri="{C183D7F6-B498-43B3-948B-1728B52AA6E4}">
                <adec:decorative xmlns:adec="http://schemas.microsoft.com/office/drawing/2017/decorative" val="1"/>
              </a:ext>
            </a:extLst>
          </p:cNvPr>
          <p:cNvSpPr/>
          <p:nvPr/>
        </p:nvSpPr>
        <p:spPr>
          <a:xfrm>
            <a:off x="793790" y="1673543"/>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8" name="Image 1" descr="purple book">
            <a:extLst>
              <a:ext uri="{FF2B5EF4-FFF2-40B4-BE49-F238E27FC236}">
                <a16:creationId xmlns:a16="http://schemas.microsoft.com/office/drawing/2014/main" id="{257F9DB6-528C-F602-C931-D5246FF59557}"/>
              </a:ext>
            </a:extLst>
          </p:cNvPr>
          <p:cNvPicPr>
            <a:picLocks noChangeAspect="1"/>
          </p:cNvPicPr>
          <p:nvPr/>
        </p:nvPicPr>
        <p:blipFill>
          <a:blip r:embed="rId3"/>
          <a:stretch>
            <a:fillRect/>
          </a:stretch>
        </p:blipFill>
        <p:spPr>
          <a:xfrm>
            <a:off x="878860" y="1716048"/>
            <a:ext cx="340162" cy="425291"/>
          </a:xfrm>
          <a:prstGeom prst="rect">
            <a:avLst/>
          </a:prstGeom>
        </p:spPr>
      </p:pic>
      <p:sp>
        <p:nvSpPr>
          <p:cNvPr id="10" name="Text 4">
            <a:extLst>
              <a:ext uri="{FF2B5EF4-FFF2-40B4-BE49-F238E27FC236}">
                <a16:creationId xmlns:a16="http://schemas.microsoft.com/office/drawing/2014/main" id="{59C57A1F-E971-C1CE-C9D1-FCA2AAC67922}"/>
              </a:ext>
            </a:extLst>
          </p:cNvPr>
          <p:cNvSpPr/>
          <p:nvPr/>
        </p:nvSpPr>
        <p:spPr>
          <a:xfrm>
            <a:off x="2183011" y="1751409"/>
            <a:ext cx="2835235" cy="354330"/>
          </a:xfrm>
          <a:prstGeom prst="rect">
            <a:avLst/>
          </a:prstGeom>
          <a:noFill/>
          <a:ln/>
        </p:spPr>
        <p:txBody>
          <a:bodyPr wrap="none" lIns="0" tIns="0" rIns="0" bIns="0" rtlCol="0" anchor="t"/>
          <a:lstStyle/>
          <a:p>
            <a:pPr marL="0" indent="0" algn="l">
              <a:lnSpc>
                <a:spcPts val="2750"/>
              </a:lnSpc>
              <a:buNone/>
            </a:pPr>
            <a:r>
              <a:rPr lang="en-US" sz="2400" b="1">
                <a:latin typeface="Aptos" panose="020B0004020202020204" pitchFamily="34" charset="0"/>
                <a:ea typeface="Libre Baskerville" pitchFamily="34" charset="-122"/>
                <a:cs typeface="Libre Baskerville" pitchFamily="34" charset="-120"/>
              </a:rPr>
              <a:t>Unprecedented Exposure</a:t>
            </a:r>
            <a:endParaRPr lang="en-US" sz="2400" b="1">
              <a:latin typeface="Aptos" panose="020B0004020202020204" pitchFamily="34" charset="0"/>
            </a:endParaRPr>
          </a:p>
        </p:txBody>
      </p:sp>
      <p:sp>
        <p:nvSpPr>
          <p:cNvPr id="11" name="Text 5">
            <a:extLst>
              <a:ext uri="{FF2B5EF4-FFF2-40B4-BE49-F238E27FC236}">
                <a16:creationId xmlns:a16="http://schemas.microsoft.com/office/drawing/2014/main" id="{90DD0536-969D-DF08-6AB1-03D28F0B2BB1}"/>
              </a:ext>
            </a:extLst>
          </p:cNvPr>
          <p:cNvSpPr/>
          <p:nvPr/>
        </p:nvSpPr>
        <p:spPr>
          <a:xfrm>
            <a:off x="2183011" y="2135104"/>
            <a:ext cx="6167199" cy="362903"/>
          </a:xfrm>
          <a:prstGeom prst="rect">
            <a:avLst/>
          </a:prstGeom>
          <a:noFill/>
          <a:ln/>
        </p:spPr>
        <p:txBody>
          <a:bodyPr wrap="none" lIns="0" tIns="0" rIns="0" bIns="0" rtlCol="0" anchor="t"/>
          <a:lstStyle/>
          <a:p>
            <a:pPr marL="0" indent="0" algn="l">
              <a:lnSpc>
                <a:spcPts val="2850"/>
              </a:lnSpc>
              <a:buNone/>
            </a:pPr>
            <a:r>
              <a:rPr lang="en-US" sz="1750">
                <a:latin typeface="Aptos" panose="020B0004020202020204" pitchFamily="34" charset="0"/>
                <a:ea typeface="DM Sans" pitchFamily="34" charset="-122"/>
                <a:cs typeface="DM Sans" pitchFamily="34" charset="-120"/>
              </a:rPr>
              <a:t>25 states permit adult recreational use and sales</a:t>
            </a:r>
          </a:p>
          <a:p>
            <a:pPr marL="0" indent="0" algn="l">
              <a:lnSpc>
                <a:spcPts val="2850"/>
              </a:lnSpc>
              <a:buNone/>
            </a:pPr>
            <a:r>
              <a:rPr lang="en-US" sz="1750">
                <a:latin typeface="Aptos" panose="020B0004020202020204" pitchFamily="34" charset="0"/>
              </a:rPr>
              <a:t>MA: Since November 2018, &gt;1700 dispensaries</a:t>
            </a:r>
          </a:p>
        </p:txBody>
      </p:sp>
      <p:sp>
        <p:nvSpPr>
          <p:cNvPr id="12" name="Shape 6">
            <a:extLst>
              <a:ext uri="{FF2B5EF4-FFF2-40B4-BE49-F238E27FC236}">
                <a16:creationId xmlns:a16="http://schemas.microsoft.com/office/drawing/2014/main" id="{89438AC1-515E-3C9E-DEDD-88AB64548107}"/>
              </a:ext>
              <a:ext uri="{C183D7F6-B498-43B3-948B-1728B52AA6E4}">
                <adec:decorative xmlns:adec="http://schemas.microsoft.com/office/drawing/2017/decorative" val="1"/>
              </a:ext>
            </a:extLst>
          </p:cNvPr>
          <p:cNvSpPr/>
          <p:nvPr/>
        </p:nvSpPr>
        <p:spPr>
          <a:xfrm>
            <a:off x="1273612" y="3343989"/>
            <a:ext cx="680442" cy="30480"/>
          </a:xfrm>
          <a:prstGeom prst="roundRect">
            <a:avLst>
              <a:gd name="adj" fmla="val 312558"/>
            </a:avLst>
          </a:prstGeom>
          <a:solidFill>
            <a:srgbClr val="8E6AB4"/>
          </a:solidFill>
          <a:ln/>
        </p:spPr>
        <p:txBody>
          <a:bodyPr/>
          <a:lstStyle/>
          <a:p>
            <a:endParaRPr lang="en-US"/>
          </a:p>
        </p:txBody>
      </p:sp>
      <p:sp>
        <p:nvSpPr>
          <p:cNvPr id="13" name="Shape 7" descr="icon retail window">
            <a:extLst>
              <a:ext uri="{FF2B5EF4-FFF2-40B4-BE49-F238E27FC236}">
                <a16:creationId xmlns:a16="http://schemas.microsoft.com/office/drawing/2014/main" id="{4DED0EED-C431-9A3A-8634-BFF5EE40A8ED}"/>
              </a:ext>
            </a:extLst>
          </p:cNvPr>
          <p:cNvSpPr/>
          <p:nvPr/>
        </p:nvSpPr>
        <p:spPr>
          <a:xfrm>
            <a:off x="793790" y="3104078"/>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14" name="Image 2" descr="icon retail window">
            <a:extLst>
              <a:ext uri="{FF2B5EF4-FFF2-40B4-BE49-F238E27FC236}">
                <a16:creationId xmlns:a16="http://schemas.microsoft.com/office/drawing/2014/main" id="{0FA85EAA-49EB-AA0B-8997-33201E547580}"/>
              </a:ext>
            </a:extLst>
          </p:cNvPr>
          <p:cNvPicPr>
            <a:picLocks noChangeAspect="1"/>
          </p:cNvPicPr>
          <p:nvPr/>
        </p:nvPicPr>
        <p:blipFill>
          <a:blip r:embed="rId4"/>
          <a:stretch>
            <a:fillRect/>
          </a:stretch>
        </p:blipFill>
        <p:spPr>
          <a:xfrm>
            <a:off x="878860" y="3146584"/>
            <a:ext cx="340162" cy="425291"/>
          </a:xfrm>
          <a:prstGeom prst="rect">
            <a:avLst/>
          </a:prstGeom>
        </p:spPr>
      </p:pic>
      <p:sp>
        <p:nvSpPr>
          <p:cNvPr id="15" name="Text 8">
            <a:extLst>
              <a:ext uri="{FF2B5EF4-FFF2-40B4-BE49-F238E27FC236}">
                <a16:creationId xmlns:a16="http://schemas.microsoft.com/office/drawing/2014/main" id="{035EB1D2-A16C-A110-0BEA-C11D0F2CC5C6}"/>
              </a:ext>
            </a:extLst>
          </p:cNvPr>
          <p:cNvSpPr/>
          <p:nvPr/>
        </p:nvSpPr>
        <p:spPr>
          <a:xfrm>
            <a:off x="2183011" y="3181945"/>
            <a:ext cx="2995851" cy="354330"/>
          </a:xfrm>
          <a:prstGeom prst="rect">
            <a:avLst/>
          </a:prstGeom>
          <a:noFill/>
          <a:ln/>
        </p:spPr>
        <p:txBody>
          <a:bodyPr wrap="none" lIns="0" tIns="0" rIns="0" bIns="0" rtlCol="0" anchor="t"/>
          <a:lstStyle/>
          <a:p>
            <a:pPr marL="0" indent="0" algn="l">
              <a:lnSpc>
                <a:spcPts val="2750"/>
              </a:lnSpc>
              <a:buNone/>
            </a:pPr>
            <a:r>
              <a:rPr lang="en-US" sz="2400" b="1">
                <a:latin typeface="Aptos" panose="020B0004020202020204" pitchFamily="34" charset="0"/>
                <a:ea typeface="Libre Baskerville" pitchFamily="34" charset="-122"/>
                <a:cs typeface="Libre Baskerville" pitchFamily="34" charset="-120"/>
              </a:rPr>
              <a:t>Commercial Growth</a:t>
            </a:r>
            <a:endParaRPr lang="en-US" sz="2400" b="1">
              <a:latin typeface="Aptos" panose="020B0004020202020204" pitchFamily="34" charset="0"/>
            </a:endParaRPr>
          </a:p>
        </p:txBody>
      </p:sp>
      <p:sp>
        <p:nvSpPr>
          <p:cNvPr id="16" name="Text 9">
            <a:extLst>
              <a:ext uri="{FF2B5EF4-FFF2-40B4-BE49-F238E27FC236}">
                <a16:creationId xmlns:a16="http://schemas.microsoft.com/office/drawing/2014/main" id="{105AB261-44DA-1B45-1C03-A7EDAA5D1F92}"/>
              </a:ext>
            </a:extLst>
          </p:cNvPr>
          <p:cNvSpPr/>
          <p:nvPr/>
        </p:nvSpPr>
        <p:spPr>
          <a:xfrm>
            <a:off x="2183011" y="3588641"/>
            <a:ext cx="6167199" cy="362903"/>
          </a:xfrm>
          <a:prstGeom prst="rect">
            <a:avLst/>
          </a:prstGeom>
          <a:noFill/>
          <a:ln/>
        </p:spPr>
        <p:txBody>
          <a:bodyPr wrap="none" lIns="0" tIns="0" rIns="0" bIns="0" rtlCol="0" anchor="t"/>
          <a:lstStyle/>
          <a:p>
            <a:pPr marL="0" indent="0" algn="l">
              <a:lnSpc>
                <a:spcPts val="2850"/>
              </a:lnSpc>
              <a:buNone/>
            </a:pPr>
            <a:r>
              <a:rPr lang="en-US" sz="2000">
                <a:latin typeface="Aptos" panose="020B0004020202020204" pitchFamily="34" charset="0"/>
                <a:ea typeface="DM Sans" pitchFamily="34" charset="-122"/>
                <a:cs typeface="DM Sans" pitchFamily="34" charset="-120"/>
              </a:rPr>
              <a:t>Widespread advertising and product engineering</a:t>
            </a:r>
            <a:endParaRPr lang="en-US" sz="2000">
              <a:latin typeface="Aptos" panose="020B0004020202020204" pitchFamily="34" charset="0"/>
            </a:endParaRPr>
          </a:p>
        </p:txBody>
      </p:sp>
      <p:sp>
        <p:nvSpPr>
          <p:cNvPr id="19" name="Shape 10">
            <a:extLst>
              <a:ext uri="{FF2B5EF4-FFF2-40B4-BE49-F238E27FC236}">
                <a16:creationId xmlns:a16="http://schemas.microsoft.com/office/drawing/2014/main" id="{28885A0C-FC1D-4B27-52CA-DD6BDF072059}"/>
              </a:ext>
              <a:ext uri="{C183D7F6-B498-43B3-948B-1728B52AA6E4}">
                <adec:decorative xmlns:adec="http://schemas.microsoft.com/office/drawing/2017/decorative" val="1"/>
              </a:ext>
            </a:extLst>
          </p:cNvPr>
          <p:cNvSpPr/>
          <p:nvPr/>
        </p:nvSpPr>
        <p:spPr>
          <a:xfrm>
            <a:off x="1273612" y="4536781"/>
            <a:ext cx="680442" cy="30480"/>
          </a:xfrm>
          <a:prstGeom prst="roundRect">
            <a:avLst>
              <a:gd name="adj" fmla="val 312558"/>
            </a:avLst>
          </a:prstGeom>
          <a:solidFill>
            <a:srgbClr val="8E6AB4"/>
          </a:solidFill>
          <a:ln/>
        </p:spPr>
        <p:txBody>
          <a:bodyPr/>
          <a:lstStyle/>
          <a:p>
            <a:endParaRPr lang="en-US"/>
          </a:p>
        </p:txBody>
      </p:sp>
      <p:sp>
        <p:nvSpPr>
          <p:cNvPr id="20" name="Shape 11">
            <a:extLst>
              <a:ext uri="{FF2B5EF4-FFF2-40B4-BE49-F238E27FC236}">
                <a16:creationId xmlns:a16="http://schemas.microsoft.com/office/drawing/2014/main" id="{D5BA580D-B5F4-2F44-37A2-185C8E7CE26E}"/>
              </a:ext>
              <a:ext uri="{C183D7F6-B498-43B3-948B-1728B52AA6E4}">
                <adec:decorative xmlns:adec="http://schemas.microsoft.com/office/drawing/2017/decorative" val="1"/>
              </a:ext>
            </a:extLst>
          </p:cNvPr>
          <p:cNvSpPr/>
          <p:nvPr/>
        </p:nvSpPr>
        <p:spPr>
          <a:xfrm>
            <a:off x="793790" y="4296870"/>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21" name="Image 3" descr="icon science symbol">
            <a:extLst>
              <a:ext uri="{FF2B5EF4-FFF2-40B4-BE49-F238E27FC236}">
                <a16:creationId xmlns:a16="http://schemas.microsoft.com/office/drawing/2014/main" id="{8080A58A-D636-225D-7A46-459FD87E10C7}"/>
              </a:ext>
            </a:extLst>
          </p:cNvPr>
          <p:cNvPicPr>
            <a:picLocks noChangeAspect="1"/>
          </p:cNvPicPr>
          <p:nvPr/>
        </p:nvPicPr>
        <p:blipFill>
          <a:blip r:embed="rId5"/>
          <a:stretch>
            <a:fillRect/>
          </a:stretch>
        </p:blipFill>
        <p:spPr>
          <a:xfrm>
            <a:off x="878860" y="4339376"/>
            <a:ext cx="340162" cy="425291"/>
          </a:xfrm>
          <a:prstGeom prst="rect">
            <a:avLst/>
          </a:prstGeom>
        </p:spPr>
      </p:pic>
      <p:sp>
        <p:nvSpPr>
          <p:cNvPr id="25" name="Text 12">
            <a:extLst>
              <a:ext uri="{FF2B5EF4-FFF2-40B4-BE49-F238E27FC236}">
                <a16:creationId xmlns:a16="http://schemas.microsoft.com/office/drawing/2014/main" id="{838E4909-80F8-11B9-FF6D-A4E95CFD20C1}"/>
              </a:ext>
            </a:extLst>
          </p:cNvPr>
          <p:cNvSpPr/>
          <p:nvPr/>
        </p:nvSpPr>
        <p:spPr>
          <a:xfrm>
            <a:off x="2183011" y="4374737"/>
            <a:ext cx="2835235" cy="354330"/>
          </a:xfrm>
          <a:prstGeom prst="rect">
            <a:avLst/>
          </a:prstGeom>
          <a:noFill/>
          <a:ln/>
        </p:spPr>
        <p:txBody>
          <a:bodyPr wrap="none" lIns="0" tIns="0" rIns="0" bIns="0" rtlCol="0" anchor="t"/>
          <a:lstStyle/>
          <a:p>
            <a:pPr marL="0" indent="0" algn="l">
              <a:lnSpc>
                <a:spcPts val="2750"/>
              </a:lnSpc>
              <a:buNone/>
            </a:pPr>
            <a:r>
              <a:rPr lang="en-US" sz="2400" b="1">
                <a:latin typeface="Aptos" panose="020B0004020202020204" pitchFamily="34" charset="0"/>
                <a:ea typeface="Libre Baskerville" pitchFamily="34" charset="-122"/>
                <a:cs typeface="Libre Baskerville" pitchFamily="34" charset="-120"/>
              </a:rPr>
              <a:t>Higher-Potency Product Availability</a:t>
            </a:r>
            <a:endParaRPr lang="en-US" sz="2400" b="1">
              <a:latin typeface="Aptos" panose="020B0004020202020204" pitchFamily="34" charset="0"/>
            </a:endParaRPr>
          </a:p>
        </p:txBody>
      </p:sp>
      <p:sp>
        <p:nvSpPr>
          <p:cNvPr id="34" name="Text 13">
            <a:extLst>
              <a:ext uri="{FF2B5EF4-FFF2-40B4-BE49-F238E27FC236}">
                <a16:creationId xmlns:a16="http://schemas.microsoft.com/office/drawing/2014/main" id="{4C433A7E-E94E-C865-248C-D9A47CF1CFC5}"/>
              </a:ext>
            </a:extLst>
          </p:cNvPr>
          <p:cNvSpPr/>
          <p:nvPr/>
        </p:nvSpPr>
        <p:spPr>
          <a:xfrm>
            <a:off x="2183011" y="4790006"/>
            <a:ext cx="6167199" cy="362903"/>
          </a:xfrm>
          <a:prstGeom prst="rect">
            <a:avLst/>
          </a:prstGeom>
          <a:noFill/>
          <a:ln/>
        </p:spPr>
        <p:txBody>
          <a:bodyPr wrap="none" lIns="0" tIns="0" rIns="0" bIns="0" rtlCol="0" anchor="t"/>
          <a:lstStyle/>
          <a:p>
            <a:pPr marL="0" indent="0" algn="l">
              <a:lnSpc>
                <a:spcPts val="2850"/>
              </a:lnSpc>
              <a:buNone/>
            </a:pPr>
            <a:r>
              <a:rPr lang="en-US" sz="2000">
                <a:latin typeface="Aptos" panose="020B0004020202020204" pitchFamily="34" charset="0"/>
                <a:ea typeface="DM Sans" pitchFamily="34" charset="-122"/>
                <a:cs typeface="DM Sans" pitchFamily="34" charset="-120"/>
              </a:rPr>
              <a:t>Average THC tripled to &gt;15% since 2000</a:t>
            </a:r>
          </a:p>
          <a:p>
            <a:pPr marL="0" indent="0" algn="l">
              <a:lnSpc>
                <a:spcPts val="2850"/>
              </a:lnSpc>
              <a:buNone/>
            </a:pPr>
            <a:r>
              <a:rPr lang="en-US" sz="2000">
                <a:latin typeface="Aptos" panose="020B0004020202020204" pitchFamily="34" charset="0"/>
              </a:rPr>
              <a:t>Concentrates and extracts: &gt;60% THC</a:t>
            </a:r>
          </a:p>
          <a:p>
            <a:pPr marL="0" indent="0" algn="l">
              <a:lnSpc>
                <a:spcPts val="2850"/>
              </a:lnSpc>
              <a:buNone/>
            </a:pPr>
            <a:r>
              <a:rPr lang="en-US" sz="2000">
                <a:latin typeface="Aptos" panose="020B0004020202020204" pitchFamily="34" charset="0"/>
              </a:rPr>
              <a:t>Increasingly popular: &gt;20% market sales</a:t>
            </a:r>
            <a:endParaRPr lang="en-US" sz="1750">
              <a:latin typeface="Aptos" panose="020B0004020202020204" pitchFamily="34" charset="0"/>
            </a:endParaRPr>
          </a:p>
        </p:txBody>
      </p:sp>
      <p:pic>
        <p:nvPicPr>
          <p:cNvPr id="44" name="Picture 4" descr="THC edibles that look like snacks popular with kids? FTC and FDA have  something to say about that. | Federal Trade Commission">
            <a:extLst>
              <a:ext uri="{FF2B5EF4-FFF2-40B4-BE49-F238E27FC236}">
                <a16:creationId xmlns:a16="http://schemas.microsoft.com/office/drawing/2014/main" id="{F3A19563-1A1C-9E76-5234-B69801FAD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7772" y="1943933"/>
            <a:ext cx="2227507" cy="20160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Build Your Own CBD Pen Bundle &amp; Save - CBDfx UK">
            <a:extLst>
              <a:ext uri="{FF2B5EF4-FFF2-40B4-BE49-F238E27FC236}">
                <a16:creationId xmlns:a16="http://schemas.microsoft.com/office/drawing/2014/main" id="{3C4BBC43-CF27-1D99-74B4-DEC92A5F9C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08"/>
          <a:stretch/>
        </p:blipFill>
        <p:spPr bwMode="auto">
          <a:xfrm>
            <a:off x="7881136" y="4065835"/>
            <a:ext cx="2023683" cy="195268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Max Strength THC – Head &amp; Heal THC">
            <a:extLst>
              <a:ext uri="{FF2B5EF4-FFF2-40B4-BE49-F238E27FC236}">
                <a16:creationId xmlns:a16="http://schemas.microsoft.com/office/drawing/2014/main" id="{3935EAB5-ED4A-319D-69F3-C15B64B8E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1525" y="4049742"/>
            <a:ext cx="1941078" cy="1941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DBFCE7-E26D-EF24-2CE2-769A7F23D811}"/>
              </a:ext>
            </a:extLst>
          </p:cNvPr>
          <p:cNvSpPr txBox="1"/>
          <p:nvPr/>
        </p:nvSpPr>
        <p:spPr>
          <a:xfrm>
            <a:off x="7125099" y="6429917"/>
            <a:ext cx="4929491" cy="276999"/>
          </a:xfrm>
          <a:prstGeom prst="rect">
            <a:avLst/>
          </a:prstGeom>
          <a:noFill/>
        </p:spPr>
        <p:txBody>
          <a:bodyPr wrap="none" rtlCol="0">
            <a:spAutoFit/>
          </a:bodyPr>
          <a:lstStyle/>
          <a:p>
            <a:pPr algn="r"/>
            <a:r>
              <a:rPr lang="en-US" sz="1200"/>
              <a:t>Smart et al., 2017, </a:t>
            </a:r>
            <a:r>
              <a:rPr lang="en-US" sz="1200" i="1"/>
              <a:t>Addict Abingdon Engl</a:t>
            </a:r>
            <a:r>
              <a:rPr lang="en-US" sz="1200"/>
              <a:t>; ElSohly et al., 2016, </a:t>
            </a:r>
            <a:r>
              <a:rPr lang="en-US" sz="1200" i="1"/>
              <a:t>Biol Psychiatry</a:t>
            </a:r>
            <a:endParaRPr lang="en-US" sz="1200"/>
          </a:p>
        </p:txBody>
      </p:sp>
      <p:grpSp>
        <p:nvGrpSpPr>
          <p:cNvPr id="18" name="Group 17">
            <a:extLst>
              <a:ext uri="{FF2B5EF4-FFF2-40B4-BE49-F238E27FC236}">
                <a16:creationId xmlns:a16="http://schemas.microsoft.com/office/drawing/2014/main" id="{798D2275-F5C1-DEBB-1867-79D32DAA4E0D}"/>
              </a:ext>
              <a:ext uri="{C183D7F6-B498-43B3-948B-1728B52AA6E4}">
                <adec:decorative xmlns:adec="http://schemas.microsoft.com/office/drawing/2017/decorative" val="1"/>
              </a:ext>
            </a:extLst>
          </p:cNvPr>
          <p:cNvGrpSpPr/>
          <p:nvPr/>
        </p:nvGrpSpPr>
        <p:grpSpPr>
          <a:xfrm>
            <a:off x="0" y="1264379"/>
            <a:ext cx="9492917" cy="361956"/>
            <a:chOff x="0" y="1425064"/>
            <a:chExt cx="8401141" cy="0"/>
          </a:xfrm>
        </p:grpSpPr>
        <p:cxnSp>
          <p:nvCxnSpPr>
            <p:cNvPr id="22" name="Straight Connector 21">
              <a:extLst>
                <a:ext uri="{FF2B5EF4-FFF2-40B4-BE49-F238E27FC236}">
                  <a16:creationId xmlns:a16="http://schemas.microsoft.com/office/drawing/2014/main" id="{B4508F94-02A6-450C-5FC1-56A495CA273E}"/>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72AABB-890A-E6A7-EFE2-1E8FB2C6D6AF}"/>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9F74B85B-7F09-704C-2811-ABC28100EBF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0" y="6679216"/>
            <a:ext cx="12192000" cy="178784"/>
          </a:xfrm>
          <a:prstGeom prst="rect">
            <a:avLst/>
          </a:prstGeom>
        </p:spPr>
      </p:pic>
    </p:spTree>
    <p:extLst>
      <p:ext uri="{BB962C8B-B14F-4D97-AF65-F5344CB8AC3E}">
        <p14:creationId xmlns:p14="http://schemas.microsoft.com/office/powerpoint/2010/main" val="399320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1D9E-FEC8-D9A9-58BC-8F85C8075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06773-8CF4-A344-501B-91CB26FD87DB}"/>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Cannabis Legalization Landscape cont’d</a:t>
            </a:r>
            <a:endParaRPr lang="en-US" b="1"/>
          </a:p>
        </p:txBody>
      </p:sp>
      <p:sp>
        <p:nvSpPr>
          <p:cNvPr id="3" name="Shape 1">
            <a:extLst>
              <a:ext uri="{FF2B5EF4-FFF2-40B4-BE49-F238E27FC236}">
                <a16:creationId xmlns:a16="http://schemas.microsoft.com/office/drawing/2014/main" id="{2FAC1B25-918A-EAAD-A5BE-22BEC3D1EF84}"/>
              </a:ext>
              <a:ext uri="{C183D7F6-B498-43B3-948B-1728B52AA6E4}">
                <adec:decorative xmlns:adec="http://schemas.microsoft.com/office/drawing/2017/decorative" val="1"/>
              </a:ext>
            </a:extLst>
          </p:cNvPr>
          <p:cNvSpPr/>
          <p:nvPr/>
        </p:nvSpPr>
        <p:spPr>
          <a:xfrm flipH="1">
            <a:off x="1003222" y="1673543"/>
            <a:ext cx="45719" cy="4298989"/>
          </a:xfrm>
          <a:prstGeom prst="roundRect">
            <a:avLst>
              <a:gd name="adj" fmla="val 312558"/>
            </a:avLst>
          </a:prstGeom>
          <a:solidFill>
            <a:srgbClr val="8E6AB4"/>
          </a:solidFill>
          <a:ln/>
        </p:spPr>
        <p:txBody>
          <a:bodyPr/>
          <a:lstStyle/>
          <a:p>
            <a:endParaRPr lang="en-US"/>
          </a:p>
        </p:txBody>
      </p:sp>
      <p:sp>
        <p:nvSpPr>
          <p:cNvPr id="5" name="Shape 2">
            <a:extLst>
              <a:ext uri="{FF2B5EF4-FFF2-40B4-BE49-F238E27FC236}">
                <a16:creationId xmlns:a16="http://schemas.microsoft.com/office/drawing/2014/main" id="{77CE1CF3-7A63-CB6C-AFDB-E3F1D702D622}"/>
              </a:ext>
              <a:ext uri="{C183D7F6-B498-43B3-948B-1728B52AA6E4}">
                <adec:decorative xmlns:adec="http://schemas.microsoft.com/office/drawing/2017/decorative" val="1"/>
              </a:ext>
            </a:extLst>
          </p:cNvPr>
          <p:cNvSpPr/>
          <p:nvPr/>
        </p:nvSpPr>
        <p:spPr>
          <a:xfrm>
            <a:off x="1273612" y="1913453"/>
            <a:ext cx="680442" cy="30480"/>
          </a:xfrm>
          <a:prstGeom prst="roundRect">
            <a:avLst>
              <a:gd name="adj" fmla="val 312558"/>
            </a:avLst>
          </a:prstGeom>
          <a:solidFill>
            <a:srgbClr val="8E6AB4"/>
          </a:solidFill>
          <a:ln/>
        </p:spPr>
        <p:txBody>
          <a:bodyPr/>
          <a:lstStyle/>
          <a:p>
            <a:endParaRPr lang="en-US"/>
          </a:p>
        </p:txBody>
      </p:sp>
      <p:sp>
        <p:nvSpPr>
          <p:cNvPr id="6" name="Shape 3">
            <a:extLst>
              <a:ext uri="{FF2B5EF4-FFF2-40B4-BE49-F238E27FC236}">
                <a16:creationId xmlns:a16="http://schemas.microsoft.com/office/drawing/2014/main" id="{42E94A54-5E94-4BD1-28A8-888FBD5F13A7}"/>
              </a:ext>
              <a:ext uri="{C183D7F6-B498-43B3-948B-1728B52AA6E4}">
                <adec:decorative xmlns:adec="http://schemas.microsoft.com/office/drawing/2017/decorative" val="1"/>
              </a:ext>
            </a:extLst>
          </p:cNvPr>
          <p:cNvSpPr/>
          <p:nvPr/>
        </p:nvSpPr>
        <p:spPr>
          <a:xfrm>
            <a:off x="793790" y="1673543"/>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8" name="Image 1" descr="book">
            <a:extLst>
              <a:ext uri="{FF2B5EF4-FFF2-40B4-BE49-F238E27FC236}">
                <a16:creationId xmlns:a16="http://schemas.microsoft.com/office/drawing/2014/main" id="{90A1C495-E20B-D6CE-FFB4-CA6D86F7031D}"/>
              </a:ext>
            </a:extLst>
          </p:cNvPr>
          <p:cNvPicPr>
            <a:picLocks noChangeAspect="1"/>
          </p:cNvPicPr>
          <p:nvPr/>
        </p:nvPicPr>
        <p:blipFill>
          <a:blip r:embed="rId3"/>
          <a:stretch>
            <a:fillRect/>
          </a:stretch>
        </p:blipFill>
        <p:spPr>
          <a:xfrm>
            <a:off x="878860" y="1716048"/>
            <a:ext cx="340162" cy="425291"/>
          </a:xfrm>
          <a:prstGeom prst="rect">
            <a:avLst/>
          </a:prstGeom>
        </p:spPr>
      </p:pic>
      <p:sp>
        <p:nvSpPr>
          <p:cNvPr id="10" name="Text 4">
            <a:extLst>
              <a:ext uri="{FF2B5EF4-FFF2-40B4-BE49-F238E27FC236}">
                <a16:creationId xmlns:a16="http://schemas.microsoft.com/office/drawing/2014/main" id="{77AE92B2-C1F2-9B52-13DB-AE00FFBB9B7D}"/>
              </a:ext>
            </a:extLst>
          </p:cNvPr>
          <p:cNvSpPr/>
          <p:nvPr/>
        </p:nvSpPr>
        <p:spPr>
          <a:xfrm>
            <a:off x="2183011" y="1751409"/>
            <a:ext cx="2835235" cy="354330"/>
          </a:xfrm>
          <a:prstGeom prst="rect">
            <a:avLst/>
          </a:prstGeom>
          <a:noFill/>
          <a:ln/>
        </p:spPr>
        <p:txBody>
          <a:bodyPr wrap="none" lIns="0" tIns="0" rIns="0" bIns="0" rtlCol="0" anchor="t"/>
          <a:lstStyle/>
          <a:p>
            <a:pPr marL="0" indent="0" algn="l">
              <a:lnSpc>
                <a:spcPts val="2750"/>
              </a:lnSpc>
              <a:buNone/>
            </a:pPr>
            <a:r>
              <a:rPr lang="en-US" sz="2200" b="1">
                <a:latin typeface="Aptos" panose="020B0004020202020204" pitchFamily="34" charset="0"/>
                <a:ea typeface="Libre Baskerville" pitchFamily="34" charset="-122"/>
                <a:cs typeface="Libre Baskerville" pitchFamily="34" charset="-120"/>
              </a:rPr>
              <a:t>Unprecedented Exposure</a:t>
            </a:r>
            <a:endParaRPr lang="en-US" sz="2200" b="1">
              <a:latin typeface="Aptos" panose="020B0004020202020204" pitchFamily="34" charset="0"/>
            </a:endParaRPr>
          </a:p>
        </p:txBody>
      </p:sp>
      <p:sp>
        <p:nvSpPr>
          <p:cNvPr id="11" name="Text 5">
            <a:extLst>
              <a:ext uri="{FF2B5EF4-FFF2-40B4-BE49-F238E27FC236}">
                <a16:creationId xmlns:a16="http://schemas.microsoft.com/office/drawing/2014/main" id="{07950C46-B1EE-CCC7-450E-C4B202D07080}"/>
              </a:ext>
            </a:extLst>
          </p:cNvPr>
          <p:cNvSpPr/>
          <p:nvPr/>
        </p:nvSpPr>
        <p:spPr>
          <a:xfrm>
            <a:off x="2183011" y="2135104"/>
            <a:ext cx="6167199" cy="362903"/>
          </a:xfrm>
          <a:prstGeom prst="rect">
            <a:avLst/>
          </a:prstGeom>
          <a:noFill/>
          <a:ln/>
        </p:spPr>
        <p:txBody>
          <a:bodyPr wrap="none" lIns="0" tIns="0" rIns="0" bIns="0" rtlCol="0" anchor="t"/>
          <a:lstStyle/>
          <a:p>
            <a:pPr marL="0" indent="0" algn="l">
              <a:lnSpc>
                <a:spcPts val="2850"/>
              </a:lnSpc>
              <a:buNone/>
            </a:pPr>
            <a:r>
              <a:rPr lang="en-US" sz="1750">
                <a:latin typeface="Aptos" panose="020B0004020202020204" pitchFamily="34" charset="0"/>
                <a:ea typeface="DM Sans" pitchFamily="34" charset="-122"/>
                <a:cs typeface="DM Sans" pitchFamily="34" charset="-120"/>
              </a:rPr>
              <a:t>25 states permit adult recreational use and sales</a:t>
            </a:r>
          </a:p>
          <a:p>
            <a:pPr marL="0" indent="0" algn="l">
              <a:lnSpc>
                <a:spcPts val="2850"/>
              </a:lnSpc>
              <a:buNone/>
            </a:pPr>
            <a:r>
              <a:rPr lang="en-US" sz="1750">
                <a:latin typeface="Aptos" panose="020B0004020202020204" pitchFamily="34" charset="0"/>
              </a:rPr>
              <a:t>MA: Since November 2018, &gt;1700 dispensaries</a:t>
            </a:r>
          </a:p>
        </p:txBody>
      </p:sp>
      <p:sp>
        <p:nvSpPr>
          <p:cNvPr id="12" name="Shape 6">
            <a:extLst>
              <a:ext uri="{FF2B5EF4-FFF2-40B4-BE49-F238E27FC236}">
                <a16:creationId xmlns:a16="http://schemas.microsoft.com/office/drawing/2014/main" id="{88FA3C07-DB80-3339-BFDD-97D29CDF9009}"/>
              </a:ext>
              <a:ext uri="{C183D7F6-B498-43B3-948B-1728B52AA6E4}">
                <adec:decorative xmlns:adec="http://schemas.microsoft.com/office/drawing/2017/decorative" val="1"/>
              </a:ext>
            </a:extLst>
          </p:cNvPr>
          <p:cNvSpPr/>
          <p:nvPr/>
        </p:nvSpPr>
        <p:spPr>
          <a:xfrm>
            <a:off x="1273612" y="3343989"/>
            <a:ext cx="680442" cy="30480"/>
          </a:xfrm>
          <a:prstGeom prst="roundRect">
            <a:avLst>
              <a:gd name="adj" fmla="val 312558"/>
            </a:avLst>
          </a:prstGeom>
          <a:solidFill>
            <a:srgbClr val="8E6AB4"/>
          </a:solidFill>
          <a:ln/>
        </p:spPr>
        <p:txBody>
          <a:bodyPr/>
          <a:lstStyle/>
          <a:p>
            <a:endParaRPr lang="en-US"/>
          </a:p>
        </p:txBody>
      </p:sp>
      <p:sp>
        <p:nvSpPr>
          <p:cNvPr id="13" name="Shape 7">
            <a:extLst>
              <a:ext uri="{FF2B5EF4-FFF2-40B4-BE49-F238E27FC236}">
                <a16:creationId xmlns:a16="http://schemas.microsoft.com/office/drawing/2014/main" id="{95A6F179-A622-87A7-0D83-8C2AF0D2B576}"/>
              </a:ext>
              <a:ext uri="{C183D7F6-B498-43B3-948B-1728B52AA6E4}">
                <adec:decorative xmlns:adec="http://schemas.microsoft.com/office/drawing/2017/decorative" val="1"/>
              </a:ext>
            </a:extLst>
          </p:cNvPr>
          <p:cNvSpPr/>
          <p:nvPr/>
        </p:nvSpPr>
        <p:spPr>
          <a:xfrm>
            <a:off x="793790" y="3104078"/>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14" name="Image 2" descr="retail window">
            <a:extLst>
              <a:ext uri="{FF2B5EF4-FFF2-40B4-BE49-F238E27FC236}">
                <a16:creationId xmlns:a16="http://schemas.microsoft.com/office/drawing/2014/main" id="{89DDE45C-72A6-D72C-CAD4-0529B5510D86}"/>
              </a:ext>
            </a:extLst>
          </p:cNvPr>
          <p:cNvPicPr>
            <a:picLocks noChangeAspect="1"/>
          </p:cNvPicPr>
          <p:nvPr/>
        </p:nvPicPr>
        <p:blipFill>
          <a:blip r:embed="rId4"/>
          <a:stretch>
            <a:fillRect/>
          </a:stretch>
        </p:blipFill>
        <p:spPr>
          <a:xfrm>
            <a:off x="878860" y="3146584"/>
            <a:ext cx="340162" cy="425291"/>
          </a:xfrm>
          <a:prstGeom prst="rect">
            <a:avLst/>
          </a:prstGeom>
        </p:spPr>
      </p:pic>
      <p:sp>
        <p:nvSpPr>
          <p:cNvPr id="15" name="Text 8">
            <a:extLst>
              <a:ext uri="{FF2B5EF4-FFF2-40B4-BE49-F238E27FC236}">
                <a16:creationId xmlns:a16="http://schemas.microsoft.com/office/drawing/2014/main" id="{2EA55CCA-4144-1706-9E90-DB473DFC92D8}"/>
              </a:ext>
            </a:extLst>
          </p:cNvPr>
          <p:cNvSpPr/>
          <p:nvPr/>
        </p:nvSpPr>
        <p:spPr>
          <a:xfrm>
            <a:off x="2183011" y="3181945"/>
            <a:ext cx="2995851" cy="354330"/>
          </a:xfrm>
          <a:prstGeom prst="rect">
            <a:avLst/>
          </a:prstGeom>
          <a:noFill/>
          <a:ln/>
        </p:spPr>
        <p:txBody>
          <a:bodyPr wrap="none" lIns="0" tIns="0" rIns="0" bIns="0" rtlCol="0" anchor="t"/>
          <a:lstStyle/>
          <a:p>
            <a:pPr marL="0" indent="0" algn="l">
              <a:lnSpc>
                <a:spcPts val="2750"/>
              </a:lnSpc>
              <a:buNone/>
            </a:pPr>
            <a:r>
              <a:rPr lang="en-US" sz="2200" b="1">
                <a:latin typeface="Aptos" panose="020B0004020202020204" pitchFamily="34" charset="0"/>
                <a:ea typeface="Libre Baskerville" pitchFamily="34" charset="-122"/>
                <a:cs typeface="Libre Baskerville" pitchFamily="34" charset="-120"/>
              </a:rPr>
              <a:t>Commercial Growth</a:t>
            </a:r>
            <a:endParaRPr lang="en-US" sz="2200" b="1">
              <a:latin typeface="Aptos" panose="020B0004020202020204" pitchFamily="34" charset="0"/>
            </a:endParaRPr>
          </a:p>
        </p:txBody>
      </p:sp>
      <p:sp>
        <p:nvSpPr>
          <p:cNvPr id="16" name="Text 9">
            <a:extLst>
              <a:ext uri="{FF2B5EF4-FFF2-40B4-BE49-F238E27FC236}">
                <a16:creationId xmlns:a16="http://schemas.microsoft.com/office/drawing/2014/main" id="{A79D501C-8A13-0785-903E-3284D5A808DF}"/>
              </a:ext>
            </a:extLst>
          </p:cNvPr>
          <p:cNvSpPr/>
          <p:nvPr/>
        </p:nvSpPr>
        <p:spPr>
          <a:xfrm>
            <a:off x="2183011" y="3588641"/>
            <a:ext cx="6167199" cy="362903"/>
          </a:xfrm>
          <a:prstGeom prst="rect">
            <a:avLst/>
          </a:prstGeom>
          <a:noFill/>
          <a:ln/>
        </p:spPr>
        <p:txBody>
          <a:bodyPr wrap="none" lIns="0" tIns="0" rIns="0" bIns="0" rtlCol="0" anchor="t"/>
          <a:lstStyle/>
          <a:p>
            <a:pPr marL="0" indent="0" algn="l">
              <a:lnSpc>
                <a:spcPts val="2850"/>
              </a:lnSpc>
              <a:buNone/>
            </a:pPr>
            <a:r>
              <a:rPr lang="en-US" sz="1750">
                <a:latin typeface="Aptos" panose="020B0004020202020204" pitchFamily="34" charset="0"/>
                <a:ea typeface="DM Sans" pitchFamily="34" charset="-122"/>
                <a:cs typeface="DM Sans" pitchFamily="34" charset="-120"/>
              </a:rPr>
              <a:t>Widespread advertising and product engineering</a:t>
            </a:r>
            <a:endParaRPr lang="en-US" sz="1750">
              <a:latin typeface="Aptos" panose="020B0004020202020204" pitchFamily="34" charset="0"/>
            </a:endParaRPr>
          </a:p>
        </p:txBody>
      </p:sp>
      <p:sp>
        <p:nvSpPr>
          <p:cNvPr id="19" name="Shape 10">
            <a:extLst>
              <a:ext uri="{FF2B5EF4-FFF2-40B4-BE49-F238E27FC236}">
                <a16:creationId xmlns:a16="http://schemas.microsoft.com/office/drawing/2014/main" id="{D1593B91-6C7A-CF6E-EBAF-8FDA1B71AED8}"/>
              </a:ext>
              <a:ext uri="{C183D7F6-B498-43B3-948B-1728B52AA6E4}">
                <adec:decorative xmlns:adec="http://schemas.microsoft.com/office/drawing/2017/decorative" val="1"/>
              </a:ext>
            </a:extLst>
          </p:cNvPr>
          <p:cNvSpPr/>
          <p:nvPr/>
        </p:nvSpPr>
        <p:spPr>
          <a:xfrm>
            <a:off x="1273612" y="4536781"/>
            <a:ext cx="680442" cy="30480"/>
          </a:xfrm>
          <a:prstGeom prst="roundRect">
            <a:avLst>
              <a:gd name="adj" fmla="val 312558"/>
            </a:avLst>
          </a:prstGeom>
          <a:solidFill>
            <a:srgbClr val="8E6AB4"/>
          </a:solidFill>
          <a:ln/>
        </p:spPr>
        <p:txBody>
          <a:bodyPr/>
          <a:lstStyle/>
          <a:p>
            <a:endParaRPr lang="en-US"/>
          </a:p>
        </p:txBody>
      </p:sp>
      <p:sp>
        <p:nvSpPr>
          <p:cNvPr id="20" name="Shape 11">
            <a:extLst>
              <a:ext uri="{FF2B5EF4-FFF2-40B4-BE49-F238E27FC236}">
                <a16:creationId xmlns:a16="http://schemas.microsoft.com/office/drawing/2014/main" id="{6E837006-737A-7A97-921B-4931DBB86C78}"/>
              </a:ext>
              <a:ext uri="{C183D7F6-B498-43B3-948B-1728B52AA6E4}">
                <adec:decorative xmlns:adec="http://schemas.microsoft.com/office/drawing/2017/decorative" val="1"/>
              </a:ext>
            </a:extLst>
          </p:cNvPr>
          <p:cNvSpPr/>
          <p:nvPr/>
        </p:nvSpPr>
        <p:spPr>
          <a:xfrm>
            <a:off x="793790" y="4296870"/>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21" name="Image 3" descr="science symbol">
            <a:extLst>
              <a:ext uri="{FF2B5EF4-FFF2-40B4-BE49-F238E27FC236}">
                <a16:creationId xmlns:a16="http://schemas.microsoft.com/office/drawing/2014/main" id="{7F765F04-C53B-A294-6AAA-076815C41637}"/>
              </a:ext>
            </a:extLst>
          </p:cNvPr>
          <p:cNvPicPr>
            <a:picLocks noChangeAspect="1"/>
          </p:cNvPicPr>
          <p:nvPr/>
        </p:nvPicPr>
        <p:blipFill>
          <a:blip r:embed="rId5"/>
          <a:stretch>
            <a:fillRect/>
          </a:stretch>
        </p:blipFill>
        <p:spPr>
          <a:xfrm>
            <a:off x="878860" y="4339376"/>
            <a:ext cx="340162" cy="425291"/>
          </a:xfrm>
          <a:prstGeom prst="rect">
            <a:avLst/>
          </a:prstGeom>
        </p:spPr>
      </p:pic>
      <p:sp>
        <p:nvSpPr>
          <p:cNvPr id="7" name="Text 12">
            <a:extLst>
              <a:ext uri="{FF2B5EF4-FFF2-40B4-BE49-F238E27FC236}">
                <a16:creationId xmlns:a16="http://schemas.microsoft.com/office/drawing/2014/main" id="{A88C9956-59A3-CED9-835B-28041BF250EE}"/>
              </a:ext>
            </a:extLst>
          </p:cNvPr>
          <p:cNvSpPr/>
          <p:nvPr/>
        </p:nvSpPr>
        <p:spPr>
          <a:xfrm>
            <a:off x="2183011" y="4374737"/>
            <a:ext cx="2835235" cy="354330"/>
          </a:xfrm>
          <a:prstGeom prst="rect">
            <a:avLst/>
          </a:prstGeom>
          <a:noFill/>
          <a:ln/>
        </p:spPr>
        <p:txBody>
          <a:bodyPr wrap="none" lIns="0" tIns="0" rIns="0" bIns="0" rtlCol="0" anchor="t"/>
          <a:lstStyle/>
          <a:p>
            <a:pPr marL="0" indent="0" algn="l">
              <a:lnSpc>
                <a:spcPts val="2750"/>
              </a:lnSpc>
              <a:buNone/>
            </a:pPr>
            <a:r>
              <a:rPr lang="en-US" sz="2200" b="1">
                <a:latin typeface="Aptos" panose="020B0004020202020204" pitchFamily="34" charset="0"/>
                <a:ea typeface="Libre Baskerville" pitchFamily="34" charset="-122"/>
                <a:cs typeface="Libre Baskerville" pitchFamily="34" charset="-120"/>
              </a:rPr>
              <a:t>Higher-Potency Product Availability</a:t>
            </a:r>
            <a:endParaRPr lang="en-US" sz="2200" b="1">
              <a:latin typeface="Aptos" panose="020B0004020202020204" pitchFamily="34" charset="0"/>
            </a:endParaRPr>
          </a:p>
        </p:txBody>
      </p:sp>
      <p:sp>
        <p:nvSpPr>
          <p:cNvPr id="34" name="Text 13">
            <a:extLst>
              <a:ext uri="{FF2B5EF4-FFF2-40B4-BE49-F238E27FC236}">
                <a16:creationId xmlns:a16="http://schemas.microsoft.com/office/drawing/2014/main" id="{9B24A079-1348-3372-102F-3859E75B9F92}"/>
              </a:ext>
            </a:extLst>
          </p:cNvPr>
          <p:cNvSpPr/>
          <p:nvPr/>
        </p:nvSpPr>
        <p:spPr>
          <a:xfrm>
            <a:off x="2183011" y="4790006"/>
            <a:ext cx="6167199" cy="362903"/>
          </a:xfrm>
          <a:prstGeom prst="rect">
            <a:avLst/>
          </a:prstGeom>
          <a:noFill/>
          <a:ln/>
        </p:spPr>
        <p:txBody>
          <a:bodyPr wrap="none" lIns="0" tIns="0" rIns="0" bIns="0" rtlCol="0" anchor="t"/>
          <a:lstStyle/>
          <a:p>
            <a:pPr marL="0" indent="0" algn="l">
              <a:lnSpc>
                <a:spcPts val="2850"/>
              </a:lnSpc>
              <a:buNone/>
            </a:pPr>
            <a:r>
              <a:rPr lang="en-US" sz="1750">
                <a:latin typeface="Aptos" panose="020B0004020202020204" pitchFamily="34" charset="0"/>
                <a:ea typeface="DM Sans" pitchFamily="34" charset="-122"/>
                <a:cs typeface="DM Sans" pitchFamily="34" charset="-120"/>
              </a:rPr>
              <a:t>Cheaper, higher potency options widely available</a:t>
            </a:r>
            <a:endParaRPr lang="en-US" sz="1750">
              <a:latin typeface="Aptos" panose="020B0004020202020204" pitchFamily="34" charset="0"/>
            </a:endParaRPr>
          </a:p>
        </p:txBody>
      </p:sp>
      <p:sp>
        <p:nvSpPr>
          <p:cNvPr id="35" name="Shape 14">
            <a:extLst>
              <a:ext uri="{FF2B5EF4-FFF2-40B4-BE49-F238E27FC236}">
                <a16:creationId xmlns:a16="http://schemas.microsoft.com/office/drawing/2014/main" id="{4FFB525B-C526-7FFC-4B97-11ED8D716F1E}"/>
              </a:ext>
              <a:ext uri="{C183D7F6-B498-43B3-948B-1728B52AA6E4}">
                <adec:decorative xmlns:adec="http://schemas.microsoft.com/office/drawing/2017/decorative" val="1"/>
              </a:ext>
            </a:extLst>
          </p:cNvPr>
          <p:cNvSpPr/>
          <p:nvPr/>
        </p:nvSpPr>
        <p:spPr>
          <a:xfrm>
            <a:off x="1273612" y="5720429"/>
            <a:ext cx="680442" cy="30480"/>
          </a:xfrm>
          <a:prstGeom prst="roundRect">
            <a:avLst>
              <a:gd name="adj" fmla="val 312558"/>
            </a:avLst>
          </a:prstGeom>
          <a:solidFill>
            <a:srgbClr val="8E6AB4"/>
          </a:solidFill>
          <a:ln/>
        </p:spPr>
        <p:txBody>
          <a:bodyPr/>
          <a:lstStyle/>
          <a:p>
            <a:endParaRPr lang="en-US"/>
          </a:p>
        </p:txBody>
      </p:sp>
      <p:sp>
        <p:nvSpPr>
          <p:cNvPr id="38" name="Shape 15">
            <a:extLst>
              <a:ext uri="{FF2B5EF4-FFF2-40B4-BE49-F238E27FC236}">
                <a16:creationId xmlns:a16="http://schemas.microsoft.com/office/drawing/2014/main" id="{00353376-849B-43A1-5D05-FEC029D4EC0D}"/>
              </a:ext>
              <a:ext uri="{C183D7F6-B498-43B3-948B-1728B52AA6E4}">
                <adec:decorative xmlns:adec="http://schemas.microsoft.com/office/drawing/2017/decorative" val="1"/>
              </a:ext>
            </a:extLst>
          </p:cNvPr>
          <p:cNvSpPr/>
          <p:nvPr/>
        </p:nvSpPr>
        <p:spPr>
          <a:xfrm>
            <a:off x="793790" y="5480518"/>
            <a:ext cx="510302" cy="510302"/>
          </a:xfrm>
          <a:prstGeom prst="roundRect">
            <a:avLst>
              <a:gd name="adj" fmla="val 18669"/>
            </a:avLst>
          </a:prstGeom>
          <a:solidFill>
            <a:srgbClr val="CFC4F1"/>
          </a:solidFill>
          <a:ln w="7620">
            <a:solidFill>
              <a:srgbClr val="DDD3BA"/>
            </a:solidFill>
            <a:prstDash val="solid"/>
          </a:ln>
        </p:spPr>
        <p:txBody>
          <a:bodyPr/>
          <a:lstStyle/>
          <a:p>
            <a:endParaRPr lang="en-US"/>
          </a:p>
        </p:txBody>
      </p:sp>
      <p:pic>
        <p:nvPicPr>
          <p:cNvPr id="39" name="Image 4" descr="talk bubble">
            <a:extLst>
              <a:ext uri="{FF2B5EF4-FFF2-40B4-BE49-F238E27FC236}">
                <a16:creationId xmlns:a16="http://schemas.microsoft.com/office/drawing/2014/main" id="{DE5581B1-F02C-0BC7-47AA-9F62C7883AE9}"/>
              </a:ext>
            </a:extLst>
          </p:cNvPr>
          <p:cNvPicPr>
            <a:picLocks noChangeAspect="1"/>
          </p:cNvPicPr>
          <p:nvPr/>
        </p:nvPicPr>
        <p:blipFill>
          <a:blip r:embed="rId6"/>
          <a:stretch>
            <a:fillRect/>
          </a:stretch>
        </p:blipFill>
        <p:spPr>
          <a:xfrm>
            <a:off x="878860" y="5523024"/>
            <a:ext cx="340162" cy="425291"/>
          </a:xfrm>
          <a:prstGeom prst="rect">
            <a:avLst/>
          </a:prstGeom>
        </p:spPr>
      </p:pic>
      <p:sp>
        <p:nvSpPr>
          <p:cNvPr id="40" name="Text 16">
            <a:extLst>
              <a:ext uri="{FF2B5EF4-FFF2-40B4-BE49-F238E27FC236}">
                <a16:creationId xmlns:a16="http://schemas.microsoft.com/office/drawing/2014/main" id="{0FD5B094-9A34-DDED-DE8E-111381B24181}"/>
              </a:ext>
            </a:extLst>
          </p:cNvPr>
          <p:cNvSpPr/>
          <p:nvPr/>
        </p:nvSpPr>
        <p:spPr>
          <a:xfrm>
            <a:off x="2183011" y="5558385"/>
            <a:ext cx="2835235" cy="354330"/>
          </a:xfrm>
          <a:prstGeom prst="rect">
            <a:avLst/>
          </a:prstGeom>
          <a:noFill/>
          <a:ln/>
        </p:spPr>
        <p:txBody>
          <a:bodyPr wrap="none" lIns="0" tIns="0" rIns="0" bIns="0" rtlCol="0" anchor="t"/>
          <a:lstStyle/>
          <a:p>
            <a:pPr marL="0" indent="0" algn="l">
              <a:lnSpc>
                <a:spcPts val="2750"/>
              </a:lnSpc>
              <a:buNone/>
            </a:pPr>
            <a:r>
              <a:rPr lang="en-US" sz="2400" b="1">
                <a:latin typeface="Aptos" panose="020B0004020202020204" pitchFamily="34" charset="0"/>
                <a:ea typeface="Libre Baskerville" pitchFamily="34" charset="-122"/>
                <a:cs typeface="Libre Baskerville" pitchFamily="34" charset="-120"/>
              </a:rPr>
              <a:t>Perception Shift</a:t>
            </a:r>
            <a:endParaRPr lang="en-US" sz="2400" b="1">
              <a:latin typeface="Aptos" panose="020B0004020202020204" pitchFamily="34" charset="0"/>
            </a:endParaRPr>
          </a:p>
        </p:txBody>
      </p:sp>
      <p:sp>
        <p:nvSpPr>
          <p:cNvPr id="41" name="Text 17">
            <a:extLst>
              <a:ext uri="{FF2B5EF4-FFF2-40B4-BE49-F238E27FC236}">
                <a16:creationId xmlns:a16="http://schemas.microsoft.com/office/drawing/2014/main" id="{7279C164-1AD1-58A9-C6B1-443C5654B104}"/>
              </a:ext>
            </a:extLst>
          </p:cNvPr>
          <p:cNvSpPr/>
          <p:nvPr/>
        </p:nvSpPr>
        <p:spPr>
          <a:xfrm>
            <a:off x="2183010" y="5948315"/>
            <a:ext cx="6167199" cy="362903"/>
          </a:xfrm>
          <a:prstGeom prst="rect">
            <a:avLst/>
          </a:prstGeom>
          <a:noFill/>
          <a:ln/>
        </p:spPr>
        <p:txBody>
          <a:bodyPr wrap="none" lIns="0" tIns="0" rIns="0" bIns="0" rtlCol="0" anchor="t"/>
          <a:lstStyle/>
          <a:p>
            <a:pPr marL="0" indent="0" algn="l">
              <a:lnSpc>
                <a:spcPts val="2850"/>
              </a:lnSpc>
              <a:buNone/>
            </a:pPr>
            <a:r>
              <a:rPr lang="en-US" sz="2000">
                <a:latin typeface="Aptos" panose="020B0004020202020204" pitchFamily="34" charset="0"/>
                <a:ea typeface="DM Sans" pitchFamily="34" charset="-122"/>
                <a:cs typeface="DM Sans" pitchFamily="34" charset="-120"/>
              </a:rPr>
              <a:t>Reduced public perception of harm</a:t>
            </a:r>
            <a:endParaRPr lang="en-US" sz="2000">
              <a:latin typeface="Aptos" panose="020B0004020202020204" pitchFamily="34" charset="0"/>
            </a:endParaRPr>
          </a:p>
        </p:txBody>
      </p:sp>
      <p:pic>
        <p:nvPicPr>
          <p:cNvPr id="47" name="Picture 2" descr="Combating Illegal Drug Use | Institute for Behavior and Health">
            <a:extLst>
              <a:ext uri="{FF2B5EF4-FFF2-40B4-BE49-F238E27FC236}">
                <a16:creationId xmlns:a16="http://schemas.microsoft.com/office/drawing/2014/main" id="{B275DD6B-C2A2-27A1-91B7-A6491F03B46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44628" y="2239585"/>
            <a:ext cx="4972525" cy="3617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BD1219-DAEE-7E51-7C78-5F1B8BE028B9}"/>
              </a:ext>
            </a:extLst>
          </p:cNvPr>
          <p:cNvSpPr txBox="1"/>
          <p:nvPr/>
        </p:nvSpPr>
        <p:spPr>
          <a:xfrm>
            <a:off x="9459724" y="6433750"/>
            <a:ext cx="2582374" cy="276999"/>
          </a:xfrm>
          <a:prstGeom prst="rect">
            <a:avLst/>
          </a:prstGeom>
          <a:noFill/>
        </p:spPr>
        <p:txBody>
          <a:bodyPr wrap="none" rtlCol="0">
            <a:spAutoFit/>
          </a:bodyPr>
          <a:lstStyle/>
          <a:p>
            <a:pPr algn="r"/>
            <a:r>
              <a:rPr lang="en-US" sz="1200"/>
              <a:t>Levy et al., 2021, </a:t>
            </a:r>
            <a:r>
              <a:rPr lang="en-US" sz="1200" i="1"/>
              <a:t>Drug Alcohol Depend</a:t>
            </a:r>
            <a:endParaRPr lang="en-US" sz="1200"/>
          </a:p>
        </p:txBody>
      </p:sp>
      <p:grpSp>
        <p:nvGrpSpPr>
          <p:cNvPr id="22" name="Group 21">
            <a:extLst>
              <a:ext uri="{FF2B5EF4-FFF2-40B4-BE49-F238E27FC236}">
                <a16:creationId xmlns:a16="http://schemas.microsoft.com/office/drawing/2014/main" id="{AEEBD00D-B56A-D8FB-91A8-039EC7536DE1}"/>
              </a:ext>
              <a:ext uri="{C183D7F6-B498-43B3-948B-1728B52AA6E4}">
                <adec:decorative xmlns:adec="http://schemas.microsoft.com/office/drawing/2017/decorative" val="1"/>
              </a:ext>
            </a:extLst>
          </p:cNvPr>
          <p:cNvGrpSpPr/>
          <p:nvPr/>
        </p:nvGrpSpPr>
        <p:grpSpPr>
          <a:xfrm>
            <a:off x="0" y="1264379"/>
            <a:ext cx="9471259" cy="366658"/>
            <a:chOff x="0" y="1425064"/>
            <a:chExt cx="8401141" cy="0"/>
          </a:xfrm>
        </p:grpSpPr>
        <p:cxnSp>
          <p:nvCxnSpPr>
            <p:cNvPr id="23" name="Straight Connector 22">
              <a:extLst>
                <a:ext uri="{FF2B5EF4-FFF2-40B4-BE49-F238E27FC236}">
                  <a16:creationId xmlns:a16="http://schemas.microsoft.com/office/drawing/2014/main" id="{C62AC7BF-CE2A-DD51-2A1E-F48990839199}"/>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72FF76-375D-B01D-D370-B5D05CC023DB}"/>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474FCDC8-15E2-1E62-5755-3BBE4BFE188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6679216"/>
            <a:ext cx="12192000" cy="178784"/>
          </a:xfrm>
          <a:prstGeom prst="rect">
            <a:avLst/>
          </a:prstGeom>
        </p:spPr>
      </p:pic>
    </p:spTree>
    <p:extLst>
      <p:ext uri="{BB962C8B-B14F-4D97-AF65-F5344CB8AC3E}">
        <p14:creationId xmlns:p14="http://schemas.microsoft.com/office/powerpoint/2010/main" val="4075141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F4A5-8247-93DA-D267-B2BBF62A5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EC0FB-2E38-77BE-2A2E-959530C39192}"/>
              </a:ext>
            </a:extLst>
          </p:cNvPr>
          <p:cNvSpPr>
            <a:spLocks noGrp="1"/>
          </p:cNvSpPr>
          <p:nvPr>
            <p:ph type="title" idx="4294967295"/>
          </p:nvPr>
        </p:nvSpPr>
        <p:spPr>
          <a:xfrm>
            <a:off x="0" y="500063"/>
            <a:ext cx="10896600" cy="885825"/>
          </a:xfrm>
        </p:spPr>
        <p:txBody>
          <a:bodyPr/>
          <a:lstStyle/>
          <a:p>
            <a:r>
              <a:rPr lang="en-US" sz="4400" b="1">
                <a:latin typeface="Aptos" panose="020B0004020202020204" pitchFamily="34" charset="0"/>
              </a:rPr>
              <a:t>Cannabis Legalization Impact on Use</a:t>
            </a:r>
            <a:endParaRPr lang="en-US" b="1"/>
          </a:p>
        </p:txBody>
      </p:sp>
      <p:sp>
        <p:nvSpPr>
          <p:cNvPr id="4" name="TextBox 3">
            <a:extLst>
              <a:ext uri="{FF2B5EF4-FFF2-40B4-BE49-F238E27FC236}">
                <a16:creationId xmlns:a16="http://schemas.microsoft.com/office/drawing/2014/main" id="{47E2876C-4469-A804-9226-271D384C6098}"/>
              </a:ext>
            </a:extLst>
          </p:cNvPr>
          <p:cNvSpPr txBox="1"/>
          <p:nvPr/>
        </p:nvSpPr>
        <p:spPr>
          <a:xfrm>
            <a:off x="905577" y="1440196"/>
            <a:ext cx="6137295" cy="400110"/>
          </a:xfrm>
          <a:prstGeom prst="rect">
            <a:avLst/>
          </a:prstGeom>
          <a:noFill/>
        </p:spPr>
        <p:txBody>
          <a:bodyPr wrap="square" rtlCol="0">
            <a:spAutoFit/>
          </a:bodyPr>
          <a:lstStyle/>
          <a:p>
            <a:r>
              <a:rPr lang="en-US" sz="2000" b="1" u="sng"/>
              <a:t>National Survey on Drug Use and Health 2002 - 2020</a:t>
            </a:r>
          </a:p>
        </p:txBody>
      </p:sp>
      <p:grpSp>
        <p:nvGrpSpPr>
          <p:cNvPr id="7" name="Group 6" descr="line graph showing cannabis use vs cocanie, LSD and Heroin use. cannabis is higher">
            <a:extLst>
              <a:ext uri="{FF2B5EF4-FFF2-40B4-BE49-F238E27FC236}">
                <a16:creationId xmlns:a16="http://schemas.microsoft.com/office/drawing/2014/main" id="{722EB825-7519-57B9-7AA4-8F73F882CDF6}"/>
              </a:ext>
            </a:extLst>
          </p:cNvPr>
          <p:cNvGrpSpPr/>
          <p:nvPr/>
        </p:nvGrpSpPr>
        <p:grpSpPr>
          <a:xfrm>
            <a:off x="2203679" y="1794766"/>
            <a:ext cx="8085727" cy="4777484"/>
            <a:chOff x="3337254" y="1449404"/>
            <a:chExt cx="8085727" cy="4777484"/>
          </a:xfrm>
        </p:grpSpPr>
        <p:pic>
          <p:nvPicPr>
            <p:cNvPr id="2050" name="Picture 2" descr="Over the past 20 years in the US, the proportion of people aged 12 and older who said they used cannabis has increased: from 11 per cent in 2002 to nearly 18 per cent in 2021. Meanwhile, use of other drugs such as cocaine, heroin and LSD hasn't changed much.">
              <a:extLst>
                <a:ext uri="{FF2B5EF4-FFF2-40B4-BE49-F238E27FC236}">
                  <a16:creationId xmlns:a16="http://schemas.microsoft.com/office/drawing/2014/main" id="{794D0604-54FF-DF7D-5C1E-616E38BFC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0"/>
            <a:stretch/>
          </p:blipFill>
          <p:spPr bwMode="auto">
            <a:xfrm>
              <a:off x="3337254" y="1552641"/>
              <a:ext cx="7244469" cy="46742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B184E-CD94-1C04-1532-6CB477D90C22}"/>
                </a:ext>
              </a:extLst>
            </p:cNvPr>
            <p:cNvSpPr txBox="1"/>
            <p:nvPr/>
          </p:nvSpPr>
          <p:spPr>
            <a:xfrm>
              <a:off x="10385518" y="1449404"/>
              <a:ext cx="1037463" cy="369332"/>
            </a:xfrm>
            <a:prstGeom prst="rect">
              <a:avLst/>
            </a:prstGeom>
            <a:noFill/>
          </p:spPr>
          <p:txBody>
            <a:bodyPr wrap="none" rtlCol="0">
              <a:spAutoFit/>
            </a:bodyPr>
            <a:lstStyle/>
            <a:p>
              <a:r>
                <a:rPr lang="en-US">
                  <a:solidFill>
                    <a:srgbClr val="2AA02B"/>
                  </a:solidFill>
                </a:rPr>
                <a:t>Cannabis</a:t>
              </a:r>
            </a:p>
          </p:txBody>
        </p:sp>
        <p:sp>
          <p:nvSpPr>
            <p:cNvPr id="6" name="TextBox 5">
              <a:extLst>
                <a:ext uri="{FF2B5EF4-FFF2-40B4-BE49-F238E27FC236}">
                  <a16:creationId xmlns:a16="http://schemas.microsoft.com/office/drawing/2014/main" id="{DC6FC0D6-76EA-5DBA-6E1D-706237B54F3A}"/>
                </a:ext>
              </a:extLst>
            </p:cNvPr>
            <p:cNvSpPr txBox="1"/>
            <p:nvPr/>
          </p:nvSpPr>
          <p:spPr>
            <a:xfrm>
              <a:off x="10426234" y="4868638"/>
              <a:ext cx="926536" cy="369332"/>
            </a:xfrm>
            <a:prstGeom prst="rect">
              <a:avLst/>
            </a:prstGeom>
            <a:noFill/>
          </p:spPr>
          <p:txBody>
            <a:bodyPr wrap="none" rtlCol="0">
              <a:spAutoFit/>
            </a:bodyPr>
            <a:lstStyle/>
            <a:p>
              <a:r>
                <a:rPr lang="en-US">
                  <a:solidFill>
                    <a:srgbClr val="8D2000"/>
                  </a:solidFill>
                </a:rPr>
                <a:t>Cocaine</a:t>
              </a:r>
            </a:p>
          </p:txBody>
        </p:sp>
        <p:sp>
          <p:nvSpPr>
            <p:cNvPr id="8" name="TextBox 7">
              <a:extLst>
                <a:ext uri="{FF2B5EF4-FFF2-40B4-BE49-F238E27FC236}">
                  <a16:creationId xmlns:a16="http://schemas.microsoft.com/office/drawing/2014/main" id="{45A47286-AD64-AE64-BF8E-5F969E9532F5}"/>
                </a:ext>
              </a:extLst>
            </p:cNvPr>
            <p:cNvSpPr txBox="1"/>
            <p:nvPr/>
          </p:nvSpPr>
          <p:spPr>
            <a:xfrm>
              <a:off x="10426234" y="5102888"/>
              <a:ext cx="530915" cy="369332"/>
            </a:xfrm>
            <a:prstGeom prst="rect">
              <a:avLst/>
            </a:prstGeom>
            <a:noFill/>
          </p:spPr>
          <p:txBody>
            <a:bodyPr wrap="none" rtlCol="0">
              <a:spAutoFit/>
            </a:bodyPr>
            <a:lstStyle/>
            <a:p>
              <a:r>
                <a:rPr lang="en-US">
                  <a:solidFill>
                    <a:srgbClr val="9467BD"/>
                  </a:solidFill>
                </a:rPr>
                <a:t>LSD</a:t>
              </a:r>
            </a:p>
          </p:txBody>
        </p:sp>
        <p:sp>
          <p:nvSpPr>
            <p:cNvPr id="10" name="TextBox 9">
              <a:extLst>
                <a:ext uri="{FF2B5EF4-FFF2-40B4-BE49-F238E27FC236}">
                  <a16:creationId xmlns:a16="http://schemas.microsoft.com/office/drawing/2014/main" id="{04B31F41-DDCC-9ABE-7A11-30502C0F50B6}"/>
                </a:ext>
              </a:extLst>
            </p:cNvPr>
            <p:cNvSpPr txBox="1"/>
            <p:nvPr/>
          </p:nvSpPr>
          <p:spPr>
            <a:xfrm>
              <a:off x="10426233" y="5337138"/>
              <a:ext cx="817340" cy="369332"/>
            </a:xfrm>
            <a:prstGeom prst="rect">
              <a:avLst/>
            </a:prstGeom>
            <a:noFill/>
          </p:spPr>
          <p:txBody>
            <a:bodyPr wrap="none" rtlCol="0">
              <a:spAutoFit/>
            </a:bodyPr>
            <a:lstStyle/>
            <a:p>
              <a:r>
                <a:rPr lang="en-US">
                  <a:solidFill>
                    <a:srgbClr val="2E2E2E"/>
                  </a:solidFill>
                </a:rPr>
                <a:t>Heroin</a:t>
              </a:r>
            </a:p>
          </p:txBody>
        </p:sp>
      </p:grpSp>
      <p:grpSp>
        <p:nvGrpSpPr>
          <p:cNvPr id="14" name="Group 13">
            <a:extLst>
              <a:ext uri="{FF2B5EF4-FFF2-40B4-BE49-F238E27FC236}">
                <a16:creationId xmlns:a16="http://schemas.microsoft.com/office/drawing/2014/main" id="{BE243534-C634-BA77-72B4-FBA5170ADB29}"/>
              </a:ext>
              <a:ext uri="{C183D7F6-B498-43B3-948B-1728B52AA6E4}">
                <adec:decorative xmlns:adec="http://schemas.microsoft.com/office/drawing/2017/decorative" val="1"/>
              </a:ext>
            </a:extLst>
          </p:cNvPr>
          <p:cNvGrpSpPr/>
          <p:nvPr/>
        </p:nvGrpSpPr>
        <p:grpSpPr>
          <a:xfrm>
            <a:off x="0" y="1264379"/>
            <a:ext cx="10376034" cy="399374"/>
            <a:chOff x="0" y="1425064"/>
            <a:chExt cx="8401141" cy="0"/>
          </a:xfrm>
        </p:grpSpPr>
        <p:cxnSp>
          <p:nvCxnSpPr>
            <p:cNvPr id="15" name="Straight Connector 14">
              <a:extLst>
                <a:ext uri="{FF2B5EF4-FFF2-40B4-BE49-F238E27FC236}">
                  <a16:creationId xmlns:a16="http://schemas.microsoft.com/office/drawing/2014/main" id="{08A28783-E29A-431B-50E8-F99F234F934B}"/>
                </a:ext>
              </a:extLst>
            </p:cNvPr>
            <p:cNvCxnSpPr>
              <a:cxnSpLocks/>
            </p:cNvCxnSpPr>
            <p:nvPr/>
          </p:nvCxnSpPr>
          <p:spPr>
            <a:xfrm>
              <a:off x="7010400" y="1425064"/>
              <a:ext cx="1390741" cy="0"/>
            </a:xfrm>
            <a:prstGeom prst="line">
              <a:avLst/>
            </a:prstGeom>
            <a:ln w="57150">
              <a:solidFill>
                <a:srgbClr val="44A59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E88D85-DD9C-A346-88B5-DF8D27E2B0EF}"/>
                </a:ext>
              </a:extLst>
            </p:cNvPr>
            <p:cNvCxnSpPr>
              <a:cxnSpLocks/>
            </p:cNvCxnSpPr>
            <p:nvPr/>
          </p:nvCxnSpPr>
          <p:spPr>
            <a:xfrm>
              <a:off x="0" y="1425064"/>
              <a:ext cx="701040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57719CAF-C678-7557-7083-54C6169561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679216"/>
            <a:ext cx="12192000" cy="178784"/>
          </a:xfrm>
          <a:prstGeom prst="rect">
            <a:avLst/>
          </a:prstGeom>
        </p:spPr>
      </p:pic>
      <p:sp>
        <p:nvSpPr>
          <p:cNvPr id="12" name="TextBox 11">
            <a:extLst>
              <a:ext uri="{FF2B5EF4-FFF2-40B4-BE49-F238E27FC236}">
                <a16:creationId xmlns:a16="http://schemas.microsoft.com/office/drawing/2014/main" id="{A6BF3399-1117-46F8-F8E1-028596EC13CE}"/>
              </a:ext>
            </a:extLst>
          </p:cNvPr>
          <p:cNvSpPr txBox="1"/>
          <p:nvPr/>
        </p:nvSpPr>
        <p:spPr>
          <a:xfrm>
            <a:off x="8354731" y="6433750"/>
            <a:ext cx="3699859" cy="276999"/>
          </a:xfrm>
          <a:prstGeom prst="rect">
            <a:avLst/>
          </a:prstGeom>
          <a:noFill/>
        </p:spPr>
        <p:txBody>
          <a:bodyPr wrap="none" rtlCol="0">
            <a:spAutoFit/>
          </a:bodyPr>
          <a:lstStyle/>
          <a:p>
            <a:pPr algn="r"/>
            <a:r>
              <a:rPr lang="en-US" sz="1200"/>
              <a:t>SAMHSA, 2021; Graph from New Scientist, Nov 10, 2023</a:t>
            </a:r>
          </a:p>
        </p:txBody>
      </p:sp>
    </p:spTree>
    <p:extLst>
      <p:ext uri="{BB962C8B-B14F-4D97-AF65-F5344CB8AC3E}">
        <p14:creationId xmlns:p14="http://schemas.microsoft.com/office/powerpoint/2010/main" val="2233128524"/>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PARC DMH Co-Branded Simple  -  Read-Only" id="{7F58F908-C158-491C-B027-678DB92C1B68}" vid="{4BDF9907-29D6-47E2-91F4-3FDA80D2C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856308-5974-43b6-9380-fbc4e31ee282" xsi:nil="true"/>
    <lcf76f155ced4ddcb4097134ff3c332f xmlns="4312d008-f018-42db-8044-acca5aba2d3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1C0C515C0AA4586E77A5616D2CBB5" ma:contentTypeVersion="19" ma:contentTypeDescription="Create a new document." ma:contentTypeScope="" ma:versionID="12ebf49ebb65b3d5eae9d3c5b9852510">
  <xsd:schema xmlns:xsd="http://www.w3.org/2001/XMLSchema" xmlns:xs="http://www.w3.org/2001/XMLSchema" xmlns:p="http://schemas.microsoft.com/office/2006/metadata/properties" xmlns:ns1="http://schemas.microsoft.com/sharepoint/v3" xmlns:ns2="4312d008-f018-42db-8044-acca5aba2d3e" xmlns:ns3="ad856308-5974-43b6-9380-fbc4e31ee282" targetNamespace="http://schemas.microsoft.com/office/2006/metadata/properties" ma:root="true" ma:fieldsID="de62418f9e4d7e79035961bdbe822a88" ns1:_="" ns2:_="" ns3:_="">
    <xsd:import namespace="http://schemas.microsoft.com/sharepoint/v3"/>
    <xsd:import namespace="4312d008-f018-42db-8044-acca5aba2d3e"/>
    <xsd:import namespace="ad856308-5974-43b6-9380-fbc4e31ee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12d008-f018-42db-8044-acca5aba2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56308-5974-43b6-9380-fbc4e31ee28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44a422-f31e-467f-a3b4-55ceea27a7c8}" ma:internalName="TaxCatchAll" ma:showField="CatchAllData" ma:web="ad856308-5974-43b6-9380-fbc4e31ee28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E574A-99BC-4107-A09E-CD4177004089}">
  <ds:schemaRefs>
    <ds:schemaRef ds:uri="http://purl.org/dc/dcmitype/"/>
    <ds:schemaRef ds:uri="http://www.w3.org/XML/1998/namespace"/>
    <ds:schemaRef ds:uri="4312d008-f018-42db-8044-acca5aba2d3e"/>
    <ds:schemaRef ds:uri="ad856308-5974-43b6-9380-fbc4e31ee28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purl.org/dc/terms/"/>
    <ds:schemaRef ds:uri="http://purl.org/dc/elements/1.1/"/>
  </ds:schemaRefs>
</ds:datastoreItem>
</file>

<file path=customXml/itemProps2.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3.xml><?xml version="1.0" encoding="utf-8"?>
<ds:datastoreItem xmlns:ds="http://schemas.openxmlformats.org/officeDocument/2006/customXml" ds:itemID="{EB6E4B70-314E-423D-947F-76A573740B73}">
  <ds:schemaRefs>
    <ds:schemaRef ds:uri="4312d008-f018-42db-8044-acca5aba2d3e"/>
    <ds:schemaRef ds:uri="ad856308-5974-43b6-9380-fbc4e31ee2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1418</Words>
  <Application>Microsoft Office PowerPoint</Application>
  <PresentationFormat>Widescreen</PresentationFormat>
  <Paragraphs>221</Paragraphs>
  <Slides>26</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 Black</vt:lpstr>
      <vt:lpstr>Calibri</vt:lpstr>
      <vt:lpstr>DM Sans</vt:lpstr>
      <vt:lpstr>Georgia</vt:lpstr>
      <vt:lpstr>Noto Sans Symbols</vt:lpstr>
      <vt:lpstr>NTR</vt:lpstr>
      <vt:lpstr>2_Standard</vt:lpstr>
      <vt:lpstr>2025 DMH Research Centers of Excellence​</vt:lpstr>
      <vt:lpstr>Effects of Legalizing Cannabis Sales on Use among Youth Presenting for a Psychiatric Emergency </vt:lpstr>
      <vt:lpstr>Study Team</vt:lpstr>
      <vt:lpstr>Cannabis Use in United States</vt:lpstr>
      <vt:lpstr>Harmful Effects of Early Cannabis Use</vt:lpstr>
      <vt:lpstr>Cannabis Legalization Landscape</vt:lpstr>
      <vt:lpstr>Cannabis Legalization Landscape cont’d</vt:lpstr>
      <vt:lpstr>Cannabis Legalization Landscape cont’d</vt:lpstr>
      <vt:lpstr>Cannabis Legalization Impact on Use</vt:lpstr>
      <vt:lpstr>National Surveys: “The kids are alright!” </vt:lpstr>
      <vt:lpstr>National Surveys: “The kids are alright!” </vt:lpstr>
      <vt:lpstr>Massachusetts: “The kids are alright too!”  </vt:lpstr>
      <vt:lpstr>Most, but not all youth are unaffected?  </vt:lpstr>
      <vt:lpstr>Vulnerable Population, Differential Impacts</vt:lpstr>
      <vt:lpstr>How were youths with psychiatric illnesses or vulnerabilities impacted by cannabis commercialization? </vt:lpstr>
      <vt:lpstr>Study Methods</vt:lpstr>
      <vt:lpstr>Sample Characteristics</vt:lpstr>
      <vt:lpstr>Pre- to Post-Commercialization Trends </vt:lpstr>
      <vt:lpstr>Trends by Age Groups: THC+ </vt:lpstr>
      <vt:lpstr>Trends by Age Groups: CUD+</vt:lpstr>
      <vt:lpstr>Were trends unique to cannabis? </vt:lpstr>
      <vt:lpstr>Results Summary</vt:lpstr>
      <vt:lpstr>Experiences from the Front Line</vt:lpstr>
      <vt:lpstr>Implications </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Tasca, Robin</dc:creator>
  <cp:lastModifiedBy>Tasca, Robin</cp:lastModifiedBy>
  <cp:revision>2</cp:revision>
  <dcterms:created xsi:type="dcterms:W3CDTF">2025-05-12T01:41:44Z</dcterms:created>
  <dcterms:modified xsi:type="dcterms:W3CDTF">2025-05-28T14:29:46Z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0x0101000B51C0C515C0AA4586E77A5616D2CBB5</vt:lpwstr>
  </property>
  <property fmtid="{D5CDD505-2E9C-101B-9397-08002B2CF9AE}" pid="3" name="MediaServiceImageTags">
    <vt:lpwstr/>
  </property>
</Properties>
</file>