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50A_5AD00B8E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83" r:id="rId5"/>
    <p:sldId id="2145705874" r:id="rId6"/>
    <p:sldId id="257" r:id="rId7"/>
    <p:sldId id="1284" r:id="rId8"/>
    <p:sldId id="1285" r:id="rId9"/>
    <p:sldId id="1286" r:id="rId10"/>
    <p:sldId id="258" r:id="rId11"/>
    <p:sldId id="2145705875" r:id="rId12"/>
    <p:sldId id="2145705876" r:id="rId13"/>
    <p:sldId id="2145705877" r:id="rId14"/>
    <p:sldId id="2145705878" r:id="rId15"/>
    <p:sldId id="598" r:id="rId16"/>
    <p:sldId id="1287" r:id="rId17"/>
    <p:sldId id="1289" r:id="rId18"/>
    <p:sldId id="596" r:id="rId19"/>
    <p:sldId id="599" r:id="rId20"/>
    <p:sldId id="1280" r:id="rId21"/>
    <p:sldId id="1281" r:id="rId22"/>
    <p:sldId id="2145705902" r:id="rId23"/>
    <p:sldId id="1290" r:id="rId24"/>
    <p:sldId id="1282" r:id="rId25"/>
    <p:sldId id="29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58A50F-AC3A-4226-240A-4C4ADEEDB047}" name="Tasca, Robin" initials="RT" userId="S::Robin.Tasca@umassmed.edu::044b9708-de62-4d29-bfcb-fbb108a834bf" providerId="AD"/>
  <p188:author id="{5F845640-68E0-DD0A-BACC-2758655F218B}" name="Mullen, Michelle" initials="MM" userId="S::Michelle.Mullen@umassmed.edu::32999975-619b-41b1-9a86-0d5876185e1c" providerId="AD"/>
  <p188:author id="{884FC547-26F7-2D7D-55DB-7BCA100DD27A}" name="Mullen, Michelle" initials="MM" userId="S::michelle.mullen@umassmed.edu::32999975-619b-41b1-9a86-0d5876185e1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32B23-3646-7E20-78AB-34E97667FEC3}" v="3" dt="2025-05-29T18:37:10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ca, Robin" userId="044b9708-de62-4d29-bfcb-fbb108a834bf" providerId="ADAL" clId="{139A29F7-F1B7-4EBB-8E85-A57B60FCD4F0}"/>
    <pc:docChg chg="delSld">
      <pc:chgData name="Tasca, Robin" userId="044b9708-de62-4d29-bfcb-fbb108a834bf" providerId="ADAL" clId="{139A29F7-F1B7-4EBB-8E85-A57B60FCD4F0}" dt="2025-05-28T19:33:13.760" v="1" actId="47"/>
      <pc:docMkLst>
        <pc:docMk/>
      </pc:docMkLst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148273596" sldId="256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911232782" sldId="26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0" sldId="266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0" sldId="267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580594706" sldId="26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744423782" sldId="27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829337686" sldId="272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53493723" sldId="27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0" sldId="28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556921019" sldId="28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762723366" sldId="284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447529027" sldId="28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074266042" sldId="286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070366709" sldId="287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929567938" sldId="28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762096729" sldId="28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843962129" sldId="290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3523187404" sldId="29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580503413" sldId="293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218411739" sldId="294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085112176" sldId="296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795799965" sldId="29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055113401" sldId="30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922781136" sldId="31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477654174" sldId="32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366738811" sldId="326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681033104" sldId="327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33081544" sldId="32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233128524" sldId="32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612147618" sldId="33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925904448" sldId="33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546355740" sldId="33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068483261" sldId="333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149734127" sldId="334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143559713" sldId="33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13048124" sldId="33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993207601" sldId="34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075141034" sldId="34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002004379" sldId="34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516062306" sldId="343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468993289" sldId="344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980898222" sldId="34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719862418" sldId="346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662319763" sldId="347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930499935" sldId="34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026276199" sldId="34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84283007" sldId="35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016240868" sldId="353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061024022" sldId="354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536366849" sldId="248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191614891" sldId="249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691318118" sldId="249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76638713" sldId="249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834232253" sldId="250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707595427" sldId="250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648786673" sldId="250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206174199" sldId="2503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779344911" sldId="2504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594836022" sldId="250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339498475" sldId="2506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60745655" sldId="2507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363840754" sldId="250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731801587" sldId="251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415056190" sldId="251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752212414" sldId="251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19497845" sldId="2513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567954916" sldId="2514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263974639" sldId="2515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365167830" sldId="2516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294253283" sldId="2517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74600224" sldId="251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921657434" sldId="251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257654563" sldId="252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523566495" sldId="252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771213712" sldId="2145705867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1261384545" sldId="2145705868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311919199" sldId="2145705869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93306928" sldId="2145705870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087528647" sldId="214570587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393236917" sldId="2145705872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2885349594" sldId="2145705873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2252389751" sldId="2145705879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3766150436" sldId="2145705880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2879399364" sldId="2145705881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095250237" sldId="2145705882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3082868598" sldId="2145705883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3734695325" sldId="2145705884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986834156" sldId="2145705885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404139755" sldId="2145705886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4119869063" sldId="2145705887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4075587691" sldId="2145705888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3834609586" sldId="2145705889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757541373" sldId="2145705890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2464852693" sldId="2145705891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4003230612" sldId="2145705892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480169811" sldId="2145705893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3087174441" sldId="2145705894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774128407" sldId="2145705895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2639978351" sldId="2145705896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485825210" sldId="2145705897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855139153" sldId="2145705898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247443941" sldId="2145705899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1789709110" sldId="2145705900"/>
        </pc:sldMkLst>
      </pc:sldChg>
      <pc:sldChg chg="del">
        <pc:chgData name="Tasca, Robin" userId="044b9708-de62-4d29-bfcb-fbb108a834bf" providerId="ADAL" clId="{139A29F7-F1B7-4EBB-8E85-A57B60FCD4F0}" dt="2025-05-28T19:33:13.760" v="1" actId="47"/>
        <pc:sldMkLst>
          <pc:docMk/>
          <pc:sldMk cId="2926136444" sldId="2145705901"/>
        </pc:sldMkLst>
      </pc:sldChg>
      <pc:sldChg chg="del">
        <pc:chgData name="Tasca, Robin" userId="044b9708-de62-4d29-bfcb-fbb108a834bf" providerId="ADAL" clId="{139A29F7-F1B7-4EBB-8E85-A57B60FCD4F0}" dt="2025-05-28T19:33:02.784" v="0" actId="47"/>
        <pc:sldMkLst>
          <pc:docMk/>
          <pc:sldMk cId="431926674" sldId="2145705903"/>
        </pc:sldMkLst>
      </pc:sldChg>
    </pc:docChg>
  </pc:docChgLst>
  <pc:docChgLst>
    <pc:chgData name="Mullen, Michelle" userId="S::michelle.mullen@umassmed.edu::32999975-619b-41b1-9a86-0d5876185e1c" providerId="AD" clId="Web-{4C732B23-3646-7E20-78AB-34E97667FEC3}"/>
    <pc:docChg chg="modSld sldOrd">
      <pc:chgData name="Mullen, Michelle" userId="S::michelle.mullen@umassmed.edu::32999975-619b-41b1-9a86-0d5876185e1c" providerId="AD" clId="Web-{4C732B23-3646-7E20-78AB-34E97667FEC3}" dt="2025-05-29T18:50:33.339" v="284"/>
      <pc:docMkLst>
        <pc:docMk/>
      </pc:docMkLst>
      <pc:sldChg chg="ord">
        <pc:chgData name="Mullen, Michelle" userId="S::michelle.mullen@umassmed.edu::32999975-619b-41b1-9a86-0d5876185e1c" providerId="AD" clId="Web-{4C732B23-3646-7E20-78AB-34E97667FEC3}" dt="2025-05-29T18:33:46.634" v="0"/>
        <pc:sldMkLst>
          <pc:docMk/>
          <pc:sldMk cId="346449009" sldId="598"/>
        </pc:sldMkLst>
      </pc:sldChg>
      <pc:sldChg chg="modNotes">
        <pc:chgData name="Mullen, Michelle" userId="S::michelle.mullen@umassmed.edu::32999975-619b-41b1-9a86-0d5876185e1c" providerId="AD" clId="Web-{4C732B23-3646-7E20-78AB-34E97667FEC3}" dt="2025-05-29T18:50:33.339" v="284"/>
        <pc:sldMkLst>
          <pc:docMk/>
          <pc:sldMk cId="2010444427" sldId="1285"/>
        </pc:sldMkLst>
      </pc:sldChg>
      <pc:sldChg chg="modNotes">
        <pc:chgData name="Mullen, Michelle" userId="S::michelle.mullen@umassmed.edu::32999975-619b-41b1-9a86-0d5876185e1c" providerId="AD" clId="Web-{4C732B23-3646-7E20-78AB-34E97667FEC3}" dt="2025-05-29T18:41:44.266" v="237"/>
        <pc:sldMkLst>
          <pc:docMk/>
          <pc:sldMk cId="2204688608" sldId="2145705874"/>
        </pc:sldMkLst>
      </pc:sldChg>
      <pc:sldChg chg="ord modNotes">
        <pc:chgData name="Mullen, Michelle" userId="S::michelle.mullen@umassmed.edu::32999975-619b-41b1-9a86-0d5876185e1c" providerId="AD" clId="Web-{4C732B23-3646-7E20-78AB-34E97667FEC3}" dt="2025-05-29T18:37:38.809" v="159"/>
        <pc:sldMkLst>
          <pc:docMk/>
          <pc:sldMk cId="3542212459" sldId="2145705902"/>
        </pc:sldMkLst>
      </pc:sldChg>
    </pc:docChg>
  </pc:docChgLst>
</pc:chgInfo>
</file>

<file path=ppt/comments/modernComment_50A_5AD00B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3AB20F2-64AD-453C-8678-B4C95EEFBC49}" authorId="{884FC547-26F7-2D7D-55DB-7BCA100DD27A}" created="2025-05-27T11:57:27.732" startDate="2025-05-27T11:57:27.732" dueDate="2025-05-27T11:57:27.732" assignedTo="{D658A50F-AC3A-4226-240A-4C4ADEEDB047}" title="@Tasca, Robin Can you insert Sam's video on this slide please. Thank you!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23583886" sldId="1290"/>
      <ac:spMk id="3" creationId="{09A73372-2A32-4138-0216-3DEC20FD6457}"/>
    </ac:deMkLst>
    <p188:txBody>
      <a:bodyPr/>
      <a:lstStyle/>
      <a:p>
        <a:r>
          <a:rPr lang="en-US"/>
          <a:t>[@Tasca, Robin] Can you insert Sam's video on this slide please. Thank you!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05-27T11:57:27.732" id="{E6F0BCBB-2A79-4003-B3B5-7938CFF894AA}">
              <p228:atrbtn authorId="{884FC547-26F7-2D7D-55DB-7BCA100DD27A}"/>
              <p228:anchr>
                <p228:comment id="{23AB20F2-64AD-453C-8678-B4C95EEFBC49}"/>
              </p228:anchr>
              <p228:add/>
            </p228:event>
            <p228:event time="2025-05-27T11:57:27.732" id="{D77222DC-DB1C-4F3B-AE33-3177EB2A3C11}">
              <p228:atrbtn authorId="{884FC547-26F7-2D7D-55DB-7BCA100DD27A}"/>
              <p228:anchr>
                <p228:comment id="{23AB20F2-64AD-453C-8678-B4C95EEFBC49}"/>
              </p228:anchr>
              <p228:asgn authorId="{D658A50F-AC3A-4226-240A-4C4ADEEDB047}"/>
            </p228:event>
            <p228:event time="2025-05-27T11:57:27.732" id="{8C174925-4035-44BE-9DFB-2FD2BF8F0F95}">
              <p228:atrbtn authorId="{884FC547-26F7-2D7D-55DB-7BCA100DD27A}"/>
              <p228:anchr>
                <p228:comment id="{23AB20F2-64AD-453C-8678-B4C95EEFBC49}"/>
              </p228:anchr>
              <p228:title val="@Tasca, Robin Can you insert Sam's video on this slide please. Thank you!"/>
            </p228:event>
            <p228:event time="2025-05-27T11:57:27.732" id="{CD6BFE9C-8987-4D76-A110-BD6B4D809784}">
              <p228:atrbtn authorId="{884FC547-26F7-2D7D-55DB-7BCA100DD27A}"/>
              <p228:anchr>
                <p228:comment id="{23AB20F2-64AD-453C-8678-B4C95EEFBC49}"/>
              </p228:anchr>
              <p228:date stDt="2025-05-27T11:57:27.732" endDt="2025-05-27T11:57:27.732"/>
            </p228:event>
          </p228:history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F21E0C-A76B-4849-9996-F177B4C38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497A2-B573-DA49-B911-E3D551624B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CF258-C5C2-474F-B9DC-A64CB8D46CA3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A2547-0B40-7944-AB89-64E690E746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0E9D8-361C-D94A-AA67-4A8AEF40C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F5454-C08A-1249-9C25-7A39A92D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3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77CB-D77E-4338-AA9C-0FA426529DE1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DF706-BAF3-4E1E-B611-35B4D17AA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3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I am learning so much. It is hard to go at the end...especially following these amazing scientists and scholars. What I appreciate so </a:t>
            </a:r>
            <a:r>
              <a:rPr lang="en-US" dirty="0" err="1">
                <a:latin typeface="Calibri"/>
                <a:ea typeface="Calibri"/>
                <a:cs typeface="Calibri"/>
              </a:rPr>
              <a:t>so</a:t>
            </a:r>
            <a:r>
              <a:rPr lang="en-US" dirty="0">
                <a:latin typeface="Calibri"/>
                <a:ea typeface="Calibri"/>
                <a:cs typeface="Calibri"/>
              </a:rPr>
              <a:t> much is the direct impact you all are having on young folks and their families. I am reaching out to our MGH friends to collaborate on future projects! I'm excited.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DF706-BAF3-4E1E-B611-35B4D17AA0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54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Make note that FEP programs have availability of both services,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endParaRPr lang="en-US" dirty="0"/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Community services are not designed to support today's young adult </a:t>
            </a:r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Supported employment focuses on rapid job placement</a:t>
            </a:r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Supported education is (largely) not available</a:t>
            </a:r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Restriction of in the number and types of community-based SE services available</a:t>
            </a:r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reduce the appeal of SSI, movement into primary labor market </a:t>
            </a:r>
          </a:p>
          <a:p>
            <a:pPr marL="685165" lvl="1" indent="-227965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n-US" dirty="0"/>
              <a:t>Lack of purpose to develop careers with adult-livable wages with employer-sponsored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9D72B-C100-4001-9937-FADAC4B5CD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Fully integrated employment and educational services focused on career development for transition age youth and young adults with mental health conditions.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All levels of postsecondary education are supported: vocational to professional</a:t>
            </a:r>
          </a:p>
          <a:p>
            <a:endParaRPr lang="en-US" sz="80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Strategic development of “human capital” in order to facilitate real movement into careers that are designed to accommodate periods of symptom exacerbation.</a:t>
            </a:r>
          </a:p>
          <a:p>
            <a:endParaRPr lang="en-US" sz="800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Intentional services that focus on attaining an education early in order to maximize “return of investment”.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9D72B-C100-4001-9937-FADAC4B5CD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/>
              <a:t>Environmental &amp; external barriers</a:t>
            </a:r>
          </a:p>
          <a:p>
            <a:pPr lvl="1"/>
            <a:r>
              <a:rPr lang="en-US" sz="1200"/>
              <a:t>Strengths  &amp; needs assessment</a:t>
            </a:r>
          </a:p>
          <a:p>
            <a:pPr lvl="1"/>
            <a:r>
              <a:rPr lang="en-US" sz="1200"/>
              <a:t>Executive functioning skills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1E4E7-683A-A845-BB67-B6E3D5424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8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5763" indent="-385763" defTabSz="68580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>
                <a:solidFill>
                  <a:schemeClr val="tx1"/>
                </a:solidFill>
              </a:rPr>
              <a:t>Flexible</a:t>
            </a:r>
          </a:p>
          <a:p>
            <a:pPr marL="385763" indent="-385763" defTabSz="68580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>
                <a:solidFill>
                  <a:schemeClr val="tx1"/>
                </a:solidFill>
              </a:rPr>
              <a:t>Helpful</a:t>
            </a:r>
          </a:p>
          <a:p>
            <a:pPr marL="385763" indent="-385763" defTabSz="68580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>
                <a:solidFill>
                  <a:schemeClr val="tx1"/>
                </a:solidFill>
              </a:rPr>
              <a:t>Solution-focused</a:t>
            </a:r>
          </a:p>
          <a:p>
            <a:pPr marL="385763" indent="-385763" defTabSz="68580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>
                <a:solidFill>
                  <a:schemeClr val="tx1"/>
                </a:solidFill>
              </a:rPr>
              <a:t>Partnering</a:t>
            </a:r>
          </a:p>
          <a:p>
            <a:pPr marL="385763" indent="-385763" defTabSz="685800">
              <a:lnSpc>
                <a:spcPct val="170000"/>
              </a:lnSpc>
              <a:spcBef>
                <a:spcPts val="0"/>
              </a:spcBef>
              <a:buFont typeface="+mj-lt"/>
              <a:buAutoNum type="arabicParenR"/>
              <a:defRPr/>
            </a:pPr>
            <a:r>
              <a:rPr lang="en-US">
                <a:solidFill>
                  <a:schemeClr val="tx1"/>
                </a:solidFill>
              </a:rPr>
              <a:t>Age-typical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9D72B-C100-4001-9937-FADAC4B5CD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9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 Driven behavior</a:t>
            </a:r>
          </a:p>
          <a:p>
            <a:r>
              <a:rPr lang="en-US"/>
              <a:t>CALENDARING!!!!</a:t>
            </a:r>
          </a:p>
          <a:p>
            <a:r>
              <a:rPr lang="en-US"/>
              <a:t>One calendar: paper OR electronic</a:t>
            </a:r>
          </a:p>
          <a:p>
            <a:pPr lvl="1"/>
            <a:r>
              <a:rPr lang="en-US"/>
              <a:t>Very, very rarely both, so rarely that we say *</a:t>
            </a:r>
            <a:r>
              <a:rPr lang="en-US" b="1"/>
              <a:t>never*</a:t>
            </a:r>
            <a:r>
              <a:rPr lang="en-US"/>
              <a:t> use both</a:t>
            </a:r>
          </a:p>
          <a:p>
            <a:r>
              <a:rPr lang="en-US"/>
              <a:t>All syllabi assignments &amp; exams should be in the calendar within the first week of school</a:t>
            </a:r>
          </a:p>
          <a:p>
            <a:r>
              <a:rPr lang="en-US"/>
              <a:t>Calendar should provide time and task management activities daily/weekly </a:t>
            </a:r>
          </a:p>
          <a:p>
            <a:r>
              <a:rPr lang="en-US"/>
              <a:t>Sometimes people just need a little help getting organized </a:t>
            </a:r>
            <a:r>
              <a:rPr lang="en-US">
                <a:sym typeface="Wingdings"/>
              </a:rPr>
              <a:t>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0CC2E-AAE6-4F41-8EA0-AA5119340D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the binary outcome and how condition and time were coded,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itchFamily="2" charset="2"/>
              </a:rPr>
              <a:t>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represents the marginal change in log odds with respect to persistence.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exponential value of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itchFamily="2" charset="2"/>
              </a:rPr>
              <a:t>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(Exp (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itchFamily="2" charset="2"/>
              </a:rPr>
              <a:t>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 is the odds ratio of an event’s occurrence, so that if Exp(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itchFamily="2" charset="2"/>
              </a:rPr>
              <a:t>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greater than 1, in this analysis, there are increasing odds of academic persistence.  </a:t>
            </a:r>
          </a:p>
          <a:p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FSST accounted for approximately 21% of the variance (R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.208) and had an large estimated effect on academic persistence (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1.025; Cohen, 1992; Borenstein et al., 2021); the log odds ratio was converted to R</a:t>
            </a:r>
            <a:r>
              <a:rPr lang="en-US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Cohen’s 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9D72B-C100-4001-9937-FADAC4B5CD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89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DMH has for the last 6 or so years have funded FSST and HYPE –related programming here in Massachusetts. This started with FSST &amp; Career Exploration, which then shifted when COVID hit. We moved to training MH program staff, including a young adult </a:t>
            </a:r>
            <a:r>
              <a:rPr lang="en-US" dirty="0" err="1">
                <a:latin typeface="Calibri"/>
                <a:ea typeface="Calibri"/>
                <a:cs typeface="Calibri"/>
              </a:rPr>
              <a:t>faciitator</a:t>
            </a:r>
            <a:r>
              <a:rPr lang="en-US" dirty="0">
                <a:latin typeface="Calibri"/>
                <a:ea typeface="Calibri"/>
                <a:cs typeface="Calibri"/>
              </a:rPr>
              <a:t>, to have discussions exploring career decisions- what do you want to do, how to prepare to go to work, and how to prepare to go to school...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DF706-BAF3-4E1E-B611-35B4D17AA0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7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042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D5C79-B6B2-EC41-B895-75479BC66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19977"/>
            <a:ext cx="9144000" cy="729331"/>
          </a:xfrm>
        </p:spPr>
        <p:txBody>
          <a:bodyPr>
            <a:normAutofit/>
          </a:bodyPr>
          <a:lstStyle>
            <a:lvl1pPr marL="0" indent="0" algn="ctr">
              <a:buNone/>
              <a:defRPr sz="24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60042-FB4E-E64B-9CD6-98FFAD1B4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6306472"/>
            <a:ext cx="9144000" cy="551528"/>
          </a:xfrm>
        </p:spPr>
        <p:txBody>
          <a:bodyPr>
            <a:normAutofit/>
          </a:bodyPr>
          <a:lstStyle>
            <a:lvl1pPr marL="0" indent="0" algn="ctr">
              <a:buNone/>
              <a:defRPr sz="1200" b="1" i="0" spc="133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457177" indent="0">
              <a:buNone/>
              <a:defRPr/>
            </a:lvl2pPr>
          </a:lstStyle>
          <a:p>
            <a:pPr lvl="0"/>
            <a:r>
              <a:rPr lang="en-US"/>
              <a:t>DATE OF PRESENTATION  |  LOCATION OF 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99D2D-0065-E4BA-8A14-5C262D379D5C}"/>
              </a:ext>
            </a:extLst>
          </p:cNvPr>
          <p:cNvGrpSpPr/>
          <p:nvPr userDrawn="1"/>
        </p:nvGrpSpPr>
        <p:grpSpPr>
          <a:xfrm>
            <a:off x="2690983" y="5016445"/>
            <a:ext cx="6810034" cy="786775"/>
            <a:chOff x="2850457" y="5073889"/>
            <a:chExt cx="6810034" cy="786775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20E2DEC-A81F-B34C-9637-7809EFDF3F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50457" y="5073889"/>
              <a:ext cx="3097800" cy="7116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5CFE1BF-8F7D-461D-96DD-43EDB8E03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6096000" y="5077019"/>
              <a:ext cx="1746384" cy="7836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620603-7B3B-0821-6A3A-5DA1C7B84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8058494" y="5135900"/>
              <a:ext cx="1601997" cy="649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73285" r="50001" b="-1"/>
          <a:stretch/>
        </p:blipFill>
        <p:spPr>
          <a:xfrm>
            <a:off x="1" y="5022848"/>
            <a:ext cx="6095997" cy="18288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520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Images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FDCD33-87D8-EC46-8BFC-48ACFCD6F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66550" r="50001" b="-1"/>
          <a:stretch/>
        </p:blipFill>
        <p:spPr>
          <a:xfrm>
            <a:off x="1" y="4561840"/>
            <a:ext cx="6095997" cy="2289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868894"/>
            <a:ext cx="4693921" cy="6558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9" y="1"/>
            <a:ext cx="6096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5532120" y="524455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069C2751-724B-084C-8FD0-F226A51728EB}"/>
              </a:ext>
            </a:extLst>
          </p:cNvPr>
          <p:cNvSpPr/>
          <p:nvPr userDrawn="1"/>
        </p:nvSpPr>
        <p:spPr>
          <a:xfrm>
            <a:off x="5532120" y="4868813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8E14F5-3B34-3345-9CDD-E5A2CD563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456184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983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5318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3E24DA-1CB1-1247-9A4B-C5936F5034A4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0E450-63ED-FA4B-8CD9-7EF452BE7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CE4664-7C88-1A41-B534-F53D664DE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Quote goes here click to edit master style lorem ipsum click to edit master style lorem ipsum here click to edit ipsum master style lorem ipsum”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D10FF2-BEEC-F843-A76B-CBB3A31FFE6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85F053-0670-9CD3-10FA-D809F7B7CE82}"/>
              </a:ext>
            </a:extLst>
          </p:cNvPr>
          <p:cNvGrpSpPr/>
          <p:nvPr userDrawn="1"/>
        </p:nvGrpSpPr>
        <p:grpSpPr>
          <a:xfrm>
            <a:off x="261731" y="6137276"/>
            <a:ext cx="3017417" cy="682146"/>
            <a:chOff x="261731" y="6137276"/>
            <a:chExt cx="3017417" cy="6821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5065C5-862B-56C3-CF8D-750ECA847A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61731" y="6137276"/>
              <a:ext cx="716949" cy="5449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E31F037-9389-1B7D-20F3-B6BAC7DBCF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125485" y="6137276"/>
              <a:ext cx="1519277" cy="6821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C9A917-6D43-0BFE-500D-8C2A835B8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791568" y="6137276"/>
              <a:ext cx="487580" cy="550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906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F5C91A-3B82-4246-9CA3-6102B9D654E3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E054EE-EE92-F548-AA33-3FF426E4145F}"/>
              </a:ext>
            </a:extLst>
          </p:cNvPr>
          <p:cNvSpPr txBox="1"/>
          <p:nvPr userDrawn="1"/>
        </p:nvSpPr>
        <p:spPr>
          <a:xfrm>
            <a:off x="358816" y="319211"/>
            <a:ext cx="10880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i="0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rPr>
              <a:t>“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48379-991A-3540-839C-ED0338E37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1576" y="4247716"/>
            <a:ext cx="8897939" cy="846137"/>
          </a:xfrm>
        </p:spPr>
        <p:txBody>
          <a:bodyPr>
            <a:normAutofit/>
          </a:bodyPr>
          <a:lstStyle>
            <a:lvl1pPr marL="0" indent="-457178">
              <a:buNone/>
              <a:tabLst>
                <a:tab pos="274306" algn="l"/>
              </a:tabLst>
              <a:defRPr sz="1800" b="1" i="0" spc="200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—NAME O. PERSON</a:t>
            </a:r>
            <a:br>
              <a:rPr lang="en-US"/>
            </a:br>
            <a:r>
              <a:rPr lang="en-US"/>
              <a:t>	TITLE OF QUOTED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1970D8-BB90-6A48-A4D3-D75E94E715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72224" y="1134818"/>
            <a:ext cx="10402961" cy="27894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Quote goes here click to edit master style lorem ipsum click to edit master style lorem ipsum here click to edit ipsum master style lorem ipsum”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3260EF-5D3F-0F96-C00C-3A2D6B2BAFF2}"/>
              </a:ext>
            </a:extLst>
          </p:cNvPr>
          <p:cNvGrpSpPr/>
          <p:nvPr userDrawn="1"/>
        </p:nvGrpSpPr>
        <p:grpSpPr>
          <a:xfrm>
            <a:off x="261731" y="6137276"/>
            <a:ext cx="3017417" cy="682146"/>
            <a:chOff x="261731" y="6137276"/>
            <a:chExt cx="3017417" cy="6821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44EB690-F210-938C-BB1C-E0F1D5541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61731" y="6137276"/>
              <a:ext cx="716949" cy="5449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D6654F-9F9E-B087-0FAF-404EB13499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125485" y="6137276"/>
              <a:ext cx="1519277" cy="6821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A7EDB1-0C0C-13D8-A3B8-12640BECE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791568" y="6137276"/>
              <a:ext cx="487580" cy="550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5734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Call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F39A1D6-DBBB-A847-838A-96CE92F5E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 t="69899" r="1"/>
          <a:stretch/>
        </p:blipFill>
        <p:spPr>
          <a:xfrm>
            <a:off x="6095999" y="4791116"/>
            <a:ext cx="6089651" cy="206053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C9B96961-9CB9-EE40-B746-84089B11E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5000" contrast="50000"/>
                    </a14:imgEffect>
                  </a14:imgLayer>
                </a14:imgProps>
              </a:ext>
            </a:extLst>
          </a:blip>
          <a:srcRect l="50000" t="-241" r="1" b="30344"/>
          <a:stretch/>
        </p:blipFill>
        <p:spPr>
          <a:xfrm>
            <a:off x="6095998" y="1"/>
            <a:ext cx="6089651" cy="478476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048058-35DC-4A43-AC61-E578A8A7F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65902" y="457201"/>
            <a:ext cx="5173663" cy="388306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000" b="1" i="1">
                <a:solidFill>
                  <a:schemeClr val="bg1"/>
                </a:solidFill>
                <a:latin typeface="Georgia" panose="02040502050405020303" pitchFamily="18" charset="0"/>
                <a:cs typeface="Arial Black" panose="020B0604020202020204" pitchFamily="34" charset="0"/>
              </a:defRPr>
            </a:lvl1pPr>
            <a:lvl2pPr marL="457178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354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532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709" indent="0">
              <a:buNone/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en-US"/>
              <a:t>Callout goes here click to edit text lorem ipsum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640299-D8EE-494F-B123-AE344ED82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90" y="1825627"/>
            <a:ext cx="5179324" cy="4311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730D69E-FFBA-5A4C-9173-0E8F1DC1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5179324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898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Data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3647AC-6B58-154F-A35F-899B9B14388F}"/>
              </a:ext>
            </a:extLst>
          </p:cNvPr>
          <p:cNvCxnSpPr>
            <a:cxnSpLocks/>
          </p:cNvCxnSpPr>
          <p:nvPr userDrawn="1"/>
        </p:nvCxnSpPr>
        <p:spPr>
          <a:xfrm>
            <a:off x="4065495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414887-EDEC-EA46-AE17-11A700D93405}"/>
              </a:ext>
            </a:extLst>
          </p:cNvPr>
          <p:cNvCxnSpPr>
            <a:cxnSpLocks/>
          </p:cNvCxnSpPr>
          <p:nvPr userDrawn="1"/>
        </p:nvCxnSpPr>
        <p:spPr>
          <a:xfrm>
            <a:off x="8130988" y="914400"/>
            <a:ext cx="0" cy="41148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5FDBDC-85D9-0A44-8530-78819EEC4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12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6BB51E8-22C5-3A48-97D1-3EEDCADFD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14048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34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A3C4111-5524-C344-BEB6-9E79791D36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13696" y="1465265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11500" b="1" i="1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5BD5BF8-B107-E24C-A763-A1D63FD4B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73D3580-B1DA-754B-BFC0-BBCCBF597C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74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688C5D99-3E9D-D047-84E2-FF313C37C4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13695" y="3294297"/>
            <a:ext cx="2676525" cy="1398961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bg1"/>
                </a:solidFill>
              </a:defRPr>
            </a:lvl2pPr>
            <a:lvl3pPr marL="914354" indent="0" algn="ctr">
              <a:buNone/>
              <a:defRPr>
                <a:solidFill>
                  <a:schemeClr val="bg1"/>
                </a:solidFill>
              </a:defRPr>
            </a:lvl3pPr>
            <a:lvl4pPr marL="1371532" indent="0" algn="ctr">
              <a:buNone/>
              <a:defRPr>
                <a:solidFill>
                  <a:schemeClr val="bg1"/>
                </a:solidFill>
              </a:defRPr>
            </a:lvl4pPr>
            <a:lvl5pPr marL="1828709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F365FE-8B13-B64B-AA3F-E912C6D1109B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62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2D34DB5-983F-0A42-86BF-DA99092893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79458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91628"/>
            <a:ext cx="5540375" cy="3645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479458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91628"/>
            <a:ext cx="5402981" cy="3645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55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76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ckoutHeader+Three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2" y="1828799"/>
            <a:ext cx="356347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2" y="2719947"/>
            <a:ext cx="3563471" cy="34173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5B516-1988-174F-9581-3E03BC557C8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6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2B652D-A7DC-C448-85BB-0FC91D265F9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719946"/>
            <a:ext cx="3563468" cy="3417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A1A94E-DB32-0941-88D1-D796254C3DD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35474" y="1828799"/>
            <a:ext cx="356346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BC90C62-D738-6F4E-82BE-E9618E63E09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71329" y="2719947"/>
            <a:ext cx="3563469" cy="34173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42DACC2-42D6-9047-92FE-5A85CDF94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309" t="-91" r="2" b="80054"/>
          <a:stretch/>
        </p:blipFill>
        <p:spPr>
          <a:xfrm>
            <a:off x="-31401" y="0"/>
            <a:ext cx="12217051" cy="13716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9A6A5E9-7A5D-5946-BC98-F18EACA9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75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AEDBD-1E90-784B-A9A2-61AF713B1B71}"/>
              </a:ext>
            </a:extLst>
          </p:cNvPr>
          <p:cNvSpPr/>
          <p:nvPr userDrawn="1"/>
        </p:nvSpPr>
        <p:spPr>
          <a:xfrm>
            <a:off x="0" y="914400"/>
            <a:ext cx="10210800" cy="3657600"/>
          </a:xfrm>
          <a:prstGeom prst="rect">
            <a:avLst/>
          </a:prstGeom>
          <a:solidFill>
            <a:srgbClr val="000000">
              <a:alpha val="2500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C8191C-45F1-874F-B495-DB8283A1AA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808444"/>
            <a:ext cx="8943654" cy="21945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/>
              <a:t>Answer goes here lorem ipsum dolore set un </a:t>
            </a:r>
            <a:r>
              <a:rPr lang="en-US" sz="4000" err="1"/>
              <a:t>dumond</a:t>
            </a:r>
            <a:r>
              <a:rPr lang="en-US" sz="400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EA2483-A0AF-3148-BB61-7DF34A6114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39839"/>
            <a:ext cx="5791200" cy="406082"/>
          </a:xfrm>
        </p:spPr>
        <p:txBody>
          <a:bodyPr>
            <a:normAutofit/>
          </a:bodyPr>
          <a:lstStyle>
            <a:lvl1pPr marL="0" indent="0">
              <a:buNone/>
              <a:defRPr sz="2000" b="1" spc="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QUESTION GOES HERE?</a:t>
            </a:r>
          </a:p>
        </p:txBody>
      </p:sp>
    </p:spTree>
    <p:extLst>
      <p:ext uri="{BB962C8B-B14F-4D97-AF65-F5344CB8AC3E}">
        <p14:creationId xmlns:p14="http://schemas.microsoft.com/office/powerpoint/2010/main" val="38785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5181-3FA0-AD42-8E13-57C0B3C05F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924986"/>
            <a:ext cx="11277600" cy="15040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 lorem ipsum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DE622A-FBDB-04F5-DD06-325DD6BB3939}"/>
              </a:ext>
            </a:extLst>
          </p:cNvPr>
          <p:cNvGrpSpPr/>
          <p:nvPr userDrawn="1"/>
        </p:nvGrpSpPr>
        <p:grpSpPr>
          <a:xfrm>
            <a:off x="261731" y="6137276"/>
            <a:ext cx="3017417" cy="682146"/>
            <a:chOff x="261731" y="6137276"/>
            <a:chExt cx="3017417" cy="6821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988342-A801-7C3C-2172-3FACA0D6C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61731" y="6137276"/>
              <a:ext cx="716949" cy="54494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3785BA-51FF-AF3E-5785-6127E70751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125485" y="6137276"/>
              <a:ext cx="1519277" cy="6821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AF7CF46-C347-A1E2-15C2-92F3F860EC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791568" y="6137276"/>
              <a:ext cx="487580" cy="550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813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orient="horz" pos="576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6AB1FB-90C8-EC45-8325-354F70A4410F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018B7-3938-7840-A240-DDB086541D4B}"/>
              </a:ext>
            </a:extLst>
          </p:cNvPr>
          <p:cNvSpPr/>
          <p:nvPr userDrawn="1"/>
        </p:nvSpPr>
        <p:spPr>
          <a:xfrm>
            <a:off x="457200" y="683632"/>
            <a:ext cx="11734800" cy="4114800"/>
          </a:xfrm>
          <a:prstGeom prst="rect">
            <a:avLst/>
          </a:prstGeom>
          <a:gradFill>
            <a:gsLst>
              <a:gs pos="0">
                <a:srgbClr val="010000">
                  <a:alpha val="15000"/>
                </a:srgbClr>
              </a:gs>
              <a:gs pos="100000">
                <a:srgbClr val="010000">
                  <a:alpha val="4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EB0201-4173-1249-B311-36DB2CAC10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683632"/>
            <a:ext cx="3432175" cy="4114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AF0E449-3B84-7043-82B2-5E884E6DE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4004" y="1191415"/>
            <a:ext cx="7019795" cy="113613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Name of person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CBCE1A-DFA0-2342-8417-07A5D0E99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75" y="2705100"/>
            <a:ext cx="7019925" cy="16922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Title or details about person lorem ipsum dolore set </a:t>
            </a:r>
            <a:r>
              <a:rPr lang="en-US" sz="2400" b="0" i="0" err="1">
                <a:latin typeface="Arial" panose="020B0604020202020204" pitchFamily="34" charset="0"/>
                <a:cs typeface="Arial" panose="020B0604020202020204" pitchFamily="34" charset="0"/>
              </a:rPr>
              <a:t>amon</a:t>
            </a:r>
            <a:r>
              <a:rPr 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err="1">
                <a:latin typeface="Arial" panose="020B0604020202020204" pitchFamily="34" charset="0"/>
                <a:cs typeface="Arial" panose="020B0604020202020204" pitchFamily="34" charset="0"/>
              </a:rPr>
              <a:t>tretus</a:t>
            </a:r>
            <a:r>
              <a:rPr lang="en-US" sz="2400" b="0" i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9728E8-6CB6-47AC-3ABB-9D3725100B90}"/>
              </a:ext>
            </a:extLst>
          </p:cNvPr>
          <p:cNvGrpSpPr/>
          <p:nvPr userDrawn="1"/>
        </p:nvGrpSpPr>
        <p:grpSpPr>
          <a:xfrm>
            <a:off x="261731" y="6137276"/>
            <a:ext cx="3017417" cy="682146"/>
            <a:chOff x="261731" y="6137276"/>
            <a:chExt cx="3017417" cy="6821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6FF6B4-1F92-DB64-12B1-F7C675BF69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261731" y="6137276"/>
              <a:ext cx="716949" cy="5449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7360D0-400C-D988-AFD0-E98E070523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125485" y="6137276"/>
              <a:ext cx="1519277" cy="6821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68BBCE-8239-BD1B-E3BB-D7CF6B91E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791568" y="6137276"/>
              <a:ext cx="487580" cy="550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515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DC71D-5B3E-C7AE-277E-FA5959340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27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D647B-4BD0-5390-C292-8F688A230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58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9F5B0B25-9F19-A65B-5F37-008C7C274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066382"/>
            <a:ext cx="12192000" cy="17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6E55-E863-D3E9-5529-0BB3C507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E346D-AB79-3EBA-A55E-0B60C7717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76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6118-BCC7-18C3-2DFD-D1FF7E99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26" y="462829"/>
            <a:ext cx="896850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B8D35-3043-CA04-DBB7-14A9E0F23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1636" y="3656590"/>
            <a:ext cx="93564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3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D852C0-0A7D-DD42-BD59-5A3F8657BE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625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B92ACA-CBD9-8A46-BFB5-F7E172ED680A}"/>
              </a:ext>
            </a:extLst>
          </p:cNvPr>
          <p:cNvSpPr txBox="1">
            <a:spLocks/>
          </p:cNvSpPr>
          <p:nvPr userDrawn="1"/>
        </p:nvSpPr>
        <p:spPr>
          <a:xfrm>
            <a:off x="8991600" y="61372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30197-827F-9043-A7B4-E8AE6099241B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1F63D1-E286-7B45-EDF0-48BA13497CF8}"/>
              </a:ext>
            </a:extLst>
          </p:cNvPr>
          <p:cNvGrpSpPr/>
          <p:nvPr userDrawn="1"/>
        </p:nvGrpSpPr>
        <p:grpSpPr>
          <a:xfrm>
            <a:off x="470589" y="5930779"/>
            <a:ext cx="2922719" cy="571621"/>
            <a:chOff x="470589" y="5930779"/>
            <a:chExt cx="2922719" cy="571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9DA40E-B1B3-C6FF-FC4A-6BB29421A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470589" y="5930780"/>
              <a:ext cx="727745" cy="5531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F707CC-A283-86DD-0288-501900FDE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318338" y="5930780"/>
              <a:ext cx="1449107" cy="5531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C90B9E-9AE0-1E60-94FD-03F9CEDD59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2887449" y="5930779"/>
              <a:ext cx="505859" cy="5716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726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763B-622D-D34A-AAE7-DF2EB186C20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916F-9896-7D45-9A6B-76ACF1D3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07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B113C-5B7B-2B2E-402E-C08F9EB3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BC968-5ED9-EAB0-BD78-30620C16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F1502-4BF6-49E8-AD40-034D7890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74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/>
          </p:nvPr>
        </p:nvSpPr>
        <p:spPr>
          <a:xfrm>
            <a:off x="350521" y="381002"/>
            <a:ext cx="11315700" cy="43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50521" y="1719072"/>
            <a:ext cx="113157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marL="1219170" lvl="1" indent="-4148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/>
            </a:lvl4pPr>
            <a:lvl5pPr marL="3047924" lvl="4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TR"/>
              <a:buChar char="–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2"/>
          </p:nvPr>
        </p:nvSpPr>
        <p:spPr>
          <a:xfrm>
            <a:off x="350521" y="5878275"/>
            <a:ext cx="11315700" cy="30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sz="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ftr" idx="11"/>
          </p:nvPr>
        </p:nvSpPr>
        <p:spPr>
          <a:xfrm>
            <a:off x="4248992" y="6313991"/>
            <a:ext cx="7278757" cy="2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0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272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GB Agenda_by topic">
  <p:cSld name="1_MGB Agenda_by topic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50521" y="381002"/>
            <a:ext cx="11315700" cy="43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ftr" idx="11"/>
          </p:nvPr>
        </p:nvSpPr>
        <p:spPr>
          <a:xfrm>
            <a:off x="4248992" y="6313991"/>
            <a:ext cx="7278757" cy="25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790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TwoLists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47D37-23DF-6143-BBBC-0060EF12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5229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96013-A816-5043-8E60-F1E88307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79824"/>
            <a:ext cx="5540375" cy="3857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E2BA5D-C5D2-0446-88CB-E603CC25A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375229"/>
            <a:ext cx="54029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8FE2A-C0DD-8C42-B6B8-A915F090E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9824"/>
            <a:ext cx="5402981" cy="38574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220166-CC05-3B44-9A19-1F51002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374068"/>
            <a:ext cx="11123843" cy="82749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11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ist+Medium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151394"/>
            <a:ext cx="4504763" cy="142935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34318" y="457201"/>
            <a:ext cx="5940865" cy="584959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7FA85-E10D-D648-993E-7F4AB3E5A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882588"/>
            <a:ext cx="4504763" cy="442420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710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455CDD-6175-A74F-ABB3-D7D0F2634141}"/>
              </a:ext>
            </a:extLst>
          </p:cNvPr>
          <p:cNvSpPr/>
          <p:nvPr userDrawn="1"/>
        </p:nvSpPr>
        <p:spPr>
          <a:xfrm>
            <a:off x="7620001" y="-1"/>
            <a:ext cx="4571999" cy="479746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6284BF-B9BE-EE49-B8EC-A60012C19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9899"/>
          <a:stretch/>
        </p:blipFill>
        <p:spPr>
          <a:xfrm>
            <a:off x="7620001" y="4791116"/>
            <a:ext cx="4565649" cy="2060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AE959-C495-8046-91E2-A8D5C7B2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45317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0801" y="-1"/>
            <a:ext cx="4572001" cy="479746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7BEFFE-C644-3344-905E-91D79A56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6489010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697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PortraitPhoto+Capti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6FBB3-3338-4B4E-AD34-2D7EF780D996}"/>
              </a:ext>
            </a:extLst>
          </p:cNvPr>
          <p:cNvSpPr/>
          <p:nvPr userDrawn="1"/>
        </p:nvSpPr>
        <p:spPr>
          <a:xfrm>
            <a:off x="7620001" y="-1"/>
            <a:ext cx="4571999" cy="411480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9F8541C-9DA0-6245-B1DC-44B54882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13" t="60019"/>
          <a:stretch/>
        </p:blipFill>
        <p:spPr>
          <a:xfrm>
            <a:off x="7620001" y="4114800"/>
            <a:ext cx="4565649" cy="2736849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5E76A7-52CC-D748-B950-94707165A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9" y="0"/>
            <a:ext cx="4572001" cy="411480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D4ADCB-18AE-4745-ACA2-7C3091EB18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85094" y="4347274"/>
            <a:ext cx="3254471" cy="17900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Short caption for photo above goes here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3BB6B23-ED3A-8B4A-9ADD-9B20BF2AC871}"/>
              </a:ext>
            </a:extLst>
          </p:cNvPr>
          <p:cNvSpPr/>
          <p:nvPr userDrawn="1"/>
        </p:nvSpPr>
        <p:spPr>
          <a:xfrm>
            <a:off x="8019440" y="4414509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6E185D2-C841-1C4F-B519-C46BDD87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489011" cy="4311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EC38625-EA89-794E-9E02-46C9910AC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90" y="500650"/>
            <a:ext cx="6596782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2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+Icon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E1485D-3230-F44A-AD4D-B2585F309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478" t="-91" r="2" b="-1"/>
          <a:stretch/>
        </p:blipFill>
        <p:spPr>
          <a:xfrm>
            <a:off x="7615825" y="0"/>
            <a:ext cx="4569825" cy="6851649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4CF328-9FC5-DF42-A930-2C0CE17F7B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04127" y="700439"/>
            <a:ext cx="1828800" cy="1828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DA607BF-01B2-BE44-B3D5-70558646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89" y="1825627"/>
            <a:ext cx="6706065" cy="45317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B1A555E-16BA-E647-8D0B-7E303DA3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9" y="500650"/>
            <a:ext cx="6706065" cy="8274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2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0"/>
            <a:ext cx="3657600" cy="685164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23454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Image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7E0900D-B761-8442-955C-FA163B7C7C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2" t="-91" r="70021" b="-1"/>
          <a:stretch/>
        </p:blipFill>
        <p:spPr>
          <a:xfrm>
            <a:off x="1" y="0"/>
            <a:ext cx="3657600" cy="6851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86AE2-C12B-2144-B784-064094776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548641"/>
            <a:ext cx="2751328" cy="29879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 lorem ipsum lorem ipsum photo caption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D4422-5025-3E4E-9E2C-0E812900E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57601" y="1"/>
            <a:ext cx="85344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2E805CD-2B62-1D49-9D46-8BDAF2BFA49B}"/>
              </a:ext>
            </a:extLst>
          </p:cNvPr>
          <p:cNvSpPr/>
          <p:nvPr userDrawn="1"/>
        </p:nvSpPr>
        <p:spPr>
          <a:xfrm rot="5400000">
            <a:off x="3117088" y="3720514"/>
            <a:ext cx="182880" cy="1828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3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0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28F7F-E18C-694F-A7DF-1F320F61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66"/>
            <a:ext cx="10896600" cy="885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B7E5-2DB3-4347-B259-884695F5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7"/>
            <a:ext cx="10896600" cy="346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2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7" r:id="rId3"/>
    <p:sldLayoutId id="2147483680" r:id="rId4"/>
    <p:sldLayoutId id="2147483667" r:id="rId5"/>
    <p:sldLayoutId id="2147483668" r:id="rId6"/>
    <p:sldLayoutId id="2147483672" r:id="rId7"/>
    <p:sldLayoutId id="2147483695" r:id="rId8"/>
    <p:sldLayoutId id="2147483673" r:id="rId9"/>
    <p:sldLayoutId id="2147483674" r:id="rId10"/>
    <p:sldLayoutId id="2147483694" r:id="rId11"/>
    <p:sldLayoutId id="2147483682" r:id="rId12"/>
    <p:sldLayoutId id="2147483664" r:id="rId13"/>
    <p:sldLayoutId id="2147483665" r:id="rId14"/>
    <p:sldLayoutId id="2147483669" r:id="rId15"/>
    <p:sldLayoutId id="2147483671" r:id="rId16"/>
    <p:sldLayoutId id="2147483675" r:id="rId17"/>
    <p:sldLayoutId id="2147483676" r:id="rId18"/>
    <p:sldLayoutId id="2147483696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5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med.edu/HYP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applethoughts.com/news/show/174725/best-ios-calendar-alternative-agenda-updated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oDJEqZWriY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td23BM4oqU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cjEUIzE65A?feature=oembed" TargetMode="Externa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YPE@umassmed.edu" TargetMode="External"/><Relationship Id="rId2" Type="http://schemas.microsoft.com/office/2018/10/relationships/comments" Target="../comments/modernComment_50A_5AD00B8E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HYPE@umassmed.edu" TargetMode="Externa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inkedin.com/in/michelle-g-mullen-phd-99044736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ECC7-CC71-3142-25BE-11BD61746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274"/>
            <a:ext cx="9144000" cy="183352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5400" b="1">
                <a:solidFill>
                  <a:srgbClr val="000000"/>
                </a:solidFill>
                <a:latin typeface="Arial Black"/>
              </a:rPr>
              <a:t>2025 DMH Research Centers of Excellence</a:t>
            </a:r>
            <a:r>
              <a:rPr lang="en-GB" sz="5400">
                <a:solidFill>
                  <a:srgbClr val="000000"/>
                </a:solidFill>
                <a:latin typeface="Arial Black"/>
              </a:rPr>
              <a:t>​</a:t>
            </a:r>
            <a:endParaRPr lang="en-US" sz="5400"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EC04D-FCE0-7C36-DC51-F570EEC13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6012"/>
            <a:ext cx="9144000" cy="1591284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indent="-228600">
              <a:lnSpc>
                <a:spcPct val="110000"/>
              </a:lnSpc>
            </a:pPr>
            <a:r>
              <a:rPr lang="en-GB" sz="4500" b="1">
                <a:solidFill>
                  <a:schemeClr val="bg1"/>
                </a:solidFill>
              </a:rPr>
              <a:t>Promoting Youth Mental and </a:t>
            </a:r>
            <a:r>
              <a:rPr lang="en-GB" sz="4500" b="1" err="1">
                <a:solidFill>
                  <a:schemeClr val="bg1"/>
                </a:solidFill>
              </a:rPr>
              <a:t>Behavioral</a:t>
            </a:r>
            <a:r>
              <a:rPr lang="en-GB" sz="4500" b="1">
                <a:solidFill>
                  <a:schemeClr val="bg1"/>
                </a:solidFill>
              </a:rPr>
              <a:t> Health: Understanding and Addressing Risk and Protective Factors to Improve Youth Well-Being and Outcomes</a:t>
            </a:r>
          </a:p>
          <a:p>
            <a:pPr indent="-228600">
              <a:lnSpc>
                <a:spcPct val="100000"/>
              </a:lnSpc>
            </a:pPr>
            <a:r>
              <a:rPr lang="en-GB" sz="3200" b="1">
                <a:solidFill>
                  <a:schemeClr val="bg1"/>
                </a:solidFill>
              </a:rPr>
              <a:t>May 29, 2025​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0714-65F5-3B55-A3F2-0B52CBBA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Pillars of HYPE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C034F-5854-492B-1ECE-3D742430B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Intentional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Goal Development &amp;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Skill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Resource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Accommodations &amp; Assistive Technology Education</a:t>
            </a:r>
          </a:p>
          <a:p>
            <a:endParaRPr lang="en-US">
              <a:hlinkClick r:id="rId3"/>
            </a:endParaRPr>
          </a:p>
          <a:p>
            <a:r>
              <a:rPr lang="en-US">
                <a:hlinkClick r:id="rId3"/>
              </a:rPr>
              <a:t>https://www.umassmed.edu/HYPE/</a:t>
            </a:r>
            <a:endParaRPr lang="en-US"/>
          </a:p>
        </p:txBody>
      </p:sp>
      <p:pic>
        <p:nvPicPr>
          <p:cNvPr id="6" name="Picture Placeholder 5" descr="screenshot from HYPE website homepage">
            <a:extLst>
              <a:ext uri="{FF2B5EF4-FFF2-40B4-BE49-F238E27FC236}">
                <a16:creationId xmlns:a16="http://schemas.microsoft.com/office/drawing/2014/main" id="{2F749B64-5240-C063-B953-77EC5D0822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-43002" b="-36017"/>
          <a:stretch/>
        </p:blipFill>
        <p:spPr>
          <a:xfrm>
            <a:off x="4961966" y="76201"/>
            <a:ext cx="6613218" cy="5934074"/>
          </a:xfrm>
        </p:spPr>
      </p:pic>
    </p:spTree>
    <p:extLst>
      <p:ext uri="{BB962C8B-B14F-4D97-AF65-F5344CB8AC3E}">
        <p14:creationId xmlns:p14="http://schemas.microsoft.com/office/powerpoint/2010/main" val="331303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EE6150-4D25-8A64-3D46-913A1F73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/>
              </a:rPr>
              <a:t>Suite of Services: Together or Separate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DAFDA-2E5C-5172-CCB7-37A7BBBD9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HYPE (1 hour, weekly)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FFE30-2AAE-D672-4F1A-2316E64E7B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Career-Oriented</a:t>
            </a:r>
          </a:p>
          <a:p>
            <a:r>
              <a:rPr lang="en-GB"/>
              <a:t>Employment &amp; Education Support</a:t>
            </a:r>
          </a:p>
          <a:p>
            <a:r>
              <a:rPr lang="en-GB"/>
              <a:t>Skill Development to promote goal development and attainment</a:t>
            </a:r>
          </a:p>
          <a:p>
            <a:r>
              <a:rPr lang="en-GB"/>
              <a:t>Connection to community-based resources to reduce number of unmet needs &amp; increase support</a:t>
            </a:r>
          </a:p>
        </p:txBody>
      </p:sp>
      <p:pic>
        <p:nvPicPr>
          <p:cNvPr id="7" name="Picture 6" descr="green button that says job&#10;blue button that says education">
            <a:extLst>
              <a:ext uri="{FF2B5EF4-FFF2-40B4-BE49-F238E27FC236}">
                <a16:creationId xmlns:a16="http://schemas.microsoft.com/office/drawing/2014/main" id="{33517903-F228-DDCD-E733-291E42BF31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75" b="13033"/>
          <a:stretch/>
        </p:blipFill>
        <p:spPr>
          <a:xfrm>
            <a:off x="1333576" y="5090525"/>
            <a:ext cx="3167541" cy="12668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7A5ED-9D9B-31BE-3B2D-A4F2A798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FSST (1 hour, weekly for 12 weeks)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6B9D12-7175-AC6D-C5A9-CA16699A8C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GB"/>
              <a:t>Executive Functioning Skills</a:t>
            </a:r>
            <a:endParaRPr lang="en-US"/>
          </a:p>
          <a:p>
            <a:pPr marL="227965" indent="-227965"/>
            <a:r>
              <a:rPr lang="en-GB"/>
              <a:t>Goal-directed </a:t>
            </a:r>
            <a:r>
              <a:rPr lang="en-GB" err="1"/>
              <a:t>behavior</a:t>
            </a:r>
            <a:r>
              <a:rPr lang="en-GB"/>
              <a:t> </a:t>
            </a:r>
            <a:endParaRPr lang="en-GB">
              <a:cs typeface="Arial" panose="020B0604020202020204"/>
            </a:endParaRPr>
          </a:p>
          <a:p>
            <a:pPr marL="227965" indent="-227965"/>
            <a:r>
              <a:rPr lang="en-GB"/>
              <a:t>Time &amp; Task Management</a:t>
            </a:r>
            <a:endParaRPr lang="en-GB">
              <a:cs typeface="Arial" panose="020B0604020202020204"/>
            </a:endParaRPr>
          </a:p>
          <a:p>
            <a:pPr marL="227965" indent="-227965"/>
            <a:r>
              <a:rPr lang="en-GB"/>
              <a:t>Memory</a:t>
            </a:r>
            <a:endParaRPr lang="en-GB">
              <a:cs typeface="Arial" panose="020B0604020202020204"/>
            </a:endParaRPr>
          </a:p>
          <a:p>
            <a:pPr marL="227965" indent="-227965"/>
            <a:r>
              <a:rPr lang="en-GB"/>
              <a:t>Attention</a:t>
            </a:r>
            <a:endParaRPr lang="en-GB">
              <a:cs typeface="Arial" panose="020B0604020202020204"/>
            </a:endParaRPr>
          </a:p>
          <a:p>
            <a:pPr marL="227965" indent="-227965"/>
            <a:r>
              <a:rPr lang="en-GB"/>
              <a:t>Problem Solving</a:t>
            </a:r>
            <a:endParaRPr lang="en-GB">
              <a:cs typeface="Arial" panose="020B0604020202020204"/>
            </a:endParaRPr>
          </a:p>
          <a:p>
            <a:pPr marL="227965" indent="-227965"/>
            <a:r>
              <a:rPr lang="en-GB"/>
              <a:t>Cognitive Flexibility</a:t>
            </a:r>
            <a:endParaRPr lang="en-US">
              <a:cs typeface="Arial" panose="020B0604020202020204"/>
            </a:endParaRPr>
          </a:p>
        </p:txBody>
      </p:sp>
      <p:pic>
        <p:nvPicPr>
          <p:cNvPr id="8" name="Picture 7" descr="This is a picture of a calendar and phone.">
            <a:extLst>
              <a:ext uri="{FF2B5EF4-FFF2-40B4-BE49-F238E27FC236}">
                <a16:creationId xmlns:a16="http://schemas.microsoft.com/office/drawing/2014/main" id="{65305215-BE90-E666-6CD6-273EC281A8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05749" y="5400020"/>
            <a:ext cx="2419351" cy="12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1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1306-5EEC-82DA-568A-466F5938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FSST Modules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B7D49-132D-F2C5-0B28-EE744F9A4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Prospective Memory*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Cognitive Flexibility</a:t>
            </a:r>
          </a:p>
        </p:txBody>
      </p:sp>
      <p:pic>
        <p:nvPicPr>
          <p:cNvPr id="5" name="Picture Placeholder 4" descr="screenshot of the curriculum sessions">
            <a:extLst>
              <a:ext uri="{FF2B5EF4-FFF2-40B4-BE49-F238E27FC236}">
                <a16:creationId xmlns:a16="http://schemas.microsoft.com/office/drawing/2014/main" id="{FD471C02-F5DF-7A6E-21BC-06E2D682CD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25618"/>
          <a:stretch/>
        </p:blipFill>
        <p:spPr>
          <a:xfrm>
            <a:off x="5634318" y="457202"/>
            <a:ext cx="5940865" cy="57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05" y="228600"/>
            <a:ext cx="9376213" cy="838200"/>
          </a:xfrm>
        </p:spPr>
        <p:txBody>
          <a:bodyPr>
            <a:normAutofit/>
          </a:bodyPr>
          <a:lstStyle/>
          <a:p>
            <a:r>
              <a:rPr lang="en-US"/>
              <a:t>Selected FSST Skills &amp;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05" y="1194121"/>
            <a:ext cx="10417215" cy="53340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Creating habits to promote self-regulated learning </a:t>
            </a:r>
          </a:p>
          <a:p>
            <a:endParaRPr lang="en-US" sz="900"/>
          </a:p>
          <a:p>
            <a:r>
              <a:rPr lang="en-US"/>
              <a:t>Goal setting</a:t>
            </a:r>
          </a:p>
          <a:p>
            <a:endParaRPr lang="en-US" sz="900"/>
          </a:p>
          <a:p>
            <a:r>
              <a:rPr lang="en-US"/>
              <a:t>Time &amp; Task Management (Prospective memory)</a:t>
            </a:r>
          </a:p>
          <a:p>
            <a:pPr lvl="1"/>
            <a:r>
              <a:rPr lang="en-US"/>
              <a:t>Calendaring</a:t>
            </a:r>
            <a:r>
              <a:rPr lang="en-US" sz="2500"/>
              <a:t>: </a:t>
            </a:r>
            <a:r>
              <a:rPr lang="en-US" sz="1900" i="1">
                <a:solidFill>
                  <a:srgbClr val="FF0000"/>
                </a:solidFill>
              </a:rPr>
              <a:t>the most important self-regulation skill</a:t>
            </a:r>
          </a:p>
          <a:p>
            <a:pPr lvl="1"/>
            <a:r>
              <a:rPr lang="en-US"/>
              <a:t>To-do lists </a:t>
            </a:r>
          </a:p>
          <a:p>
            <a:pPr lvl="1"/>
            <a:r>
              <a:rPr lang="en-US"/>
              <a:t>Sequencing</a:t>
            </a:r>
          </a:p>
          <a:p>
            <a:pPr lvl="1"/>
            <a:r>
              <a:rPr lang="en-US"/>
              <a:t>Prioritizing tasks (Eisenhower’s Principle: urgent vs important) </a:t>
            </a:r>
          </a:p>
          <a:p>
            <a:pPr lvl="1"/>
            <a:endParaRPr lang="en-US" sz="800"/>
          </a:p>
          <a:p>
            <a:r>
              <a:rPr lang="en-US"/>
              <a:t>Self-talk</a:t>
            </a:r>
          </a:p>
          <a:p>
            <a:endParaRPr lang="en-US" sz="1000"/>
          </a:p>
          <a:p>
            <a:r>
              <a:rPr lang="en-US"/>
              <a:t>Use of timers/reminders</a:t>
            </a:r>
          </a:p>
          <a:p>
            <a:endParaRPr lang="en-US" sz="800"/>
          </a:p>
          <a:p>
            <a:r>
              <a:rPr lang="en-US"/>
              <a:t>Automatic places, task-linking</a:t>
            </a:r>
          </a:p>
          <a:p>
            <a:endParaRPr lang="en-US" sz="800"/>
          </a:p>
          <a:p>
            <a:r>
              <a:rPr lang="en-US"/>
              <a:t>Set-shifting vs multi-tasking</a:t>
            </a:r>
          </a:p>
          <a:p>
            <a:endParaRPr lang="en-US" sz="800"/>
          </a:p>
          <a:p>
            <a:r>
              <a:rPr lang="en-US"/>
              <a:t>Visualization</a:t>
            </a:r>
          </a:p>
          <a:p>
            <a:pPr lvl="1"/>
            <a:r>
              <a:rPr lang="en-US" sz="1900"/>
              <a:t>Encode- Store -Retrieve</a:t>
            </a:r>
          </a:p>
        </p:txBody>
      </p:sp>
    </p:spTree>
    <p:extLst>
      <p:ext uri="{BB962C8B-B14F-4D97-AF65-F5344CB8AC3E}">
        <p14:creationId xmlns:p14="http://schemas.microsoft.com/office/powerpoint/2010/main" val="81838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FABC-3EC6-98F8-63A2-686DE198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832291" cy="733007"/>
          </a:xfrm>
        </p:spPr>
        <p:txBody>
          <a:bodyPr/>
          <a:lstStyle/>
          <a:p>
            <a:r>
              <a:rPr lang="en-US"/>
              <a:t>Teaching Time &amp; Task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46956-FD53-CBDF-FEB9-DC2B99ACC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70" y="1371600"/>
            <a:ext cx="11101921" cy="52812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b="1">
                <a:cs typeface="Arial"/>
              </a:rPr>
              <a:t>Complex skill set</a:t>
            </a:r>
            <a:endParaRPr lang="en-US">
              <a:cs typeface="Arial" panose="020B0604020202020204"/>
            </a:endParaRPr>
          </a:p>
          <a:p>
            <a:pPr marL="227965" indent="-227965"/>
            <a:r>
              <a:rPr lang="en-US">
                <a:cs typeface="Arial" panose="020B0604020202020204"/>
              </a:rPr>
              <a:t>Time: 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 panose="020B0604020202020204"/>
              </a:rPr>
              <a:t>what am I doing with my time?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 panose="020B0604020202020204"/>
              </a:rPr>
              <a:t>how much time do I have?</a:t>
            </a:r>
          </a:p>
          <a:p>
            <a:pPr marL="227965" indent="-227965"/>
            <a:r>
              <a:rPr lang="en-US">
                <a:cs typeface="Arial" panose="020B0604020202020204"/>
              </a:rPr>
              <a:t>Task: </a:t>
            </a:r>
            <a:endParaRPr lang="en-US"/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what do I have to do? </a:t>
            </a:r>
          </a:p>
          <a:p>
            <a:pPr marL="227965" indent="-227965">
              <a:spcBef>
                <a:spcPts val="1000"/>
              </a:spcBef>
            </a:pPr>
            <a:r>
              <a:rPr lang="en-US">
                <a:cs typeface="Arial"/>
              </a:rPr>
              <a:t>Common companion skills/strategies: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Prioritizing tasks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Task chunking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Set shifting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Reminders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cs typeface="Arial"/>
              </a:rPr>
              <a:t>Managing Distractions (</a:t>
            </a:r>
            <a:r>
              <a:rPr lang="en-US">
                <a:solidFill>
                  <a:srgbClr val="FF0000"/>
                </a:solidFill>
                <a:cs typeface="Arial"/>
              </a:rPr>
              <a:t>self-imposed</a:t>
            </a:r>
            <a:r>
              <a:rPr lang="en-US">
                <a:cs typeface="Arial"/>
              </a:rPr>
              <a:t> and otherwise)</a:t>
            </a:r>
          </a:p>
          <a:p>
            <a:pPr marL="227965" indent="-227965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62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D9FEC97-42C8-7045-5382-81845C0C8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41" y="341595"/>
            <a:ext cx="11277600" cy="761309"/>
          </a:xfrm>
        </p:spPr>
        <p:txBody>
          <a:bodyPr/>
          <a:lstStyle/>
          <a:p>
            <a:r>
              <a:rPr lang="en-US" sz="3600">
                <a:latin typeface="Arial Black"/>
              </a:rPr>
              <a:t>A HYPE Provider's Experience on Campus</a:t>
            </a:r>
            <a:endParaRPr lang="en-US" sz="3600"/>
          </a:p>
        </p:txBody>
      </p:sp>
      <p:pic>
        <p:nvPicPr>
          <p:cNvPr id="2" name="Online Media 1" title="A HYPE Provider’s Experience on Campus">
            <a:hlinkClick r:id="" action="ppaction://media"/>
            <a:extLst>
              <a:ext uri="{FF2B5EF4-FFF2-40B4-BE49-F238E27FC236}">
                <a16:creationId xmlns:a16="http://schemas.microsoft.com/office/drawing/2014/main" id="{0E86F80F-63C3-24C3-E30C-EA95D50F3F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2362" y="1274584"/>
            <a:ext cx="8119220" cy="453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9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DFDFA-8E6E-FFAA-3C3E-6B98DC2D6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4411"/>
            <a:ext cx="11277600" cy="721141"/>
          </a:xfrm>
        </p:spPr>
        <p:txBody>
          <a:bodyPr/>
          <a:lstStyle/>
          <a:p>
            <a:r>
              <a:rPr lang="en-US" sz="3600">
                <a:latin typeface="Arial Black"/>
              </a:rPr>
              <a:t>A HYPE Trainer's Experience with Trainees</a:t>
            </a:r>
          </a:p>
        </p:txBody>
      </p:sp>
      <p:pic>
        <p:nvPicPr>
          <p:cNvPr id="2" name="Online Media 1" title="Louise Harkins Video">
            <a:hlinkClick r:id="" action="ppaction://media"/>
            <a:extLst>
              <a:ext uri="{FF2B5EF4-FFF2-40B4-BE49-F238E27FC236}">
                <a16:creationId xmlns:a16="http://schemas.microsoft.com/office/drawing/2014/main" id="{53B9D6E5-1BF8-729F-BC44-67DBF0159D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8602" y="1124211"/>
            <a:ext cx="8426821" cy="477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4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022F174-C0B2-1DFD-E966-7E8963E7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Randomized Control Trials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BD94D6-75A6-2CB6-FB41-7ECD1B593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55" y="1652953"/>
            <a:ext cx="3557610" cy="694959"/>
          </a:xfrm>
        </p:spPr>
        <p:txBody>
          <a:bodyPr/>
          <a:lstStyle/>
          <a:p>
            <a:r>
              <a:rPr lang="en-US"/>
              <a:t>Enhancing EF Skills among College Students (FSST)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BF0D4B-0A29-DC64-E433-ED3718DE40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Community-recruitment</a:t>
            </a:r>
          </a:p>
          <a:p>
            <a:r>
              <a:rPr lang="en-US"/>
              <a:t>FSST vs Information-only control</a:t>
            </a:r>
          </a:p>
          <a:p>
            <a:r>
              <a:rPr lang="en-US"/>
              <a:t>Master’s trained Cognitive Specialist</a:t>
            </a:r>
          </a:p>
          <a:p>
            <a:r>
              <a:rPr lang="en-US"/>
              <a:t>Cognitive performance eligibility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909DE-9D72-7CFA-9C7F-04FE8FA29C0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14266" y="1652953"/>
            <a:ext cx="3563469" cy="519112"/>
          </a:xfrm>
        </p:spPr>
        <p:txBody>
          <a:bodyPr/>
          <a:lstStyle/>
          <a:p>
            <a:r>
              <a:rPr lang="en-US"/>
              <a:t>HYPE on Campus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E68067-9AA8-CF64-AFDC-7A7B52C65C1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14267" y="2559419"/>
            <a:ext cx="3563468" cy="3417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/>
              <a:t>One large, competitive state school </a:t>
            </a:r>
          </a:p>
          <a:p>
            <a:pPr marL="227965" indent="-227965"/>
            <a:r>
              <a:rPr lang="en-US"/>
              <a:t>Wrap-around support vs Information-only control</a:t>
            </a:r>
            <a:endParaRPr lang="en-US">
              <a:cs typeface="Arial" panose="020B0604020202020204"/>
            </a:endParaRPr>
          </a:p>
          <a:p>
            <a:pPr marL="685165" lvl="1" indent="-227965"/>
            <a:r>
              <a:rPr lang="en-US"/>
              <a:t>HYPE &amp; FSST</a:t>
            </a:r>
            <a:endParaRPr lang="en-US">
              <a:cs typeface="Arial" panose="020B0604020202020204"/>
            </a:endParaRPr>
          </a:p>
          <a:p>
            <a:pPr marL="685165" lvl="1" indent="-227965"/>
            <a:r>
              <a:rPr lang="en-US"/>
              <a:t>Touch point each semester</a:t>
            </a:r>
            <a:endParaRPr lang="en-US">
              <a:cs typeface="Arial" panose="020B0604020202020204"/>
            </a:endParaRPr>
          </a:p>
          <a:p>
            <a:pPr marL="227965" indent="-227965"/>
            <a:r>
              <a:rPr lang="en-US"/>
              <a:t>MSW students interns provided HYPE intervention</a:t>
            </a:r>
            <a:endParaRPr lang="en-US">
              <a:cs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CE7D63-76E6-6F6A-9A0C-3002F74543B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70643" y="1652953"/>
            <a:ext cx="3563469" cy="519112"/>
          </a:xfrm>
        </p:spPr>
        <p:txBody>
          <a:bodyPr/>
          <a:lstStyle/>
          <a:p>
            <a:r>
              <a:rPr lang="en-US"/>
              <a:t>FSST at Work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B908C6-9EC5-7973-0233-F9E08A5AAA6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71329" y="2655470"/>
            <a:ext cx="3563469" cy="34173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Small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Digital, remote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FSST vs Information-only control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2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A643D-3C35-D892-8E87-6507C5ADC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6" y="175846"/>
            <a:ext cx="10832291" cy="1043668"/>
          </a:xfrm>
        </p:spPr>
        <p:txBody>
          <a:bodyPr/>
          <a:lstStyle/>
          <a:p>
            <a:r>
              <a:rPr lang="en-US"/>
              <a:t>Findings Across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08FBBE-B646-4DA4-77AF-5DF8CA78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7" y="965011"/>
            <a:ext cx="11641182" cy="58964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In FSST (alone) trial:</a:t>
            </a:r>
            <a:endParaRPr lang="en-US" b="1">
              <a:cs typeface="Arial"/>
            </a:endParaRPr>
          </a:p>
          <a:p>
            <a:pPr marL="227965" indent="-227965"/>
            <a:r>
              <a:rPr lang="en-US"/>
              <a:t>FSST participants were more likely to academic persistent (</a:t>
            </a:r>
            <a:r>
              <a:rPr lang="en-US" i="1"/>
              <a:t>p</a:t>
            </a:r>
            <a:r>
              <a:rPr lang="en-US"/>
              <a:t> = .045)</a:t>
            </a:r>
            <a:endParaRPr lang="en-US">
              <a:cs typeface="Arial"/>
            </a:endParaRPr>
          </a:p>
          <a:p>
            <a:pPr marL="227965" indent="-227965"/>
            <a:r>
              <a:rPr lang="en-US"/>
              <a:t>Odds of persisting for one academic year were </a:t>
            </a:r>
            <a:r>
              <a:rPr lang="en-US" b="1"/>
              <a:t>6x more likely</a:t>
            </a:r>
            <a:endParaRPr lang="en-US">
              <a:cs typeface="Arial"/>
            </a:endParaRPr>
          </a:p>
          <a:p>
            <a:pPr marL="685165" lvl="1" indent="-227965"/>
            <a:r>
              <a:rPr lang="en-US" b="1"/>
              <a:t>Very large </a:t>
            </a:r>
            <a:r>
              <a:rPr lang="en-US"/>
              <a:t>effect on academic persistence (</a:t>
            </a:r>
            <a:r>
              <a:rPr lang="en-US" i="1"/>
              <a:t>d </a:t>
            </a:r>
            <a:r>
              <a:rPr lang="en-US"/>
              <a:t>= 1.025; CI: .037, 3.69)</a:t>
            </a:r>
            <a:endParaRPr lang="en-US">
              <a:cs typeface="Arial"/>
            </a:endParaRPr>
          </a:p>
          <a:p>
            <a:pPr marL="685165" lvl="1" indent="-227965"/>
            <a:endParaRPr lang="en-US" sz="1200">
              <a:cs typeface="Arial"/>
            </a:endParaRPr>
          </a:p>
          <a:p>
            <a:pPr marL="0" indent="0">
              <a:buNone/>
            </a:pPr>
            <a:r>
              <a:rPr lang="en-US" b="1"/>
              <a:t>In HYPE on Campus trial:</a:t>
            </a:r>
            <a:endParaRPr lang="en-US" b="1">
              <a:cs typeface="Arial"/>
            </a:endParaRPr>
          </a:p>
          <a:p>
            <a:pPr marL="685165" lvl="1" indent="-227965"/>
            <a:r>
              <a:rPr lang="en-US"/>
              <a:t>FSST completers </a:t>
            </a:r>
            <a:r>
              <a:rPr lang="en-US">
                <a:effectLst/>
                <a:ea typeface="Calibri"/>
              </a:rPr>
              <a:t>finished a greater number of courses (</a:t>
            </a:r>
            <a:r>
              <a:rPr lang="en-US" i="1">
                <a:effectLst/>
                <a:ea typeface="Calibri"/>
              </a:rPr>
              <a:t>p</a:t>
            </a:r>
            <a:r>
              <a:rPr lang="en-US">
                <a:effectLst/>
                <a:ea typeface="Calibri"/>
              </a:rPr>
              <a:t>=.02) and credits (</a:t>
            </a:r>
            <a:r>
              <a:rPr lang="en-US" i="1">
                <a:effectLst/>
                <a:ea typeface="Calibri"/>
              </a:rPr>
              <a:t>p</a:t>
            </a:r>
            <a:r>
              <a:rPr lang="en-US">
                <a:effectLst/>
                <a:ea typeface="Calibri"/>
              </a:rPr>
              <a:t>=.007) </a:t>
            </a:r>
            <a:endParaRPr lang="en-US">
              <a:effectLst/>
              <a:ea typeface="Calibri"/>
              <a:cs typeface="Arial"/>
            </a:endParaRPr>
          </a:p>
          <a:p>
            <a:pPr marL="685165" lvl="1" indent="-227965"/>
            <a:r>
              <a:rPr lang="en-US">
                <a:ea typeface="Calibri"/>
              </a:rPr>
              <a:t>Reduction of symptoms </a:t>
            </a:r>
            <a:r>
              <a:rPr lang="en-US" i="1">
                <a:ea typeface="Calibri"/>
              </a:rPr>
              <a:t>(</a:t>
            </a:r>
            <a:r>
              <a:rPr lang="en-US" i="1">
                <a:effectLst/>
                <a:ea typeface="Calibri"/>
              </a:rPr>
              <a:t>p</a:t>
            </a:r>
            <a:r>
              <a:rPr lang="en-US">
                <a:ea typeface="Calibri"/>
              </a:rPr>
              <a:t>≤ .</a:t>
            </a:r>
            <a:r>
              <a:rPr lang="en-US">
                <a:effectLst/>
                <a:ea typeface="Calibri"/>
              </a:rPr>
              <a:t>03)</a:t>
            </a:r>
            <a:endParaRPr lang="en-US">
              <a:effectLst/>
              <a:ea typeface="Calibri"/>
              <a:cs typeface="Arial"/>
            </a:endParaRPr>
          </a:p>
          <a:p>
            <a:pPr marL="685165" lvl="1" indent="-227965"/>
            <a:endParaRPr lang="en-US" sz="1200"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b="1"/>
              <a:t>FSST at Work:</a:t>
            </a:r>
            <a:endParaRPr lang="en-US" b="1">
              <a:cs typeface="Arial"/>
            </a:endParaRPr>
          </a:p>
          <a:p>
            <a:pPr marL="685165" lvl="1" indent="-227965"/>
            <a:r>
              <a:rPr lang="en-US"/>
              <a:t>Significant reduction in reported cognitive problems &amp; increase in reported cognitive strategy use </a:t>
            </a:r>
            <a:r>
              <a:rPr lang="en-US" i="1"/>
              <a:t>(p</a:t>
            </a:r>
            <a:r>
              <a:rPr lang="en-US"/>
              <a:t>≤ .05)</a:t>
            </a:r>
            <a:endParaRPr lang="en-US">
              <a:cs typeface="Arial" panose="020B0604020202020204"/>
            </a:endParaRPr>
          </a:p>
          <a:p>
            <a:pPr marL="685165" lvl="1" indent="-227965"/>
            <a:r>
              <a:rPr lang="en-US"/>
              <a:t>Significant improvements were found in executive function skills at 3 and 6 months and role functioning at work at 6 months </a:t>
            </a:r>
            <a:r>
              <a:rPr lang="en-US" i="1"/>
              <a:t>(p</a:t>
            </a:r>
            <a:r>
              <a:rPr lang="en-US"/>
              <a:t>≤ .05)</a:t>
            </a:r>
            <a:endParaRPr lang="en-US">
              <a:cs typeface="Arial" panose="020B0604020202020204"/>
            </a:endParaRPr>
          </a:p>
          <a:p>
            <a:pPr marL="685165" lvl="1" indent="-227965"/>
            <a:endParaRPr lang="en-US" sz="2200">
              <a:cs typeface="Arial"/>
            </a:endParaRPr>
          </a:p>
          <a:p>
            <a:pPr marL="227965" indent="-227965"/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573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B7F0B-33F6-66B3-1746-381BDDBD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890FD2-00CC-4CC2-FF58-CA32508F3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4411"/>
            <a:ext cx="11277600" cy="721141"/>
          </a:xfrm>
        </p:spPr>
        <p:txBody>
          <a:bodyPr/>
          <a:lstStyle/>
          <a:p>
            <a:r>
              <a:rPr lang="en-US" sz="3600">
                <a:latin typeface="Arial Black"/>
              </a:rPr>
              <a:t>A Young Adult's Perspective on HYPE</a:t>
            </a:r>
          </a:p>
        </p:txBody>
      </p:sp>
      <p:pic>
        <p:nvPicPr>
          <p:cNvPr id="3" name="Online Media 2" title="A young adult's perspective on HYPE">
            <a:hlinkClick r:id="" action="ppaction://media"/>
            <a:extLst>
              <a:ext uri="{FF2B5EF4-FFF2-40B4-BE49-F238E27FC236}">
                <a16:creationId xmlns:a16="http://schemas.microsoft.com/office/drawing/2014/main" id="{A6AF3A51-6C99-3540-77DD-F1075424C5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5096" y="1113772"/>
            <a:ext cx="8593834" cy="48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73B4-6E22-884D-950E-02A472EA39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HPYE: Enhancing Career Development Outcomes Among Young Adults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B2C96-742B-D64B-B220-BC436E2BCF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latin typeface="Arial"/>
                <a:cs typeface="Arial"/>
              </a:rPr>
              <a:t>Michelle G. Mullen, PhD</a:t>
            </a:r>
          </a:p>
          <a:p>
            <a:r>
              <a:rPr lang="en-US">
                <a:latin typeface="Arial"/>
                <a:cs typeface="Arial"/>
              </a:rPr>
              <a:t>Assistant Professor of Psychiatry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7B0CF-B937-AF45-A726-7B7A7DA9F8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5/29/25</a:t>
            </a:r>
          </a:p>
        </p:txBody>
      </p:sp>
    </p:spTree>
    <p:extLst>
      <p:ext uri="{BB962C8B-B14F-4D97-AF65-F5344CB8AC3E}">
        <p14:creationId xmlns:p14="http://schemas.microsoft.com/office/powerpoint/2010/main" val="220468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72CC-2C81-E89A-972D-67F03A9D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0" y="200722"/>
            <a:ext cx="10832291" cy="1043668"/>
          </a:xfrm>
        </p:spPr>
        <p:txBody>
          <a:bodyPr/>
          <a:lstStyle/>
          <a:p>
            <a:r>
              <a:rPr lang="en-US"/>
              <a:t>Is HYPE and FSST available??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3372-2A32-4138-0216-3DEC20FD6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57" y="1030705"/>
            <a:ext cx="11726181" cy="5609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err="1">
                <a:cs typeface="Arial"/>
              </a:rPr>
              <a:t>Yessssss</a:t>
            </a:r>
            <a:r>
              <a:rPr lang="en-US" sz="2200">
                <a:cs typeface="Arial"/>
              </a:rPr>
              <a:t>!!</a:t>
            </a:r>
            <a:endParaRPr lang="en-US">
              <a:cs typeface="Arial" panose="020B0604020202020204"/>
            </a:endParaRPr>
          </a:p>
          <a:p>
            <a:pPr marL="227965" indent="-227965"/>
            <a:r>
              <a:rPr lang="en-US" sz="2200">
                <a:cs typeface="Arial"/>
              </a:rPr>
              <a:t>Organizations/ teams can be trained and supported to do either, HYPE of FSST, </a:t>
            </a:r>
            <a:endParaRPr lang="en-US">
              <a:cs typeface="Arial"/>
            </a:endParaRP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 sz="2200">
                <a:cs typeface="Arial"/>
              </a:rPr>
              <a:t>If your organization only runs groups, Career Preparation Courses are available</a:t>
            </a:r>
            <a:endParaRPr lang="en-US">
              <a:cs typeface="Arial"/>
            </a:endParaRPr>
          </a:p>
          <a:p>
            <a:pPr marL="0" indent="0">
              <a:buNone/>
            </a:pPr>
            <a:endParaRPr lang="en-US" sz="2200">
              <a:cs typeface="Arial"/>
            </a:endParaRPr>
          </a:p>
          <a:p>
            <a:pPr marL="227965" indent="-227965"/>
            <a:r>
              <a:rPr lang="en-US" sz="2200">
                <a:cs typeface="Arial"/>
              </a:rPr>
              <a:t>Career Preparation Courses (groups) for community mental health organizations</a:t>
            </a:r>
            <a:endParaRPr lang="en-US"/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 sz="2200">
                <a:cs typeface="Arial"/>
              </a:rPr>
              <a:t>Train young adult facilitator to run groups for young adults</a:t>
            </a:r>
            <a:endParaRPr lang="en-US">
              <a:cs typeface="Arial" panose="020B0604020202020204"/>
            </a:endParaRP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 sz="2200">
                <a:cs typeface="Arial"/>
              </a:rPr>
              <a:t>Career Decisions (6 weeks)</a:t>
            </a:r>
            <a:endParaRPr lang="en-US">
              <a:cs typeface="Arial" panose="020B0604020202020204"/>
            </a:endParaRP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 sz="2200">
                <a:cs typeface="Arial"/>
              </a:rPr>
              <a:t>Work Prep (7 weeks)</a:t>
            </a:r>
            <a:endParaRPr lang="en-US">
              <a:cs typeface="Arial" panose="020B0604020202020204"/>
            </a:endParaRP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 sz="2200">
                <a:cs typeface="Arial"/>
              </a:rPr>
              <a:t>School Prep (6 weeks)</a:t>
            </a:r>
            <a:endParaRPr lang="en-US">
              <a:cs typeface="Arial" panose="020B0604020202020204"/>
            </a:endParaRPr>
          </a:p>
          <a:p>
            <a:pPr marL="457200" lvl="1" indent="0">
              <a:buNone/>
            </a:pPr>
            <a:endParaRPr lang="en-US" sz="2200">
              <a:solidFill>
                <a:srgbClr val="515151"/>
              </a:solidFill>
              <a:cs typeface="Arial"/>
            </a:endParaRPr>
          </a:p>
          <a:p>
            <a:pPr marL="227965" indent="-227965"/>
            <a:r>
              <a:rPr lang="en-US" sz="2200">
                <a:cs typeface="Arial"/>
              </a:rPr>
              <a:t>Colleges and universities can offer specialized HYPE/FSST services </a:t>
            </a:r>
            <a:endParaRPr lang="en-US">
              <a:cs typeface="Arial" panose="020B0604020202020204"/>
            </a:endParaRPr>
          </a:p>
          <a:p>
            <a:pPr marL="227965" indent="-227965"/>
            <a:r>
              <a:rPr lang="en-US" sz="2200">
                <a:cs typeface="Arial"/>
              </a:rPr>
              <a:t>If interested, contact us at </a:t>
            </a:r>
            <a:r>
              <a:rPr lang="en-US" sz="2200">
                <a:cs typeface="Arial"/>
                <a:hlinkClick r:id="rId3"/>
              </a:rPr>
              <a:t>HYPE@umassmed.edu</a:t>
            </a:r>
            <a:endParaRPr lang="en-US"/>
          </a:p>
          <a:p>
            <a:pPr marL="227965" indent="-227965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58388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95F5C-E601-D1D2-C85D-3F0E88A89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 </a:t>
            </a:r>
            <a:br>
              <a:rPr lang="en-US"/>
            </a:br>
            <a:r>
              <a:rPr lang="en-US"/>
              <a:t>Please contact </a:t>
            </a:r>
            <a:r>
              <a:rPr lang="en-US">
                <a:hlinkClick r:id="rId2"/>
              </a:rPr>
              <a:t>HYPE@umassmed.edu</a:t>
            </a:r>
            <a:r>
              <a:rPr lang="en-US"/>
              <a:t> to learn more.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9AF88-ED17-BE27-7457-E3E6A36ACA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Michelle.Mullen@umassmed.edu</a:t>
            </a:r>
          </a:p>
        </p:txBody>
      </p:sp>
    </p:spTree>
    <p:extLst>
      <p:ext uri="{BB962C8B-B14F-4D97-AF65-F5344CB8AC3E}">
        <p14:creationId xmlns:p14="http://schemas.microsoft.com/office/powerpoint/2010/main" val="3348870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B806-BDFC-E669-96BD-E3F7E89C2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274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>
                <a:solidFill>
                  <a:srgbClr val="000000"/>
                </a:solidFill>
                <a:latin typeface="Arial Black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AB2A3-CF01-FA4D-8046-2A055C641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332"/>
            <a:ext cx="9144000" cy="14172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For Attending</a:t>
            </a:r>
            <a:endParaRPr lang="en-US" sz="6600" b="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6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CB180D-8BCD-26B8-8D3D-57FA31C7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66" y="172202"/>
            <a:ext cx="6489010" cy="827499"/>
          </a:xfrm>
        </p:spPr>
        <p:txBody>
          <a:bodyPr anchor="t">
            <a:normAutofit/>
          </a:bodyPr>
          <a:lstStyle/>
          <a:p>
            <a:r>
              <a:rPr lang="en-US"/>
              <a:t>Because I aways forget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A608E4-6B05-C4EF-2AC5-79BA987B7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66" y="997936"/>
            <a:ext cx="7487492" cy="5957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1800" kern="1200"/>
              <a:t>20+ years practicing, developing, overseeing, and researching career development, supported employment &amp; education </a:t>
            </a:r>
            <a:endParaRPr lang="en-US" sz="1800" kern="1200">
              <a:cs typeface="Arial"/>
            </a:endParaRPr>
          </a:p>
          <a:p>
            <a:pPr marL="0" indent="0" defTabSz="91440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1800" kern="1200"/>
              <a:t>Clinical developer of Helping Youth on the Path to Employment (HYPE) &amp;  Focused Skill &amp; Strategy Training (FSST)</a:t>
            </a:r>
            <a:endParaRPr lang="en-US" sz="1800" kern="1200">
              <a:cs typeface="Arial"/>
            </a:endParaRPr>
          </a:p>
          <a:p>
            <a:pPr marL="0" indent="0" defTabSz="91440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1800" kern="1200"/>
              <a:t>Areas of interest: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1800" kern="1200"/>
              <a:t>Young adult career development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1800" kern="1200"/>
              <a:t>Preventing disability among young adults with mental health conditions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1800" kern="1200"/>
              <a:t>Vocational Persistence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1800" kern="1200"/>
              <a:t>Executive functioning development and use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1800" kern="1200"/>
              <a:t>Implementation Science 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1800"/>
              <a:t>Translating</a:t>
            </a:r>
            <a:r>
              <a:rPr lang="en-US" sz="1800" kern="1200"/>
              <a:t> research to practice </a:t>
            </a:r>
            <a:r>
              <a:rPr lang="en-US" sz="1800"/>
              <a:t>&amp; </a:t>
            </a:r>
            <a:r>
              <a:rPr lang="en-US" sz="1800" kern="1200"/>
              <a:t>practice to research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</a:pPr>
            <a:r>
              <a:rPr lang="en-US" sz="1800" kern="1200"/>
              <a:t>Facilitating the rewriting of damaging narratives related to vocational achievement and identity for those with mental health conditions</a:t>
            </a:r>
            <a:endParaRPr lang="en-US" sz="1800" kern="1200">
              <a:cs typeface="Arial"/>
            </a:endParaRPr>
          </a:p>
          <a:p>
            <a:pPr marL="0" lvl="2" indent="0" defTabSz="91440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1800">
                <a:cs typeface="Arial"/>
              </a:rPr>
              <a:t>QR Code URL: </a:t>
            </a:r>
            <a:r>
              <a:rPr lang="en-US" sz="1800">
                <a:ea typeface="+mn-lt"/>
                <a:cs typeface="+mn-lt"/>
                <a:hlinkClick r:id="rId2"/>
              </a:rPr>
              <a:t>www.linkedin.com/in/michelle-g-mullen-phd-99044736/</a:t>
            </a:r>
            <a:endParaRPr lang="en-US" sz="1800" kern="1200">
              <a:cs typeface="Arial"/>
            </a:endParaRPr>
          </a:p>
          <a:p>
            <a:pPr marL="0" indent="-227965" defTabSz="914400"/>
            <a:endParaRPr lang="en-US" sz="1600">
              <a:cs typeface="Arial" panose="020B0604020202020204"/>
            </a:endParaRPr>
          </a:p>
        </p:txBody>
      </p:sp>
      <p:pic>
        <p:nvPicPr>
          <p:cNvPr id="8" name="Picture 7" descr="Michelle Mullen woman with glasses and wavy blonde hair. QR Code goes to her LinkedIn Page">
            <a:extLst>
              <a:ext uri="{FF2B5EF4-FFF2-40B4-BE49-F238E27FC236}">
                <a16:creationId xmlns:a16="http://schemas.microsoft.com/office/drawing/2014/main" id="{228BB411-5B00-18F8-ACC9-B745A140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431" b="451"/>
          <a:stretch>
            <a:fillRect/>
          </a:stretch>
        </p:blipFill>
        <p:spPr>
          <a:xfrm>
            <a:off x="7723353" y="-1"/>
            <a:ext cx="4355182" cy="6859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915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68DB-71A2-B176-1694-B738AEA8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6F554-B3AF-3CCD-FAE5-828053905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>
                <a:cs typeface="Arial"/>
              </a:rPr>
              <a:t>Rationale for career services for young adults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endParaRPr lang="en-US">
              <a:cs typeface="Arial"/>
            </a:endParaRPr>
          </a:p>
          <a:p>
            <a:pPr marL="227965" indent="-227965"/>
            <a:r>
              <a:rPr lang="en-US">
                <a:cs typeface="Arial"/>
              </a:rPr>
              <a:t>Introduction to HYPE &amp; FSST</a:t>
            </a:r>
          </a:p>
          <a:p>
            <a:pPr marL="227965" indent="-227965"/>
            <a:endParaRPr lang="en-US">
              <a:cs typeface="Arial"/>
            </a:endParaRPr>
          </a:p>
          <a:p>
            <a:pPr marL="227965" indent="-227965"/>
            <a:r>
              <a:rPr lang="en-US">
                <a:cs typeface="Arial"/>
              </a:rPr>
              <a:t>Promising outcomes</a:t>
            </a:r>
          </a:p>
        </p:txBody>
      </p:sp>
    </p:spTree>
    <p:extLst>
      <p:ext uri="{BB962C8B-B14F-4D97-AF65-F5344CB8AC3E}">
        <p14:creationId xmlns:p14="http://schemas.microsoft.com/office/powerpoint/2010/main" val="182388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21BB-58E9-AD0A-FF2B-7026EB3F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53894"/>
            <a:ext cx="11937938" cy="1043668"/>
          </a:xfrm>
        </p:spPr>
        <p:txBody>
          <a:bodyPr>
            <a:normAutofit/>
          </a:bodyPr>
          <a:lstStyle/>
          <a:p>
            <a:r>
              <a:rPr lang="en-US" sz="3200">
                <a:latin typeface="Arial Black"/>
              </a:rPr>
              <a:t>Known Disruptions to Young Adult Career Development </a:t>
            </a:r>
            <a:r>
              <a:rPr lang="en-US">
                <a:latin typeface="Arial Black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0B22-08BD-CF17-DFE4-4BCF536F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3" y="1192306"/>
            <a:ext cx="11803465" cy="5487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  <a:cs typeface="Arial" panose="020B0604020202020204"/>
              </a:rPr>
              <a:t>Young adults with MHC struggle to complete high school, maintain employment, &amp; have high rates of attrition in postsecondary education. </a:t>
            </a: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600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en-US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Yet,</a:t>
            </a:r>
          </a:p>
          <a:p>
            <a:pPr marL="227965" indent="-227965"/>
            <a:r>
              <a:rPr lang="en-US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Young adults do not have employment &amp; education supports that match their developmental phase</a:t>
            </a:r>
          </a:p>
          <a:p>
            <a:pPr marL="227965" indent="-227965"/>
            <a:r>
              <a:rPr lang="en-US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Supported employment (SE) focuses on rapid employment acquisition rather than long term human capital development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r>
              <a:rPr lang="en-US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Reduction of numbers and types of supports available</a:t>
            </a:r>
          </a:p>
          <a:p>
            <a:pPr marL="227965" indent="-227965"/>
            <a:r>
              <a:rPr lang="en-US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Lack of supported education (SE) programming to enhance postsecondary education outcomes</a:t>
            </a:r>
          </a:p>
          <a:p>
            <a:pPr marL="227965" indent="-227965"/>
            <a:r>
              <a:rPr lang="en-US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Encouragement to apply to SSI, despite the known impacts</a:t>
            </a:r>
          </a:p>
          <a:p>
            <a:pPr marL="227965" indent="-227965"/>
            <a:r>
              <a:rPr lang="en-US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Lack of purposeful development of identities and skills that are required to be successful </a:t>
            </a:r>
          </a:p>
          <a:p>
            <a:pPr marL="685165" lvl="1" indent="-227965">
              <a:buFont typeface="Courier New" panose="020B0604020202020204" pitchFamily="34" charset="0"/>
              <a:buChar char="o"/>
            </a:pPr>
            <a:endParaRPr lang="en-US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  <a:p>
            <a:pPr marL="457200" lvl="1" indent="0">
              <a:buNone/>
            </a:pPr>
            <a:endParaRPr lang="en-US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044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4E13A-29EC-8E2D-4AE4-5348E671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48641"/>
            <a:ext cx="2751328" cy="2987935"/>
          </a:xfrm>
        </p:spPr>
        <p:txBody>
          <a:bodyPr anchor="b">
            <a:normAutofit/>
          </a:bodyPr>
          <a:lstStyle/>
          <a:p>
            <a:r>
              <a:rPr lang="en-US" i="0">
                <a:latin typeface="Arial"/>
                <a:cs typeface="Arial"/>
              </a:rPr>
              <a:t>Many people consider mental health conditions </a:t>
            </a:r>
            <a:r>
              <a:rPr lang="en-US">
                <a:latin typeface="Arial"/>
                <a:cs typeface="Arial"/>
              </a:rPr>
              <a:t>as disabling</a:t>
            </a:r>
            <a:r>
              <a:rPr lang="en-US" i="0">
                <a:latin typeface="Arial"/>
                <a:cs typeface="Arial"/>
              </a:rPr>
              <a:t>.</a:t>
            </a:r>
            <a:br>
              <a:rPr lang="en-US" i="0"/>
            </a:br>
            <a:br>
              <a:rPr lang="en-US" i="0"/>
            </a:br>
            <a:r>
              <a:rPr lang="en-US" i="0">
                <a:latin typeface="Arial"/>
                <a:cs typeface="Arial"/>
              </a:rPr>
              <a:t>The greatest disabling condition, however,</a:t>
            </a:r>
            <a:br>
              <a:rPr lang="en-US" i="0"/>
            </a:br>
            <a:r>
              <a:rPr lang="en-US" i="0">
                <a:latin typeface="Arial"/>
                <a:cs typeface="Arial"/>
              </a:rPr>
              <a:t> is POVERTY.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4" name="Picture 3" descr="A group of people holding a sign&quot;fight poverty not the poor&quot;">
            <a:extLst>
              <a:ext uri="{FF2B5EF4-FFF2-40B4-BE49-F238E27FC236}">
                <a16:creationId xmlns:a16="http://schemas.microsoft.com/office/drawing/2014/main" id="{D03F0CB8-CCFD-6E03-81CB-A82B254329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814" r="11186"/>
          <a:stretch>
            <a:fillRect/>
          </a:stretch>
        </p:blipFill>
        <p:spPr>
          <a:xfrm>
            <a:off x="3657601" y="1"/>
            <a:ext cx="8534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289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9BD1-D509-2167-E74D-BB2516C4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-1429352"/>
            <a:ext cx="4504763" cy="14293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Arial Black"/>
              </a:rPr>
              <a:t>How HPYE works</a:t>
            </a:r>
          </a:p>
        </p:txBody>
      </p:sp>
      <p:pic>
        <p:nvPicPr>
          <p:cNvPr id="6" name="Picture Placeholder 5" descr="A colorful rectangular sign with white circles and black text spelling out HYPE&#10;&#10;Helping Youth on the Path to Employment">
            <a:extLst>
              <a:ext uri="{FF2B5EF4-FFF2-40B4-BE49-F238E27FC236}">
                <a16:creationId xmlns:a16="http://schemas.microsoft.com/office/drawing/2014/main" id="{9E20862E-1E26-7A4E-46DF-00908B8E9A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21068" t="-1000" r="-18388"/>
          <a:stretch/>
        </p:blipFill>
        <p:spPr>
          <a:xfrm>
            <a:off x="-799056" y="102377"/>
            <a:ext cx="5940865" cy="58495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1A45E-BB1E-3BE3-F2F2-387EA265B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4181" y="445840"/>
            <a:ext cx="7227020" cy="6397298"/>
          </a:xfrm>
        </p:spPr>
        <p:txBody>
          <a:bodyPr>
            <a:normAutofit/>
          </a:bodyPr>
          <a:lstStyle/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Young adult career services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focused on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prioritizing education early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enhance school and work outcomes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Fluid career development approach- </a:t>
            </a: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education and employment supports: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movement between school and work </a:t>
            </a:r>
          </a:p>
          <a:p>
            <a:pPr marL="685766" marR="0" lvl="1" indent="-228589" algn="l" defTabSz="914354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Consistent &amp; adequate skills &amp; supports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Developed to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prevent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poverty and disability-identity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589" marR="0" lvl="0" indent="-228589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F9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Focuses on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increasing persistence &amp; reducing disruptions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refining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executive functioning skills</a:t>
            </a:r>
          </a:p>
        </p:txBody>
      </p:sp>
    </p:spTree>
    <p:extLst>
      <p:ext uri="{BB962C8B-B14F-4D97-AF65-F5344CB8AC3E}">
        <p14:creationId xmlns:p14="http://schemas.microsoft.com/office/powerpoint/2010/main" val="120823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Modernizing “Supported Employment”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39435"/>
            <a:ext cx="10832291" cy="5485190"/>
          </a:xfrm>
        </p:spPr>
        <p:txBody>
          <a:bodyPr>
            <a:noAutofit/>
          </a:bodyPr>
          <a:lstStyle/>
          <a:p>
            <a:r>
              <a:rPr lang="en-US"/>
              <a:t>HYPE is a manualized intervention for both educational and employment supports</a:t>
            </a:r>
          </a:p>
          <a:p>
            <a:pPr lvl="1"/>
            <a:r>
              <a:rPr lang="en-US"/>
              <a:t>Focuses on building </a:t>
            </a:r>
            <a:r>
              <a:rPr lang="en-US" i="1"/>
              <a:t>careers</a:t>
            </a:r>
            <a:r>
              <a:rPr lang="en-US"/>
              <a:t> </a:t>
            </a:r>
          </a:p>
          <a:p>
            <a:r>
              <a:rPr lang="en-US"/>
              <a:t>Built on psychiatric rehabilitation principles &amp; goals</a:t>
            </a:r>
            <a:r>
              <a:rPr lang="en-US" b="1"/>
              <a:t> </a:t>
            </a:r>
            <a:endParaRPr lang="en-US"/>
          </a:p>
          <a:p>
            <a:r>
              <a:rPr lang="en-US"/>
              <a:t>Blending evidence-based models with innovation</a:t>
            </a:r>
          </a:p>
          <a:p>
            <a:pPr lvl="1"/>
            <a:r>
              <a:rPr lang="en-US"/>
              <a:t>IPS, BU’s Choose- Get- Keep- Leave, Cognitive Remediation</a:t>
            </a:r>
          </a:p>
          <a:p>
            <a:r>
              <a:rPr lang="en-US"/>
              <a:t>Built on TTM/ Stages of Change &amp; Motivational Interviewing</a:t>
            </a:r>
          </a:p>
          <a:p>
            <a:r>
              <a:rPr lang="en-US" i="1"/>
              <a:t>Intentional</a:t>
            </a:r>
            <a:r>
              <a:rPr lang="en-US"/>
              <a:t> services to leverage strengths and interests, while targeting the barriers to successful goal achievement</a:t>
            </a:r>
          </a:p>
          <a:p>
            <a:r>
              <a:rPr lang="en-US"/>
              <a:t>Focused on </a:t>
            </a:r>
            <a:r>
              <a:rPr lang="en-US" b="1"/>
              <a:t>persistence</a:t>
            </a:r>
            <a:r>
              <a:rPr lang="en-US"/>
              <a:t> </a:t>
            </a:r>
          </a:p>
          <a:p>
            <a:pPr lvl="1"/>
            <a:r>
              <a:rPr lang="en-US"/>
              <a:t>prevention of drop-out of both school &amp; work</a:t>
            </a:r>
          </a:p>
        </p:txBody>
      </p:sp>
    </p:spTree>
    <p:extLst>
      <p:ext uri="{BB962C8B-B14F-4D97-AF65-F5344CB8AC3E}">
        <p14:creationId xmlns:p14="http://schemas.microsoft.com/office/powerpoint/2010/main" val="105042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DF5976-EA5F-9C70-4602-88532649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Vision, Mission, Values &amp; Principles: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AF94F-9F5E-B0BE-FC16-5504466D8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258" y="1203404"/>
            <a:ext cx="5555316" cy="659560"/>
          </a:xfrm>
        </p:spPr>
        <p:txBody>
          <a:bodyPr/>
          <a:lstStyle/>
          <a:p>
            <a:r>
              <a:rPr lang="en-US"/>
              <a:t>Values: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256E6-A410-FF73-BA6B-B647D51B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70" y="1973530"/>
            <a:ext cx="5555316" cy="416374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Flexible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Helpful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Solution-Focused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Partnering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Age-Typical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41C44C-2EC4-F3F5-0B0D-D6523BD8B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53850" y="1218347"/>
            <a:ext cx="5462744" cy="569912"/>
          </a:xfrm>
        </p:spPr>
        <p:txBody>
          <a:bodyPr/>
          <a:lstStyle/>
          <a:p>
            <a:r>
              <a:rPr lang="en-US"/>
              <a:t>Principles: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DC9E9-A015-C22F-63CC-78F4ED60E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34318" y="1958589"/>
            <a:ext cx="5948333" cy="452534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</a:rPr>
              <a:t>Career-oriented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Cultivation of Identity of Worker &amp; Student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Informed 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Service eligibility based on choice</a:t>
            </a:r>
          </a:p>
          <a:p>
            <a:pPr marL="457200" indent="-45720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</a:rPr>
              <a:t>Purposeful Service Coordination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Attention to Preferences </a:t>
            </a:r>
          </a:p>
          <a:p>
            <a:pPr marL="457200" indent="-45720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</a:rPr>
              <a:t>Personalized Financial Planning </a:t>
            </a:r>
          </a:p>
          <a:p>
            <a:pPr marL="457200" indent="-457200">
              <a:buFont typeface="+mj-lt"/>
              <a:buAutoNum type="arabicPeriod"/>
            </a:pPr>
            <a:r>
              <a:rPr lang="en-GB">
                <a:solidFill>
                  <a:srgbClr val="C00000"/>
                </a:solidFill>
              </a:rPr>
              <a:t>Rapid Goal Pursuit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Systematic Skill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Systematic Resource Development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Systematic Job Development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Time-Unlimited and Individualized Support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Community Integration </a:t>
            </a:r>
          </a:p>
        </p:txBody>
      </p:sp>
    </p:spTree>
    <p:extLst>
      <p:ext uri="{BB962C8B-B14F-4D97-AF65-F5344CB8AC3E}">
        <p14:creationId xmlns:p14="http://schemas.microsoft.com/office/powerpoint/2010/main" val="1812891980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">
  <a:themeElements>
    <a:clrScheme name="UMMS">
      <a:dk1>
        <a:srgbClr val="515151"/>
      </a:dk1>
      <a:lt1>
        <a:srgbClr val="FFFFFF"/>
      </a:lt1>
      <a:dk2>
        <a:srgbClr val="000F9F"/>
      </a:dk2>
      <a:lt2>
        <a:srgbClr val="E7E6E6"/>
      </a:lt2>
      <a:accent1>
        <a:srgbClr val="0A5B45"/>
      </a:accent1>
      <a:accent2>
        <a:srgbClr val="3B822B"/>
      </a:accent2>
      <a:accent3>
        <a:srgbClr val="FFC628"/>
      </a:accent3>
      <a:accent4>
        <a:srgbClr val="F36E15"/>
      </a:accent4>
      <a:accent5>
        <a:srgbClr val="622F91"/>
      </a:accent5>
      <a:accent6>
        <a:srgbClr val="83DADE"/>
      </a:accent6>
      <a:hlink>
        <a:srgbClr val="0071CE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ARC DMH Co-Branded Simple  -  Read-Only" id="{7F58F908-C158-491C-B027-678DB92C1B68}" vid="{4BDF9907-29D6-47E2-91F4-3FDA80D2C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856308-5974-43b6-9380-fbc4e31ee282" xsi:nil="true"/>
    <lcf76f155ced4ddcb4097134ff3c332f xmlns="4312d008-f018-42db-8044-acca5aba2d3e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1C0C515C0AA4586E77A5616D2CBB5" ma:contentTypeVersion="19" ma:contentTypeDescription="Create a new document." ma:contentTypeScope="" ma:versionID="12ebf49ebb65b3d5eae9d3c5b9852510">
  <xsd:schema xmlns:xsd="http://www.w3.org/2001/XMLSchema" xmlns:xs="http://www.w3.org/2001/XMLSchema" xmlns:p="http://schemas.microsoft.com/office/2006/metadata/properties" xmlns:ns1="http://schemas.microsoft.com/sharepoint/v3" xmlns:ns2="4312d008-f018-42db-8044-acca5aba2d3e" xmlns:ns3="ad856308-5974-43b6-9380-fbc4e31ee282" targetNamespace="http://schemas.microsoft.com/office/2006/metadata/properties" ma:root="true" ma:fieldsID="de62418f9e4d7e79035961bdbe822a88" ns1:_="" ns2:_="" ns3:_="">
    <xsd:import namespace="http://schemas.microsoft.com/sharepoint/v3"/>
    <xsd:import namespace="4312d008-f018-42db-8044-acca5aba2d3e"/>
    <xsd:import namespace="ad856308-5974-43b6-9380-fbc4e31ee2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2d008-f018-42db-8044-acca5aba2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c592f6e-9db9-49f2-9f9e-7d6ee315d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56308-5974-43b6-9380-fbc4e31ee2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744a422-f31e-467f-a3b4-55ceea27a7c8}" ma:internalName="TaxCatchAll" ma:showField="CatchAllData" ma:web="ad856308-5974-43b6-9380-fbc4e31ee2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689184-7091-44C8-BCCA-7562E5F17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CE574A-99BC-4107-A09E-CD4177004089}">
  <ds:schemaRefs>
    <ds:schemaRef ds:uri="http://purl.org/dc/elements/1.1/"/>
    <ds:schemaRef ds:uri="http://purl.org/dc/dcmitype/"/>
    <ds:schemaRef ds:uri="http://schemas.microsoft.com/sharepoint/v3"/>
    <ds:schemaRef ds:uri="http://schemas.openxmlformats.org/package/2006/metadata/core-properties"/>
    <ds:schemaRef ds:uri="http://purl.org/dc/terms/"/>
    <ds:schemaRef ds:uri="ad856308-5974-43b6-9380-fbc4e31ee282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4312d008-f018-42db-8044-acca5aba2d3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B6E4B70-314E-423D-947F-76A573740B73}">
  <ds:schemaRefs>
    <ds:schemaRef ds:uri="4312d008-f018-42db-8044-acca5aba2d3e"/>
    <ds:schemaRef ds:uri="ad856308-5974-43b6-9380-fbc4e31ee2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1408</Words>
  <Application>Microsoft Office PowerPoint</Application>
  <PresentationFormat>Widescreen</PresentationFormat>
  <Paragraphs>222</Paragraphs>
  <Slides>22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2_Standard</vt:lpstr>
      <vt:lpstr>2025 DMH Research Centers of Excellence​</vt:lpstr>
      <vt:lpstr>HPYE: Enhancing Career Development Outcomes Among Young Adults</vt:lpstr>
      <vt:lpstr>Because I aways forget</vt:lpstr>
      <vt:lpstr>Agenda</vt:lpstr>
      <vt:lpstr>Known Disruptions to Young Adult Career Development  </vt:lpstr>
      <vt:lpstr>Many people consider mental health conditions as disabling.  The greatest disabling condition, however,  is POVERTY.</vt:lpstr>
      <vt:lpstr>How HPYE works</vt:lpstr>
      <vt:lpstr>Modernizing “Supported Employment”</vt:lpstr>
      <vt:lpstr>Vision, Mission, Values &amp; Principles:</vt:lpstr>
      <vt:lpstr>Pillars of HYPE Services</vt:lpstr>
      <vt:lpstr>Suite of Services: Together or Separate</vt:lpstr>
      <vt:lpstr>FSST Modules</vt:lpstr>
      <vt:lpstr>Selected FSST Skills &amp; Strategies</vt:lpstr>
      <vt:lpstr>Teaching Time &amp; Task Management</vt:lpstr>
      <vt:lpstr>A HYPE Provider's Experience on Campus</vt:lpstr>
      <vt:lpstr>A HYPE Trainer's Experience with Trainees</vt:lpstr>
      <vt:lpstr>Randomized Control Trials</vt:lpstr>
      <vt:lpstr>Findings Across Studies</vt:lpstr>
      <vt:lpstr>A Young Adult's Perspective on HYPE</vt:lpstr>
      <vt:lpstr>Is HYPE and FSST available??</vt:lpstr>
      <vt:lpstr>Thank you!  Please contact HYPE@umassmed.edu to learn more.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Tasca, Robin</dc:creator>
  <cp:lastModifiedBy>Tasca, Robin</cp:lastModifiedBy>
  <cp:revision>48</cp:revision>
  <dcterms:created xsi:type="dcterms:W3CDTF">2025-05-12T01:41:44Z</dcterms:created>
  <dcterms:modified xsi:type="dcterms:W3CDTF">2025-05-29T18:50:33Z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0x0101000B51C0C515C0AA4586E77A5616D2CBB5</vt:lpwstr>
  </property>
  <property fmtid="{D5CDD505-2E9C-101B-9397-08002B2CF9AE}" pid="3" name="MediaServiceImageTags">
    <vt:lpwstr/>
  </property>
</Properties>
</file>