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399" r:id="rId3"/>
    <p:sldId id="400" r:id="rId4"/>
    <p:sldId id="401" r:id="rId5"/>
    <p:sldId id="260" r:id="rId6"/>
    <p:sldId id="421" r:id="rId7"/>
    <p:sldId id="262" r:id="rId8"/>
    <p:sldId id="261" r:id="rId9"/>
    <p:sldId id="403" r:id="rId10"/>
    <p:sldId id="422" r:id="rId11"/>
    <p:sldId id="423" r:id="rId12"/>
    <p:sldId id="428" r:id="rId13"/>
    <p:sldId id="404" r:id="rId14"/>
    <p:sldId id="406" r:id="rId15"/>
    <p:sldId id="407" r:id="rId16"/>
    <p:sldId id="408" r:id="rId17"/>
    <p:sldId id="426" r:id="rId18"/>
    <p:sldId id="270" r:id="rId19"/>
    <p:sldId id="272" r:id="rId20"/>
    <p:sldId id="413" r:id="rId21"/>
    <p:sldId id="414" r:id="rId22"/>
    <p:sldId id="415" r:id="rId23"/>
    <p:sldId id="429" r:id="rId24"/>
    <p:sldId id="416" r:id="rId25"/>
    <p:sldId id="425" r:id="rId26"/>
    <p:sldId id="417" r:id="rId27"/>
    <p:sldId id="418" r:id="rId28"/>
    <p:sldId id="419" r:id="rId29"/>
    <p:sldId id="420" r:id="rId30"/>
    <p:sldId id="431" r:id="rId31"/>
    <p:sldId id="432" r:id="rId32"/>
    <p:sldId id="430"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CA1416-493E-D72B-B632-A7715B0862C9}" name="Davis, Maryann" initials="MD" userId="S::Maryann.Davis@umassmed.edu::fa0d2fba-3e5d-4d6a-8f5b-26a10be622a8" providerId="AD"/>
  <p188:author id="{035BCF76-52ED-0FF3-DA51-01F0B41D7CD8}" name="Logan, Deirdre" initials="DL" userId="S::Deirdre.Logan@umassmed.edu::887d52e6-e724-4f8c-9a80-ece1df9bc11e" providerId="AD"/>
  <p188:author id="{76381BFD-F54A-46A7-3E6A-9026736E910A}" name="Nancy Koroloff" initials="NK" userId="1d3ad5265af4c0c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AF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7DFEBD-FEF1-40B2-B68D-D2C3C3B5DB68}" v="6" dt="2025-06-02T15:45:30.5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871" autoAdjust="0"/>
  </p:normalViewPr>
  <p:slideViewPr>
    <p:cSldViewPr snapToGrid="0">
      <p:cViewPr varScale="1">
        <p:scale>
          <a:sx n="63" d="100"/>
          <a:sy n="63" d="100"/>
        </p:scale>
        <p:origin x="638" y="62"/>
      </p:cViewPr>
      <p:guideLst/>
    </p:cSldViewPr>
  </p:slideViewPr>
  <p:notesTextViewPr>
    <p:cViewPr>
      <p:scale>
        <a:sx n="1" d="1"/>
        <a:sy n="1" d="1"/>
      </p:scale>
      <p:origin x="0" y="0"/>
    </p:cViewPr>
  </p:notesTextViewPr>
  <p:notesViewPr>
    <p:cSldViewPr snapToGrid="0">
      <p:cViewPr varScale="1">
        <p:scale>
          <a:sx n="81" d="100"/>
          <a:sy n="81" d="100"/>
        </p:scale>
        <p:origin x="385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C076C8-BB0E-4128-882F-592F576D1F61}"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464AE1D1-536A-489B-B34A-E4E229D279E8}">
      <dgm:prSet/>
      <dgm:spPr/>
      <dgm:t>
        <a:bodyPr/>
        <a:lstStyle/>
        <a:p>
          <a:r>
            <a:rPr lang="en-US" dirty="0"/>
            <a:t>Johnsen, M., Morrissey, J., &amp; Calloway, M. (1996).  Structure and Change in Child Mental Health Service Delivery Networks.  </a:t>
          </a:r>
          <a:r>
            <a:rPr lang="en-US" i="1" dirty="0"/>
            <a:t>Journal of Community Psychology, </a:t>
          </a:r>
          <a:r>
            <a:rPr lang="en-US" dirty="0"/>
            <a:t>(24) 3, 275-289</a:t>
          </a:r>
        </a:p>
      </dgm:t>
    </dgm:pt>
    <dgm:pt modelId="{3B6816CF-5E18-4CE8-B22A-A4E6A9034C86}" type="parTrans" cxnId="{DECBC535-35DE-493C-96CC-5019249C2701}">
      <dgm:prSet/>
      <dgm:spPr/>
      <dgm:t>
        <a:bodyPr/>
        <a:lstStyle/>
        <a:p>
          <a:endParaRPr lang="en-US"/>
        </a:p>
      </dgm:t>
    </dgm:pt>
    <dgm:pt modelId="{C97D9177-2CBA-499A-8032-6551A5A5708B}" type="sibTrans" cxnId="{DECBC535-35DE-493C-96CC-5019249C2701}">
      <dgm:prSet/>
      <dgm:spPr/>
      <dgm:t>
        <a:bodyPr/>
        <a:lstStyle/>
        <a:p>
          <a:endParaRPr lang="en-US"/>
        </a:p>
      </dgm:t>
    </dgm:pt>
    <dgm:pt modelId="{C541ABC8-486E-46DC-9025-724D82DC1F1A}">
      <dgm:prSet/>
      <dgm:spPr/>
      <dgm:t>
        <a:bodyPr/>
        <a:lstStyle/>
        <a:p>
          <a:r>
            <a:rPr lang="en-US" dirty="0"/>
            <a:t>Davis, M., Koroloff, N., and Johnsen, M. (2012).  Social Network Analysis of Child and Adult Interorganizational Connections. </a:t>
          </a:r>
          <a:r>
            <a:rPr lang="en-US" i="1" dirty="0"/>
            <a:t>Psychiatric Rehabilitation Journal, (35), </a:t>
          </a:r>
          <a:r>
            <a:rPr lang="en-US" dirty="0"/>
            <a:t>3, 265-272</a:t>
          </a:r>
        </a:p>
      </dgm:t>
    </dgm:pt>
    <dgm:pt modelId="{491C8FDA-D2E2-42A5-9023-5BB3AE190AE6}" type="parTrans" cxnId="{8CBD15E3-B827-43B4-8754-2B59B7A20B4E}">
      <dgm:prSet/>
      <dgm:spPr/>
      <dgm:t>
        <a:bodyPr/>
        <a:lstStyle/>
        <a:p>
          <a:endParaRPr lang="en-US"/>
        </a:p>
      </dgm:t>
    </dgm:pt>
    <dgm:pt modelId="{7509D40D-1DC7-46F7-B1F3-6C7639C86015}" type="sibTrans" cxnId="{8CBD15E3-B827-43B4-8754-2B59B7A20B4E}">
      <dgm:prSet/>
      <dgm:spPr/>
      <dgm:t>
        <a:bodyPr/>
        <a:lstStyle/>
        <a:p>
          <a:endParaRPr lang="en-US"/>
        </a:p>
      </dgm:t>
    </dgm:pt>
    <dgm:pt modelId="{7E48BF5C-195C-47AF-A0BB-DBF307764352}" type="pres">
      <dgm:prSet presAssocID="{EDC076C8-BB0E-4128-882F-592F576D1F61}" presName="hierChild1" presStyleCnt="0">
        <dgm:presLayoutVars>
          <dgm:chPref val="1"/>
          <dgm:dir/>
          <dgm:animOne val="branch"/>
          <dgm:animLvl val="lvl"/>
          <dgm:resizeHandles/>
        </dgm:presLayoutVars>
      </dgm:prSet>
      <dgm:spPr/>
    </dgm:pt>
    <dgm:pt modelId="{EC7EC495-DDE4-440B-A347-5724D2C91018}" type="pres">
      <dgm:prSet presAssocID="{464AE1D1-536A-489B-B34A-E4E229D279E8}" presName="hierRoot1" presStyleCnt="0"/>
      <dgm:spPr/>
    </dgm:pt>
    <dgm:pt modelId="{36BE882F-D390-4F33-9E7C-0E6968C3356F}" type="pres">
      <dgm:prSet presAssocID="{464AE1D1-536A-489B-B34A-E4E229D279E8}" presName="composite" presStyleCnt="0"/>
      <dgm:spPr/>
    </dgm:pt>
    <dgm:pt modelId="{87CDD6B7-52D4-44BF-817E-EE88B71F749D}" type="pres">
      <dgm:prSet presAssocID="{464AE1D1-536A-489B-B34A-E4E229D279E8}" presName="background" presStyleLbl="node0" presStyleIdx="0" presStyleCnt="2"/>
      <dgm:spPr/>
    </dgm:pt>
    <dgm:pt modelId="{BFF2A394-21E7-4630-A141-E1F4E0BBCDDE}" type="pres">
      <dgm:prSet presAssocID="{464AE1D1-536A-489B-B34A-E4E229D279E8}" presName="text" presStyleLbl="fgAcc0" presStyleIdx="0" presStyleCnt="2">
        <dgm:presLayoutVars>
          <dgm:chPref val="3"/>
        </dgm:presLayoutVars>
      </dgm:prSet>
      <dgm:spPr/>
    </dgm:pt>
    <dgm:pt modelId="{4CBCB3CC-66D9-461B-AEEB-F569F8586687}" type="pres">
      <dgm:prSet presAssocID="{464AE1D1-536A-489B-B34A-E4E229D279E8}" presName="hierChild2" presStyleCnt="0"/>
      <dgm:spPr/>
    </dgm:pt>
    <dgm:pt modelId="{BD814B82-340E-4B3E-A1EF-0DD600E03426}" type="pres">
      <dgm:prSet presAssocID="{C541ABC8-486E-46DC-9025-724D82DC1F1A}" presName="hierRoot1" presStyleCnt="0"/>
      <dgm:spPr/>
    </dgm:pt>
    <dgm:pt modelId="{DFDB7F66-EDD8-49C1-91AF-B9F030565620}" type="pres">
      <dgm:prSet presAssocID="{C541ABC8-486E-46DC-9025-724D82DC1F1A}" presName="composite" presStyleCnt="0"/>
      <dgm:spPr/>
    </dgm:pt>
    <dgm:pt modelId="{4E5A036E-DD64-4C49-9F64-A30EA91624B7}" type="pres">
      <dgm:prSet presAssocID="{C541ABC8-486E-46DC-9025-724D82DC1F1A}" presName="background" presStyleLbl="node0" presStyleIdx="1" presStyleCnt="2"/>
      <dgm:spPr/>
    </dgm:pt>
    <dgm:pt modelId="{D50D7DC0-DBE9-4DC4-96D4-D06FE789215D}" type="pres">
      <dgm:prSet presAssocID="{C541ABC8-486E-46DC-9025-724D82DC1F1A}" presName="text" presStyleLbl="fgAcc0" presStyleIdx="1" presStyleCnt="2">
        <dgm:presLayoutVars>
          <dgm:chPref val="3"/>
        </dgm:presLayoutVars>
      </dgm:prSet>
      <dgm:spPr/>
    </dgm:pt>
    <dgm:pt modelId="{4F0A67B6-3143-4D55-9175-1FEAFCC2E56C}" type="pres">
      <dgm:prSet presAssocID="{C541ABC8-486E-46DC-9025-724D82DC1F1A}" presName="hierChild2" presStyleCnt="0"/>
      <dgm:spPr/>
    </dgm:pt>
  </dgm:ptLst>
  <dgm:cxnLst>
    <dgm:cxn modelId="{DFEFE528-4A29-4786-914D-EB076E514F95}" type="presOf" srcId="{C541ABC8-486E-46DC-9025-724D82DC1F1A}" destId="{D50D7DC0-DBE9-4DC4-96D4-D06FE789215D}" srcOrd="0" destOrd="0" presId="urn:microsoft.com/office/officeart/2005/8/layout/hierarchy1"/>
    <dgm:cxn modelId="{DECBC535-35DE-493C-96CC-5019249C2701}" srcId="{EDC076C8-BB0E-4128-882F-592F576D1F61}" destId="{464AE1D1-536A-489B-B34A-E4E229D279E8}" srcOrd="0" destOrd="0" parTransId="{3B6816CF-5E18-4CE8-B22A-A4E6A9034C86}" sibTransId="{C97D9177-2CBA-499A-8032-6551A5A5708B}"/>
    <dgm:cxn modelId="{99CE1A5F-06A4-4A0C-94FB-C4B80DC70ADE}" type="presOf" srcId="{464AE1D1-536A-489B-B34A-E4E229D279E8}" destId="{BFF2A394-21E7-4630-A141-E1F4E0BBCDDE}" srcOrd="0" destOrd="0" presId="urn:microsoft.com/office/officeart/2005/8/layout/hierarchy1"/>
    <dgm:cxn modelId="{D872979A-DA4F-4C31-8DB9-6AEF0D7799B0}" type="presOf" srcId="{EDC076C8-BB0E-4128-882F-592F576D1F61}" destId="{7E48BF5C-195C-47AF-A0BB-DBF307764352}" srcOrd="0" destOrd="0" presId="urn:microsoft.com/office/officeart/2005/8/layout/hierarchy1"/>
    <dgm:cxn modelId="{8CBD15E3-B827-43B4-8754-2B59B7A20B4E}" srcId="{EDC076C8-BB0E-4128-882F-592F576D1F61}" destId="{C541ABC8-486E-46DC-9025-724D82DC1F1A}" srcOrd="1" destOrd="0" parTransId="{491C8FDA-D2E2-42A5-9023-5BB3AE190AE6}" sibTransId="{7509D40D-1DC7-46F7-B1F3-6C7639C86015}"/>
    <dgm:cxn modelId="{D8C691BB-F142-450E-8A16-9F0EB9FAAA83}" type="presParOf" srcId="{7E48BF5C-195C-47AF-A0BB-DBF307764352}" destId="{EC7EC495-DDE4-440B-A347-5724D2C91018}" srcOrd="0" destOrd="0" presId="urn:microsoft.com/office/officeart/2005/8/layout/hierarchy1"/>
    <dgm:cxn modelId="{3DC93E2F-9966-48B7-B4BB-FE42C6133F0E}" type="presParOf" srcId="{EC7EC495-DDE4-440B-A347-5724D2C91018}" destId="{36BE882F-D390-4F33-9E7C-0E6968C3356F}" srcOrd="0" destOrd="0" presId="urn:microsoft.com/office/officeart/2005/8/layout/hierarchy1"/>
    <dgm:cxn modelId="{C521D527-1998-4C44-8804-4FEE6FC2B21A}" type="presParOf" srcId="{36BE882F-D390-4F33-9E7C-0E6968C3356F}" destId="{87CDD6B7-52D4-44BF-817E-EE88B71F749D}" srcOrd="0" destOrd="0" presId="urn:microsoft.com/office/officeart/2005/8/layout/hierarchy1"/>
    <dgm:cxn modelId="{E3FD4455-F14C-40CB-992B-53758E041EDD}" type="presParOf" srcId="{36BE882F-D390-4F33-9E7C-0E6968C3356F}" destId="{BFF2A394-21E7-4630-A141-E1F4E0BBCDDE}" srcOrd="1" destOrd="0" presId="urn:microsoft.com/office/officeart/2005/8/layout/hierarchy1"/>
    <dgm:cxn modelId="{54666C02-918C-4F93-890F-C23A5806224B}" type="presParOf" srcId="{EC7EC495-DDE4-440B-A347-5724D2C91018}" destId="{4CBCB3CC-66D9-461B-AEEB-F569F8586687}" srcOrd="1" destOrd="0" presId="urn:microsoft.com/office/officeart/2005/8/layout/hierarchy1"/>
    <dgm:cxn modelId="{CB71E452-DED3-42E8-A55E-FBDA92974299}" type="presParOf" srcId="{7E48BF5C-195C-47AF-A0BB-DBF307764352}" destId="{BD814B82-340E-4B3E-A1EF-0DD600E03426}" srcOrd="1" destOrd="0" presId="urn:microsoft.com/office/officeart/2005/8/layout/hierarchy1"/>
    <dgm:cxn modelId="{8B062191-66AD-4EEB-85EA-0DEF7858BC7F}" type="presParOf" srcId="{BD814B82-340E-4B3E-A1EF-0DD600E03426}" destId="{DFDB7F66-EDD8-49C1-91AF-B9F030565620}" srcOrd="0" destOrd="0" presId="urn:microsoft.com/office/officeart/2005/8/layout/hierarchy1"/>
    <dgm:cxn modelId="{374D57E3-061B-4A38-9099-F26ED98116AF}" type="presParOf" srcId="{DFDB7F66-EDD8-49C1-91AF-B9F030565620}" destId="{4E5A036E-DD64-4C49-9F64-A30EA91624B7}" srcOrd="0" destOrd="0" presId="urn:microsoft.com/office/officeart/2005/8/layout/hierarchy1"/>
    <dgm:cxn modelId="{B43A1CC5-015E-45E1-A09B-EE06027BF3CE}" type="presParOf" srcId="{DFDB7F66-EDD8-49C1-91AF-B9F030565620}" destId="{D50D7DC0-DBE9-4DC4-96D4-D06FE789215D}" srcOrd="1" destOrd="0" presId="urn:microsoft.com/office/officeart/2005/8/layout/hierarchy1"/>
    <dgm:cxn modelId="{235EE16A-3BAC-4938-9594-303A9F9A0F5D}" type="presParOf" srcId="{BD814B82-340E-4B3E-A1EF-0DD600E03426}" destId="{4F0A67B6-3143-4D55-9175-1FEAFCC2E56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61CCA1-A0F9-434A-9E7C-5D0B815FF90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8C24D8A-9713-416B-BEFC-58D6DE81575C}">
      <dgm:prSet/>
      <dgm:spPr/>
      <dgm:t>
        <a:bodyPr/>
        <a:lstStyle/>
        <a:p>
          <a:r>
            <a:rPr lang="en-US" b="0" dirty="0">
              <a:solidFill>
                <a:srgbClr val="000000"/>
              </a:solidFill>
            </a:rPr>
            <a:t>Davis, </a:t>
          </a:r>
          <a:r>
            <a:rPr lang="en-US" dirty="0">
              <a:solidFill>
                <a:srgbClr val="000000"/>
              </a:solidFill>
            </a:rPr>
            <a:t>M. (2003). Addressing the needs of youth in transition to adulthood. </a:t>
          </a:r>
          <a:r>
            <a:rPr lang="en-US" i="1" dirty="0">
              <a:solidFill>
                <a:srgbClr val="000000"/>
              </a:solidFill>
            </a:rPr>
            <a:t>Administration and</a:t>
          </a:r>
          <a:r>
            <a:rPr lang="en-US" dirty="0">
              <a:solidFill>
                <a:srgbClr val="000000"/>
              </a:solidFill>
            </a:rPr>
            <a:t> </a:t>
          </a:r>
          <a:r>
            <a:rPr lang="en-US" i="1" dirty="0">
              <a:solidFill>
                <a:srgbClr val="000000"/>
              </a:solidFill>
            </a:rPr>
            <a:t>Policy in Mental Health</a:t>
          </a:r>
          <a:r>
            <a:rPr lang="en-US" dirty="0">
              <a:solidFill>
                <a:srgbClr val="000000"/>
              </a:solidFill>
            </a:rPr>
            <a:t>, 30, 495-509.</a:t>
          </a:r>
        </a:p>
      </dgm:t>
    </dgm:pt>
    <dgm:pt modelId="{8739FEF8-DF5C-4F42-96F3-4880934EEAE7}" type="parTrans" cxnId="{C1012A7A-A150-4C25-922D-4599806EA1D9}">
      <dgm:prSet/>
      <dgm:spPr/>
      <dgm:t>
        <a:bodyPr/>
        <a:lstStyle/>
        <a:p>
          <a:endParaRPr lang="en-US">
            <a:solidFill>
              <a:srgbClr val="000000"/>
            </a:solidFill>
          </a:endParaRPr>
        </a:p>
      </dgm:t>
    </dgm:pt>
    <dgm:pt modelId="{6066FAC4-BA4F-458E-9E46-FFFAAFCB79AA}" type="sibTrans" cxnId="{C1012A7A-A150-4C25-922D-4599806EA1D9}">
      <dgm:prSet/>
      <dgm:spPr/>
      <dgm:t>
        <a:bodyPr/>
        <a:lstStyle/>
        <a:p>
          <a:endParaRPr lang="en-US">
            <a:solidFill>
              <a:srgbClr val="000000"/>
            </a:solidFill>
          </a:endParaRPr>
        </a:p>
      </dgm:t>
    </dgm:pt>
    <dgm:pt modelId="{6B62D55C-A604-47A3-943B-C6DE65B241DA}">
      <dgm:prSet/>
      <dgm:spPr/>
      <dgm:t>
        <a:bodyPr/>
        <a:lstStyle/>
        <a:p>
          <a:r>
            <a:rPr lang="en-US" b="0" dirty="0">
              <a:solidFill>
                <a:srgbClr val="000000"/>
              </a:solidFill>
            </a:rPr>
            <a:t>Davis, </a:t>
          </a:r>
          <a:r>
            <a:rPr lang="en-US" dirty="0">
              <a:solidFill>
                <a:srgbClr val="000000"/>
              </a:solidFill>
            </a:rPr>
            <a:t>M., &amp; Sondheimer, D. (2005). Child mental health systems’ efforts to support youth in transition to adulthood. </a:t>
          </a:r>
          <a:r>
            <a:rPr lang="en-US" i="1" dirty="0">
              <a:solidFill>
                <a:srgbClr val="000000"/>
              </a:solidFill>
            </a:rPr>
            <a:t>Journal of Behavioral Health Services and Research</a:t>
          </a:r>
          <a:r>
            <a:rPr lang="en-US" dirty="0">
              <a:solidFill>
                <a:srgbClr val="000000"/>
              </a:solidFill>
            </a:rPr>
            <a:t>, 32, 27-42.</a:t>
          </a:r>
        </a:p>
      </dgm:t>
    </dgm:pt>
    <dgm:pt modelId="{1E50AF1F-D936-42D6-A62F-62FDFEB09199}" type="parTrans" cxnId="{668F1F89-CEC8-495C-ACB0-55CF93CE2935}">
      <dgm:prSet/>
      <dgm:spPr/>
      <dgm:t>
        <a:bodyPr/>
        <a:lstStyle/>
        <a:p>
          <a:endParaRPr lang="en-US">
            <a:solidFill>
              <a:srgbClr val="000000"/>
            </a:solidFill>
          </a:endParaRPr>
        </a:p>
      </dgm:t>
    </dgm:pt>
    <dgm:pt modelId="{F086F41E-F50C-470E-BAC4-8CA8616F79EF}" type="sibTrans" cxnId="{668F1F89-CEC8-495C-ACB0-55CF93CE2935}">
      <dgm:prSet/>
      <dgm:spPr/>
      <dgm:t>
        <a:bodyPr/>
        <a:lstStyle/>
        <a:p>
          <a:endParaRPr lang="en-US">
            <a:solidFill>
              <a:srgbClr val="000000"/>
            </a:solidFill>
          </a:endParaRPr>
        </a:p>
      </dgm:t>
    </dgm:pt>
    <dgm:pt modelId="{6A498253-EA38-4A72-A3CD-7A0DFE42C1D4}">
      <dgm:prSet/>
      <dgm:spPr/>
      <dgm:t>
        <a:bodyPr/>
        <a:lstStyle/>
        <a:p>
          <a:r>
            <a:rPr lang="en-US" b="0" dirty="0">
              <a:solidFill>
                <a:srgbClr val="000000"/>
              </a:solidFill>
            </a:rPr>
            <a:t>Davis, </a:t>
          </a:r>
          <a:r>
            <a:rPr lang="en-US" dirty="0">
              <a:solidFill>
                <a:srgbClr val="000000"/>
              </a:solidFill>
            </a:rPr>
            <a:t>M., Geller, J., &amp; Hunt, B. (2006). Within-state availability of transition-to-adulthood services for youths with serious mental health conditions. </a:t>
          </a:r>
          <a:r>
            <a:rPr lang="en-US" i="1" dirty="0">
              <a:solidFill>
                <a:srgbClr val="000000"/>
              </a:solidFill>
            </a:rPr>
            <a:t>Psychiatric Services</a:t>
          </a:r>
          <a:r>
            <a:rPr lang="en-US" dirty="0">
              <a:solidFill>
                <a:srgbClr val="000000"/>
              </a:solidFill>
            </a:rPr>
            <a:t>, 57, 1594-1599.</a:t>
          </a:r>
        </a:p>
      </dgm:t>
    </dgm:pt>
    <dgm:pt modelId="{396ACDB7-72CB-4E3E-8C2E-DCD618A12456}" type="parTrans" cxnId="{5EB2DB9D-DB55-4081-90D3-8F17F387A3CD}">
      <dgm:prSet/>
      <dgm:spPr/>
      <dgm:t>
        <a:bodyPr/>
        <a:lstStyle/>
        <a:p>
          <a:endParaRPr lang="en-US">
            <a:solidFill>
              <a:srgbClr val="000000"/>
            </a:solidFill>
          </a:endParaRPr>
        </a:p>
      </dgm:t>
    </dgm:pt>
    <dgm:pt modelId="{D49DA50D-BA38-47E7-A25C-191920216F38}" type="sibTrans" cxnId="{5EB2DB9D-DB55-4081-90D3-8F17F387A3CD}">
      <dgm:prSet/>
      <dgm:spPr/>
      <dgm:t>
        <a:bodyPr/>
        <a:lstStyle/>
        <a:p>
          <a:endParaRPr lang="en-US">
            <a:solidFill>
              <a:srgbClr val="000000"/>
            </a:solidFill>
          </a:endParaRPr>
        </a:p>
      </dgm:t>
    </dgm:pt>
    <dgm:pt modelId="{DCA07454-3FFE-435A-890A-3AA39F302DC6}" type="pres">
      <dgm:prSet presAssocID="{4561CCA1-A0F9-434A-9E7C-5D0B815FF909}" presName="linear" presStyleCnt="0">
        <dgm:presLayoutVars>
          <dgm:animLvl val="lvl"/>
          <dgm:resizeHandles val="exact"/>
        </dgm:presLayoutVars>
      </dgm:prSet>
      <dgm:spPr/>
    </dgm:pt>
    <dgm:pt modelId="{7200F2C8-EAFF-4F71-B4DD-C74DFF5E3D67}" type="pres">
      <dgm:prSet presAssocID="{E8C24D8A-9713-416B-BEFC-58D6DE81575C}" presName="parentText" presStyleLbl="node1" presStyleIdx="0" presStyleCnt="3">
        <dgm:presLayoutVars>
          <dgm:chMax val="0"/>
          <dgm:bulletEnabled val="1"/>
        </dgm:presLayoutVars>
      </dgm:prSet>
      <dgm:spPr/>
    </dgm:pt>
    <dgm:pt modelId="{1D30D04B-B999-4AF7-94EE-ED4188400096}" type="pres">
      <dgm:prSet presAssocID="{6066FAC4-BA4F-458E-9E46-FFFAAFCB79AA}" presName="spacer" presStyleCnt="0"/>
      <dgm:spPr/>
    </dgm:pt>
    <dgm:pt modelId="{87BA3786-9DAE-47A3-9A8D-23168C20CD23}" type="pres">
      <dgm:prSet presAssocID="{6B62D55C-A604-47A3-943B-C6DE65B241DA}" presName="parentText" presStyleLbl="node1" presStyleIdx="1" presStyleCnt="3">
        <dgm:presLayoutVars>
          <dgm:chMax val="0"/>
          <dgm:bulletEnabled val="1"/>
        </dgm:presLayoutVars>
      </dgm:prSet>
      <dgm:spPr/>
    </dgm:pt>
    <dgm:pt modelId="{8923249D-7031-4CB8-ABE5-F731784AB213}" type="pres">
      <dgm:prSet presAssocID="{F086F41E-F50C-470E-BAC4-8CA8616F79EF}" presName="spacer" presStyleCnt="0"/>
      <dgm:spPr/>
    </dgm:pt>
    <dgm:pt modelId="{4990BA9B-FA96-4674-B0F4-4773488AA9A8}" type="pres">
      <dgm:prSet presAssocID="{6A498253-EA38-4A72-A3CD-7A0DFE42C1D4}" presName="parentText" presStyleLbl="node1" presStyleIdx="2" presStyleCnt="3">
        <dgm:presLayoutVars>
          <dgm:chMax val="0"/>
          <dgm:bulletEnabled val="1"/>
        </dgm:presLayoutVars>
      </dgm:prSet>
      <dgm:spPr/>
    </dgm:pt>
  </dgm:ptLst>
  <dgm:cxnLst>
    <dgm:cxn modelId="{C1012A7A-A150-4C25-922D-4599806EA1D9}" srcId="{4561CCA1-A0F9-434A-9E7C-5D0B815FF909}" destId="{E8C24D8A-9713-416B-BEFC-58D6DE81575C}" srcOrd="0" destOrd="0" parTransId="{8739FEF8-DF5C-4F42-96F3-4880934EEAE7}" sibTransId="{6066FAC4-BA4F-458E-9E46-FFFAAFCB79AA}"/>
    <dgm:cxn modelId="{3E2F8A7C-6AAD-4F94-9CE1-A1151E71B669}" type="presOf" srcId="{6A498253-EA38-4A72-A3CD-7A0DFE42C1D4}" destId="{4990BA9B-FA96-4674-B0F4-4773488AA9A8}" srcOrd="0" destOrd="0" presId="urn:microsoft.com/office/officeart/2005/8/layout/vList2"/>
    <dgm:cxn modelId="{668F1F89-CEC8-495C-ACB0-55CF93CE2935}" srcId="{4561CCA1-A0F9-434A-9E7C-5D0B815FF909}" destId="{6B62D55C-A604-47A3-943B-C6DE65B241DA}" srcOrd="1" destOrd="0" parTransId="{1E50AF1F-D936-42D6-A62F-62FDFEB09199}" sibTransId="{F086F41E-F50C-470E-BAC4-8CA8616F79EF}"/>
    <dgm:cxn modelId="{6025899D-0237-4975-832F-F5F093B524B3}" type="presOf" srcId="{E8C24D8A-9713-416B-BEFC-58D6DE81575C}" destId="{7200F2C8-EAFF-4F71-B4DD-C74DFF5E3D67}" srcOrd="0" destOrd="0" presId="urn:microsoft.com/office/officeart/2005/8/layout/vList2"/>
    <dgm:cxn modelId="{5EB2DB9D-DB55-4081-90D3-8F17F387A3CD}" srcId="{4561CCA1-A0F9-434A-9E7C-5D0B815FF909}" destId="{6A498253-EA38-4A72-A3CD-7A0DFE42C1D4}" srcOrd="2" destOrd="0" parTransId="{396ACDB7-72CB-4E3E-8C2E-DCD618A12456}" sibTransId="{D49DA50D-BA38-47E7-A25C-191920216F38}"/>
    <dgm:cxn modelId="{6A5527D1-9029-4831-AC63-08894DDBDEC6}" type="presOf" srcId="{4561CCA1-A0F9-434A-9E7C-5D0B815FF909}" destId="{DCA07454-3FFE-435A-890A-3AA39F302DC6}" srcOrd="0" destOrd="0" presId="urn:microsoft.com/office/officeart/2005/8/layout/vList2"/>
    <dgm:cxn modelId="{DF794CEE-9506-44F2-AB3A-D66D4DD20335}" type="presOf" srcId="{6B62D55C-A604-47A3-943B-C6DE65B241DA}" destId="{87BA3786-9DAE-47A3-9A8D-23168C20CD23}" srcOrd="0" destOrd="0" presId="urn:microsoft.com/office/officeart/2005/8/layout/vList2"/>
    <dgm:cxn modelId="{7031A484-AF41-4B0D-B285-24660960A1AE}" type="presParOf" srcId="{DCA07454-3FFE-435A-890A-3AA39F302DC6}" destId="{7200F2C8-EAFF-4F71-B4DD-C74DFF5E3D67}" srcOrd="0" destOrd="0" presId="urn:microsoft.com/office/officeart/2005/8/layout/vList2"/>
    <dgm:cxn modelId="{60E10871-F757-4E96-92D9-1FD0C76A437E}" type="presParOf" srcId="{DCA07454-3FFE-435A-890A-3AA39F302DC6}" destId="{1D30D04B-B999-4AF7-94EE-ED4188400096}" srcOrd="1" destOrd="0" presId="urn:microsoft.com/office/officeart/2005/8/layout/vList2"/>
    <dgm:cxn modelId="{BD70D017-B92A-45B9-A6F1-04E46D977AEC}" type="presParOf" srcId="{DCA07454-3FFE-435A-890A-3AA39F302DC6}" destId="{87BA3786-9DAE-47A3-9A8D-23168C20CD23}" srcOrd="2" destOrd="0" presId="urn:microsoft.com/office/officeart/2005/8/layout/vList2"/>
    <dgm:cxn modelId="{0BAED65D-6DEC-402A-AF1B-E5FE7F7BE695}" type="presParOf" srcId="{DCA07454-3FFE-435A-890A-3AA39F302DC6}" destId="{8923249D-7031-4CB8-ABE5-F731784AB213}" srcOrd="3" destOrd="0" presId="urn:microsoft.com/office/officeart/2005/8/layout/vList2"/>
    <dgm:cxn modelId="{09A31CBA-4B44-488A-834D-9C90AF1BB3D1}" type="presParOf" srcId="{DCA07454-3FFE-435A-890A-3AA39F302DC6}" destId="{4990BA9B-FA96-4674-B0F4-4773488AA9A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DD6B7-52D4-44BF-817E-EE88B71F749D}">
      <dsp:nvSpPr>
        <dsp:cNvPr id="0" name=""/>
        <dsp:cNvSpPr/>
      </dsp:nvSpPr>
      <dsp:spPr>
        <a:xfrm>
          <a:off x="1320" y="150224"/>
          <a:ext cx="4636182" cy="294397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2A394-21E7-4630-A141-E1F4E0BBCDDE}">
      <dsp:nvSpPr>
        <dsp:cNvPr id="0" name=""/>
        <dsp:cNvSpPr/>
      </dsp:nvSpPr>
      <dsp:spPr>
        <a:xfrm>
          <a:off x="516452" y="639599"/>
          <a:ext cx="4636182" cy="29439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Johnsen, M., Morrissey, J., &amp; Calloway, M. (1996).  Structure and Change in Child Mental Health Service Delivery Networks.  </a:t>
          </a:r>
          <a:r>
            <a:rPr lang="en-US" sz="2700" i="1" kern="1200" dirty="0"/>
            <a:t>Journal of Community Psychology, </a:t>
          </a:r>
          <a:r>
            <a:rPr lang="en-US" sz="2700" kern="1200" dirty="0"/>
            <a:t>(24) 3, 275-289</a:t>
          </a:r>
        </a:p>
      </dsp:txBody>
      <dsp:txXfrm>
        <a:off x="602678" y="725825"/>
        <a:ext cx="4463730" cy="2771523"/>
      </dsp:txXfrm>
    </dsp:sp>
    <dsp:sp modelId="{4E5A036E-DD64-4C49-9F64-A30EA91624B7}">
      <dsp:nvSpPr>
        <dsp:cNvPr id="0" name=""/>
        <dsp:cNvSpPr/>
      </dsp:nvSpPr>
      <dsp:spPr>
        <a:xfrm>
          <a:off x="5667765" y="150224"/>
          <a:ext cx="4636182" cy="294397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D7DC0-DBE9-4DC4-96D4-D06FE789215D}">
      <dsp:nvSpPr>
        <dsp:cNvPr id="0" name=""/>
        <dsp:cNvSpPr/>
      </dsp:nvSpPr>
      <dsp:spPr>
        <a:xfrm>
          <a:off x="6182897" y="639599"/>
          <a:ext cx="4636182" cy="29439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Davis, M., Koroloff, N., and Johnsen, M. (2012).  Social Network Analysis of Child and Adult Interorganizational Connections. </a:t>
          </a:r>
          <a:r>
            <a:rPr lang="en-US" sz="2700" i="1" kern="1200" dirty="0"/>
            <a:t>Psychiatric Rehabilitation Journal, (35), </a:t>
          </a:r>
          <a:r>
            <a:rPr lang="en-US" sz="2700" kern="1200" dirty="0"/>
            <a:t>3, 265-272</a:t>
          </a:r>
        </a:p>
      </dsp:txBody>
      <dsp:txXfrm>
        <a:off x="6269123" y="725825"/>
        <a:ext cx="4463730" cy="2771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0F2C8-EAFF-4F71-B4DD-C74DFF5E3D67}">
      <dsp:nvSpPr>
        <dsp:cNvPr id="0" name=""/>
        <dsp:cNvSpPr/>
      </dsp:nvSpPr>
      <dsp:spPr>
        <a:xfrm>
          <a:off x="0" y="33373"/>
          <a:ext cx="4828172" cy="181949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solidFill>
                <a:srgbClr val="000000"/>
              </a:solidFill>
            </a:rPr>
            <a:t>Davis, </a:t>
          </a:r>
          <a:r>
            <a:rPr lang="en-US" sz="2200" kern="1200" dirty="0">
              <a:solidFill>
                <a:srgbClr val="000000"/>
              </a:solidFill>
            </a:rPr>
            <a:t>M. (2003). Addressing the needs of youth in transition to adulthood. </a:t>
          </a:r>
          <a:r>
            <a:rPr lang="en-US" sz="2200" i="1" kern="1200" dirty="0">
              <a:solidFill>
                <a:srgbClr val="000000"/>
              </a:solidFill>
            </a:rPr>
            <a:t>Administration and</a:t>
          </a:r>
          <a:r>
            <a:rPr lang="en-US" sz="2200" kern="1200" dirty="0">
              <a:solidFill>
                <a:srgbClr val="000000"/>
              </a:solidFill>
            </a:rPr>
            <a:t> </a:t>
          </a:r>
          <a:r>
            <a:rPr lang="en-US" sz="2200" i="1" kern="1200" dirty="0">
              <a:solidFill>
                <a:srgbClr val="000000"/>
              </a:solidFill>
            </a:rPr>
            <a:t>Policy in Mental Health</a:t>
          </a:r>
          <a:r>
            <a:rPr lang="en-US" sz="2200" kern="1200" dirty="0">
              <a:solidFill>
                <a:srgbClr val="000000"/>
              </a:solidFill>
            </a:rPr>
            <a:t>, 30, 495-509.</a:t>
          </a:r>
        </a:p>
      </dsp:txBody>
      <dsp:txXfrm>
        <a:off x="88820" y="122193"/>
        <a:ext cx="4650532" cy="1641856"/>
      </dsp:txXfrm>
    </dsp:sp>
    <dsp:sp modelId="{87BA3786-9DAE-47A3-9A8D-23168C20CD23}">
      <dsp:nvSpPr>
        <dsp:cNvPr id="0" name=""/>
        <dsp:cNvSpPr/>
      </dsp:nvSpPr>
      <dsp:spPr>
        <a:xfrm>
          <a:off x="0" y="1916229"/>
          <a:ext cx="4828172" cy="1819496"/>
        </a:xfrm>
        <a:prstGeom prst="roundRect">
          <a:avLst/>
        </a:prstGeom>
        <a:solidFill>
          <a:schemeClr val="accent2">
            <a:hueOff val="-723100"/>
            <a:satOff val="-4962"/>
            <a:lumOff val="254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solidFill>
                <a:srgbClr val="000000"/>
              </a:solidFill>
            </a:rPr>
            <a:t>Davis, </a:t>
          </a:r>
          <a:r>
            <a:rPr lang="en-US" sz="2200" kern="1200" dirty="0">
              <a:solidFill>
                <a:srgbClr val="000000"/>
              </a:solidFill>
            </a:rPr>
            <a:t>M., &amp; Sondheimer, D. (2005). Child mental health systems’ efforts to support youth in transition to adulthood. </a:t>
          </a:r>
          <a:r>
            <a:rPr lang="en-US" sz="2200" i="1" kern="1200" dirty="0">
              <a:solidFill>
                <a:srgbClr val="000000"/>
              </a:solidFill>
            </a:rPr>
            <a:t>Journal of Behavioral Health Services and Research</a:t>
          </a:r>
          <a:r>
            <a:rPr lang="en-US" sz="2200" kern="1200" dirty="0">
              <a:solidFill>
                <a:srgbClr val="000000"/>
              </a:solidFill>
            </a:rPr>
            <a:t>, 32, 27-42.</a:t>
          </a:r>
        </a:p>
      </dsp:txBody>
      <dsp:txXfrm>
        <a:off x="88820" y="2005049"/>
        <a:ext cx="4650532" cy="1641856"/>
      </dsp:txXfrm>
    </dsp:sp>
    <dsp:sp modelId="{4990BA9B-FA96-4674-B0F4-4773488AA9A8}">
      <dsp:nvSpPr>
        <dsp:cNvPr id="0" name=""/>
        <dsp:cNvSpPr/>
      </dsp:nvSpPr>
      <dsp:spPr>
        <a:xfrm>
          <a:off x="0" y="3799085"/>
          <a:ext cx="4828172" cy="1819496"/>
        </a:xfrm>
        <a:prstGeom prst="roundRect">
          <a:avLst/>
        </a:prstGeom>
        <a:solidFill>
          <a:schemeClr val="accent2">
            <a:hueOff val="-1446200"/>
            <a:satOff val="-9924"/>
            <a:lumOff val="50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solidFill>
                <a:srgbClr val="000000"/>
              </a:solidFill>
            </a:rPr>
            <a:t>Davis, </a:t>
          </a:r>
          <a:r>
            <a:rPr lang="en-US" sz="2200" kern="1200" dirty="0">
              <a:solidFill>
                <a:srgbClr val="000000"/>
              </a:solidFill>
            </a:rPr>
            <a:t>M., Geller, J., &amp; Hunt, B. (2006). Within-state availability of transition-to-adulthood services for youths with serious mental health conditions. </a:t>
          </a:r>
          <a:r>
            <a:rPr lang="en-US" sz="2200" i="1" kern="1200" dirty="0">
              <a:solidFill>
                <a:srgbClr val="000000"/>
              </a:solidFill>
            </a:rPr>
            <a:t>Psychiatric Services</a:t>
          </a:r>
          <a:r>
            <a:rPr lang="en-US" sz="2200" kern="1200" dirty="0">
              <a:solidFill>
                <a:srgbClr val="000000"/>
              </a:solidFill>
            </a:rPr>
            <a:t>, 57, 1594-1599.</a:t>
          </a:r>
        </a:p>
      </dsp:txBody>
      <dsp:txXfrm>
        <a:off x="88820" y="3887905"/>
        <a:ext cx="4650532" cy="164185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F6B099-F47B-483E-B20B-9D789824517F}" type="datetimeFigureOut">
              <a:rPr lang="en-US" smtClean="0"/>
              <a:t>6/3/2025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7F27BE-1713-4E63-90AA-ED31F8CAB8B6}" type="slidenum">
              <a:rPr lang="en-US" smtClean="0"/>
              <a:t>‹#›</a:t>
            </a:fld>
            <a:endParaRPr lang="en-US"/>
          </a:p>
        </p:txBody>
      </p:sp>
    </p:spTree>
    <p:extLst>
      <p:ext uri="{BB962C8B-B14F-4D97-AF65-F5344CB8AC3E}">
        <p14:creationId xmlns:p14="http://schemas.microsoft.com/office/powerpoint/2010/main" val="959143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3109/1039856930908130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7F27BE-1713-4E63-90AA-ED31F8CAB8B6}" type="slidenum">
              <a:rPr lang="en-US" smtClean="0"/>
              <a:t>1</a:t>
            </a:fld>
            <a:endParaRPr lang="en-US"/>
          </a:p>
        </p:txBody>
      </p:sp>
    </p:spTree>
    <p:extLst>
      <p:ext uri="{BB962C8B-B14F-4D97-AF65-F5344CB8AC3E}">
        <p14:creationId xmlns:p14="http://schemas.microsoft.com/office/powerpoint/2010/main" val="1605419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76238"/>
            <a:ext cx="5575300" cy="3136900"/>
          </a:xfrm>
        </p:spPr>
      </p:sp>
      <p:sp>
        <p:nvSpPr>
          <p:cNvPr id="3" name="Notes Placeholder 2"/>
          <p:cNvSpPr>
            <a:spLocks noGrp="1"/>
          </p:cNvSpPr>
          <p:nvPr>
            <p:ph type="body" idx="1"/>
          </p:nvPr>
        </p:nvSpPr>
        <p:spPr>
          <a:xfrm>
            <a:off x="701040" y="3635130"/>
            <a:ext cx="5608320" cy="4499220"/>
          </a:xfrm>
        </p:spPr>
        <p:txBody>
          <a:bodyPr/>
          <a:lstStyle/>
          <a:p>
            <a:pPr marL="174708" indent="-174708">
              <a:buFont typeface="Arial" panose="020B0604020202020204" pitchFamily="34" charset="0"/>
              <a:buChar char="•"/>
            </a:pPr>
            <a:r>
              <a:rPr lang="en-US" sz="1300" dirty="0">
                <a:latin typeface="Arial" panose="020B0604020202020204" pitchFamily="34" charset="0"/>
                <a:cs typeface="Arial" panose="020B0604020202020204" pitchFamily="34" charset="0"/>
              </a:rPr>
              <a:t>I attended that conference in 1993, and that symposium completely captured my interest.  I, myself, had experienced many difficulties, including with my mental health, in the immediate years after graduating in from high school, so this resonated with me. </a:t>
            </a:r>
          </a:p>
          <a:p>
            <a:pPr marL="174708" indent="-174708">
              <a:buFont typeface="Arial" panose="020B0604020202020204" pitchFamily="34" charset="0"/>
              <a:buChar char="•"/>
            </a:pPr>
            <a:r>
              <a:rPr lang="en-US" sz="1300" dirty="0">
                <a:latin typeface="Arial" panose="020B0604020202020204" pitchFamily="34" charset="0"/>
                <a:cs typeface="Arial" panose="020B0604020202020204" pitchFamily="34" charset="0"/>
              </a:rPr>
              <a:t>I was also working for a  non-profit children’s mental  health agency in the Boston area as “data” person, and I asked the program directors of their numerous adolescent programs what they knew about their clients as they aged out of services, and they described that they were often completely unable to help them obtain adult services, and knew that many weren’t doing well.  </a:t>
            </a:r>
          </a:p>
          <a:p>
            <a:pPr marL="174708" indent="-174708">
              <a:buFont typeface="Arial" panose="020B0604020202020204" pitchFamily="34" charset="0"/>
              <a:buChar char="•"/>
            </a:pPr>
            <a:r>
              <a:rPr lang="en-US" sz="1300" dirty="0">
                <a:latin typeface="Arial" panose="020B0604020202020204" pitchFamily="34" charset="0"/>
                <a:cs typeface="Arial" panose="020B0604020202020204" pitchFamily="34" charset="0"/>
              </a:rPr>
              <a:t>I started by interviewing as many of those youth as I could, and they often described not receiving any more help, being out of school and not able to work.  I had presented some of these findings at the Tampa Children’s conference in 1995.  </a:t>
            </a:r>
          </a:p>
          <a:p>
            <a:pPr marL="174708" indent="-174708">
              <a:buFont typeface="Arial" panose="020B0604020202020204" pitchFamily="34" charset="0"/>
              <a:buChar char="•"/>
            </a:pPr>
            <a:r>
              <a:rPr lang="en-US" sz="1300" dirty="0">
                <a:latin typeface="Arial" panose="020B0604020202020204" pitchFamily="34" charset="0"/>
                <a:cs typeface="Arial" panose="020B0604020202020204" pitchFamily="34" charset="0"/>
              </a:rPr>
              <a:t>Then I got a call from someone at the </a:t>
            </a:r>
            <a:r>
              <a:rPr lang="en-US" sz="1300" dirty="0">
                <a:solidFill>
                  <a:schemeClr val="tx2"/>
                </a:solidFill>
                <a:latin typeface="Arial" panose="020B0604020202020204" pitchFamily="34" charset="0"/>
                <a:ea typeface="Aptos" panose="020B0004020202020204" pitchFamily="34" charset="0"/>
                <a:cs typeface="Arial" panose="020B0604020202020204" pitchFamily="34" charset="0"/>
              </a:rPr>
              <a:t>National Resource Center on Homelessness and Mental Illness  who described that SAMHSA had asked them to convene an experts panel to find out what was known about youth with SED transitioning into adulthood, and their risk of homelessness.  They asked if I would be willing to write the briefing paper for that meeting.  I asked that Ann Vander Stoep work with me on it, and we produced a scoping review for that meeting.  The bottom line from the review was that there was lots of evidence that SED continued beyond age 18 and that these youths were struggling in young adulthood.  Ann and I developed that briefing paper into the review that we published in 1997.</a:t>
            </a:r>
            <a:endParaRPr lang="en-US" sz="13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47F27BE-1713-4E63-90AA-ED31F8CAB8B6}" type="slidenum">
              <a:rPr lang="en-US" smtClean="0"/>
              <a:t>10</a:t>
            </a:fld>
            <a:endParaRPr lang="en-US"/>
          </a:p>
        </p:txBody>
      </p:sp>
    </p:spTree>
    <p:extLst>
      <p:ext uri="{BB962C8B-B14F-4D97-AF65-F5344CB8AC3E}">
        <p14:creationId xmlns:p14="http://schemas.microsoft.com/office/powerpoint/2010/main" val="2654091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a:t>
            </a:r>
          </a:p>
        </p:txBody>
      </p:sp>
      <p:sp>
        <p:nvSpPr>
          <p:cNvPr id="4" name="Slide Number Placeholder 3"/>
          <p:cNvSpPr>
            <a:spLocks noGrp="1"/>
          </p:cNvSpPr>
          <p:nvPr>
            <p:ph type="sldNum" sz="quarter" idx="5"/>
          </p:nvPr>
        </p:nvSpPr>
        <p:spPr/>
        <p:txBody>
          <a:bodyPr/>
          <a:lstStyle/>
          <a:p>
            <a:fld id="{147F27BE-1713-4E63-90AA-ED31F8CAB8B6}" type="slidenum">
              <a:rPr lang="en-US" smtClean="0"/>
              <a:t>11</a:t>
            </a:fld>
            <a:endParaRPr lang="en-US"/>
          </a:p>
        </p:txBody>
      </p:sp>
    </p:spTree>
    <p:extLst>
      <p:ext uri="{BB962C8B-B14F-4D97-AF65-F5344CB8AC3E}">
        <p14:creationId xmlns:p14="http://schemas.microsoft.com/office/powerpoint/2010/main" val="214313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p:txBody>
      </p:sp>
      <p:sp>
        <p:nvSpPr>
          <p:cNvPr id="4" name="Slide Number Placeholder 3"/>
          <p:cNvSpPr>
            <a:spLocks noGrp="1"/>
          </p:cNvSpPr>
          <p:nvPr>
            <p:ph type="sldNum" sz="quarter" idx="5"/>
          </p:nvPr>
        </p:nvSpPr>
        <p:spPr/>
        <p:txBody>
          <a:bodyPr/>
          <a:lstStyle/>
          <a:p>
            <a:fld id="{147F27BE-1713-4E63-90AA-ED31F8CAB8B6}" type="slidenum">
              <a:rPr lang="en-US" smtClean="0"/>
              <a:t>12</a:t>
            </a:fld>
            <a:endParaRPr lang="en-US"/>
          </a:p>
        </p:txBody>
      </p:sp>
    </p:spTree>
    <p:extLst>
      <p:ext uri="{BB962C8B-B14F-4D97-AF65-F5344CB8AC3E}">
        <p14:creationId xmlns:p14="http://schemas.microsoft.com/office/powerpoint/2010/main" val="1175349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 intro the question, and answer for yourself.</a:t>
            </a:r>
          </a:p>
        </p:txBody>
      </p:sp>
      <p:sp>
        <p:nvSpPr>
          <p:cNvPr id="4" name="Slide Number Placeholder 3"/>
          <p:cNvSpPr>
            <a:spLocks noGrp="1"/>
          </p:cNvSpPr>
          <p:nvPr>
            <p:ph type="sldNum" sz="quarter" idx="5"/>
          </p:nvPr>
        </p:nvSpPr>
        <p:spPr/>
        <p:txBody>
          <a:bodyPr/>
          <a:lstStyle/>
          <a:p>
            <a:fld id="{147F27BE-1713-4E63-90AA-ED31F8CAB8B6}" type="slidenum">
              <a:rPr lang="en-US" smtClean="0"/>
              <a:t>13</a:t>
            </a:fld>
            <a:endParaRPr lang="en-US"/>
          </a:p>
        </p:txBody>
      </p:sp>
    </p:spTree>
    <p:extLst>
      <p:ext uri="{BB962C8B-B14F-4D97-AF65-F5344CB8AC3E}">
        <p14:creationId xmlns:p14="http://schemas.microsoft.com/office/powerpoint/2010/main" val="3517303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p:txBody>
      </p:sp>
      <p:sp>
        <p:nvSpPr>
          <p:cNvPr id="4" name="Slide Number Placeholder 3"/>
          <p:cNvSpPr>
            <a:spLocks noGrp="1"/>
          </p:cNvSpPr>
          <p:nvPr>
            <p:ph type="sldNum" sz="quarter" idx="5"/>
          </p:nvPr>
        </p:nvSpPr>
        <p:spPr/>
        <p:txBody>
          <a:bodyPr/>
          <a:lstStyle/>
          <a:p>
            <a:fld id="{147F27BE-1713-4E63-90AA-ED31F8CAB8B6}" type="slidenum">
              <a:rPr lang="en-US" smtClean="0"/>
              <a:t>14</a:t>
            </a:fld>
            <a:endParaRPr lang="en-US"/>
          </a:p>
        </p:txBody>
      </p:sp>
    </p:spTree>
    <p:extLst>
      <p:ext uri="{BB962C8B-B14F-4D97-AF65-F5344CB8AC3E}">
        <p14:creationId xmlns:p14="http://schemas.microsoft.com/office/powerpoint/2010/main" val="1748933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5AC38-C268-97C6-2835-0AA019E0912A}"/>
              </a:ext>
            </a:extLst>
          </p:cNvPr>
          <p:cNvSpPr>
            <a:spLocks noGrp="1" noRot="1" noChangeAspect="1"/>
          </p:cNvSpPr>
          <p:nvPr>
            <p:ph type="sldImg"/>
          </p:nvPr>
        </p:nvSpPr>
        <p:spPr>
          <a:xfrm>
            <a:off x="711200" y="315913"/>
            <a:ext cx="3725863" cy="2095500"/>
          </a:xfrm>
        </p:spPr>
      </p:sp>
      <p:sp>
        <p:nvSpPr>
          <p:cNvPr id="3" name="Notes Placeholder 2">
            <a:extLst>
              <a:ext uri="{FF2B5EF4-FFF2-40B4-BE49-F238E27FC236}">
                <a16:creationId xmlns:a16="http://schemas.microsoft.com/office/drawing/2014/main" id="{1BDA1AA7-092F-7B1E-3080-011793D4B9F4}"/>
              </a:ext>
            </a:extLst>
          </p:cNvPr>
          <p:cNvSpPr txBox="1">
            <a:spLocks noGrp="1"/>
          </p:cNvSpPr>
          <p:nvPr>
            <p:ph type="body" sz="quarter" idx="1"/>
          </p:nvPr>
        </p:nvSpPr>
        <p:spPr>
          <a:xfrm>
            <a:off x="701040" y="2610143"/>
            <a:ext cx="5608320" cy="5524207"/>
          </a:xfrm>
        </p:spPr>
        <p:txBody>
          <a:bodyPr/>
          <a:lstStyle/>
          <a:p>
            <a:pPr>
              <a:spcAft>
                <a:spcPts val="611"/>
              </a:spcAft>
            </a:pPr>
            <a:r>
              <a:rPr lang="en-US" b="1" dirty="0">
                <a:solidFill>
                  <a:srgbClr val="222222"/>
                </a:solidFill>
                <a:latin typeface="Arial" panose="020B0604020202020204" pitchFamily="34" charset="0"/>
                <a:cs typeface="Arial" panose="020B0604020202020204" pitchFamily="34" charset="0"/>
              </a:rPr>
              <a:t>AMANDA:</a:t>
            </a:r>
          </a:p>
          <a:p>
            <a:pPr>
              <a:spcAft>
                <a:spcPts val="611"/>
              </a:spcAft>
            </a:pPr>
            <a:r>
              <a:rPr lang="en-US" b="1" dirty="0">
                <a:solidFill>
                  <a:srgbClr val="222222"/>
                </a:solidFill>
                <a:latin typeface="Arial" panose="020B0604020202020204" pitchFamily="34" charset="0"/>
                <a:cs typeface="Arial" panose="020B0604020202020204" pitchFamily="34" charset="0"/>
              </a:rPr>
              <a:t>Origins of PASS</a:t>
            </a:r>
            <a:endParaRPr lang="en-US" dirty="0">
              <a:solidFill>
                <a:srgbClr val="222222"/>
              </a:solidFill>
              <a:latin typeface="Arial" panose="020B0604020202020204" pitchFamily="34" charset="0"/>
              <a:cs typeface="Arial" panose="020B0604020202020204" pitchFamily="34" charset="0"/>
            </a:endParaRPr>
          </a:p>
          <a:p>
            <a:pPr>
              <a:spcAft>
                <a:spcPts val="611"/>
              </a:spcAft>
            </a:pPr>
            <a:r>
              <a:rPr lang="en-US" dirty="0">
                <a:solidFill>
                  <a:srgbClr val="222222"/>
                </a:solidFill>
                <a:latin typeface="Arial" panose="020B0604020202020204" pitchFamily="34" charset="0"/>
                <a:cs typeface="Arial" panose="020B0604020202020204" pitchFamily="34" charset="0"/>
              </a:rPr>
              <a:t>PASS was inspired by the </a:t>
            </a:r>
            <a:r>
              <a:rPr lang="en-US" b="1" dirty="0">
                <a:solidFill>
                  <a:srgbClr val="222222"/>
                </a:solidFill>
                <a:latin typeface="Arial" panose="020B0604020202020204" pitchFamily="34" charset="0"/>
                <a:cs typeface="Arial" panose="020B0604020202020204" pitchFamily="34" charset="0"/>
              </a:rPr>
              <a:t>Raiders on the Autism Spectrum Excelling (RASE)</a:t>
            </a:r>
            <a:r>
              <a:rPr lang="en-US" dirty="0">
                <a:solidFill>
                  <a:srgbClr val="222222"/>
                </a:solidFill>
                <a:latin typeface="Arial" panose="020B0604020202020204" pitchFamily="34" charset="0"/>
                <a:cs typeface="Arial" panose="020B0604020202020204" pitchFamily="34" charset="0"/>
              </a:rPr>
              <a:t> program, a successful peer coaching initiative at Wright State University in Dayton, Ohio. RASE was developed to support college students with autism spectrum disorder as they transitioned from high school to college.</a:t>
            </a:r>
          </a:p>
          <a:p>
            <a:pPr>
              <a:spcAft>
                <a:spcPts val="611"/>
              </a:spcAft>
              <a:buSzPct val="100000"/>
              <a:buFont typeface="Arial" pitchFamily="34"/>
              <a:buChar char="•"/>
            </a:pPr>
            <a:r>
              <a:rPr lang="en-US" b="1" dirty="0">
                <a:solidFill>
                  <a:srgbClr val="222222"/>
                </a:solidFill>
                <a:latin typeface="Arial" panose="020B0604020202020204" pitchFamily="34" charset="0"/>
                <a:cs typeface="Arial" panose="020B0604020202020204" pitchFamily="34" charset="0"/>
              </a:rPr>
              <a:t>RASE peer coaches</a:t>
            </a:r>
            <a:r>
              <a:rPr lang="en-US" dirty="0">
                <a:solidFill>
                  <a:srgbClr val="222222"/>
                </a:solidFill>
                <a:latin typeface="Arial" panose="020B0604020202020204" pitchFamily="34" charset="0"/>
                <a:cs typeface="Arial" panose="020B0604020202020204" pitchFamily="34" charset="0"/>
              </a:rPr>
              <a:t> help students develop five essential competencies for navigating college life and academic responsibilities.</a:t>
            </a:r>
          </a:p>
          <a:p>
            <a:pPr>
              <a:spcAft>
                <a:spcPts val="611"/>
              </a:spcAft>
              <a:buSzPct val="100000"/>
              <a:buFont typeface="Arial" pitchFamily="34"/>
              <a:buChar char="•"/>
            </a:pPr>
            <a:r>
              <a:rPr lang="en-US" dirty="0">
                <a:solidFill>
                  <a:srgbClr val="222222"/>
                </a:solidFill>
                <a:latin typeface="Arial" panose="020B0604020202020204" pitchFamily="34" charset="0"/>
                <a:cs typeface="Arial" panose="020B0604020202020204" pitchFamily="34" charset="0"/>
              </a:rPr>
              <a:t>PASS is a </a:t>
            </a:r>
            <a:r>
              <a:rPr lang="en-US" b="1" dirty="0">
                <a:solidFill>
                  <a:srgbClr val="222222"/>
                </a:solidFill>
                <a:latin typeface="Arial" panose="020B0604020202020204" pitchFamily="34" charset="0"/>
                <a:cs typeface="Arial" panose="020B0604020202020204" pitchFamily="34" charset="0"/>
              </a:rPr>
              <a:t>modified version</a:t>
            </a:r>
            <a:r>
              <a:rPr lang="en-US" dirty="0">
                <a:solidFill>
                  <a:srgbClr val="222222"/>
                </a:solidFill>
                <a:latin typeface="Arial" panose="020B0604020202020204" pitchFamily="34" charset="0"/>
                <a:cs typeface="Arial" panose="020B0604020202020204" pitchFamily="34" charset="0"/>
              </a:rPr>
              <a:t> of RASE, specifically adapted to meet the needs of college students with mental health conditions.</a:t>
            </a:r>
          </a:p>
          <a:p>
            <a:pPr>
              <a:spcAft>
                <a:spcPts val="611"/>
              </a:spcAft>
            </a:pPr>
            <a:r>
              <a:rPr lang="en-US" b="1" dirty="0">
                <a:solidFill>
                  <a:srgbClr val="222222"/>
                </a:solidFill>
                <a:latin typeface="Arial" panose="020B0604020202020204" pitchFamily="34" charset="0"/>
                <a:cs typeface="Arial" panose="020B0604020202020204" pitchFamily="34" charset="0"/>
              </a:rPr>
              <a:t>PASS Program Structure</a:t>
            </a:r>
            <a:endParaRPr lang="en-US" dirty="0">
              <a:solidFill>
                <a:srgbClr val="222222"/>
              </a:solidFill>
              <a:latin typeface="Arial" panose="020B0604020202020204" pitchFamily="34" charset="0"/>
              <a:cs typeface="Arial" panose="020B0604020202020204" pitchFamily="34" charset="0"/>
            </a:endParaRPr>
          </a:p>
          <a:p>
            <a:pPr>
              <a:spcAft>
                <a:spcPts val="611"/>
              </a:spcAft>
            </a:pPr>
            <a:r>
              <a:rPr lang="en-US" dirty="0">
                <a:solidFill>
                  <a:srgbClr val="222222"/>
                </a:solidFill>
                <a:latin typeface="Arial" panose="020B0604020202020204" pitchFamily="34" charset="0"/>
                <a:cs typeface="Arial" panose="020B0604020202020204" pitchFamily="34" charset="0"/>
              </a:rPr>
              <a:t>PASS is a </a:t>
            </a:r>
            <a:r>
              <a:rPr lang="en-US" b="1" dirty="0">
                <a:solidFill>
                  <a:srgbClr val="222222"/>
                </a:solidFill>
                <a:latin typeface="Arial" panose="020B0604020202020204" pitchFamily="34" charset="0"/>
                <a:cs typeface="Arial" panose="020B0604020202020204" pitchFamily="34" charset="0"/>
              </a:rPr>
              <a:t>highly structured, peer-based mentoring program</a:t>
            </a:r>
            <a:r>
              <a:rPr lang="en-US" dirty="0">
                <a:solidFill>
                  <a:srgbClr val="222222"/>
                </a:solidFill>
                <a:latin typeface="Arial" panose="020B0604020202020204" pitchFamily="34" charset="0"/>
                <a:cs typeface="Arial" panose="020B0604020202020204" pitchFamily="34" charset="0"/>
              </a:rPr>
              <a:t> that provides transitional support and fosters growth in </a:t>
            </a:r>
            <a:r>
              <a:rPr lang="en-US" b="1" dirty="0">
                <a:solidFill>
                  <a:srgbClr val="222222"/>
                </a:solidFill>
                <a:latin typeface="Arial" panose="020B0604020202020204" pitchFamily="34" charset="0"/>
                <a:cs typeface="Arial" panose="020B0604020202020204" pitchFamily="34" charset="0"/>
              </a:rPr>
              <a:t>five key competency areas</a:t>
            </a:r>
            <a:r>
              <a:rPr lang="en-US" dirty="0">
                <a:solidFill>
                  <a:srgbClr val="222222"/>
                </a:solidFill>
                <a:latin typeface="Arial" panose="020B0604020202020204" pitchFamily="34" charset="0"/>
                <a:cs typeface="Arial" panose="020B0604020202020204" pitchFamily="34" charset="0"/>
              </a:rPr>
              <a:t>:</a:t>
            </a:r>
          </a:p>
          <a:p>
            <a:pPr>
              <a:spcAft>
                <a:spcPts val="611"/>
              </a:spcAft>
              <a:buSzPct val="100000"/>
              <a:buFont typeface="Calibri Light"/>
              <a:buAutoNum type="arabicPeriod"/>
            </a:pPr>
            <a:r>
              <a:rPr lang="en-US" b="1" dirty="0">
                <a:solidFill>
                  <a:srgbClr val="222222"/>
                </a:solidFill>
                <a:latin typeface="Arial" panose="020B0604020202020204" pitchFamily="34" charset="0"/>
                <a:cs typeface="Arial" panose="020B0604020202020204" pitchFamily="34" charset="0"/>
              </a:rPr>
              <a:t>Structure</a:t>
            </a:r>
            <a:r>
              <a:rPr lang="en-US" dirty="0">
                <a:solidFill>
                  <a:srgbClr val="222222"/>
                </a:solidFill>
                <a:latin typeface="Arial" panose="020B0604020202020204" pitchFamily="34" charset="0"/>
                <a:cs typeface="Arial" panose="020B0604020202020204" pitchFamily="34" charset="0"/>
              </a:rPr>
              <a:t> – Developing organization, time management, and self-discipline skills.</a:t>
            </a:r>
          </a:p>
          <a:p>
            <a:pPr>
              <a:spcAft>
                <a:spcPts val="611"/>
              </a:spcAft>
              <a:buSzPct val="100000"/>
              <a:buFont typeface="Calibri Light"/>
              <a:buAutoNum type="arabicPeriod"/>
            </a:pPr>
            <a:r>
              <a:rPr lang="en-US" b="1" dirty="0">
                <a:solidFill>
                  <a:srgbClr val="222222"/>
                </a:solidFill>
                <a:latin typeface="Arial" panose="020B0604020202020204" pitchFamily="34" charset="0"/>
                <a:cs typeface="Arial" panose="020B0604020202020204" pitchFamily="34" charset="0"/>
              </a:rPr>
              <a:t>Technology</a:t>
            </a:r>
            <a:r>
              <a:rPr lang="en-US" dirty="0">
                <a:solidFill>
                  <a:srgbClr val="222222"/>
                </a:solidFill>
                <a:latin typeface="Arial" panose="020B0604020202020204" pitchFamily="34" charset="0"/>
                <a:cs typeface="Arial" panose="020B0604020202020204" pitchFamily="34" charset="0"/>
              </a:rPr>
              <a:t> – Utilizing digital tools and resources for academic success.</a:t>
            </a:r>
          </a:p>
          <a:p>
            <a:pPr>
              <a:spcAft>
                <a:spcPts val="611"/>
              </a:spcAft>
              <a:buSzPct val="100000"/>
              <a:buFont typeface="Calibri Light"/>
              <a:buAutoNum type="arabicPeriod"/>
            </a:pPr>
            <a:r>
              <a:rPr lang="en-US" b="1" dirty="0">
                <a:solidFill>
                  <a:srgbClr val="222222"/>
                </a:solidFill>
                <a:latin typeface="Arial" panose="020B0604020202020204" pitchFamily="34" charset="0"/>
                <a:cs typeface="Arial" panose="020B0604020202020204" pitchFamily="34" charset="0"/>
              </a:rPr>
              <a:t>Advocacy</a:t>
            </a:r>
            <a:r>
              <a:rPr lang="en-US" dirty="0">
                <a:solidFill>
                  <a:srgbClr val="222222"/>
                </a:solidFill>
                <a:latin typeface="Arial" panose="020B0604020202020204" pitchFamily="34" charset="0"/>
                <a:cs typeface="Arial" panose="020B0604020202020204" pitchFamily="34" charset="0"/>
              </a:rPr>
              <a:t> – Learning to communicate needs effectively and seek support.</a:t>
            </a:r>
          </a:p>
          <a:p>
            <a:pPr>
              <a:spcAft>
                <a:spcPts val="611"/>
              </a:spcAft>
              <a:buSzPct val="100000"/>
              <a:buFont typeface="Calibri Light"/>
              <a:buAutoNum type="arabicPeriod"/>
            </a:pPr>
            <a:r>
              <a:rPr lang="en-US" b="1" dirty="0">
                <a:solidFill>
                  <a:srgbClr val="222222"/>
                </a:solidFill>
                <a:latin typeface="Arial" panose="020B0604020202020204" pitchFamily="34" charset="0"/>
                <a:cs typeface="Arial" panose="020B0604020202020204" pitchFamily="34" charset="0"/>
              </a:rPr>
              <a:t>Campus Culture</a:t>
            </a:r>
            <a:r>
              <a:rPr lang="en-US" dirty="0">
                <a:solidFill>
                  <a:srgbClr val="222222"/>
                </a:solidFill>
                <a:latin typeface="Arial" panose="020B0604020202020204" pitchFamily="34" charset="0"/>
                <a:cs typeface="Arial" panose="020B0604020202020204" pitchFamily="34" charset="0"/>
              </a:rPr>
              <a:t> – Navigating social and academic life on campus.</a:t>
            </a:r>
          </a:p>
          <a:p>
            <a:pPr>
              <a:spcAft>
                <a:spcPts val="611"/>
              </a:spcAft>
              <a:buSzPct val="100000"/>
              <a:buFont typeface="Calibri Light"/>
              <a:buAutoNum type="arabicPeriod"/>
            </a:pPr>
            <a:r>
              <a:rPr lang="en-US" b="1" dirty="0">
                <a:solidFill>
                  <a:srgbClr val="222222"/>
                </a:solidFill>
                <a:latin typeface="Arial" panose="020B0604020202020204" pitchFamily="34" charset="0"/>
                <a:cs typeface="Arial" panose="020B0604020202020204" pitchFamily="34" charset="0"/>
              </a:rPr>
              <a:t>Commitment</a:t>
            </a:r>
            <a:r>
              <a:rPr lang="en-US" dirty="0">
                <a:solidFill>
                  <a:srgbClr val="222222"/>
                </a:solidFill>
                <a:latin typeface="Arial" panose="020B0604020202020204" pitchFamily="34" charset="0"/>
                <a:cs typeface="Arial" panose="020B0604020202020204" pitchFamily="34" charset="0"/>
              </a:rPr>
              <a:t> – Building motivation, resilience, and long-term academic goals.</a:t>
            </a:r>
          </a:p>
          <a:p>
            <a:pPr>
              <a:spcAft>
                <a:spcPts val="611"/>
              </a:spcAft>
            </a:pPr>
            <a:r>
              <a:rPr lang="en-US" b="1" dirty="0">
                <a:solidFill>
                  <a:srgbClr val="222222"/>
                </a:solidFill>
                <a:latin typeface="Arial" panose="020B0604020202020204" pitchFamily="34" charset="0"/>
                <a:cs typeface="Arial" panose="020B0604020202020204" pitchFamily="34" charset="0"/>
              </a:rPr>
              <a:t>Role of Peer Coaches:</a:t>
            </a:r>
            <a:endParaRPr lang="en-US" dirty="0">
              <a:solidFill>
                <a:srgbClr val="222222"/>
              </a:solidFill>
              <a:latin typeface="Arial" panose="020B0604020202020204" pitchFamily="34" charset="0"/>
              <a:cs typeface="Arial" panose="020B0604020202020204" pitchFamily="34" charset="0"/>
            </a:endParaRPr>
          </a:p>
          <a:p>
            <a:pPr>
              <a:spcAft>
                <a:spcPts val="611"/>
              </a:spcAft>
              <a:buSzPct val="100000"/>
              <a:buFont typeface="Arial" pitchFamily="34"/>
              <a:buChar char="•"/>
            </a:pPr>
            <a:r>
              <a:rPr lang="en-US" dirty="0">
                <a:solidFill>
                  <a:srgbClr val="222222"/>
                </a:solidFill>
                <a:latin typeface="Arial" panose="020B0604020202020204" pitchFamily="34" charset="0"/>
                <a:cs typeface="Arial" panose="020B0604020202020204" pitchFamily="34" charset="0"/>
              </a:rPr>
              <a:t>Peer coaches undergo </a:t>
            </a:r>
            <a:r>
              <a:rPr lang="en-US" b="1" dirty="0">
                <a:solidFill>
                  <a:srgbClr val="222222"/>
                </a:solidFill>
                <a:latin typeface="Arial" panose="020B0604020202020204" pitchFamily="34" charset="0"/>
                <a:cs typeface="Arial" panose="020B0604020202020204" pitchFamily="34" charset="0"/>
              </a:rPr>
              <a:t>specialized training</a:t>
            </a:r>
            <a:r>
              <a:rPr lang="en-US" dirty="0">
                <a:solidFill>
                  <a:srgbClr val="222222"/>
                </a:solidFill>
                <a:latin typeface="Arial" panose="020B0604020202020204" pitchFamily="34" charset="0"/>
                <a:cs typeface="Arial" panose="020B0604020202020204" pitchFamily="34" charset="0"/>
              </a:rPr>
              <a:t> and receive </a:t>
            </a:r>
            <a:r>
              <a:rPr lang="en-US" b="1" dirty="0">
                <a:solidFill>
                  <a:srgbClr val="222222"/>
                </a:solidFill>
                <a:latin typeface="Arial" panose="020B0604020202020204" pitchFamily="34" charset="0"/>
                <a:cs typeface="Arial" panose="020B0604020202020204" pitchFamily="34" charset="0"/>
              </a:rPr>
              <a:t>close supervision</a:t>
            </a:r>
            <a:r>
              <a:rPr lang="en-US" dirty="0">
                <a:solidFill>
                  <a:srgbClr val="222222"/>
                </a:solidFill>
                <a:latin typeface="Arial" panose="020B0604020202020204" pitchFamily="34" charset="0"/>
                <a:cs typeface="Arial" panose="020B0604020202020204" pitchFamily="34" charset="0"/>
              </a:rPr>
              <a:t> by a </a:t>
            </a:r>
            <a:r>
              <a:rPr lang="en-US" b="1" dirty="0">
                <a:solidFill>
                  <a:srgbClr val="222222"/>
                </a:solidFill>
                <a:latin typeface="Arial" panose="020B0604020202020204" pitchFamily="34" charset="0"/>
                <a:cs typeface="Arial" panose="020B0604020202020204" pitchFamily="34" charset="0"/>
              </a:rPr>
              <a:t>PASS Peer Coach Supervisor</a:t>
            </a:r>
            <a:r>
              <a:rPr lang="en-US" dirty="0">
                <a:solidFill>
                  <a:srgbClr val="222222"/>
                </a:solidFill>
                <a:latin typeface="Arial" panose="020B0604020202020204" pitchFamily="34" charset="0"/>
                <a:cs typeface="Arial" panose="020B0604020202020204" pitchFamily="34" charset="0"/>
              </a:rPr>
              <a:t>, a professional on campus who serves as both a mentor and role model.</a:t>
            </a:r>
          </a:p>
          <a:p>
            <a:pPr>
              <a:spcAft>
                <a:spcPts val="611"/>
              </a:spcAft>
              <a:buSzPct val="100000"/>
              <a:buFont typeface="Arial" pitchFamily="34"/>
              <a:buChar char="•"/>
            </a:pPr>
            <a:r>
              <a:rPr lang="en-US" dirty="0">
                <a:solidFill>
                  <a:srgbClr val="222222"/>
                </a:solidFill>
                <a:latin typeface="Arial" panose="020B0604020202020204" pitchFamily="34" charset="0"/>
                <a:cs typeface="Arial" panose="020B0604020202020204" pitchFamily="34" charset="0"/>
              </a:rPr>
              <a:t>The </a:t>
            </a:r>
            <a:r>
              <a:rPr lang="en-US" b="1" dirty="0">
                <a:solidFill>
                  <a:srgbClr val="222222"/>
                </a:solidFill>
                <a:latin typeface="Arial" panose="020B0604020202020204" pitchFamily="34" charset="0"/>
                <a:cs typeface="Arial" panose="020B0604020202020204" pitchFamily="34" charset="0"/>
              </a:rPr>
              <a:t>Peer Coach Supervisor</a:t>
            </a:r>
            <a:r>
              <a:rPr lang="en-US" dirty="0">
                <a:solidFill>
                  <a:srgbClr val="222222"/>
                </a:solidFill>
                <a:latin typeface="Arial" panose="020B0604020202020204" pitchFamily="34" charset="0"/>
                <a:cs typeface="Arial" panose="020B0604020202020204" pitchFamily="34" charset="0"/>
              </a:rPr>
              <a:t> acts as a liaison between the PASS program, university faculty, campus staff, and family members to ensure a supportive and collaborative environment.</a:t>
            </a:r>
          </a:p>
          <a:p>
            <a:pPr>
              <a:spcAft>
                <a:spcPts val="611"/>
              </a:spcAft>
            </a:pPr>
            <a:r>
              <a:rPr lang="en-US" dirty="0">
                <a:solidFill>
                  <a:srgbClr val="222222"/>
                </a:solidFill>
                <a:latin typeface="Arial" panose="020B0604020202020204" pitchFamily="34" charset="0"/>
                <a:cs typeface="Arial" panose="020B0604020202020204" pitchFamily="34" charset="0"/>
              </a:rPr>
              <a:t>Through PASS, students gain the tools, guidance, and confidence needed to </a:t>
            </a:r>
            <a:r>
              <a:rPr lang="en-US" b="1" dirty="0">
                <a:solidFill>
                  <a:srgbClr val="222222"/>
                </a:solidFill>
                <a:latin typeface="Arial" panose="020B0604020202020204" pitchFamily="34" charset="0"/>
                <a:cs typeface="Arial" panose="020B0604020202020204" pitchFamily="34" charset="0"/>
              </a:rPr>
              <a:t>succeed in college and beyond</a:t>
            </a:r>
            <a:r>
              <a:rPr lang="en-US" dirty="0">
                <a:solidFill>
                  <a:srgbClr val="222222"/>
                </a:solidFill>
                <a:latin typeface="Arial" panose="020B0604020202020204" pitchFamily="34" charset="0"/>
                <a:cs typeface="Arial" panose="020B0604020202020204" pitchFamily="34" charset="0"/>
              </a:rPr>
              <a:t>.  </a:t>
            </a:r>
          </a:p>
          <a:p>
            <a:pPr>
              <a:spcAft>
                <a:spcPts val="611"/>
              </a:spcAft>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5633EA-5353-38E0-597B-719573569424}"/>
              </a:ext>
            </a:extLst>
          </p:cNvPr>
          <p:cNvSpPr txBox="1"/>
          <p:nvPr/>
        </p:nvSpPr>
        <p:spPr>
          <a:xfrm>
            <a:off x="3970933" y="8829962"/>
            <a:ext cx="3037840" cy="466438"/>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1C2EF255-116E-4E53-BAF0-CE861D46277F}" type="slidenum">
              <a:pPr algn="r" defTabSz="931774">
                <a:defRPr sz="1800" b="0" i="0" u="none" strike="noStrike" kern="0" cap="none" spc="0" baseline="0">
                  <a:solidFill>
                    <a:srgbClr val="000000"/>
                  </a:solidFill>
                  <a:uFillTx/>
                </a:defRPr>
              </a:pPr>
              <a:t>15</a:t>
            </a:fld>
            <a:endParaRPr lang="en-GB" sz="1200">
              <a:solidFill>
                <a:srgbClr val="000000"/>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sz="1400" dirty="0">
              <a:latin typeface="Arial" panose="020B0604020202020204" pitchFamily="34" charset="0"/>
              <a:cs typeface="Arial" panose="020B0604020202020204" pitchFamily="34" charset="0"/>
            </a:endParaRPr>
          </a:p>
          <a:p>
            <a:pPr defTabSz="931774">
              <a:defRPr/>
            </a:pPr>
            <a:r>
              <a:rPr lang="en-US" sz="1400" dirty="0">
                <a:latin typeface="Arial" panose="020B0604020202020204" pitchFamily="34" charset="0"/>
                <a:cs typeface="Arial" panose="020B0604020202020204" pitchFamily="34" charset="0"/>
              </a:rPr>
              <a:t>AMANDA asks NANCY: </a:t>
            </a:r>
          </a:p>
          <a:p>
            <a:pPr defTabSz="931774">
              <a:defRPr/>
            </a:pPr>
            <a:endParaRPr lang="en-US" sz="1400" dirty="0">
              <a:latin typeface="Arial" panose="020B0604020202020204" pitchFamily="34" charset="0"/>
              <a:cs typeface="Arial" panose="020B0604020202020204" pitchFamily="34" charset="0"/>
            </a:endParaRPr>
          </a:p>
          <a:p>
            <a:pPr defTabSz="931774">
              <a:defRPr/>
            </a:pPr>
            <a:r>
              <a:rPr lang="en-US" sz="1400" dirty="0">
                <a:latin typeface="Arial" panose="020B0604020202020204" pitchFamily="34" charset="0"/>
                <a:cs typeface="Arial" panose="020B0604020202020204" pitchFamily="34" charset="0"/>
              </a:rPr>
              <a:t>NANCY:</a:t>
            </a:r>
          </a:p>
          <a:p>
            <a:pPr defTabSz="931774">
              <a:defRPr/>
            </a:pPr>
            <a:r>
              <a:rPr lang="en-US" sz="1400" dirty="0">
                <a:latin typeface="Arial" panose="020B0604020202020204" pitchFamily="34" charset="0"/>
                <a:cs typeface="Arial" panose="020B0604020202020204" pitchFamily="34" charset="0"/>
              </a:rPr>
              <a:t>Read in 1996 when came out and it was like a light bulb—</a:t>
            </a:r>
          </a:p>
          <a:p>
            <a:pPr defTabSz="931774">
              <a:defRPr/>
            </a:pPr>
            <a:endParaRPr lang="en-US" sz="1400" dirty="0">
              <a:latin typeface="Arial" panose="020B0604020202020204" pitchFamily="34" charset="0"/>
              <a:cs typeface="Arial" panose="020B0604020202020204" pitchFamily="34" charset="0"/>
            </a:endParaRPr>
          </a:p>
          <a:p>
            <a:pPr defTabSz="931774">
              <a:defRPr/>
            </a:pPr>
            <a:r>
              <a:rPr lang="en-US" sz="1400" dirty="0">
                <a:latin typeface="Arial" panose="020B0604020202020204" pitchFamily="34" charset="0"/>
                <a:cs typeface="Arial" panose="020B0604020202020204" pitchFamily="34" charset="0"/>
              </a:rPr>
              <a:t>Showed me how to conceptualize multi level service systems,  individual;  agency/community; service system;-state/federal.  Beginning of my work on logic models.  Helped to shape program evaluation design by separating outcomes for individual from outcomes for service system..  Assigned this article for reading for planning, management and policy classes that I taught in social work.</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47F27BE-1713-4E63-90AA-ED31F8CAB8B6}" type="slidenum">
              <a:rPr lang="en-US" smtClean="0"/>
              <a:t>16</a:t>
            </a:fld>
            <a:endParaRPr lang="en-US"/>
          </a:p>
        </p:txBody>
      </p:sp>
    </p:spTree>
    <p:extLst>
      <p:ext uri="{BB962C8B-B14F-4D97-AF65-F5344CB8AC3E}">
        <p14:creationId xmlns:p14="http://schemas.microsoft.com/office/powerpoint/2010/main" val="519184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NANCY:</a:t>
            </a:r>
          </a:p>
          <a:p>
            <a:r>
              <a:rPr lang="en-US" dirty="0">
                <a:latin typeface="Arial" panose="020B0604020202020204" pitchFamily="34" charset="0"/>
                <a:cs typeface="Arial" panose="020B0604020202020204" pitchFamily="34" charset="0"/>
              </a:rPr>
              <a:t>Read first article long after 1996,  when MAD and I were working on second article.  Important to thinking about how to present data, how to think about results.  Gave me a new took– social network analysis– way of measuring change at the system level.</a:t>
            </a:r>
          </a:p>
        </p:txBody>
      </p:sp>
      <p:sp>
        <p:nvSpPr>
          <p:cNvPr id="4" name="Slide Number Placeholder 3"/>
          <p:cNvSpPr>
            <a:spLocks noGrp="1"/>
          </p:cNvSpPr>
          <p:nvPr>
            <p:ph type="sldNum" sz="quarter" idx="5"/>
          </p:nvPr>
        </p:nvSpPr>
        <p:spPr/>
        <p:txBody>
          <a:bodyPr/>
          <a:lstStyle/>
          <a:p>
            <a:fld id="{147F27BE-1713-4E63-90AA-ED31F8CAB8B6}" type="slidenum">
              <a:rPr lang="en-US" smtClean="0"/>
              <a:t>17</a:t>
            </a:fld>
            <a:endParaRPr lang="en-US"/>
          </a:p>
        </p:txBody>
      </p:sp>
    </p:spTree>
    <p:extLst>
      <p:ext uri="{BB962C8B-B14F-4D97-AF65-F5344CB8AC3E}">
        <p14:creationId xmlns:p14="http://schemas.microsoft.com/office/powerpoint/2010/main" val="3819402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52425"/>
            <a:ext cx="5575300" cy="3136900"/>
          </a:xfrm>
        </p:spPr>
      </p:sp>
      <p:sp>
        <p:nvSpPr>
          <p:cNvPr id="3" name="Notes Placeholder 2"/>
          <p:cNvSpPr>
            <a:spLocks noGrp="1"/>
          </p:cNvSpPr>
          <p:nvPr>
            <p:ph type="body" idx="1"/>
          </p:nvPr>
        </p:nvSpPr>
        <p:spPr>
          <a:xfrm>
            <a:off x="701040" y="3647050"/>
            <a:ext cx="5608320" cy="4487300"/>
          </a:xfrm>
        </p:spPr>
        <p:txBody>
          <a:bodyPr/>
          <a:lstStyle/>
          <a:p>
            <a:r>
              <a:rPr lang="en-US" b="1" dirty="0"/>
              <a:t>NANCY:</a:t>
            </a:r>
          </a:p>
          <a:p>
            <a:pPr marL="232943" indent="-232943">
              <a:buAutoNum type="arabicPeriod"/>
            </a:pPr>
            <a:br>
              <a:rPr lang="en-US" b="1" dirty="0"/>
            </a:br>
            <a:r>
              <a:rPr lang="en-US" b="1" dirty="0"/>
              <a:t>Focal point is a </a:t>
            </a:r>
            <a:r>
              <a:rPr lang="en-US" dirty="0"/>
              <a:t>publication of the RRTC Pathways to a Positive Futures, Portland State University, Portland Oregon)Read this article later than 1996 when it was written.  Read when started working with MAD.  First research done using social network analysis applied to child mental health services.  Most important to me was the method used,  less important were findings.  </a:t>
            </a:r>
          </a:p>
          <a:p>
            <a:pPr marL="232943" indent="-232943">
              <a:buAutoNum type="arabicPeriod"/>
            </a:pPr>
            <a:endParaRPr lang="en-US" dirty="0"/>
          </a:p>
          <a:p>
            <a:pPr marL="232943" indent="-232943">
              <a:buAutoNum type="arabicPeriod"/>
            </a:pPr>
            <a:r>
              <a:rPr lang="en-US" dirty="0"/>
              <a:t>Issue of Focal Point that featured the findings from the local evaluation studies done by 10 HTI grantees,  grants funded 2014-2019.  Eileen Brennan and I were editors,  we solicited the articles, helped people write them, nudged people that we thought had good evaluations.  The NOMS were the only national evaluation,  didn’t fit transition aged young people well.  Used adult NOMS because had employment.  Only a few are examples of good evaluation design.  Most had data of some kind but one or two just describe a project.  </a:t>
            </a:r>
          </a:p>
          <a:p>
            <a:pPr marL="232943" indent="-232943">
              <a:buAutoNum type="arabicPeriod"/>
            </a:pPr>
            <a:endParaRPr lang="en-US" dirty="0"/>
          </a:p>
          <a:p>
            <a:pPr marL="232943" indent="-232943">
              <a:buAutoNum type="arabicPeriod"/>
            </a:pPr>
            <a:r>
              <a:rPr lang="en-US" dirty="0"/>
              <a:t>Putting together this issue reminded me of the importance of local evaluation– doing evaluation on a question that is really important to the people in the program– either staff or consumers.  Answering that question and getting results back to stakeholders.  Research with a small r may not be as rigorous as big R research but it has a place and can make a difference in how project are run and made more relevant to needs and preference of young people.</a:t>
            </a:r>
          </a:p>
          <a:p>
            <a:pPr marL="232943" indent="-232943">
              <a:buAutoNum type="arabicPeriod"/>
            </a:pPr>
            <a:endParaRPr lang="en-US" dirty="0"/>
          </a:p>
        </p:txBody>
      </p:sp>
      <p:sp>
        <p:nvSpPr>
          <p:cNvPr id="4" name="Slide Number Placeholder 3"/>
          <p:cNvSpPr>
            <a:spLocks noGrp="1"/>
          </p:cNvSpPr>
          <p:nvPr>
            <p:ph type="sldNum" sz="quarter" idx="5"/>
          </p:nvPr>
        </p:nvSpPr>
        <p:spPr/>
        <p:txBody>
          <a:bodyPr/>
          <a:lstStyle/>
          <a:p>
            <a:fld id="{0F5AA609-D96A-48C3-8B05-A0DA78DDCD24}" type="slidenum">
              <a:rPr lang="en-US" smtClean="0"/>
              <a:t>18</a:t>
            </a:fld>
            <a:endParaRPr lang="en-US"/>
          </a:p>
        </p:txBody>
      </p:sp>
    </p:spTree>
    <p:extLst>
      <p:ext uri="{BB962C8B-B14F-4D97-AF65-F5344CB8AC3E}">
        <p14:creationId xmlns:p14="http://schemas.microsoft.com/office/powerpoint/2010/main" val="3887093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NANCY:</a:t>
            </a:r>
          </a:p>
          <a:p>
            <a:r>
              <a:rPr lang="en-US" sz="1400" dirty="0">
                <a:latin typeface="Arial" panose="020B0604020202020204" pitchFamily="34" charset="0"/>
                <a:cs typeface="Arial" panose="020B0604020202020204" pitchFamily="34" charset="0"/>
              </a:rPr>
              <a:t>Truncated names of the programs that wrote up their program evaluation for Focal Point.</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Not all research and evaluation is perfect, can still tell us something, point us in a direction. Take your data where you find it. Use strategies that served us in past when no funding; local and state evaluations, pilot research and secondary analyses of existing administrative databases</a:t>
            </a:r>
          </a:p>
        </p:txBody>
      </p:sp>
      <p:sp>
        <p:nvSpPr>
          <p:cNvPr id="4" name="Slide Number Placeholder 3"/>
          <p:cNvSpPr>
            <a:spLocks noGrp="1"/>
          </p:cNvSpPr>
          <p:nvPr>
            <p:ph type="sldNum" sz="quarter" idx="5"/>
          </p:nvPr>
        </p:nvSpPr>
        <p:spPr/>
        <p:txBody>
          <a:bodyPr/>
          <a:lstStyle/>
          <a:p>
            <a:fld id="{0F5AA609-D96A-48C3-8B05-A0DA78DDCD24}" type="slidenum">
              <a:rPr lang="en-US" smtClean="0"/>
              <a:t>19</a:t>
            </a:fld>
            <a:endParaRPr lang="en-US"/>
          </a:p>
        </p:txBody>
      </p:sp>
    </p:spTree>
    <p:extLst>
      <p:ext uri="{BB962C8B-B14F-4D97-AF65-F5344CB8AC3E}">
        <p14:creationId xmlns:p14="http://schemas.microsoft.com/office/powerpoint/2010/main" val="370164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a:t>
            </a:r>
          </a:p>
        </p:txBody>
      </p:sp>
      <p:sp>
        <p:nvSpPr>
          <p:cNvPr id="4" name="Slide Number Placeholder 3"/>
          <p:cNvSpPr>
            <a:spLocks noGrp="1"/>
          </p:cNvSpPr>
          <p:nvPr>
            <p:ph type="sldNum" sz="quarter" idx="5"/>
          </p:nvPr>
        </p:nvSpPr>
        <p:spPr/>
        <p:txBody>
          <a:bodyPr/>
          <a:lstStyle/>
          <a:p>
            <a:fld id="{147F27BE-1713-4E63-90AA-ED31F8CAB8B6}" type="slidenum">
              <a:rPr lang="en-US" smtClean="0"/>
              <a:t>2</a:t>
            </a:fld>
            <a:endParaRPr lang="en-US"/>
          </a:p>
        </p:txBody>
      </p:sp>
    </p:spTree>
    <p:extLst>
      <p:ext uri="{BB962C8B-B14F-4D97-AF65-F5344CB8AC3E}">
        <p14:creationId xmlns:p14="http://schemas.microsoft.com/office/powerpoint/2010/main" val="3841283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98463"/>
            <a:ext cx="5578475" cy="3138487"/>
          </a:xfrm>
        </p:spPr>
      </p:sp>
      <p:sp>
        <p:nvSpPr>
          <p:cNvPr id="3" name="Notes Placeholder 2"/>
          <p:cNvSpPr>
            <a:spLocks noGrp="1"/>
          </p:cNvSpPr>
          <p:nvPr>
            <p:ph type="body" idx="1"/>
          </p:nvPr>
        </p:nvSpPr>
        <p:spPr>
          <a:xfrm>
            <a:off x="701040" y="3682805"/>
            <a:ext cx="5608320" cy="4451545"/>
          </a:xfrm>
        </p:spPr>
        <p:txBody>
          <a:bodyPr/>
          <a:lstStyle/>
          <a:p>
            <a:r>
              <a:rPr lang="en-US" dirty="0">
                <a:latin typeface="Arial" panose="020B0604020202020204" pitchFamily="34" charset="0"/>
                <a:cs typeface="Arial" panose="020B0604020202020204" pitchFamily="34" charset="0"/>
              </a:rPr>
              <a:t>NANCY ASKS MARYANN THE QUESTION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really struggle with this question. There is a lot of important research in this area, yet still so much more that needs to be done.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1997 paper had described a lot about the nature of this population of young people, but we needed to know more about the systems serving them.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first project is the result of two surveys that SAMHSA funded me to conduct in 2000 and 2003, to assess what each state’s MH authority for children in 2000, then adults in 2003, was doing specifically to support youth with SMHC transitioning to adulthood (e.g. preparing adolescents for adulthood, helping young adults lay the foundation for a strong mature adulthood).</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Allowed me to describe public mental health systems’ efforts that impacted TAY - starting with an overview in 2003, then with papers specifically describing and comparing those efforts in child and adult systems.</a:t>
            </a:r>
          </a:p>
          <a:p>
            <a:pPr defTabSz="931774">
              <a:defRPr/>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One-quarter of child state mental health systems and one-half of adult state mental health systems offered no transition services, and few provided any kind of transition service at more than one site. Most types of transition services were available at all in less than 20 percent of the states.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47F27BE-1713-4E63-90AA-ED31F8CAB8B6}" type="slidenum">
              <a:rPr lang="en-US" smtClean="0"/>
              <a:t>20</a:t>
            </a:fld>
            <a:endParaRPr lang="en-US"/>
          </a:p>
        </p:txBody>
      </p:sp>
    </p:spTree>
    <p:extLst>
      <p:ext uri="{BB962C8B-B14F-4D97-AF65-F5344CB8AC3E}">
        <p14:creationId xmlns:p14="http://schemas.microsoft.com/office/powerpoint/2010/main" val="1995453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352425"/>
            <a:ext cx="2209800" cy="1243013"/>
          </a:xfrm>
        </p:spPr>
      </p:sp>
      <p:sp>
        <p:nvSpPr>
          <p:cNvPr id="3" name="Notes Placeholder 2"/>
          <p:cNvSpPr>
            <a:spLocks noGrp="1"/>
          </p:cNvSpPr>
          <p:nvPr>
            <p:ph type="body" idx="1"/>
          </p:nvPr>
        </p:nvSpPr>
        <p:spPr>
          <a:xfrm>
            <a:off x="701040" y="1596206"/>
            <a:ext cx="5608320" cy="6538145"/>
          </a:xfrm>
        </p:spPr>
        <p:txBody>
          <a:bodyPr/>
          <a:lstStyle/>
          <a:p>
            <a:r>
              <a:rPr lang="en-US" sz="1100" dirty="0">
                <a:latin typeface="Arial" panose="020B0604020202020204" pitchFamily="34" charset="0"/>
                <a:cs typeface="Arial" panose="020B0604020202020204" pitchFamily="34" charset="0"/>
              </a:rPr>
              <a:t>The second is a series of research that was initially funded by the national institute of mental health, and later also by the national institute on drug abuse.</a:t>
            </a:r>
          </a:p>
          <a:p>
            <a:endParaRPr lang="en-US" sz="1100" dirty="0">
              <a:latin typeface="Arial" panose="020B0604020202020204" pitchFamily="34" charset="0"/>
              <a:cs typeface="Arial" panose="020B0604020202020204" pitchFamily="34" charset="0"/>
            </a:endParaRPr>
          </a:p>
          <a:p>
            <a:pPr defTabSz="931774"/>
            <a:r>
              <a:rPr lang="en-US" sz="1100" dirty="0">
                <a:latin typeface="Arial" panose="020B0604020202020204" pitchFamily="34" charset="0"/>
                <a:cs typeface="Arial" panose="020B0604020202020204" pitchFamily="34" charset="0"/>
              </a:rPr>
              <a:t>As I saw it, there were 3 major approaches to having evidence-based interventions for TAY, one was to look at existing clinical trials that included this age group and analyze the data just for them to see if the effects were significant, Gary Bond and colleagues did this for the Individual Placement and Support (IPS) model in 2012, another was to adapt EBI for either younger or older populations for use with this age group and test that adapted version, and the third was to develop a new intervention specifically for this age group.</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From earlier work, we had identified that one of the most pernicious young adult outcomes for youth with SMHC was justice-system involvement.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Recognizing the absence of evidence-based interventions for TAY. So, my wonderful colleague Ashli Sheidow and I applied for grants to enact the second approach – adapt Multisystemic Therapy, which was an EBP for adolescents to reduce recidivism.  Those grants supported the work to develop then test MST-EA. Ashli, is an expert in Multisystemic therapy, was the main developer of the adaptations which were for 17-24 year olds with SMHC, and a later version for SUD, and overseeing the implementation of the intervention, and I was the person in charge of conducting the research (recruiting participants, conducting all data collection).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In many ways the value of these studies was in the knowledge gained about needed adaptations. We had to convert a home-based intervention that was largely delivered to parents/parental figures to help their adolescent, into one delivered directly to the young person. We learned a lot about what it takes to engage young people who have very challenging circumstances in this treatment, which included a variety of innovations.  We also learned a lot about how to assess including families in the intervention and engaging them in ways the young person was open to. We also added adaptation to directly treat MH conditions, and to focus on developing skills for adulthood. I think a lot of what Ashli and her colleague Mike McCart built into MST-EA are good foundations for other interventions for this age group, particularly those with a combination of SMHC and other very challenging life circumstances, including co-occurring problem substance use.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We also learned a lot about the challenges of retaining young people with very challenging circumstances in research over time – it has been the most challenging research of my career.</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Still completing final analysis of the </a:t>
            </a:r>
            <a:r>
              <a:rPr lang="en-US" sz="1100" dirty="0" err="1">
                <a:latin typeface="Arial" panose="020B0604020202020204" pitchFamily="34" charset="0"/>
                <a:cs typeface="Arial" panose="020B0604020202020204" pitchFamily="34" charset="0"/>
              </a:rPr>
              <a:t>effectivenss</a:t>
            </a:r>
            <a:r>
              <a:rPr lang="en-US" sz="1100" dirty="0">
                <a:latin typeface="Arial" panose="020B0604020202020204" pitchFamily="34" charset="0"/>
                <a:cs typeface="Arial" panose="020B0604020202020204" pitchFamily="34" charset="0"/>
              </a:rPr>
              <a:t> trial - hoping for positive results.</a:t>
            </a:r>
          </a:p>
        </p:txBody>
      </p:sp>
      <p:sp>
        <p:nvSpPr>
          <p:cNvPr id="4" name="Slide Number Placeholder 3"/>
          <p:cNvSpPr>
            <a:spLocks noGrp="1"/>
          </p:cNvSpPr>
          <p:nvPr>
            <p:ph type="sldNum" sz="quarter" idx="5"/>
          </p:nvPr>
        </p:nvSpPr>
        <p:spPr/>
        <p:txBody>
          <a:bodyPr/>
          <a:lstStyle/>
          <a:p>
            <a:fld id="{147F27BE-1713-4E63-90AA-ED31F8CAB8B6}" type="slidenum">
              <a:rPr lang="en-US" smtClean="0"/>
              <a:t>21</a:t>
            </a:fld>
            <a:endParaRPr lang="en-US"/>
          </a:p>
        </p:txBody>
      </p:sp>
    </p:spTree>
    <p:extLst>
      <p:ext uri="{BB962C8B-B14F-4D97-AF65-F5344CB8AC3E}">
        <p14:creationId xmlns:p14="http://schemas.microsoft.com/office/powerpoint/2010/main" val="698127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3600" y="268288"/>
            <a:ext cx="2160588" cy="1216025"/>
          </a:xfrm>
        </p:spPr>
      </p:sp>
      <p:sp>
        <p:nvSpPr>
          <p:cNvPr id="3" name="Notes Placeholder 2"/>
          <p:cNvSpPr>
            <a:spLocks noGrp="1"/>
          </p:cNvSpPr>
          <p:nvPr>
            <p:ph type="body" idx="1"/>
          </p:nvPr>
        </p:nvSpPr>
        <p:spPr>
          <a:xfrm>
            <a:off x="701040" y="1484843"/>
            <a:ext cx="5608320" cy="6649508"/>
          </a:xfrm>
        </p:spPr>
        <p:txBody>
          <a:bodyPr/>
          <a:lstStyle/>
          <a:p>
            <a:pPr marL="174708" indent="-174708" defTabSz="931774">
              <a:buFont typeface="Arial" panose="020B0604020202020204" pitchFamily="34" charset="0"/>
              <a:buChar char="•"/>
              <a:defRPr/>
            </a:pPr>
            <a:r>
              <a:rPr lang="en-US" sz="1100" dirty="0">
                <a:latin typeface="Arial" panose="020B0604020202020204" pitchFamily="34" charset="0"/>
                <a:cs typeface="Arial" panose="020B0604020202020204" pitchFamily="34" charset="0"/>
              </a:rPr>
              <a:t>In 2008, my own research had focused on mental health systems and policies, and on TAY involvement in the justice system, and mental health treatments for them.  Then NIDILRR issued the first RFA for RRTC’s for TAY with SMHC.  2 Thinks led to me applying for one of the RRTC’s.  First, was the realization through all of the research on TAY struggles, that if we could crack the nut on how to help them succeed in schooling/training and launching adult </a:t>
            </a:r>
            <a:r>
              <a:rPr lang="en-US" sz="1100" dirty="0" err="1">
                <a:latin typeface="Arial" panose="020B0604020202020204" pitchFamily="34" charset="0"/>
                <a:cs typeface="Arial" panose="020B0604020202020204" pitchFamily="34" charset="0"/>
              </a:rPr>
              <a:t>worklives</a:t>
            </a:r>
            <a:r>
              <a:rPr lang="en-US" sz="1100" dirty="0">
                <a:latin typeface="Arial" panose="020B0604020202020204" pitchFamily="34" charset="0"/>
                <a:cs typeface="Arial" panose="020B0604020202020204" pitchFamily="34" charset="0"/>
              </a:rPr>
              <a:t>, we would make a tremendous contribution to the field.  Second, Marsha Ellison had recently joined our faculty, coming from the Boston University RRTC on adults with psychiatric disabilities.  She was familiar with NIDILRR as a granting agency and their </a:t>
            </a:r>
            <a:r>
              <a:rPr lang="en-US" sz="1100" dirty="0" err="1">
                <a:latin typeface="Arial" panose="020B0604020202020204" pitchFamily="34" charset="0"/>
                <a:cs typeface="Arial" panose="020B0604020202020204" pitchFamily="34" charset="0"/>
              </a:rPr>
              <a:t>expercetations</a:t>
            </a:r>
            <a:r>
              <a:rPr lang="en-US" sz="1100" dirty="0">
                <a:latin typeface="Arial" panose="020B0604020202020204" pitchFamily="34" charset="0"/>
                <a:cs typeface="Arial" panose="020B0604020202020204" pitchFamily="34" charset="0"/>
              </a:rPr>
              <a:t>, as well as what constitutes an RRTC.  So, we worked 15 hour days, 7 days a week for 8 weeks in the summer of 2009 and submitted a proposal that was awarded to us in October 2009.</a:t>
            </a:r>
          </a:p>
          <a:p>
            <a:pPr marL="174708" indent="-174708" defTabSz="931774">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marL="174708" indent="-174708" defTabSz="931774">
              <a:buFont typeface="Arial" panose="020B0604020202020204" pitchFamily="34" charset="0"/>
              <a:buChar char="•"/>
              <a:defRPr/>
            </a:pPr>
            <a:r>
              <a:rPr lang="en-US" sz="1100" dirty="0">
                <a:latin typeface="Arial" panose="020B0604020202020204" pitchFamily="34" charset="0"/>
                <a:cs typeface="Arial" panose="020B0604020202020204" pitchFamily="34" charset="0"/>
              </a:rPr>
              <a:t>We have been fortunate to be awarded another 2 of them under me as PI, and a 4</a:t>
            </a:r>
            <a:r>
              <a:rPr lang="en-US" sz="1100" baseline="30000" dirty="0">
                <a:latin typeface="Arial" panose="020B0604020202020204" pitchFamily="34" charset="0"/>
                <a:cs typeface="Arial" panose="020B0604020202020204" pitchFamily="34" charset="0"/>
              </a:rPr>
              <a:t>th</a:t>
            </a:r>
            <a:r>
              <a:rPr lang="en-US" sz="1100" dirty="0">
                <a:latin typeface="Arial" panose="020B0604020202020204" pitchFamily="34" charset="0"/>
                <a:cs typeface="Arial" panose="020B0604020202020204" pitchFamily="34" charset="0"/>
              </a:rPr>
              <a:t> under Marsha Ellison and Michelle Mullen as </a:t>
            </a:r>
            <a:r>
              <a:rPr lang="en-US" sz="1100" dirty="0" err="1">
                <a:latin typeface="Arial" panose="020B0604020202020204" pitchFamily="34" charset="0"/>
                <a:cs typeface="Arial" panose="020B0604020202020204" pitchFamily="34" charset="0"/>
              </a:rPr>
              <a:t>coPI’s</a:t>
            </a:r>
            <a:r>
              <a:rPr lang="en-US" sz="1100" dirty="0">
                <a:latin typeface="Arial" panose="020B0604020202020204" pitchFamily="34" charset="0"/>
                <a:cs typeface="Arial" panose="020B0604020202020204" pitchFamily="34" charset="0"/>
              </a:rPr>
              <a:t>.  And Kathryn Sabella, who has been part of the leadership of these RRTC’s, with Liz Thomas at Temple U, were awarded one on community inclusion in  2023.</a:t>
            </a:r>
          </a:p>
          <a:p>
            <a:pPr marL="174708" indent="-174708" defTabSz="931774">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marL="174708" indent="-174708" defTabSz="931774">
              <a:buFont typeface="Arial" panose="020B0604020202020204" pitchFamily="34" charset="0"/>
              <a:buChar char="•"/>
              <a:defRPr/>
            </a:pPr>
            <a:r>
              <a:rPr lang="en-US" sz="1100" dirty="0">
                <a:latin typeface="Arial" panose="020B0604020202020204" pitchFamily="34" charset="0"/>
                <a:cs typeface="Arial" panose="020B0604020202020204" pitchFamily="34" charset="0"/>
              </a:rPr>
              <a:t>In 2009 no intervention had evidence of efficacy in helping TAY w SMHC in school or work. Since then, we have conducted research on understanding the population and the context of their school and work lives, we’ve developed and begun to test numerous interventions to strengthen those capacities including PASS, BRYTE, FSST, and HYPE, TEST.  Go to our website to find more on all of this research.</a:t>
            </a:r>
          </a:p>
          <a:p>
            <a:pPr marL="174708" indent="-174708" defTabSz="931774">
              <a:buFont typeface="Arial" panose="020B0604020202020204" pitchFamily="34" charset="0"/>
              <a:buChar char="•"/>
              <a:defRPr/>
            </a:pPr>
            <a:r>
              <a:rPr lang="en-US" sz="1100" dirty="0">
                <a:latin typeface="Arial" panose="020B0604020202020204" pitchFamily="34" charset="0"/>
                <a:cs typeface="Arial" panose="020B0604020202020204" pitchFamily="34" charset="0"/>
              </a:rPr>
              <a:t>One of the joys of research is discovering things you didn’t expect, and weren’t the focus of your research.  I’ll mention two things; Kathryn Sabella, in investigating factors that contribute to school and work functioning after high school, discovered the tremendous impact that the diagnosing and prescribing processes of our medical providers has on young adults’ self-identities, which has implications for help seeking and other aspects of their lives., second, with Ian Lane, they discovered who changeable gender identity in young adulthood, and developed better research methods to assess this.</a:t>
            </a:r>
          </a:p>
          <a:p>
            <a:pPr marL="174708" indent="-174708" defTabSz="931774">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marL="174708" indent="-174708" defTabSz="931774">
              <a:buFont typeface="Arial" panose="020B0604020202020204" pitchFamily="34" charset="0"/>
              <a:buChar char="•"/>
              <a:defRPr/>
            </a:pPr>
            <a:r>
              <a:rPr lang="en-US" sz="1100" dirty="0">
                <a:latin typeface="Arial" panose="020B0604020202020204" pitchFamily="34" charset="0"/>
                <a:cs typeface="Arial" panose="020B0604020202020204" pitchFamily="34" charset="0"/>
              </a:rPr>
              <a:t>2 other things, quickly, that comes with NIDILRR funding – they require genuine partnership with people with lived experience, which put us on a path of developing capacities to do so with young people, which has improved our research tremendously, and has allowed us to use what we’ve learned to help others in related fields, and in services, to do the same. </a:t>
            </a:r>
          </a:p>
          <a:p>
            <a:pPr marL="174708" indent="-174708" defTabSz="931774">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marL="174708" indent="-174708" defTabSz="931774">
              <a:buFont typeface="Arial" panose="020B0604020202020204" pitchFamily="34" charset="0"/>
              <a:buChar char="•"/>
              <a:defRPr/>
            </a:pPr>
            <a:r>
              <a:rPr lang="en-US" sz="1100" dirty="0">
                <a:latin typeface="Arial" panose="020B0604020202020204" pitchFamily="34" charset="0"/>
                <a:cs typeface="Arial" panose="020B0604020202020204" pitchFamily="34" charset="0"/>
              </a:rPr>
              <a:t>NIDILRR also requires that you share the knowledge gained from research with those who will use the research in their lives and work, not just with other researchers. Marsha Ellison has become a national leader in knowledge translation as a result of her work in our RRTC’s, and in particular, doing what she calls Participatory Knowledge Translation with youth. Amanda is going to tell you a little more about that.</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47F27BE-1713-4E63-90AA-ED31F8CAB8B6}" type="slidenum">
              <a:rPr lang="en-US" smtClean="0"/>
              <a:t>22</a:t>
            </a:fld>
            <a:endParaRPr lang="en-US"/>
          </a:p>
        </p:txBody>
      </p:sp>
    </p:spTree>
    <p:extLst>
      <p:ext uri="{BB962C8B-B14F-4D97-AF65-F5344CB8AC3E}">
        <p14:creationId xmlns:p14="http://schemas.microsoft.com/office/powerpoint/2010/main" val="2422541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err="1">
                <a:latin typeface="Arial" panose="020B0604020202020204" pitchFamily="34" charset="0"/>
                <a:cs typeface="Arial" panose="020B0604020202020204" pitchFamily="34" charset="0"/>
              </a:rPr>
              <a:t>MaD</a:t>
            </a:r>
            <a:r>
              <a:rPr lang="en-US" sz="1400" dirty="0">
                <a:latin typeface="Arial" panose="020B0604020202020204" pitchFamily="34" charset="0"/>
                <a:cs typeface="Arial" panose="020B0604020202020204" pitchFamily="34" charset="0"/>
              </a:rPr>
              <a:t>:</a:t>
            </a:r>
          </a:p>
          <a:p>
            <a:pPr defTabSz="931774">
              <a:defRPr/>
            </a:pPr>
            <a:r>
              <a:rPr lang="en-US" sz="1400" dirty="0">
                <a:latin typeface="Arial" panose="020B0604020202020204" pitchFamily="34" charset="0"/>
                <a:cs typeface="Arial" panose="020B0604020202020204" pitchFamily="34" charset="0"/>
              </a:rPr>
              <a:t>some of the most important research that has informed research in this field came from outside the field: in particular the research that describes how the transition to adulthood has changed from post WWII and more recently post the great recession, then post the pandemic, as well as research shedding light on the implications of these major events or eras for those at-risk of poor outcomes (MacArthur network, IOM Investing in the Health and Wellbeing of Young Adults)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47F27BE-1713-4E63-90AA-ED31F8CAB8B6}" type="slidenum">
              <a:rPr lang="en-US" smtClean="0"/>
              <a:t>23</a:t>
            </a:fld>
            <a:endParaRPr lang="en-US"/>
          </a:p>
        </p:txBody>
      </p:sp>
    </p:spTree>
    <p:extLst>
      <p:ext uri="{BB962C8B-B14F-4D97-AF65-F5344CB8AC3E}">
        <p14:creationId xmlns:p14="http://schemas.microsoft.com/office/powerpoint/2010/main" val="3267839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NANCY: One of the most important aspects of doing research is effectively communicating the findings of that research to those who should hear about it.</a:t>
            </a:r>
          </a:p>
        </p:txBody>
      </p:sp>
      <p:sp>
        <p:nvSpPr>
          <p:cNvPr id="4" name="Slide Number Placeholder 3"/>
          <p:cNvSpPr>
            <a:spLocks noGrp="1"/>
          </p:cNvSpPr>
          <p:nvPr>
            <p:ph type="sldNum" sz="quarter" idx="5"/>
          </p:nvPr>
        </p:nvSpPr>
        <p:spPr/>
        <p:txBody>
          <a:bodyPr/>
          <a:lstStyle/>
          <a:p>
            <a:fld id="{147F27BE-1713-4E63-90AA-ED31F8CAB8B6}" type="slidenum">
              <a:rPr lang="en-US" smtClean="0"/>
              <a:t>24</a:t>
            </a:fld>
            <a:endParaRPr lang="en-US"/>
          </a:p>
        </p:txBody>
      </p:sp>
    </p:spTree>
    <p:extLst>
      <p:ext uri="{BB962C8B-B14F-4D97-AF65-F5344CB8AC3E}">
        <p14:creationId xmlns:p14="http://schemas.microsoft.com/office/powerpoint/2010/main" val="2826551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dirty="0">
                <a:latin typeface="Arial" panose="020B0604020202020204" pitchFamily="34" charset="0"/>
                <a:cs typeface="Arial" panose="020B0604020202020204" pitchFamily="34" charset="0"/>
              </a:rPr>
              <a:t>NANCY:  </a:t>
            </a:r>
          </a:p>
          <a:p>
            <a:pPr algn="l"/>
            <a:r>
              <a:rPr lang="en-US" sz="1400" dirty="0">
                <a:latin typeface="Arial" panose="020B0604020202020204" pitchFamily="34" charset="0"/>
                <a:cs typeface="Arial" panose="020B0604020202020204" pitchFamily="34" charset="0"/>
              </a:rPr>
              <a:t>in 1995- mostly articles for other researchers</a:t>
            </a:r>
          </a:p>
          <a:p>
            <a:pPr algn="l"/>
            <a:r>
              <a:rPr lang="en-US" sz="1400" dirty="0">
                <a:latin typeface="Arial" panose="020B0604020202020204" pitchFamily="34" charset="0"/>
                <a:cs typeface="Arial" panose="020B0604020202020204" pitchFamily="34" charset="0"/>
              </a:rPr>
              <a:t>--slowly began to target service providers and policy</a:t>
            </a:r>
          </a:p>
          <a:p>
            <a:pPr algn="l"/>
            <a:r>
              <a:rPr lang="en-US" sz="1400" dirty="0">
                <a:latin typeface="Arial" panose="020B0604020202020204" pitchFamily="34" charset="0"/>
                <a:cs typeface="Arial" panose="020B0604020202020204" pitchFamily="34" charset="0"/>
              </a:rPr>
              <a:t>Today--	publications that target families, young people, general population</a:t>
            </a:r>
          </a:p>
          <a:p>
            <a:pPr algn="l"/>
            <a:endParaRPr lang="en-US"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NANCY TO AMANDA:</a:t>
            </a:r>
          </a:p>
          <a:p>
            <a:pPr algn="l"/>
            <a:r>
              <a:rPr lang="en-US" sz="1400" dirty="0">
                <a:latin typeface="Arial" panose="020B0604020202020204" pitchFamily="34" charset="0"/>
                <a:cs typeface="Arial" panose="020B0604020202020204" pitchFamily="34" charset="0"/>
              </a:rPr>
              <a:t>From your perspective, how has dissemination and/or use of research findings changed during this period?</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47F27BE-1713-4E63-90AA-ED31F8CAB8B6}" type="slidenum">
              <a:rPr lang="en-US" smtClean="0"/>
              <a:t>25</a:t>
            </a:fld>
            <a:endParaRPr lang="en-US"/>
          </a:p>
        </p:txBody>
      </p:sp>
    </p:spTree>
    <p:extLst>
      <p:ext uri="{BB962C8B-B14F-4D97-AF65-F5344CB8AC3E}">
        <p14:creationId xmlns:p14="http://schemas.microsoft.com/office/powerpoint/2010/main" val="3942322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p:txBody>
      </p:sp>
      <p:sp>
        <p:nvSpPr>
          <p:cNvPr id="4" name="Slide Number Placeholder 3"/>
          <p:cNvSpPr>
            <a:spLocks noGrp="1"/>
          </p:cNvSpPr>
          <p:nvPr>
            <p:ph type="sldNum" sz="quarter" idx="5"/>
          </p:nvPr>
        </p:nvSpPr>
        <p:spPr/>
        <p:txBody>
          <a:bodyPr/>
          <a:lstStyle/>
          <a:p>
            <a:fld id="{147F27BE-1713-4E63-90AA-ED31F8CAB8B6}" type="slidenum">
              <a:rPr lang="en-US" smtClean="0"/>
              <a:t>26</a:t>
            </a:fld>
            <a:endParaRPr lang="en-US"/>
          </a:p>
        </p:txBody>
      </p:sp>
    </p:spTree>
    <p:extLst>
      <p:ext uri="{BB962C8B-B14F-4D97-AF65-F5344CB8AC3E}">
        <p14:creationId xmlns:p14="http://schemas.microsoft.com/office/powerpoint/2010/main" val="3941533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45DBB-B37F-E85D-33C2-115DFADDD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28BA83-023C-5D54-424A-D8366A2D4899}"/>
              </a:ext>
            </a:extLst>
          </p:cNvPr>
          <p:cNvSpPr txBox="1">
            <a:spLocks noGrp="1"/>
          </p:cNvSpPr>
          <p:nvPr>
            <p:ph type="body" sz="quarter" idx="1"/>
          </p:nvPr>
        </p:nvSpPr>
        <p:spPr/>
        <p:txBody>
          <a:bodyPr/>
          <a:lstStyle/>
          <a:p>
            <a:pPr lvl="0"/>
            <a:r>
              <a:rPr lang="en-US" dirty="0"/>
              <a:t>AMANDA:</a:t>
            </a:r>
          </a:p>
          <a:p>
            <a:pPr lvl="0"/>
            <a:r>
              <a:rPr lang="en-US" dirty="0" err="1"/>
              <a:t>Youtube</a:t>
            </a:r>
            <a:r>
              <a:rPr lang="en-US" dirty="0"/>
              <a:t>- 17 episodes, ranging topics on therapy animals, </a:t>
            </a:r>
            <a:r>
              <a:rPr lang="en-US" dirty="0" err="1"/>
              <a:t>jedcampus</a:t>
            </a:r>
            <a:r>
              <a:rPr lang="en-US" dirty="0"/>
              <a:t>, what to wear during interviews, mental health awareness campaigns, live at the </a:t>
            </a:r>
            <a:r>
              <a:rPr lang="en-US" dirty="0" err="1"/>
              <a:t>tampa</a:t>
            </a:r>
            <a:r>
              <a:rPr lang="en-US" dirty="0"/>
              <a:t> conference, accommodations etc.</a:t>
            </a:r>
          </a:p>
          <a:p>
            <a:pPr lvl="0"/>
            <a:endParaRPr lang="en-US" dirty="0"/>
          </a:p>
          <a:p>
            <a:pPr lvl="0"/>
            <a:r>
              <a:rPr lang="en-US" dirty="0">
                <a:solidFill>
                  <a:srgbClr val="B3B3B3"/>
                </a:solidFill>
                <a:latin typeface="SpotifyMixUI"/>
              </a:rPr>
              <a:t>-Researchers and colleagues who share information from their studies and interventions designed to support transition aged youth and young adults navigating school or work.</a:t>
            </a:r>
            <a:br>
              <a:rPr lang="en-US" dirty="0"/>
            </a:br>
            <a:r>
              <a:rPr lang="en-US" dirty="0">
                <a:solidFill>
                  <a:srgbClr val="B3B3B3"/>
                </a:solidFill>
                <a:latin typeface="SpotifyMixUI"/>
              </a:rPr>
              <a:t>-Young adults with mental health conditions who share their journeys navigating high school, college, and post-grad life. These authentic conversations offer an inside look into what it’s like transitioning to adulthood when you have a mental health condition.</a:t>
            </a:r>
            <a:endParaRPr lang="en-US" dirty="0"/>
          </a:p>
        </p:txBody>
      </p:sp>
      <p:sp>
        <p:nvSpPr>
          <p:cNvPr id="4" name="Slide Number Placeholder 3">
            <a:extLst>
              <a:ext uri="{FF2B5EF4-FFF2-40B4-BE49-F238E27FC236}">
                <a16:creationId xmlns:a16="http://schemas.microsoft.com/office/drawing/2014/main" id="{D7215AF3-3366-D571-1392-5226E070E8F5}"/>
              </a:ext>
            </a:extLst>
          </p:cNvPr>
          <p:cNvSpPr txBox="1"/>
          <p:nvPr/>
        </p:nvSpPr>
        <p:spPr>
          <a:xfrm>
            <a:off x="3970933" y="8829962"/>
            <a:ext cx="3037840" cy="466438"/>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3D4CFA87-9EE6-4BAC-9B9F-0E9644E2F05F}" type="slidenum">
              <a:pPr algn="r" defTabSz="931774">
                <a:defRPr sz="1800" b="0" i="0" u="none" strike="noStrike" kern="0" cap="none" spc="0" baseline="0">
                  <a:solidFill>
                    <a:srgbClr val="000000"/>
                  </a:solidFill>
                  <a:uFillTx/>
                </a:defRPr>
              </a:pPr>
              <a:t>27</a:t>
            </a:fld>
            <a:endParaRPr lang="en-GB" sz="1200">
              <a:solidFill>
                <a:srgbClr val="000000"/>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p:txBody>
      </p:sp>
      <p:sp>
        <p:nvSpPr>
          <p:cNvPr id="4" name="Slide Number Placeholder 3"/>
          <p:cNvSpPr>
            <a:spLocks noGrp="1"/>
          </p:cNvSpPr>
          <p:nvPr>
            <p:ph type="sldNum" sz="quarter" idx="5"/>
          </p:nvPr>
        </p:nvSpPr>
        <p:spPr/>
        <p:txBody>
          <a:bodyPr/>
          <a:lstStyle/>
          <a:p>
            <a:fld id="{147F27BE-1713-4E63-90AA-ED31F8CAB8B6}" type="slidenum">
              <a:rPr lang="en-US" smtClean="0"/>
              <a:t>28</a:t>
            </a:fld>
            <a:endParaRPr lang="en-US"/>
          </a:p>
        </p:txBody>
      </p:sp>
    </p:spTree>
    <p:extLst>
      <p:ext uri="{BB962C8B-B14F-4D97-AF65-F5344CB8AC3E}">
        <p14:creationId xmlns:p14="http://schemas.microsoft.com/office/powerpoint/2010/main" val="1042887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36563"/>
            <a:ext cx="5575300" cy="3136900"/>
          </a:xfrm>
        </p:spPr>
      </p:sp>
      <p:sp>
        <p:nvSpPr>
          <p:cNvPr id="3" name="Notes Placeholder 2"/>
          <p:cNvSpPr>
            <a:spLocks noGrp="1"/>
          </p:cNvSpPr>
          <p:nvPr>
            <p:ph type="body" idx="1"/>
          </p:nvPr>
        </p:nvSpPr>
        <p:spPr>
          <a:xfrm>
            <a:off x="701040" y="3837745"/>
            <a:ext cx="5608320" cy="4296605"/>
          </a:xfrm>
        </p:spPr>
        <p:txBody>
          <a:bodyPr/>
          <a:lstStyle/>
          <a:p>
            <a:pPr marL="0" lvl="1">
              <a:spcAft>
                <a:spcPts val="1223"/>
              </a:spcAft>
            </a:pPr>
            <a:r>
              <a:rPr lang="en-US" sz="1400" dirty="0">
                <a:latin typeface="Arial" panose="020B0604020202020204" pitchFamily="34" charset="0"/>
                <a:cs typeface="Arial" panose="020B0604020202020204" pitchFamily="34" charset="0"/>
              </a:rPr>
              <a:t>Amanda asks </a:t>
            </a:r>
            <a:r>
              <a:rPr lang="en-US" sz="1400" dirty="0" err="1">
                <a:latin typeface="Arial" panose="020B0604020202020204" pitchFamily="34" charset="0"/>
                <a:cs typeface="Arial" panose="020B0604020202020204" pitchFamily="34" charset="0"/>
              </a:rPr>
              <a:t>MaD</a:t>
            </a:r>
            <a:endParaRPr lang="en-US" sz="1400" dirty="0">
              <a:latin typeface="Arial" panose="020B0604020202020204" pitchFamily="34" charset="0"/>
              <a:cs typeface="Arial" panose="020B0604020202020204" pitchFamily="34" charset="0"/>
            </a:endParaRPr>
          </a:p>
          <a:p>
            <a:pPr marL="174708" lvl="1" indent="-174708">
              <a:spcAft>
                <a:spcPts val="1223"/>
              </a:spcAft>
              <a:buFont typeface="Arial" panose="020B0604020202020204" pitchFamily="34" charset="0"/>
              <a:buChar char="•"/>
            </a:pPr>
            <a:r>
              <a:rPr lang="en-US" sz="1400" dirty="0">
                <a:latin typeface="Arial" panose="020B0604020202020204" pitchFamily="34" charset="0"/>
                <a:cs typeface="Arial" panose="020B0604020202020204" pitchFamily="34" charset="0"/>
              </a:rPr>
              <a:t>The forces that demand research remain. We have all established that services, policies, and practices need to be tailored to young people, and that well established knowledge base will support those who continue to advocate for that and for the research base that improves that system.  Moreover,  young people and their adult allies, and those who provide services for them will continue to ask or demand for services and supports to be helpful and to work, and that is a demand for research. Researchers who are passionate about this research will continue to keep an eagle eye out for opportunities to expand our knowledge base. </a:t>
            </a:r>
          </a:p>
          <a:p>
            <a:pPr marL="0" lvl="1" indent="0">
              <a:spcAft>
                <a:spcPts val="1223"/>
              </a:spcAft>
              <a:buFont typeface="Arial" panose="020B0604020202020204" pitchFamily="34" charset="0"/>
              <a:buNone/>
            </a:pPr>
            <a:r>
              <a:rPr lang="en-US" sz="1400" dirty="0" err="1">
                <a:latin typeface="Arial" panose="020B0604020202020204" pitchFamily="34" charset="0"/>
                <a:cs typeface="Arial" panose="020B0604020202020204" pitchFamily="34" charset="0"/>
              </a:rPr>
              <a:t>MaD</a:t>
            </a:r>
            <a:r>
              <a:rPr lang="en-US" sz="1400" dirty="0">
                <a:latin typeface="Arial" panose="020B0604020202020204" pitchFamily="34" charset="0"/>
                <a:cs typeface="Arial" panose="020B0604020202020204" pitchFamily="34" charset="0"/>
              </a:rPr>
              <a:t> asks Nancy</a:t>
            </a:r>
          </a:p>
          <a:p>
            <a:pPr marL="174708" lvl="1" indent="-174708">
              <a:spcAft>
                <a:spcPts val="1223"/>
              </a:spcAft>
              <a:buFont typeface="Arial" panose="020B0604020202020204" pitchFamily="34" charset="0"/>
              <a:buChar char="•"/>
            </a:pPr>
            <a:r>
              <a:rPr lang="en-US" sz="1400" dirty="0">
                <a:latin typeface="Arial" panose="020B0604020202020204" pitchFamily="34" charset="0"/>
                <a:cs typeface="Arial" panose="020B0604020202020204" pitchFamily="34" charset="0"/>
              </a:rPr>
              <a:t>Nancy – New young researchers interested in this population especially new researchers like  Amanda and Brie Masselli, individuals who experienced the services system and want to know more about what works.  Involvement of young people with mental health challenges in research.  </a:t>
            </a:r>
          </a:p>
          <a:p>
            <a:pPr marL="0" lvl="1">
              <a:spcAft>
                <a:spcPts val="1223"/>
              </a:spcAft>
            </a:pPr>
            <a:r>
              <a:rPr lang="en-US" sz="1400" dirty="0">
                <a:latin typeface="Arial" panose="020B0604020202020204" pitchFamily="34" charset="0"/>
                <a:cs typeface="Arial" panose="020B0604020202020204" pitchFamily="34" charset="0"/>
              </a:rPr>
              <a:t>Nancy asks Amanda</a:t>
            </a:r>
          </a:p>
          <a:p>
            <a:pPr marL="291179" lvl="1" indent="-291179">
              <a:spcAft>
                <a:spcPts val="1223"/>
              </a:spcAft>
              <a:buFont typeface="Arial" panose="020B0604020202020204" pitchFamily="34" charset="0"/>
              <a:buChar char="•"/>
            </a:pPr>
            <a:r>
              <a:rPr lang="en-US" sz="1400" dirty="0">
                <a:latin typeface="Arial" panose="020B0604020202020204" pitchFamily="34" charset="0"/>
                <a:cs typeface="Arial" panose="020B0604020202020204" pitchFamily="34" charset="0"/>
              </a:rPr>
              <a:t>Amanda – fuel your champions</a:t>
            </a:r>
          </a:p>
          <a:p>
            <a:pPr>
              <a:spcAft>
                <a:spcPts val="1223"/>
              </a:spcAft>
            </a:pPr>
            <a:endParaRPr lang="en-US" dirty="0"/>
          </a:p>
        </p:txBody>
      </p:sp>
      <p:sp>
        <p:nvSpPr>
          <p:cNvPr id="4" name="Slide Number Placeholder 3"/>
          <p:cNvSpPr>
            <a:spLocks noGrp="1"/>
          </p:cNvSpPr>
          <p:nvPr>
            <p:ph type="sldNum" sz="quarter" idx="5"/>
          </p:nvPr>
        </p:nvSpPr>
        <p:spPr/>
        <p:txBody>
          <a:bodyPr/>
          <a:lstStyle/>
          <a:p>
            <a:fld id="{147F27BE-1713-4E63-90AA-ED31F8CAB8B6}" type="slidenum">
              <a:rPr lang="en-US" smtClean="0"/>
              <a:t>29</a:t>
            </a:fld>
            <a:endParaRPr lang="en-US"/>
          </a:p>
        </p:txBody>
      </p:sp>
    </p:spTree>
    <p:extLst>
      <p:ext uri="{BB962C8B-B14F-4D97-AF65-F5344CB8AC3E}">
        <p14:creationId xmlns:p14="http://schemas.microsoft.com/office/powerpoint/2010/main" val="1965611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a:t>
            </a:r>
          </a:p>
        </p:txBody>
      </p:sp>
      <p:sp>
        <p:nvSpPr>
          <p:cNvPr id="4" name="Slide Number Placeholder 3"/>
          <p:cNvSpPr>
            <a:spLocks noGrp="1"/>
          </p:cNvSpPr>
          <p:nvPr>
            <p:ph type="sldNum" sz="quarter" idx="5"/>
          </p:nvPr>
        </p:nvSpPr>
        <p:spPr/>
        <p:txBody>
          <a:bodyPr/>
          <a:lstStyle/>
          <a:p>
            <a:fld id="{147F27BE-1713-4E63-90AA-ED31F8CAB8B6}" type="slidenum">
              <a:rPr lang="en-US" smtClean="0"/>
              <a:t>3</a:t>
            </a:fld>
            <a:endParaRPr lang="en-US"/>
          </a:p>
        </p:txBody>
      </p:sp>
    </p:spTree>
    <p:extLst>
      <p:ext uri="{BB962C8B-B14F-4D97-AF65-F5344CB8AC3E}">
        <p14:creationId xmlns:p14="http://schemas.microsoft.com/office/powerpoint/2010/main" val="2320119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7F27BE-1713-4E63-90AA-ED31F8CAB8B6}" type="slidenum">
              <a:rPr lang="en-US" smtClean="0"/>
              <a:t>4</a:t>
            </a:fld>
            <a:endParaRPr lang="en-US"/>
          </a:p>
        </p:txBody>
      </p:sp>
    </p:spTree>
    <p:extLst>
      <p:ext uri="{BB962C8B-B14F-4D97-AF65-F5344CB8AC3E}">
        <p14:creationId xmlns:p14="http://schemas.microsoft.com/office/powerpoint/2010/main" val="2517891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03238"/>
            <a:ext cx="5773738" cy="3248025"/>
          </a:xfrm>
        </p:spPr>
      </p:sp>
      <p:sp>
        <p:nvSpPr>
          <p:cNvPr id="3" name="Notes Placeholder 2"/>
          <p:cNvSpPr>
            <a:spLocks noGrp="1"/>
          </p:cNvSpPr>
          <p:nvPr>
            <p:ph type="body" idx="1"/>
          </p:nvPr>
        </p:nvSpPr>
        <p:spPr>
          <a:xfrm>
            <a:off x="701040" y="4886570"/>
            <a:ext cx="5608320" cy="3247780"/>
          </a:xfrm>
        </p:spPr>
        <p:txBody>
          <a:bodyPr/>
          <a:lstStyle/>
          <a:p>
            <a:endParaRPr lang="en-US" dirty="0"/>
          </a:p>
        </p:txBody>
      </p:sp>
      <p:sp>
        <p:nvSpPr>
          <p:cNvPr id="4" name="Slide Number Placeholder 3"/>
          <p:cNvSpPr>
            <a:spLocks noGrp="1"/>
          </p:cNvSpPr>
          <p:nvPr>
            <p:ph type="sldNum" sz="quarter" idx="5"/>
          </p:nvPr>
        </p:nvSpPr>
        <p:spPr/>
        <p:txBody>
          <a:bodyPr/>
          <a:lstStyle/>
          <a:p>
            <a:fld id="{147F27BE-1713-4E63-90AA-ED31F8CAB8B6}" type="slidenum">
              <a:rPr lang="en-US" smtClean="0"/>
              <a:t>5</a:t>
            </a:fld>
            <a:endParaRPr lang="en-US"/>
          </a:p>
        </p:txBody>
      </p:sp>
    </p:spTree>
    <p:extLst>
      <p:ext uri="{BB962C8B-B14F-4D97-AF65-F5344CB8AC3E}">
        <p14:creationId xmlns:p14="http://schemas.microsoft.com/office/powerpoint/2010/main" val="2651201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411163"/>
            <a:ext cx="3748088" cy="2108200"/>
          </a:xfrm>
        </p:spPr>
      </p:sp>
      <p:sp>
        <p:nvSpPr>
          <p:cNvPr id="3" name="Notes Placeholder 2"/>
          <p:cNvSpPr>
            <a:spLocks noGrp="1"/>
          </p:cNvSpPr>
          <p:nvPr>
            <p:ph type="body" idx="1"/>
          </p:nvPr>
        </p:nvSpPr>
        <p:spPr>
          <a:xfrm>
            <a:off x="701040" y="2848512"/>
            <a:ext cx="5608320" cy="5285838"/>
          </a:xfrm>
        </p:spPr>
        <p:txBody>
          <a:bodyPr/>
          <a:lstStyle/>
          <a:p>
            <a:r>
              <a:rPr lang="en-US" sz="1400" dirty="0"/>
              <a:t>MARYANN:</a:t>
            </a:r>
          </a:p>
          <a:p>
            <a:r>
              <a:rPr lang="en-US" sz="1400" dirty="0"/>
              <a:t>Actually several public laws passed in early 1980’s that sparked interest in youth with disabilities transitioning into adulthood.</a:t>
            </a:r>
          </a:p>
          <a:p>
            <a:endParaRPr lang="en-US" sz="1400" dirty="0"/>
          </a:p>
          <a:p>
            <a:r>
              <a:rPr lang="en-US" sz="1400" dirty="0"/>
              <a:t>-Public Law 98-527 The Developmental Disabilities Act of 1984.  Required employment related activities be provided by agencies serving youth with developmental disabilities.</a:t>
            </a:r>
          </a:p>
          <a:p>
            <a:r>
              <a:rPr lang="en-US" sz="1400" dirty="0"/>
              <a:t>-Public Law 98-524  The Vocational Act of 1994 or Carl D. Perkins Vocational Education Act mandates that students with disabilities and their parents be informed of vocational education opportunities available to them one year prior to the date the youth becomes eligible or by 9th grade.</a:t>
            </a:r>
          </a:p>
          <a:p>
            <a:endParaRPr lang="en-US" sz="1400" dirty="0"/>
          </a:p>
          <a:p>
            <a:r>
              <a:rPr lang="en-US" sz="1400" dirty="0"/>
              <a:t>Perhaps most significantly, the Education of the Handicapped Act was passed in 1975, and in the amendments of 1983, it authorized new transitional services into work, postsecondary education and adult services. It encouraged the Secretary of Education to develop model secondary and transitional programs to assist handicapped youth in the transition to postsecondary life through grant programs. It also emphasized the need for research on this topic. But it wasn’t required and Nancy’s research found that only 4 states required transition planning in 1988.</a:t>
            </a:r>
          </a:p>
          <a:p>
            <a:endParaRPr lang="en-US" sz="1400" dirty="0"/>
          </a:p>
          <a:p>
            <a:r>
              <a:rPr lang="en-US" sz="1400" dirty="0"/>
              <a:t>Using knowledge developed from these initial efforts to develop transition programs, transition planning for all special education students was  </a:t>
            </a:r>
            <a:r>
              <a:rPr lang="en-US" sz="1400" b="1" dirty="0"/>
              <a:t>mandated </a:t>
            </a:r>
            <a:r>
              <a:rPr lang="en-US" sz="1400" dirty="0"/>
              <a:t>in 1990, in the renamed “Individuals with Disabilities Education Act”, requiring both planning and provision of transition programs.</a:t>
            </a:r>
          </a:p>
        </p:txBody>
      </p:sp>
      <p:sp>
        <p:nvSpPr>
          <p:cNvPr id="4" name="Slide Number Placeholder 3"/>
          <p:cNvSpPr>
            <a:spLocks noGrp="1"/>
          </p:cNvSpPr>
          <p:nvPr>
            <p:ph type="sldNum" sz="quarter" idx="5"/>
          </p:nvPr>
        </p:nvSpPr>
        <p:spPr/>
        <p:txBody>
          <a:bodyPr/>
          <a:lstStyle/>
          <a:p>
            <a:fld id="{147F27BE-1713-4E63-90AA-ED31F8CAB8B6}" type="slidenum">
              <a:rPr lang="en-US" smtClean="0"/>
              <a:t>6</a:t>
            </a:fld>
            <a:endParaRPr lang="en-US"/>
          </a:p>
        </p:txBody>
      </p:sp>
    </p:spTree>
    <p:extLst>
      <p:ext uri="{BB962C8B-B14F-4D97-AF65-F5344CB8AC3E}">
        <p14:creationId xmlns:p14="http://schemas.microsoft.com/office/powerpoint/2010/main" val="134178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517525"/>
            <a:ext cx="5578475" cy="3138488"/>
          </a:xfrm>
        </p:spPr>
      </p:sp>
      <p:sp>
        <p:nvSpPr>
          <p:cNvPr id="3" name="Notes Placeholder 2"/>
          <p:cNvSpPr>
            <a:spLocks noGrp="1"/>
          </p:cNvSpPr>
          <p:nvPr>
            <p:ph type="body" idx="1"/>
          </p:nvPr>
        </p:nvSpPr>
        <p:spPr>
          <a:xfrm>
            <a:off x="701040" y="3945010"/>
            <a:ext cx="5608320" cy="4189340"/>
          </a:xfrm>
        </p:spPr>
        <p:txBody>
          <a:bodyPr/>
          <a:lstStyle/>
          <a:p>
            <a:r>
              <a:rPr lang="en-US" sz="1400" dirty="0"/>
              <a:t>MARYANN:</a:t>
            </a:r>
          </a:p>
          <a:p>
            <a:r>
              <a:rPr lang="en-US" sz="1400" dirty="0"/>
              <a:t>Advocacy is also a foundation of mental health services and</a:t>
            </a:r>
          </a:p>
          <a:p>
            <a:r>
              <a:rPr lang="en-US" sz="1400" dirty="0"/>
              <a:t>There were 3 major forums in 1995</a:t>
            </a:r>
          </a:p>
          <a:p>
            <a:pPr marL="291179" indent="-291179">
              <a:buFont typeface="Arial" panose="020B0604020202020204" pitchFamily="34" charset="0"/>
              <a:buChar char="•"/>
            </a:pPr>
            <a:r>
              <a:rPr lang="en-US" sz="1400" dirty="0"/>
              <a:t>The best-established one was the National Alliance on Mental Illness (NAMI), which started in the 1970’s by families of adults with schizophrenia.  In 1995 it was still primarily an advocacy organization run by families of adults with mental illness,</a:t>
            </a:r>
          </a:p>
          <a:p>
            <a:pPr marL="291179" indent="-291179">
              <a:buFont typeface="Arial" panose="020B0604020202020204" pitchFamily="34" charset="0"/>
              <a:buChar char="•"/>
            </a:pPr>
            <a:r>
              <a:rPr lang="en-US" sz="1400" dirty="0"/>
              <a:t>The Adult Consumer Movement was very active.  There was not one unifying organization, but many smaller organizations in many states.  This was an era in which consumer lead services became much more common.  Many of the adults in these organizations had experienced long periods of very restrictive hospitalization.</a:t>
            </a:r>
          </a:p>
          <a:p>
            <a:pPr marL="291179" indent="-291179">
              <a:buFont typeface="Arial" panose="020B0604020202020204" pitchFamily="34" charset="0"/>
              <a:buChar char="•"/>
            </a:pPr>
            <a:r>
              <a:rPr lang="en-US" sz="1400" dirty="0"/>
              <a:t>The Federation of Families for Children’s Mental Health was the only advocacy organization focused on children and adolescents.  </a:t>
            </a:r>
          </a:p>
          <a:p>
            <a:pPr marL="291179" indent="-291179">
              <a:buFont typeface="Arial" panose="020B0604020202020204" pitchFamily="34" charset="0"/>
              <a:buChar char="•"/>
            </a:pPr>
            <a:r>
              <a:rPr lang="en-US" sz="1400" dirty="0"/>
              <a:t>None of these organizations had a focus on the issues of young people who were becoming adult or who were young adults.  That occurred in 2001 with the formation of the National Youth Development Board that advised SAMHSA, and later became </a:t>
            </a:r>
            <a:r>
              <a:rPr lang="en-US" sz="1400" dirty="0" err="1"/>
              <a:t>YouthMove</a:t>
            </a:r>
            <a:r>
              <a:rPr lang="en-US" sz="1400" dirty="0"/>
              <a:t> International</a:t>
            </a:r>
          </a:p>
        </p:txBody>
      </p:sp>
      <p:sp>
        <p:nvSpPr>
          <p:cNvPr id="4" name="Slide Number Placeholder 3"/>
          <p:cNvSpPr>
            <a:spLocks noGrp="1"/>
          </p:cNvSpPr>
          <p:nvPr>
            <p:ph type="sldNum" sz="quarter" idx="5"/>
          </p:nvPr>
        </p:nvSpPr>
        <p:spPr/>
        <p:txBody>
          <a:bodyPr/>
          <a:lstStyle/>
          <a:p>
            <a:fld id="{147F27BE-1713-4E63-90AA-ED31F8CAB8B6}" type="slidenum">
              <a:rPr lang="en-US" smtClean="0"/>
              <a:t>7</a:t>
            </a:fld>
            <a:endParaRPr lang="en-US"/>
          </a:p>
        </p:txBody>
      </p:sp>
    </p:spTree>
    <p:extLst>
      <p:ext uri="{BB962C8B-B14F-4D97-AF65-F5344CB8AC3E}">
        <p14:creationId xmlns:p14="http://schemas.microsoft.com/office/powerpoint/2010/main" val="413235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68288"/>
            <a:ext cx="5575300" cy="3136900"/>
          </a:xfrm>
        </p:spPr>
      </p:sp>
      <p:sp>
        <p:nvSpPr>
          <p:cNvPr id="3" name="Notes Placeholder 2"/>
          <p:cNvSpPr>
            <a:spLocks noGrp="1"/>
          </p:cNvSpPr>
          <p:nvPr>
            <p:ph type="body" idx="1"/>
          </p:nvPr>
        </p:nvSpPr>
        <p:spPr>
          <a:xfrm>
            <a:off x="701040" y="3651518"/>
            <a:ext cx="5608320" cy="3660458"/>
          </a:xfrm>
        </p:spPr>
        <p:txBody>
          <a:bodyPr/>
          <a:lstStyle/>
          <a:p>
            <a:pPr lvl="0"/>
            <a:r>
              <a:rPr lang="en-US" dirty="0"/>
              <a:t>MARYANN:</a:t>
            </a:r>
          </a:p>
          <a:p>
            <a:pPr lvl="0"/>
            <a:endParaRPr lang="en-US" sz="1800" dirty="0"/>
          </a:p>
          <a:p>
            <a:pPr lvl="0"/>
            <a:r>
              <a:rPr lang="en-US" i="1" dirty="0"/>
              <a:t>The NLTS  was a congressionally mandated longitudinal study that followed a nationally representative sample of special education students in secondary school for 8 years (1987-1994) (poor outcomes for those w SED)</a:t>
            </a:r>
          </a:p>
          <a:p>
            <a:pPr lvl="0"/>
            <a:r>
              <a:rPr lang="en-US" sz="1400" i="1" dirty="0"/>
              <a:t>https://eric.ed.gov/?id=ED365085</a:t>
            </a:r>
          </a:p>
          <a:p>
            <a:pPr lvl="0"/>
            <a:r>
              <a:rPr lang="en-US" sz="1400" i="1" dirty="0"/>
              <a:t>https://eric.ed.gov/?id=ED365086</a:t>
            </a:r>
          </a:p>
          <a:p>
            <a:pPr lvl="0"/>
            <a:endParaRPr lang="en-US" dirty="0"/>
          </a:p>
          <a:p>
            <a:pPr lvl="0"/>
            <a:r>
              <a:rPr lang="en-US" dirty="0"/>
              <a:t>Tampa conference symposium 1993 (including NLTS),  shared findings from 4 studies, including the NLTS, that had followed a sample of adolescents with SED who were receiving some kind of services – special education or child mental health services, into young adulthood.  All found young people struggling with the tasks of young adulthood.</a:t>
            </a:r>
          </a:p>
          <a:p>
            <a:pPr lvl="0"/>
            <a:r>
              <a:rPr lang="en-US" dirty="0"/>
              <a:t>  </a:t>
            </a:r>
          </a:p>
          <a:p>
            <a:pPr lvl="0"/>
            <a:r>
              <a:rPr lang="en-US" dirty="0"/>
              <a:t>Patrick McGorry published description of early psychosis intervention model in Australia (</a:t>
            </a:r>
            <a:r>
              <a:rPr lang="en-US" u="sng" dirty="0"/>
              <a:t>1993</a:t>
            </a:r>
            <a:r>
              <a:rPr lang="en-US" dirty="0"/>
              <a:t>  ) – little work on early psychosis in the US at this point, but this was the starting point of the international movement to provide early intervention in psychosis that eventually became the focus of NIMH in 2007, and resulted in SAMHSA’s mental health block grants mandating a 5 then later 10% </a:t>
            </a:r>
            <a:r>
              <a:rPr lang="en-US" dirty="0" err="1"/>
              <a:t>setaside</a:t>
            </a:r>
            <a:r>
              <a:rPr lang="en-US" dirty="0"/>
              <a:t> for the treatment of early psychosis that started in fiscal year (FY) 2014</a:t>
            </a:r>
            <a:endParaRPr lang="en-US" sz="1600" dirty="0"/>
          </a:p>
          <a:p>
            <a:pPr lvl="0"/>
            <a:endParaRPr lang="en-US" sz="1600" dirty="0"/>
          </a:p>
          <a:p>
            <a:r>
              <a:rPr lang="en-US" sz="1100" dirty="0"/>
              <a:t> </a:t>
            </a:r>
            <a:r>
              <a:rPr lang="en-US" dirty="0"/>
              <a:t>McGorry, Patrick. (1993). Early psychosis prevention and intervention </a:t>
            </a:r>
            <a:r>
              <a:rPr lang="en-US" dirty="0" err="1"/>
              <a:t>centre</a:t>
            </a:r>
            <a:r>
              <a:rPr lang="en-US" dirty="0"/>
              <a:t>. Australasian Psychiatry, 1(1) 32-34. </a:t>
            </a:r>
            <a:r>
              <a:rPr lang="en-US" u="sng" dirty="0">
                <a:hlinkClick r:id="rId3"/>
              </a:rPr>
              <a:t>https://doi.org/10.3109/10398569309081303</a:t>
            </a:r>
            <a:endParaRPr lang="en-US" dirty="0"/>
          </a:p>
          <a:p>
            <a:pPr lvl="0"/>
            <a:r>
              <a:rPr lang="en-US" sz="1100" dirty="0"/>
              <a:t> </a:t>
            </a:r>
            <a:r>
              <a:rPr lang="en-US" dirty="0"/>
              <a:t>Bill McFarlane started the PIER clinic in Maine in 2000 to identify those with early psychosis</a:t>
            </a:r>
          </a:p>
          <a:p>
            <a:pPr lvl="0"/>
            <a:r>
              <a:rPr lang="en-US" dirty="0"/>
              <a:t>The RAISE (Recovery After an Initial Schizophrenia Episode ) study wasn’t funded until 2008</a:t>
            </a:r>
          </a:p>
          <a:p>
            <a:endParaRPr lang="en-US" b="0" dirty="0"/>
          </a:p>
        </p:txBody>
      </p:sp>
      <p:sp>
        <p:nvSpPr>
          <p:cNvPr id="4" name="Slide Number Placeholder 3"/>
          <p:cNvSpPr>
            <a:spLocks noGrp="1"/>
          </p:cNvSpPr>
          <p:nvPr>
            <p:ph type="sldNum" sz="quarter" idx="5"/>
          </p:nvPr>
        </p:nvSpPr>
        <p:spPr/>
        <p:txBody>
          <a:bodyPr/>
          <a:lstStyle/>
          <a:p>
            <a:fld id="{147F27BE-1713-4E63-90AA-ED31F8CAB8B6}" type="slidenum">
              <a:rPr lang="en-US" smtClean="0"/>
              <a:t>8</a:t>
            </a:fld>
            <a:endParaRPr lang="en-US"/>
          </a:p>
        </p:txBody>
      </p:sp>
    </p:spTree>
    <p:extLst>
      <p:ext uri="{BB962C8B-B14F-4D97-AF65-F5344CB8AC3E}">
        <p14:creationId xmlns:p14="http://schemas.microsoft.com/office/powerpoint/2010/main" val="3316494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MaD</a:t>
            </a:r>
            <a:r>
              <a:rPr lang="en-US" dirty="0"/>
              <a:t> answers then asks Nancy, Nancy asks Amanda</a:t>
            </a:r>
          </a:p>
        </p:txBody>
      </p:sp>
      <p:sp>
        <p:nvSpPr>
          <p:cNvPr id="4" name="Slide Number Placeholder 3"/>
          <p:cNvSpPr>
            <a:spLocks noGrp="1"/>
          </p:cNvSpPr>
          <p:nvPr>
            <p:ph type="sldNum" sz="quarter" idx="5"/>
          </p:nvPr>
        </p:nvSpPr>
        <p:spPr/>
        <p:txBody>
          <a:bodyPr/>
          <a:lstStyle/>
          <a:p>
            <a:fld id="{147F27BE-1713-4E63-90AA-ED31F8CAB8B6}" type="slidenum">
              <a:rPr lang="en-US" smtClean="0"/>
              <a:t>9</a:t>
            </a:fld>
            <a:endParaRPr lang="en-US"/>
          </a:p>
        </p:txBody>
      </p:sp>
    </p:spTree>
    <p:extLst>
      <p:ext uri="{BB962C8B-B14F-4D97-AF65-F5344CB8AC3E}">
        <p14:creationId xmlns:p14="http://schemas.microsoft.com/office/powerpoint/2010/main" val="78941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51DC2-5C9F-47B9-6DDF-8D0DB48183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35D0B-DBFB-5568-4C60-1E3BEFC46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27E597-8D08-C78E-39C6-6A9821A19BFE}"/>
              </a:ext>
            </a:extLst>
          </p:cNvPr>
          <p:cNvSpPr>
            <a:spLocks noGrp="1"/>
          </p:cNvSpPr>
          <p:nvPr>
            <p:ph type="dt" sz="half" idx="10"/>
          </p:nvPr>
        </p:nvSpPr>
        <p:spPr/>
        <p:txBody>
          <a:bodyPr/>
          <a:lstStyle/>
          <a:p>
            <a:fld id="{BBFB7359-8B0C-472D-8042-FBCB3AE918B4}" type="datetimeFigureOut">
              <a:rPr lang="en-US" smtClean="0"/>
              <a:t>6/3/2025</a:t>
            </a:fld>
            <a:endParaRPr lang="en-US"/>
          </a:p>
        </p:txBody>
      </p:sp>
      <p:sp>
        <p:nvSpPr>
          <p:cNvPr id="5" name="Footer Placeholder 4">
            <a:extLst>
              <a:ext uri="{FF2B5EF4-FFF2-40B4-BE49-F238E27FC236}">
                <a16:creationId xmlns:a16="http://schemas.microsoft.com/office/drawing/2014/main" id="{4C6ED419-C33B-4F8E-60B3-57C95F6E2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08FCE-1387-4C38-CFA5-C7C0039B6E6B}"/>
              </a:ext>
            </a:extLst>
          </p:cNvPr>
          <p:cNvSpPr>
            <a:spLocks noGrp="1"/>
          </p:cNvSpPr>
          <p:nvPr>
            <p:ph type="sldNum" sz="quarter" idx="12"/>
          </p:nvPr>
        </p:nvSpPr>
        <p:spPr/>
        <p:txBody>
          <a:bodyPr/>
          <a:lstStyle/>
          <a:p>
            <a:fld id="{86236E31-3E4A-4FD7-AF02-125C0F4917E3}" type="slidenum">
              <a:rPr lang="en-US" smtClean="0"/>
              <a:t>‹#›</a:t>
            </a:fld>
            <a:endParaRPr lang="en-US"/>
          </a:p>
        </p:txBody>
      </p:sp>
    </p:spTree>
    <p:extLst>
      <p:ext uri="{BB962C8B-B14F-4D97-AF65-F5344CB8AC3E}">
        <p14:creationId xmlns:p14="http://schemas.microsoft.com/office/powerpoint/2010/main" val="264360457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03F6-15C1-A115-288F-C29A93CD08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055465-B3FD-E82F-74B0-1B78B18C43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EC13B-3E61-72EE-3889-6B3F250E2662}"/>
              </a:ext>
            </a:extLst>
          </p:cNvPr>
          <p:cNvSpPr>
            <a:spLocks noGrp="1"/>
          </p:cNvSpPr>
          <p:nvPr>
            <p:ph type="dt" sz="half" idx="10"/>
          </p:nvPr>
        </p:nvSpPr>
        <p:spPr/>
        <p:txBody>
          <a:bodyPr/>
          <a:lstStyle/>
          <a:p>
            <a:fld id="{BBFB7359-8B0C-472D-8042-FBCB3AE918B4}" type="datetimeFigureOut">
              <a:rPr lang="en-US" smtClean="0"/>
              <a:t>6/3/2025</a:t>
            </a:fld>
            <a:endParaRPr lang="en-US"/>
          </a:p>
        </p:txBody>
      </p:sp>
      <p:sp>
        <p:nvSpPr>
          <p:cNvPr id="5" name="Footer Placeholder 4">
            <a:extLst>
              <a:ext uri="{FF2B5EF4-FFF2-40B4-BE49-F238E27FC236}">
                <a16:creationId xmlns:a16="http://schemas.microsoft.com/office/drawing/2014/main" id="{1B2BBAD3-023E-073B-FD49-39F1FC233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31980-AC68-E067-1FBA-B47FCC6A1AC1}"/>
              </a:ext>
            </a:extLst>
          </p:cNvPr>
          <p:cNvSpPr>
            <a:spLocks noGrp="1"/>
          </p:cNvSpPr>
          <p:nvPr>
            <p:ph type="sldNum" sz="quarter" idx="12"/>
          </p:nvPr>
        </p:nvSpPr>
        <p:spPr/>
        <p:txBody>
          <a:bodyPr/>
          <a:lstStyle/>
          <a:p>
            <a:fld id="{86236E31-3E4A-4FD7-AF02-125C0F4917E3}" type="slidenum">
              <a:rPr lang="en-US" smtClean="0"/>
              <a:t>‹#›</a:t>
            </a:fld>
            <a:endParaRPr lang="en-US"/>
          </a:p>
        </p:txBody>
      </p:sp>
    </p:spTree>
    <p:extLst>
      <p:ext uri="{BB962C8B-B14F-4D97-AF65-F5344CB8AC3E}">
        <p14:creationId xmlns:p14="http://schemas.microsoft.com/office/powerpoint/2010/main" val="379468215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4355-69FC-44E7-01A8-C9AEF6DE01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0F8F9D-31A2-0488-C155-FB2058F7A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33C31-25C2-27DA-52B0-979C53EDE243}"/>
              </a:ext>
            </a:extLst>
          </p:cNvPr>
          <p:cNvSpPr>
            <a:spLocks noGrp="1"/>
          </p:cNvSpPr>
          <p:nvPr>
            <p:ph type="dt" sz="half" idx="10"/>
          </p:nvPr>
        </p:nvSpPr>
        <p:spPr/>
        <p:txBody>
          <a:bodyPr/>
          <a:lstStyle/>
          <a:p>
            <a:fld id="{BBFB7359-8B0C-472D-8042-FBCB3AE918B4}" type="datetimeFigureOut">
              <a:rPr lang="en-US" smtClean="0"/>
              <a:t>6/3/2025</a:t>
            </a:fld>
            <a:endParaRPr lang="en-US"/>
          </a:p>
        </p:txBody>
      </p:sp>
      <p:sp>
        <p:nvSpPr>
          <p:cNvPr id="5" name="Footer Placeholder 4">
            <a:extLst>
              <a:ext uri="{FF2B5EF4-FFF2-40B4-BE49-F238E27FC236}">
                <a16:creationId xmlns:a16="http://schemas.microsoft.com/office/drawing/2014/main" id="{0F7527AB-732D-E148-AAC2-482A1DBF4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3B8C8-DD1C-7A95-E2F7-ACF3364444D2}"/>
              </a:ext>
            </a:extLst>
          </p:cNvPr>
          <p:cNvSpPr>
            <a:spLocks noGrp="1"/>
          </p:cNvSpPr>
          <p:nvPr>
            <p:ph type="sldNum" sz="quarter" idx="12"/>
          </p:nvPr>
        </p:nvSpPr>
        <p:spPr/>
        <p:txBody>
          <a:bodyPr/>
          <a:lstStyle/>
          <a:p>
            <a:fld id="{86236E31-3E4A-4FD7-AF02-125C0F4917E3}" type="slidenum">
              <a:rPr lang="en-US" smtClean="0"/>
              <a:t>‹#›</a:t>
            </a:fld>
            <a:endParaRPr lang="en-US"/>
          </a:p>
        </p:txBody>
      </p:sp>
    </p:spTree>
    <p:extLst>
      <p:ext uri="{BB962C8B-B14F-4D97-AF65-F5344CB8AC3E}">
        <p14:creationId xmlns:p14="http://schemas.microsoft.com/office/powerpoint/2010/main" val="312455756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KnockoutHeader+TwoLists">
    <p:bg>
      <p:bgPr>
        <a:blipFill dpi="0" rotWithShape="1">
          <a:blip r:embed="rId2">
            <a:alphaModFix amt="60000"/>
            <a:lum/>
            <a:extLst>
              <a:ext uri="{BEBA8EAE-BF5A-486C-A8C5-ECC9F3942E4B}">
                <a14:imgProps xmlns:a14="http://schemas.microsoft.com/office/drawing/2010/main">
                  <a14:imgLayer r:embed="rId3">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BA62D1-D5B2-6208-AA7D-0DE3F9C47EB3}"/>
              </a:ext>
            </a:extLst>
          </p:cNvPr>
          <p:cNvSpPr/>
          <p:nvPr userDrawn="1"/>
        </p:nvSpPr>
        <p:spPr>
          <a:xfrm>
            <a:off x="0" y="0"/>
            <a:ext cx="12192000" cy="14408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199" y="1995055"/>
            <a:ext cx="11137233" cy="4638501"/>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288294"/>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0753506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AAEDBD-1E90-784B-A9A2-61AF713B1B71}"/>
              </a:ext>
            </a:extLst>
          </p:cNvPr>
          <p:cNvSpPr/>
          <p:nvPr userDrawn="1"/>
        </p:nvSpPr>
        <p:spPr>
          <a:xfrm>
            <a:off x="457200" y="1796994"/>
            <a:ext cx="9753600" cy="3228230"/>
          </a:xfrm>
          <a:prstGeom prst="rect">
            <a:avLst/>
          </a:prstGeom>
          <a:solidFill>
            <a:srgbClr val="000000">
              <a:alpha val="2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200" b="0" dirty="0"/>
              <a:t>The Transitions to Adulthood Center for Research (Transitions ACR) is a research </a:t>
            </a:r>
            <a:r>
              <a:rPr lang="en-GB" sz="1200" b="0" dirty="0" err="1"/>
              <a:t>center</a:t>
            </a:r>
            <a:r>
              <a:rPr lang="en-GB" sz="1200" b="0" dirty="0"/>
              <a:t> within the Implementation Science and Practice Advances Research Center (iSPARC) that conducts research, training, technical assistance and dissemination activities to improve outcomes among youth and young adults (ages 14 to 30) with serious mental health conditions (SMHC). We utilize community-engaged approaches, including Participatory Action Research, and prioritize the needs of youth and young adults from populations that have been marginalized or underserved.</a:t>
            </a:r>
          </a:p>
          <a:p>
            <a:pPr algn="l"/>
            <a:endParaRPr lang="en-GB" sz="1200" b="0" dirty="0"/>
          </a:p>
          <a:p>
            <a:pPr algn="l"/>
            <a:r>
              <a:rPr lang="en-GB" sz="1200" b="0" dirty="0"/>
              <a:t>Visit us at umassmed.edu/TransitionsACR </a:t>
            </a:r>
          </a:p>
          <a:p>
            <a:pPr algn="l"/>
            <a:endParaRPr lang="en-GB" sz="1200" b="0" dirty="0"/>
          </a:p>
          <a:p>
            <a:pPr algn="l"/>
            <a:r>
              <a:rPr lang="en-GB" sz="1200" b="0" dirty="0"/>
              <a:t>The content of this presentation is supported in part under grants with funding from the National Institute on Disability, Independent Living, and Rehabilitation Research, (NIDILRR), United States Departments of Health and Human Services (NIDILRR grant numbers 90RTE0012, 90RTCP0010, and 90RTEM0005) and co-funded by the Substance Abuse and Mental Health Services Administration (SAMHSA). NIDILRR is a Center within the Administration for Community Living (ACL), Department of Health and Human Services. The contents do not necessarily represent the policy of NIDILRR, ACL, SAMHSA, or HHS, and you should not assume endorsement by the Federal Government.</a:t>
            </a:r>
          </a:p>
          <a:p>
            <a:pPr algn="l"/>
            <a:endParaRPr lang="en-GB" sz="1200" b="0" dirty="0"/>
          </a:p>
          <a:p>
            <a:pPr algn="l"/>
            <a:r>
              <a:rPr lang="en-GB" sz="1200" b="0" dirty="0"/>
              <a:t>The authors have no conflict of interest.</a:t>
            </a:r>
          </a:p>
        </p:txBody>
      </p:sp>
      <p:sp>
        <p:nvSpPr>
          <p:cNvPr id="8" name="Text Placeholder 7">
            <a:extLst>
              <a:ext uri="{FF2B5EF4-FFF2-40B4-BE49-F238E27FC236}">
                <a16:creationId xmlns:a16="http://schemas.microsoft.com/office/drawing/2014/main" id="{C8EA2483-A0AF-3148-BB61-7DF34A6114E8}"/>
              </a:ext>
            </a:extLst>
          </p:cNvPr>
          <p:cNvSpPr>
            <a:spLocks noGrp="1"/>
          </p:cNvSpPr>
          <p:nvPr>
            <p:ph type="body" sz="quarter" idx="10" hasCustomPrompt="1"/>
          </p:nvPr>
        </p:nvSpPr>
        <p:spPr>
          <a:xfrm>
            <a:off x="457200" y="1239839"/>
            <a:ext cx="5791200" cy="406082"/>
          </a:xfrm>
        </p:spPr>
        <p:txBody>
          <a:bodyPr>
            <a:normAutofit/>
          </a:bodyPr>
          <a:lstStyle>
            <a:lvl1pPr marL="0" indent="0">
              <a:buNone/>
              <a:defRPr sz="2000" b="1" spc="100" baseline="0">
                <a:solidFill>
                  <a:schemeClr val="accent3"/>
                </a:solidFill>
              </a:defRPr>
            </a:lvl1pPr>
          </a:lstStyle>
          <a:p>
            <a:pPr lvl="0"/>
            <a:r>
              <a:rPr lang="en-US" dirty="0"/>
              <a:t>ACKNOWLEDGEMENT &amp; DISCLOSURE</a:t>
            </a:r>
          </a:p>
        </p:txBody>
      </p:sp>
      <p:grpSp>
        <p:nvGrpSpPr>
          <p:cNvPr id="15" name="Group 14" descr="UMass Chan Logo&#10;iSPARC logo people made out of stars&#10;Transitions logo youths jumping&#10;RRTC Logo Silhouettes of a youth, college student, professional worker and trade worker&#10;Temple University logo&#10;CIRC Logo&#10;">
            <a:extLst>
              <a:ext uri="{FF2B5EF4-FFF2-40B4-BE49-F238E27FC236}">
                <a16:creationId xmlns:a16="http://schemas.microsoft.com/office/drawing/2014/main" id="{5127FF44-91E2-0998-6807-62CC6FB52915}"/>
              </a:ext>
            </a:extLst>
          </p:cNvPr>
          <p:cNvGrpSpPr/>
          <p:nvPr userDrawn="1"/>
        </p:nvGrpSpPr>
        <p:grpSpPr>
          <a:xfrm>
            <a:off x="221293" y="6099605"/>
            <a:ext cx="6736098" cy="588466"/>
            <a:chOff x="2563012" y="4866073"/>
            <a:chExt cx="8865994" cy="774533"/>
          </a:xfrm>
        </p:grpSpPr>
        <p:pic>
          <p:nvPicPr>
            <p:cNvPr id="16" name="Picture 15">
              <a:extLst>
                <a:ext uri="{FF2B5EF4-FFF2-40B4-BE49-F238E27FC236}">
                  <a16:creationId xmlns:a16="http://schemas.microsoft.com/office/drawing/2014/main" id="{1EE46EFC-13D4-C6D9-8B08-AAABB5C3AB11}"/>
                </a:ext>
              </a:extLst>
            </p:cNvPr>
            <p:cNvPicPr>
              <a:picLocks noChangeAspect="1"/>
            </p:cNvPicPr>
            <p:nvPr userDrawn="1"/>
          </p:nvPicPr>
          <p:blipFill>
            <a:blip r:embed="rId3"/>
            <a:srcRect/>
            <a:stretch/>
          </p:blipFill>
          <p:spPr>
            <a:xfrm>
              <a:off x="5696133" y="4902808"/>
              <a:ext cx="1017679" cy="716675"/>
            </a:xfrm>
            <a:prstGeom prst="rect">
              <a:avLst/>
            </a:prstGeom>
          </p:spPr>
        </p:pic>
        <p:pic>
          <p:nvPicPr>
            <p:cNvPr id="17" name="Graphic 16">
              <a:extLst>
                <a:ext uri="{FF2B5EF4-FFF2-40B4-BE49-F238E27FC236}">
                  <a16:creationId xmlns:a16="http://schemas.microsoft.com/office/drawing/2014/main" id="{56BE898F-63F7-768A-3395-63282805C9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63012" y="4902808"/>
              <a:ext cx="970789" cy="737798"/>
            </a:xfrm>
            <a:prstGeom prst="rect">
              <a:avLst/>
            </a:prstGeom>
          </p:spPr>
        </p:pic>
        <p:pic>
          <p:nvPicPr>
            <p:cNvPr id="18" name="Picture 17" descr="Text&#10;&#10;Description automatically generated">
              <a:extLst>
                <a:ext uri="{FF2B5EF4-FFF2-40B4-BE49-F238E27FC236}">
                  <a16:creationId xmlns:a16="http://schemas.microsoft.com/office/drawing/2014/main" id="{4C3007BA-A8B0-1949-7C98-CC6B29E0232E}"/>
                </a:ext>
              </a:extLst>
            </p:cNvPr>
            <p:cNvPicPr>
              <a:picLocks noChangeAspect="1"/>
            </p:cNvPicPr>
            <p:nvPr userDrawn="1"/>
          </p:nvPicPr>
          <p:blipFill>
            <a:blip r:embed="rId6"/>
            <a:srcRect b="20500"/>
            <a:stretch/>
          </p:blipFill>
          <p:spPr>
            <a:xfrm>
              <a:off x="3515392" y="4866073"/>
              <a:ext cx="2169857" cy="774533"/>
            </a:xfrm>
            <a:prstGeom prst="rect">
              <a:avLst/>
            </a:prstGeom>
          </p:spPr>
        </p:pic>
        <p:pic>
          <p:nvPicPr>
            <p:cNvPr id="19" name="Picture 18" descr="A close-up of a sign&#10;&#10;AI-generated content may be incorrect.">
              <a:extLst>
                <a:ext uri="{FF2B5EF4-FFF2-40B4-BE49-F238E27FC236}">
                  <a16:creationId xmlns:a16="http://schemas.microsoft.com/office/drawing/2014/main" id="{2E4F190D-3B0B-1397-A6C9-B32A12086EB1}"/>
                </a:ext>
              </a:extLst>
            </p:cNvPr>
            <p:cNvPicPr>
              <a:picLocks noChangeAspect="1"/>
            </p:cNvPicPr>
            <p:nvPr userDrawn="1"/>
          </p:nvPicPr>
          <p:blipFill>
            <a:blip r:embed="rId7"/>
            <a:stretch>
              <a:fillRect/>
            </a:stretch>
          </p:blipFill>
          <p:spPr>
            <a:xfrm>
              <a:off x="10206520" y="4901704"/>
              <a:ext cx="1222486" cy="680382"/>
            </a:xfrm>
            <a:prstGeom prst="rect">
              <a:avLst/>
            </a:prstGeom>
          </p:spPr>
        </p:pic>
        <p:pic>
          <p:nvPicPr>
            <p:cNvPr id="20" name="Picture 19" descr="Silhouettes of people walking in different poses&#10;&#10;AI-generated content may be incorrect.">
              <a:extLst>
                <a:ext uri="{FF2B5EF4-FFF2-40B4-BE49-F238E27FC236}">
                  <a16:creationId xmlns:a16="http://schemas.microsoft.com/office/drawing/2014/main" id="{E52DD657-1B7F-10A4-9556-2172EFF63854}"/>
                </a:ext>
              </a:extLst>
            </p:cNvPr>
            <p:cNvPicPr>
              <a:picLocks noChangeAspect="1"/>
            </p:cNvPicPr>
            <p:nvPr userDrawn="1"/>
          </p:nvPicPr>
          <p:blipFill>
            <a:blip r:embed="rId8"/>
            <a:stretch>
              <a:fillRect/>
            </a:stretch>
          </p:blipFill>
          <p:spPr>
            <a:xfrm>
              <a:off x="6790821" y="4897604"/>
              <a:ext cx="1091824" cy="716675"/>
            </a:xfrm>
            <a:prstGeom prst="rect">
              <a:avLst/>
            </a:prstGeom>
          </p:spPr>
        </p:pic>
        <p:pic>
          <p:nvPicPr>
            <p:cNvPr id="21" name="Picture 20" descr="A close-up of a logo&#10;&#10;AI-generated content may be incorrect.">
              <a:extLst>
                <a:ext uri="{FF2B5EF4-FFF2-40B4-BE49-F238E27FC236}">
                  <a16:creationId xmlns:a16="http://schemas.microsoft.com/office/drawing/2014/main" id="{2708285D-A30C-F056-8C6F-56F202038616}"/>
                </a:ext>
              </a:extLst>
            </p:cNvPr>
            <p:cNvPicPr>
              <a:picLocks noChangeAspect="1"/>
            </p:cNvPicPr>
            <p:nvPr userDrawn="1"/>
          </p:nvPicPr>
          <p:blipFill>
            <a:blip r:embed="rId9"/>
            <a:stretch>
              <a:fillRect/>
            </a:stretch>
          </p:blipFill>
          <p:spPr>
            <a:xfrm>
              <a:off x="7959654" y="4901704"/>
              <a:ext cx="2169857" cy="673404"/>
            </a:xfrm>
            <a:prstGeom prst="rect">
              <a:avLst/>
            </a:prstGeom>
          </p:spPr>
        </p:pic>
      </p:grpSp>
      <p:grpSp>
        <p:nvGrpSpPr>
          <p:cNvPr id="26" name="Group 25" descr="NIDILRR logo&#10;SAMHSA logo">
            <a:extLst>
              <a:ext uri="{FF2B5EF4-FFF2-40B4-BE49-F238E27FC236}">
                <a16:creationId xmlns:a16="http://schemas.microsoft.com/office/drawing/2014/main" id="{BF8B1973-DAEC-F73A-25BD-15AB983D37E4}"/>
              </a:ext>
            </a:extLst>
          </p:cNvPr>
          <p:cNvGrpSpPr/>
          <p:nvPr userDrawn="1"/>
        </p:nvGrpSpPr>
        <p:grpSpPr>
          <a:xfrm>
            <a:off x="7028147" y="6127515"/>
            <a:ext cx="2299043" cy="516094"/>
            <a:chOff x="8817187" y="5988847"/>
            <a:chExt cx="2913261" cy="653975"/>
          </a:xfrm>
        </p:grpSpPr>
        <p:pic>
          <p:nvPicPr>
            <p:cNvPr id="23" name="Picture 22" descr="A black and white logo&#10;&#10;AI-generated content may be incorrect.">
              <a:extLst>
                <a:ext uri="{FF2B5EF4-FFF2-40B4-BE49-F238E27FC236}">
                  <a16:creationId xmlns:a16="http://schemas.microsoft.com/office/drawing/2014/main" id="{AC314A30-1D82-D448-6D4F-7B868A514DAE}"/>
                </a:ext>
              </a:extLst>
            </p:cNvPr>
            <p:cNvPicPr>
              <a:picLocks noChangeAspect="1"/>
            </p:cNvPicPr>
            <p:nvPr userDrawn="1"/>
          </p:nvPicPr>
          <p:blipFill>
            <a:blip r:embed="rId10"/>
            <a:stretch>
              <a:fillRect/>
            </a:stretch>
          </p:blipFill>
          <p:spPr>
            <a:xfrm>
              <a:off x="8817187" y="5988847"/>
              <a:ext cx="1282304" cy="653975"/>
            </a:xfrm>
            <a:prstGeom prst="rect">
              <a:avLst/>
            </a:prstGeom>
          </p:spPr>
        </p:pic>
        <p:pic>
          <p:nvPicPr>
            <p:cNvPr id="25" name="Picture 24" descr="A black and white logo&#10;&#10;AI-generated content may be incorrect.">
              <a:extLst>
                <a:ext uri="{FF2B5EF4-FFF2-40B4-BE49-F238E27FC236}">
                  <a16:creationId xmlns:a16="http://schemas.microsoft.com/office/drawing/2014/main" id="{F31B0292-E6D8-02D1-5821-3D0A895E1F88}"/>
                </a:ext>
              </a:extLst>
            </p:cNvPr>
            <p:cNvPicPr>
              <a:picLocks noChangeAspect="1"/>
            </p:cNvPicPr>
            <p:nvPr userDrawn="1"/>
          </p:nvPicPr>
          <p:blipFill>
            <a:blip r:embed="rId11"/>
            <a:stretch>
              <a:fillRect/>
            </a:stretch>
          </p:blipFill>
          <p:spPr>
            <a:xfrm>
              <a:off x="10173511" y="6100057"/>
              <a:ext cx="1556937" cy="524688"/>
            </a:xfrm>
            <a:prstGeom prst="rect">
              <a:avLst/>
            </a:prstGeom>
          </p:spPr>
        </p:pic>
      </p:grpSp>
    </p:spTree>
    <p:extLst>
      <p:ext uri="{BB962C8B-B14F-4D97-AF65-F5344CB8AC3E}">
        <p14:creationId xmlns:p14="http://schemas.microsoft.com/office/powerpoint/2010/main" val="3590484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457200" y="1924986"/>
            <a:ext cx="11277600" cy="1504017"/>
          </a:xfrm>
          <a:prstGeom prst="rect">
            <a:avLst/>
          </a:prstGeom>
        </p:spPr>
        <p:txBody>
          <a:bodyPr anchor="b">
            <a:noAutofit/>
          </a:bodyPr>
          <a:lstStyle>
            <a:lvl1pPr algn="l">
              <a:defRPr sz="55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 lorem ipsum</a:t>
            </a:r>
          </a:p>
        </p:txBody>
      </p:sp>
      <p:sp>
        <p:nvSpPr>
          <p:cNvPr id="7" name="Slide Number Placeholder 5">
            <a:extLst>
              <a:ext uri="{FF2B5EF4-FFF2-40B4-BE49-F238E27FC236}">
                <a16:creationId xmlns:a16="http://schemas.microsoft.com/office/drawing/2014/main" id="{9F716103-B16D-A04C-8864-10DE367B1113}"/>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grpSp>
        <p:nvGrpSpPr>
          <p:cNvPr id="10" name="Group 9" descr="Transitions logo youths jumping&#10;RRTC Logo Silhouettes of a youth, college student, professional worker and trade worker&#10;CIRC Logo">
            <a:extLst>
              <a:ext uri="{FF2B5EF4-FFF2-40B4-BE49-F238E27FC236}">
                <a16:creationId xmlns:a16="http://schemas.microsoft.com/office/drawing/2014/main" id="{DFAEE4BF-4B86-50A1-430A-7CEA0281D684}"/>
              </a:ext>
            </a:extLst>
          </p:cNvPr>
          <p:cNvGrpSpPr/>
          <p:nvPr userDrawn="1"/>
        </p:nvGrpSpPr>
        <p:grpSpPr>
          <a:xfrm>
            <a:off x="358816" y="6067718"/>
            <a:ext cx="2765507" cy="563646"/>
            <a:chOff x="358816" y="6067718"/>
            <a:chExt cx="2765507" cy="563646"/>
          </a:xfrm>
        </p:grpSpPr>
        <p:pic>
          <p:nvPicPr>
            <p:cNvPr id="14" name="Picture 13">
              <a:extLst>
                <a:ext uri="{FF2B5EF4-FFF2-40B4-BE49-F238E27FC236}">
                  <a16:creationId xmlns:a16="http://schemas.microsoft.com/office/drawing/2014/main" id="{FBC7BC92-FEEE-BF3C-4AF9-67967E3A55BC}"/>
                </a:ext>
              </a:extLst>
            </p:cNvPr>
            <p:cNvPicPr>
              <a:picLocks noChangeAspect="1"/>
            </p:cNvPicPr>
            <p:nvPr userDrawn="1"/>
          </p:nvPicPr>
          <p:blipFill>
            <a:blip r:embed="rId3"/>
            <a:srcRect/>
            <a:stretch/>
          </p:blipFill>
          <p:spPr>
            <a:xfrm>
              <a:off x="358816" y="6071781"/>
              <a:ext cx="794608" cy="559583"/>
            </a:xfrm>
            <a:prstGeom prst="rect">
              <a:avLst/>
            </a:prstGeom>
          </p:spPr>
        </p:pic>
        <p:pic>
          <p:nvPicPr>
            <p:cNvPr id="15" name="Picture 14" descr="A close-up of a sign&#10;&#10;AI-generated content may be incorrect.">
              <a:extLst>
                <a:ext uri="{FF2B5EF4-FFF2-40B4-BE49-F238E27FC236}">
                  <a16:creationId xmlns:a16="http://schemas.microsoft.com/office/drawing/2014/main" id="{65297E4B-CD1A-98DF-3CD8-970C5CE8C59F}"/>
                </a:ext>
              </a:extLst>
            </p:cNvPr>
            <p:cNvPicPr>
              <a:picLocks noChangeAspect="1"/>
            </p:cNvPicPr>
            <p:nvPr userDrawn="1"/>
          </p:nvPicPr>
          <p:blipFill>
            <a:blip r:embed="rId4"/>
            <a:stretch>
              <a:fillRect/>
            </a:stretch>
          </p:blipFill>
          <p:spPr>
            <a:xfrm>
              <a:off x="2126183" y="6067718"/>
              <a:ext cx="998140" cy="555520"/>
            </a:xfrm>
            <a:prstGeom prst="rect">
              <a:avLst/>
            </a:prstGeom>
          </p:spPr>
        </p:pic>
        <p:pic>
          <p:nvPicPr>
            <p:cNvPr id="17" name="Picture 16" descr="Silhouettes of people walking in different poses&#10;&#10;AI-generated content may be incorrect.">
              <a:extLst>
                <a:ext uri="{FF2B5EF4-FFF2-40B4-BE49-F238E27FC236}">
                  <a16:creationId xmlns:a16="http://schemas.microsoft.com/office/drawing/2014/main" id="{D886A129-A4F3-4238-4AE2-18580951D3B3}"/>
                </a:ext>
              </a:extLst>
            </p:cNvPr>
            <p:cNvPicPr>
              <a:picLocks noChangeAspect="1"/>
            </p:cNvPicPr>
            <p:nvPr userDrawn="1"/>
          </p:nvPicPr>
          <p:blipFill>
            <a:blip r:embed="rId5"/>
            <a:stretch>
              <a:fillRect/>
            </a:stretch>
          </p:blipFill>
          <p:spPr>
            <a:xfrm>
              <a:off x="1213553" y="6067718"/>
              <a:ext cx="852501" cy="559583"/>
            </a:xfrm>
            <a:prstGeom prst="rect">
              <a:avLst/>
            </a:prstGeom>
          </p:spPr>
        </p:pic>
      </p:grpSp>
    </p:spTree>
    <p:extLst>
      <p:ext uri="{BB962C8B-B14F-4D97-AF65-F5344CB8AC3E}">
        <p14:creationId xmlns:p14="http://schemas.microsoft.com/office/powerpoint/2010/main" val="4144305568"/>
      </p:ext>
    </p:extLst>
  </p:cSld>
  <p:clrMapOvr>
    <a:masterClrMapping/>
  </p:clrMapOvr>
  <p:extLst>
    <p:ext uri="{DCECCB84-F9BA-43D5-87BE-67443E8EF086}">
      <p15:sldGuideLst xmlns:p15="http://schemas.microsoft.com/office/powerpoint/2012/main">
        <p15:guide id="1" orient="horz" pos="4032">
          <p15:clr>
            <a:srgbClr val="FBAE40"/>
          </p15:clr>
        </p15:guide>
        <p15:guide id="2" orient="horz" pos="576">
          <p15:clr>
            <a:srgbClr val="FBAE40"/>
          </p15:clr>
        </p15:guide>
        <p15:guide id="3" pos="73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524000" y="950425"/>
            <a:ext cx="9144000" cy="2387600"/>
          </a:xfrm>
          <a:prstGeom prst="rect">
            <a:avLst/>
          </a:prstGeom>
        </p:spPr>
        <p:txBody>
          <a:bodyPr anchor="b"/>
          <a:lstStyle>
            <a:lvl1pPr algn="ctr">
              <a:defRPr sz="6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524000" y="3519977"/>
            <a:ext cx="9144000" cy="729331"/>
          </a:xfrm>
        </p:spPr>
        <p:txBody>
          <a:bodyPr>
            <a:normAutofit/>
          </a:bodyPr>
          <a:lstStyle>
            <a:lvl1pPr marL="0" indent="0" algn="ctr">
              <a:buNone/>
              <a:defRPr sz="2400" i="0">
                <a:solidFill>
                  <a:schemeClr val="bg1"/>
                </a:solidFill>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524000" y="6306472"/>
            <a:ext cx="9144000" cy="551528"/>
          </a:xfrm>
        </p:spPr>
        <p:txBody>
          <a:bodyPr>
            <a:normAutofit/>
          </a:bodyPr>
          <a:lstStyle>
            <a:lvl1pPr marL="0" indent="0" algn="ctr">
              <a:buNone/>
              <a:defRPr sz="1200" b="1" i="0" spc="133" baseline="0">
                <a:solidFill>
                  <a:schemeClr val="bg1"/>
                </a:solidFill>
                <a:latin typeface="Arial Black" panose="020B0604020202020204" pitchFamily="34" charset="0"/>
                <a:cs typeface="Arial Black" panose="020B0604020202020204" pitchFamily="34" charset="0"/>
              </a:defRPr>
            </a:lvl1pPr>
            <a:lvl2pPr marL="457177" indent="0">
              <a:buNone/>
              <a:defRPr/>
            </a:lvl2pPr>
          </a:lstStyle>
          <a:p>
            <a:pPr lvl="0"/>
            <a:r>
              <a:rPr lang="en-US" dirty="0"/>
              <a:t>DATE OF PRESENTATION  |  LOCATION OF PRESENTATION</a:t>
            </a:r>
          </a:p>
        </p:txBody>
      </p:sp>
      <p:pic>
        <p:nvPicPr>
          <p:cNvPr id="7" name="Picture 6" descr="Transitions logo silhouettes of youth jumping">
            <a:extLst>
              <a:ext uri="{FF2B5EF4-FFF2-40B4-BE49-F238E27FC236}">
                <a16:creationId xmlns:a16="http://schemas.microsoft.com/office/drawing/2014/main" id="{B98EE3F3-92A9-40C1-8966-E69CD68DB9F2}"/>
              </a:ext>
            </a:extLst>
          </p:cNvPr>
          <p:cNvPicPr>
            <a:picLocks noChangeAspect="1"/>
          </p:cNvPicPr>
          <p:nvPr userDrawn="1"/>
        </p:nvPicPr>
        <p:blipFill>
          <a:blip r:embed="rId3"/>
          <a:srcRect/>
          <a:stretch/>
        </p:blipFill>
        <p:spPr>
          <a:xfrm>
            <a:off x="4710878" y="4913690"/>
            <a:ext cx="978179" cy="688859"/>
          </a:xfrm>
          <a:prstGeom prst="rect">
            <a:avLst/>
          </a:prstGeom>
        </p:spPr>
      </p:pic>
      <p:pic>
        <p:nvPicPr>
          <p:cNvPr id="5" name="Graphic 4" descr="UMass Chan logo">
            <a:extLst>
              <a:ext uri="{FF2B5EF4-FFF2-40B4-BE49-F238E27FC236}">
                <a16:creationId xmlns:a16="http://schemas.microsoft.com/office/drawing/2014/main" id="{A013EA80-1AB5-4514-883C-2B5D3876E1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9364" y="4913690"/>
            <a:ext cx="933109" cy="709162"/>
          </a:xfrm>
          <a:prstGeom prst="rect">
            <a:avLst/>
          </a:prstGeom>
        </p:spPr>
      </p:pic>
      <p:pic>
        <p:nvPicPr>
          <p:cNvPr id="6" name="Picture 5" descr="iSPARC logo people in the shapes of stars">
            <a:extLst>
              <a:ext uri="{FF2B5EF4-FFF2-40B4-BE49-F238E27FC236}">
                <a16:creationId xmlns:a16="http://schemas.microsoft.com/office/drawing/2014/main" id="{E67017E8-A60E-28EC-AC2B-ACA442436764}"/>
              </a:ext>
            </a:extLst>
          </p:cNvPr>
          <p:cNvPicPr>
            <a:picLocks noChangeAspect="1"/>
          </p:cNvPicPr>
          <p:nvPr userDrawn="1"/>
        </p:nvPicPr>
        <p:blipFill>
          <a:blip r:embed="rId6"/>
          <a:srcRect b="20500"/>
          <a:stretch/>
        </p:blipFill>
        <p:spPr>
          <a:xfrm>
            <a:off x="2614779" y="4878381"/>
            <a:ext cx="2085637" cy="744471"/>
          </a:xfrm>
          <a:prstGeom prst="rect">
            <a:avLst/>
          </a:prstGeom>
        </p:spPr>
      </p:pic>
      <p:pic>
        <p:nvPicPr>
          <p:cNvPr id="9" name="Picture 8" descr="CIRC logo all text">
            <a:extLst>
              <a:ext uri="{FF2B5EF4-FFF2-40B4-BE49-F238E27FC236}">
                <a16:creationId xmlns:a16="http://schemas.microsoft.com/office/drawing/2014/main" id="{9E8B8718-3C15-A9D8-CCC8-D6A8AE12E7A7}"/>
              </a:ext>
            </a:extLst>
          </p:cNvPr>
          <p:cNvPicPr>
            <a:picLocks noChangeAspect="1"/>
          </p:cNvPicPr>
          <p:nvPr userDrawn="1"/>
        </p:nvPicPr>
        <p:blipFill>
          <a:blip r:embed="rId7"/>
          <a:stretch>
            <a:fillRect/>
          </a:stretch>
        </p:blipFill>
        <p:spPr>
          <a:xfrm>
            <a:off x="9046201" y="4912629"/>
            <a:ext cx="1175037" cy="653974"/>
          </a:xfrm>
          <a:prstGeom prst="rect">
            <a:avLst/>
          </a:prstGeom>
        </p:spPr>
      </p:pic>
      <p:pic>
        <p:nvPicPr>
          <p:cNvPr id="11" name="Picture 10" descr="RRTC Logo Silhouettes of a youth, college student, professional worker and trade worker&#10;&#10;">
            <a:extLst>
              <a:ext uri="{FF2B5EF4-FFF2-40B4-BE49-F238E27FC236}">
                <a16:creationId xmlns:a16="http://schemas.microsoft.com/office/drawing/2014/main" id="{94145124-A4F4-F4A0-3DA0-1BBF58412B31}"/>
              </a:ext>
            </a:extLst>
          </p:cNvPr>
          <p:cNvPicPr>
            <a:picLocks noChangeAspect="1"/>
          </p:cNvPicPr>
          <p:nvPr userDrawn="1"/>
        </p:nvPicPr>
        <p:blipFill>
          <a:blip r:embed="rId8"/>
          <a:stretch>
            <a:fillRect/>
          </a:stretch>
        </p:blipFill>
        <p:spPr>
          <a:xfrm>
            <a:off x="5763077" y="4908688"/>
            <a:ext cx="1049447" cy="688859"/>
          </a:xfrm>
          <a:prstGeom prst="rect">
            <a:avLst/>
          </a:prstGeom>
        </p:spPr>
      </p:pic>
      <p:pic>
        <p:nvPicPr>
          <p:cNvPr id="15" name="Picture 14" descr="Temple University logo">
            <a:extLst>
              <a:ext uri="{FF2B5EF4-FFF2-40B4-BE49-F238E27FC236}">
                <a16:creationId xmlns:a16="http://schemas.microsoft.com/office/drawing/2014/main" id="{24F8AD88-9F3D-DD6A-4C3C-77488B11C534}"/>
              </a:ext>
            </a:extLst>
          </p:cNvPr>
          <p:cNvPicPr>
            <a:picLocks noChangeAspect="1"/>
          </p:cNvPicPr>
          <p:nvPr userDrawn="1"/>
        </p:nvPicPr>
        <p:blipFill>
          <a:blip r:embed="rId9"/>
          <a:stretch>
            <a:fillRect/>
          </a:stretch>
        </p:blipFill>
        <p:spPr>
          <a:xfrm>
            <a:off x="6886544" y="4912629"/>
            <a:ext cx="2085637" cy="647267"/>
          </a:xfrm>
          <a:prstGeom prst="rect">
            <a:avLst/>
          </a:prstGeom>
        </p:spPr>
      </p:pic>
    </p:spTree>
    <p:extLst>
      <p:ext uri="{BB962C8B-B14F-4D97-AF65-F5344CB8AC3E}">
        <p14:creationId xmlns:p14="http://schemas.microsoft.com/office/powerpoint/2010/main" val="2236213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woImages+Caption">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419CE84-8071-825D-9733-EB855EC63BDA}"/>
              </a:ext>
            </a:extLst>
          </p:cNvPr>
          <p:cNvSpPr/>
          <p:nvPr/>
        </p:nvSpPr>
        <p:spPr>
          <a:xfrm>
            <a:off x="0" y="4561841"/>
            <a:ext cx="6096003" cy="2296158"/>
          </a:xfrm>
          <a:prstGeom prst="rect">
            <a:avLst/>
          </a:prstGeom>
          <a:solidFill>
            <a:srgbClr val="000F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3" name="Title 1">
            <a:extLst>
              <a:ext uri="{FF2B5EF4-FFF2-40B4-BE49-F238E27FC236}">
                <a16:creationId xmlns:a16="http://schemas.microsoft.com/office/drawing/2014/main" id="{8E3923D5-2EDE-1A3D-2F68-876F1875EB43}"/>
              </a:ext>
            </a:extLst>
          </p:cNvPr>
          <p:cNvSpPr txBox="1">
            <a:spLocks noGrp="1"/>
          </p:cNvSpPr>
          <p:nvPr>
            <p:ph type="title"/>
          </p:nvPr>
        </p:nvSpPr>
        <p:spPr>
          <a:xfrm>
            <a:off x="457200" y="4744199"/>
            <a:ext cx="4693916" cy="1982757"/>
          </a:xfrm>
        </p:spPr>
        <p:txBody>
          <a:bodyPr>
            <a:noAutofit/>
          </a:bodyPr>
          <a:lstStyle>
            <a:lvl1pPr>
              <a:defRPr sz="3600" b="0">
                <a:solidFill>
                  <a:srgbClr val="FFFFFF"/>
                </a:solidFill>
                <a:latin typeface="Arial" pitchFamily="34"/>
                <a:cs typeface="Arial" pitchFamily="34"/>
              </a:defRPr>
            </a:lvl1pPr>
          </a:lstStyle>
          <a:p>
            <a:pPr lvl="0"/>
            <a:r>
              <a:rPr lang="en-US"/>
              <a:t>Click to edit Master title style lorem ipsum lorem ipsum photo caption</a:t>
            </a:r>
          </a:p>
        </p:txBody>
      </p:sp>
      <p:sp>
        <p:nvSpPr>
          <p:cNvPr id="4" name="Picture Placeholder 2">
            <a:extLst>
              <a:ext uri="{FF2B5EF4-FFF2-40B4-BE49-F238E27FC236}">
                <a16:creationId xmlns:a16="http://schemas.microsoft.com/office/drawing/2014/main" id="{33B80874-6490-2691-D5E7-13B51C5C0886}"/>
              </a:ext>
            </a:extLst>
          </p:cNvPr>
          <p:cNvSpPr txBox="1">
            <a:spLocks noGrp="1"/>
          </p:cNvSpPr>
          <p:nvPr>
            <p:ph type="pic" idx="4294967295"/>
          </p:nvPr>
        </p:nvSpPr>
        <p:spPr>
          <a:xfrm>
            <a:off x="6096003" y="0"/>
            <a:ext cx="6096003" cy="6858000"/>
          </a:xfrm>
        </p:spPr>
        <p:txBody>
          <a:bodyPr/>
          <a:lstStyle>
            <a:lvl1pPr marL="0" indent="0">
              <a:buNone/>
              <a:defRPr sz="3200"/>
            </a:lvl1pPr>
          </a:lstStyle>
          <a:p>
            <a:pPr lvl="0"/>
            <a:r>
              <a:rPr lang="en-US"/>
              <a:t>Click icon to add picture</a:t>
            </a:r>
          </a:p>
        </p:txBody>
      </p:sp>
      <p:sp>
        <p:nvSpPr>
          <p:cNvPr id="5" name="Triangle 4">
            <a:extLst>
              <a:ext uri="{FF2B5EF4-FFF2-40B4-BE49-F238E27FC236}">
                <a16:creationId xmlns:a16="http://schemas.microsoft.com/office/drawing/2014/main" id="{03C3DC3E-FD12-B78A-42D5-8C69CF150366}"/>
              </a:ext>
            </a:extLst>
          </p:cNvPr>
          <p:cNvSpPr/>
          <p:nvPr/>
        </p:nvSpPr>
        <p:spPr>
          <a:xfrm rot="5400013">
            <a:off x="5532119" y="5244550"/>
            <a:ext cx="182880" cy="182880"/>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FC6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6" name="Triangle 7">
            <a:extLst>
              <a:ext uri="{FF2B5EF4-FFF2-40B4-BE49-F238E27FC236}">
                <a16:creationId xmlns:a16="http://schemas.microsoft.com/office/drawing/2014/main" id="{7E9DD021-A515-6EDF-2340-90FB363E92A7}"/>
              </a:ext>
            </a:extLst>
          </p:cNvPr>
          <p:cNvSpPr/>
          <p:nvPr/>
        </p:nvSpPr>
        <p:spPr>
          <a:xfrm>
            <a:off x="5532120" y="4868814"/>
            <a:ext cx="182880" cy="182880"/>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FC6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7" name="Picture Placeholder 8">
            <a:extLst>
              <a:ext uri="{FF2B5EF4-FFF2-40B4-BE49-F238E27FC236}">
                <a16:creationId xmlns:a16="http://schemas.microsoft.com/office/drawing/2014/main" id="{F3468BE2-9945-6018-A3B2-E9A633379B7C}"/>
              </a:ext>
            </a:extLst>
          </p:cNvPr>
          <p:cNvSpPr txBox="1">
            <a:spLocks noGrp="1"/>
          </p:cNvSpPr>
          <p:nvPr>
            <p:ph type="pic" idx="4294967295"/>
          </p:nvPr>
        </p:nvSpPr>
        <p:spPr>
          <a:xfrm>
            <a:off x="0" y="0"/>
            <a:ext cx="6096003" cy="4561841"/>
          </a:xfrm>
        </p:spPr>
        <p:txBody>
          <a:bodyPr/>
          <a:lstStyle>
            <a:lvl1pPr>
              <a:defRPr/>
            </a:lvl1pPr>
          </a:lstStyle>
          <a:p>
            <a:pPr lvl="0"/>
            <a:r>
              <a:rPr lang="en-US"/>
              <a:t>Click icon to add picture</a:t>
            </a:r>
          </a:p>
        </p:txBody>
      </p:sp>
    </p:spTree>
    <p:extLst>
      <p:ext uri="{BB962C8B-B14F-4D97-AF65-F5344CB8AC3E}">
        <p14:creationId xmlns:p14="http://schemas.microsoft.com/office/powerpoint/2010/main" val="153298740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CC518-42EA-49DA-675B-C88D4BCBD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81C99-7482-D2C3-D5F2-00436D6176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A9C0F-8AF5-7A88-EC74-5D00D7C4E633}"/>
              </a:ext>
            </a:extLst>
          </p:cNvPr>
          <p:cNvSpPr>
            <a:spLocks noGrp="1"/>
          </p:cNvSpPr>
          <p:nvPr>
            <p:ph type="dt" sz="half" idx="10"/>
          </p:nvPr>
        </p:nvSpPr>
        <p:spPr/>
        <p:txBody>
          <a:bodyPr/>
          <a:lstStyle/>
          <a:p>
            <a:fld id="{BBFB7359-8B0C-472D-8042-FBCB3AE918B4}" type="datetimeFigureOut">
              <a:rPr lang="en-US" smtClean="0"/>
              <a:t>6/3/2025</a:t>
            </a:fld>
            <a:endParaRPr lang="en-US"/>
          </a:p>
        </p:txBody>
      </p:sp>
      <p:sp>
        <p:nvSpPr>
          <p:cNvPr id="5" name="Footer Placeholder 4">
            <a:extLst>
              <a:ext uri="{FF2B5EF4-FFF2-40B4-BE49-F238E27FC236}">
                <a16:creationId xmlns:a16="http://schemas.microsoft.com/office/drawing/2014/main" id="{0B43ACC0-D7FB-F977-6A99-81CE17730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BAA4D-6E94-3C8C-5051-4FBA828B588A}"/>
              </a:ext>
            </a:extLst>
          </p:cNvPr>
          <p:cNvSpPr>
            <a:spLocks noGrp="1"/>
          </p:cNvSpPr>
          <p:nvPr>
            <p:ph type="sldNum" sz="quarter" idx="12"/>
          </p:nvPr>
        </p:nvSpPr>
        <p:spPr/>
        <p:txBody>
          <a:bodyPr/>
          <a:lstStyle/>
          <a:p>
            <a:fld id="{86236E31-3E4A-4FD7-AF02-125C0F4917E3}" type="slidenum">
              <a:rPr lang="en-US" smtClean="0"/>
              <a:t>‹#›</a:t>
            </a:fld>
            <a:endParaRPr lang="en-US"/>
          </a:p>
        </p:txBody>
      </p:sp>
    </p:spTree>
    <p:extLst>
      <p:ext uri="{BB962C8B-B14F-4D97-AF65-F5344CB8AC3E}">
        <p14:creationId xmlns:p14="http://schemas.microsoft.com/office/powerpoint/2010/main" val="282179268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83B4-0564-BE46-B416-BF9435A6AC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299896-78DD-DDF9-A766-81FA981A92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0F91E-5C6E-F78D-4B65-893BF0FBEC4D}"/>
              </a:ext>
            </a:extLst>
          </p:cNvPr>
          <p:cNvSpPr>
            <a:spLocks noGrp="1"/>
          </p:cNvSpPr>
          <p:nvPr>
            <p:ph type="dt" sz="half" idx="10"/>
          </p:nvPr>
        </p:nvSpPr>
        <p:spPr/>
        <p:txBody>
          <a:bodyPr/>
          <a:lstStyle/>
          <a:p>
            <a:fld id="{BBFB7359-8B0C-472D-8042-FBCB3AE918B4}" type="datetimeFigureOut">
              <a:rPr lang="en-US" smtClean="0"/>
              <a:t>6/3/2025</a:t>
            </a:fld>
            <a:endParaRPr lang="en-US"/>
          </a:p>
        </p:txBody>
      </p:sp>
      <p:sp>
        <p:nvSpPr>
          <p:cNvPr id="5" name="Footer Placeholder 4">
            <a:extLst>
              <a:ext uri="{FF2B5EF4-FFF2-40B4-BE49-F238E27FC236}">
                <a16:creationId xmlns:a16="http://schemas.microsoft.com/office/drawing/2014/main" id="{542D5885-3BA9-EB90-B5B1-45F28944E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AE532-6FE8-6DD1-0475-F83EE9534691}"/>
              </a:ext>
            </a:extLst>
          </p:cNvPr>
          <p:cNvSpPr>
            <a:spLocks noGrp="1"/>
          </p:cNvSpPr>
          <p:nvPr>
            <p:ph type="sldNum" sz="quarter" idx="12"/>
          </p:nvPr>
        </p:nvSpPr>
        <p:spPr/>
        <p:txBody>
          <a:bodyPr/>
          <a:lstStyle/>
          <a:p>
            <a:fld id="{86236E31-3E4A-4FD7-AF02-125C0F4917E3}" type="slidenum">
              <a:rPr lang="en-US" smtClean="0"/>
              <a:t>‹#›</a:t>
            </a:fld>
            <a:endParaRPr lang="en-US"/>
          </a:p>
        </p:txBody>
      </p:sp>
    </p:spTree>
    <p:extLst>
      <p:ext uri="{BB962C8B-B14F-4D97-AF65-F5344CB8AC3E}">
        <p14:creationId xmlns:p14="http://schemas.microsoft.com/office/powerpoint/2010/main" val="64019752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4AD2-F3A2-1CA7-4CDE-1AE6C40DD7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9EB513-9865-D94E-30AC-043131127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F1B211-A9A7-0949-7524-E36AB0C4AA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5111C6-B8BF-7C90-09C2-C88364FD6DCE}"/>
              </a:ext>
            </a:extLst>
          </p:cNvPr>
          <p:cNvSpPr>
            <a:spLocks noGrp="1"/>
          </p:cNvSpPr>
          <p:nvPr>
            <p:ph type="dt" sz="half" idx="10"/>
          </p:nvPr>
        </p:nvSpPr>
        <p:spPr/>
        <p:txBody>
          <a:bodyPr/>
          <a:lstStyle/>
          <a:p>
            <a:fld id="{BBFB7359-8B0C-472D-8042-FBCB3AE918B4}" type="datetimeFigureOut">
              <a:rPr lang="en-US" smtClean="0"/>
              <a:t>6/3/2025</a:t>
            </a:fld>
            <a:endParaRPr lang="en-US"/>
          </a:p>
        </p:txBody>
      </p:sp>
      <p:sp>
        <p:nvSpPr>
          <p:cNvPr id="6" name="Footer Placeholder 5">
            <a:extLst>
              <a:ext uri="{FF2B5EF4-FFF2-40B4-BE49-F238E27FC236}">
                <a16:creationId xmlns:a16="http://schemas.microsoft.com/office/drawing/2014/main" id="{6BD021A9-0812-78FB-1506-8C008F878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9CC97-2061-CC3F-EC58-D2F7D4962BD8}"/>
              </a:ext>
            </a:extLst>
          </p:cNvPr>
          <p:cNvSpPr>
            <a:spLocks noGrp="1"/>
          </p:cNvSpPr>
          <p:nvPr>
            <p:ph type="sldNum" sz="quarter" idx="12"/>
          </p:nvPr>
        </p:nvSpPr>
        <p:spPr/>
        <p:txBody>
          <a:bodyPr/>
          <a:lstStyle/>
          <a:p>
            <a:fld id="{86236E31-3E4A-4FD7-AF02-125C0F4917E3}" type="slidenum">
              <a:rPr lang="en-US" smtClean="0"/>
              <a:t>‹#›</a:t>
            </a:fld>
            <a:endParaRPr lang="en-US"/>
          </a:p>
        </p:txBody>
      </p:sp>
    </p:spTree>
    <p:extLst>
      <p:ext uri="{BB962C8B-B14F-4D97-AF65-F5344CB8AC3E}">
        <p14:creationId xmlns:p14="http://schemas.microsoft.com/office/powerpoint/2010/main" val="40871551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920A-BB3C-D21D-C933-8341CD834D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AA3C6A-DBB2-DAA7-A942-5B23F48198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816ABF-9B8E-442E-A41A-7B5B67A7CB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267DF7-C2F3-9B43-F973-A800F651DF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3BE821-39BF-8E6F-146A-7B90D149B1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4A6249-9F27-2FD7-66FE-CBD4731A15F6}"/>
              </a:ext>
            </a:extLst>
          </p:cNvPr>
          <p:cNvSpPr>
            <a:spLocks noGrp="1"/>
          </p:cNvSpPr>
          <p:nvPr>
            <p:ph type="dt" sz="half" idx="10"/>
          </p:nvPr>
        </p:nvSpPr>
        <p:spPr/>
        <p:txBody>
          <a:bodyPr/>
          <a:lstStyle/>
          <a:p>
            <a:fld id="{BBFB7359-8B0C-472D-8042-FBCB3AE918B4}" type="datetimeFigureOut">
              <a:rPr lang="en-US" smtClean="0"/>
              <a:t>6/3/2025</a:t>
            </a:fld>
            <a:endParaRPr lang="en-US"/>
          </a:p>
        </p:txBody>
      </p:sp>
      <p:sp>
        <p:nvSpPr>
          <p:cNvPr id="8" name="Footer Placeholder 7">
            <a:extLst>
              <a:ext uri="{FF2B5EF4-FFF2-40B4-BE49-F238E27FC236}">
                <a16:creationId xmlns:a16="http://schemas.microsoft.com/office/drawing/2014/main" id="{092DE7A2-BA01-5D0A-A418-6AEA70E37D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A9F74D-2198-A24A-E1C1-85C3AAB59A27}"/>
              </a:ext>
            </a:extLst>
          </p:cNvPr>
          <p:cNvSpPr>
            <a:spLocks noGrp="1"/>
          </p:cNvSpPr>
          <p:nvPr>
            <p:ph type="sldNum" sz="quarter" idx="12"/>
          </p:nvPr>
        </p:nvSpPr>
        <p:spPr/>
        <p:txBody>
          <a:bodyPr/>
          <a:lstStyle/>
          <a:p>
            <a:fld id="{86236E31-3E4A-4FD7-AF02-125C0F4917E3}" type="slidenum">
              <a:rPr lang="en-US" smtClean="0"/>
              <a:t>‹#›</a:t>
            </a:fld>
            <a:endParaRPr lang="en-US"/>
          </a:p>
        </p:txBody>
      </p:sp>
    </p:spTree>
    <p:extLst>
      <p:ext uri="{BB962C8B-B14F-4D97-AF65-F5344CB8AC3E}">
        <p14:creationId xmlns:p14="http://schemas.microsoft.com/office/powerpoint/2010/main" val="117662684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DA9B-50CC-2577-F0CE-F577DA965A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68227F-0480-87CE-8D1B-5D6050D43779}"/>
              </a:ext>
            </a:extLst>
          </p:cNvPr>
          <p:cNvSpPr>
            <a:spLocks noGrp="1"/>
          </p:cNvSpPr>
          <p:nvPr>
            <p:ph type="dt" sz="half" idx="10"/>
          </p:nvPr>
        </p:nvSpPr>
        <p:spPr/>
        <p:txBody>
          <a:bodyPr/>
          <a:lstStyle/>
          <a:p>
            <a:fld id="{BBFB7359-8B0C-472D-8042-FBCB3AE918B4}" type="datetimeFigureOut">
              <a:rPr lang="en-US" smtClean="0"/>
              <a:t>6/3/2025</a:t>
            </a:fld>
            <a:endParaRPr lang="en-US"/>
          </a:p>
        </p:txBody>
      </p:sp>
      <p:sp>
        <p:nvSpPr>
          <p:cNvPr id="4" name="Footer Placeholder 3">
            <a:extLst>
              <a:ext uri="{FF2B5EF4-FFF2-40B4-BE49-F238E27FC236}">
                <a16:creationId xmlns:a16="http://schemas.microsoft.com/office/drawing/2014/main" id="{9F75D147-BE1D-076D-7B79-FCE075D40A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35B166-F53E-7AC6-6AF8-0B7C32FEB29B}"/>
              </a:ext>
            </a:extLst>
          </p:cNvPr>
          <p:cNvSpPr>
            <a:spLocks noGrp="1"/>
          </p:cNvSpPr>
          <p:nvPr>
            <p:ph type="sldNum" sz="quarter" idx="12"/>
          </p:nvPr>
        </p:nvSpPr>
        <p:spPr/>
        <p:txBody>
          <a:bodyPr/>
          <a:lstStyle/>
          <a:p>
            <a:fld id="{86236E31-3E4A-4FD7-AF02-125C0F4917E3}" type="slidenum">
              <a:rPr lang="en-US" smtClean="0"/>
              <a:t>‹#›</a:t>
            </a:fld>
            <a:endParaRPr lang="en-US"/>
          </a:p>
        </p:txBody>
      </p:sp>
    </p:spTree>
    <p:extLst>
      <p:ext uri="{BB962C8B-B14F-4D97-AF65-F5344CB8AC3E}">
        <p14:creationId xmlns:p14="http://schemas.microsoft.com/office/powerpoint/2010/main" val="63900210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C9CFFB-6A1C-7F5C-783D-6C6504BB999A}"/>
              </a:ext>
            </a:extLst>
          </p:cNvPr>
          <p:cNvSpPr>
            <a:spLocks noGrp="1"/>
          </p:cNvSpPr>
          <p:nvPr>
            <p:ph type="dt" sz="half" idx="10"/>
          </p:nvPr>
        </p:nvSpPr>
        <p:spPr/>
        <p:txBody>
          <a:bodyPr/>
          <a:lstStyle/>
          <a:p>
            <a:fld id="{BBFB7359-8B0C-472D-8042-FBCB3AE918B4}" type="datetimeFigureOut">
              <a:rPr lang="en-US" smtClean="0"/>
              <a:t>6/3/2025</a:t>
            </a:fld>
            <a:endParaRPr lang="en-US"/>
          </a:p>
        </p:txBody>
      </p:sp>
      <p:sp>
        <p:nvSpPr>
          <p:cNvPr id="3" name="Footer Placeholder 2">
            <a:extLst>
              <a:ext uri="{FF2B5EF4-FFF2-40B4-BE49-F238E27FC236}">
                <a16:creationId xmlns:a16="http://schemas.microsoft.com/office/drawing/2014/main" id="{E7379F94-BC5F-BFFC-1E2C-4AC0D92D0A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6705CC-E771-FF71-7C8C-FA0613CB89F0}"/>
              </a:ext>
            </a:extLst>
          </p:cNvPr>
          <p:cNvSpPr>
            <a:spLocks noGrp="1"/>
          </p:cNvSpPr>
          <p:nvPr>
            <p:ph type="sldNum" sz="quarter" idx="12"/>
          </p:nvPr>
        </p:nvSpPr>
        <p:spPr/>
        <p:txBody>
          <a:bodyPr/>
          <a:lstStyle/>
          <a:p>
            <a:fld id="{86236E31-3E4A-4FD7-AF02-125C0F4917E3}" type="slidenum">
              <a:rPr lang="en-US" smtClean="0"/>
              <a:t>‹#›</a:t>
            </a:fld>
            <a:endParaRPr lang="en-US"/>
          </a:p>
        </p:txBody>
      </p:sp>
    </p:spTree>
    <p:extLst>
      <p:ext uri="{BB962C8B-B14F-4D97-AF65-F5344CB8AC3E}">
        <p14:creationId xmlns:p14="http://schemas.microsoft.com/office/powerpoint/2010/main" val="111807932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63555-9887-9448-0EE8-264100A92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8CF87D-E736-E022-9733-9E32915D5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9ABD15-CA5E-5536-B620-1F58950C90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532246-DB57-2A07-633D-BF2A3D9961D4}"/>
              </a:ext>
            </a:extLst>
          </p:cNvPr>
          <p:cNvSpPr>
            <a:spLocks noGrp="1"/>
          </p:cNvSpPr>
          <p:nvPr>
            <p:ph type="dt" sz="half" idx="10"/>
          </p:nvPr>
        </p:nvSpPr>
        <p:spPr/>
        <p:txBody>
          <a:bodyPr/>
          <a:lstStyle/>
          <a:p>
            <a:fld id="{BBFB7359-8B0C-472D-8042-FBCB3AE918B4}" type="datetimeFigureOut">
              <a:rPr lang="en-US" smtClean="0"/>
              <a:t>6/3/2025</a:t>
            </a:fld>
            <a:endParaRPr lang="en-US"/>
          </a:p>
        </p:txBody>
      </p:sp>
      <p:sp>
        <p:nvSpPr>
          <p:cNvPr id="6" name="Footer Placeholder 5">
            <a:extLst>
              <a:ext uri="{FF2B5EF4-FFF2-40B4-BE49-F238E27FC236}">
                <a16:creationId xmlns:a16="http://schemas.microsoft.com/office/drawing/2014/main" id="{D4B25F5B-CD64-EFF2-C942-56605680CB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D61B95-7227-655F-A569-79B22C591652}"/>
              </a:ext>
            </a:extLst>
          </p:cNvPr>
          <p:cNvSpPr>
            <a:spLocks noGrp="1"/>
          </p:cNvSpPr>
          <p:nvPr>
            <p:ph type="sldNum" sz="quarter" idx="12"/>
          </p:nvPr>
        </p:nvSpPr>
        <p:spPr/>
        <p:txBody>
          <a:bodyPr/>
          <a:lstStyle/>
          <a:p>
            <a:fld id="{86236E31-3E4A-4FD7-AF02-125C0F4917E3}" type="slidenum">
              <a:rPr lang="en-US" smtClean="0"/>
              <a:t>‹#›</a:t>
            </a:fld>
            <a:endParaRPr lang="en-US"/>
          </a:p>
        </p:txBody>
      </p:sp>
    </p:spTree>
    <p:extLst>
      <p:ext uri="{BB962C8B-B14F-4D97-AF65-F5344CB8AC3E}">
        <p14:creationId xmlns:p14="http://schemas.microsoft.com/office/powerpoint/2010/main" val="377324073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281E5-A522-7E60-2707-C9E9BF22CB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8E65E4-EA8A-5CA3-2E7C-F31102679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D1786-8263-1E66-CE25-D8BCC980F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BF4BF3-44A6-7D9A-2085-44706FAF7626}"/>
              </a:ext>
            </a:extLst>
          </p:cNvPr>
          <p:cNvSpPr>
            <a:spLocks noGrp="1"/>
          </p:cNvSpPr>
          <p:nvPr>
            <p:ph type="dt" sz="half" idx="10"/>
          </p:nvPr>
        </p:nvSpPr>
        <p:spPr/>
        <p:txBody>
          <a:bodyPr/>
          <a:lstStyle/>
          <a:p>
            <a:fld id="{BBFB7359-8B0C-472D-8042-FBCB3AE918B4}" type="datetimeFigureOut">
              <a:rPr lang="en-US" smtClean="0"/>
              <a:t>6/3/2025</a:t>
            </a:fld>
            <a:endParaRPr lang="en-US"/>
          </a:p>
        </p:txBody>
      </p:sp>
      <p:sp>
        <p:nvSpPr>
          <p:cNvPr id="6" name="Footer Placeholder 5">
            <a:extLst>
              <a:ext uri="{FF2B5EF4-FFF2-40B4-BE49-F238E27FC236}">
                <a16:creationId xmlns:a16="http://schemas.microsoft.com/office/drawing/2014/main" id="{72390374-C1B1-38B0-1177-620AD2B13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D195D-7635-854B-D23F-E047BD992EF6}"/>
              </a:ext>
            </a:extLst>
          </p:cNvPr>
          <p:cNvSpPr>
            <a:spLocks noGrp="1"/>
          </p:cNvSpPr>
          <p:nvPr>
            <p:ph type="sldNum" sz="quarter" idx="12"/>
          </p:nvPr>
        </p:nvSpPr>
        <p:spPr/>
        <p:txBody>
          <a:bodyPr/>
          <a:lstStyle/>
          <a:p>
            <a:fld id="{86236E31-3E4A-4FD7-AF02-125C0F4917E3}" type="slidenum">
              <a:rPr lang="en-US" smtClean="0"/>
              <a:t>‹#›</a:t>
            </a:fld>
            <a:endParaRPr lang="en-US"/>
          </a:p>
        </p:txBody>
      </p:sp>
    </p:spTree>
    <p:extLst>
      <p:ext uri="{BB962C8B-B14F-4D97-AF65-F5344CB8AC3E}">
        <p14:creationId xmlns:p14="http://schemas.microsoft.com/office/powerpoint/2010/main" val="299466727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E71AB8-0EC9-8207-55A1-4636FB6F3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A0F10E-E8B2-F883-04C9-3A7F02CB5B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E75E1-4D71-137F-20B2-F857C8DB60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FB7359-8B0C-472D-8042-FBCB3AE918B4}" type="datetimeFigureOut">
              <a:rPr lang="en-US" smtClean="0"/>
              <a:t>6/3/2025</a:t>
            </a:fld>
            <a:endParaRPr lang="en-US"/>
          </a:p>
        </p:txBody>
      </p:sp>
      <p:sp>
        <p:nvSpPr>
          <p:cNvPr id="5" name="Footer Placeholder 4">
            <a:extLst>
              <a:ext uri="{FF2B5EF4-FFF2-40B4-BE49-F238E27FC236}">
                <a16:creationId xmlns:a16="http://schemas.microsoft.com/office/drawing/2014/main" id="{5785A541-31D9-C8EE-99C3-9531ED3DDA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94421F-79D0-2B78-FE62-3734429484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236E31-3E4A-4FD7-AF02-125C0F4917E3}" type="slidenum">
              <a:rPr lang="en-US" smtClean="0"/>
              <a:t>‹#›</a:t>
            </a:fld>
            <a:endParaRPr lang="en-US"/>
          </a:p>
        </p:txBody>
      </p:sp>
    </p:spTree>
    <p:extLst>
      <p:ext uri="{BB962C8B-B14F-4D97-AF65-F5344CB8AC3E}">
        <p14:creationId xmlns:p14="http://schemas.microsoft.com/office/powerpoint/2010/main" val="1700144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pathwaysrtc.pdx.edu/pdf/fpS19.pdf" TargetMode="External"/><Relationship Id="rId5" Type="http://schemas.openxmlformats.org/officeDocument/2006/relationships/hyperlink" Target="https://www.pathwaysrtc.pdx.edu/focal-point-S19"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Deirdre.Logan@umassmed.edu"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umassmed.edu/TransitionsAC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6C9D-D7B4-4B46-B532-ED39E38CEDE6}"/>
              </a:ext>
            </a:extLst>
          </p:cNvPr>
          <p:cNvSpPr>
            <a:spLocks noGrp="1"/>
          </p:cNvSpPr>
          <p:nvPr>
            <p:ph type="ctrTitle"/>
          </p:nvPr>
        </p:nvSpPr>
        <p:spPr>
          <a:xfrm>
            <a:off x="1524000" y="377104"/>
            <a:ext cx="9144000" cy="2387600"/>
          </a:xfrm>
        </p:spPr>
        <p:txBody>
          <a:bodyPr>
            <a:normAutofit/>
          </a:bodyPr>
          <a:lstStyle/>
          <a:p>
            <a:r>
              <a:rPr lang="en-US" sz="4000" dirty="0"/>
              <a:t>YOUTH &amp; YOUNG ADULTS with SERIOUS MENTAL HEALTH CONDITIONS:</a:t>
            </a:r>
            <a:br>
              <a:rPr lang="en-US" sz="4000" dirty="0"/>
            </a:br>
            <a:r>
              <a:rPr lang="en-US" sz="4000" dirty="0"/>
              <a:t>REFLECTIONS ON 30 YEARS</a:t>
            </a:r>
          </a:p>
        </p:txBody>
      </p:sp>
      <p:sp>
        <p:nvSpPr>
          <p:cNvPr id="3" name="Subtitle 2">
            <a:extLst>
              <a:ext uri="{FF2B5EF4-FFF2-40B4-BE49-F238E27FC236}">
                <a16:creationId xmlns:a16="http://schemas.microsoft.com/office/drawing/2014/main" id="{ED9CAD2D-FD41-42F1-B50B-816CD8301332}"/>
              </a:ext>
            </a:extLst>
          </p:cNvPr>
          <p:cNvSpPr>
            <a:spLocks noGrp="1"/>
          </p:cNvSpPr>
          <p:nvPr>
            <p:ph type="subTitle" idx="1"/>
          </p:nvPr>
        </p:nvSpPr>
        <p:spPr>
          <a:xfrm>
            <a:off x="1624361" y="2885323"/>
            <a:ext cx="9144000" cy="729331"/>
          </a:xfrm>
        </p:spPr>
        <p:txBody>
          <a:bodyPr/>
          <a:lstStyle/>
          <a:p>
            <a:r>
              <a:rPr lang="en-US" sz="3200" dirty="0">
                <a:solidFill>
                  <a:prstClr val="white"/>
                </a:solidFill>
                <a:latin typeface="Century Gothic" panose="020B0502020202020204"/>
              </a:rPr>
              <a:t>Part 2 - Research</a:t>
            </a:r>
          </a:p>
          <a:p>
            <a:endParaRPr lang="en-US" dirty="0"/>
          </a:p>
        </p:txBody>
      </p:sp>
      <p:sp>
        <p:nvSpPr>
          <p:cNvPr id="4" name="Text Placeholder 3">
            <a:extLst>
              <a:ext uri="{FF2B5EF4-FFF2-40B4-BE49-F238E27FC236}">
                <a16:creationId xmlns:a16="http://schemas.microsoft.com/office/drawing/2014/main" id="{EF6C65E4-503B-4D0F-A066-9AFC9D99B8DD}"/>
              </a:ext>
            </a:extLst>
          </p:cNvPr>
          <p:cNvSpPr>
            <a:spLocks noGrp="1"/>
          </p:cNvSpPr>
          <p:nvPr>
            <p:ph type="body" sz="quarter" idx="10"/>
          </p:nvPr>
        </p:nvSpPr>
        <p:spPr/>
        <p:txBody>
          <a:bodyPr/>
          <a:lstStyle/>
          <a:p>
            <a:r>
              <a:rPr lang="en-US" sz="1200" dirty="0">
                <a:solidFill>
                  <a:prstClr val="white"/>
                </a:solidFill>
                <a:latin typeface="Century Gothic" panose="020B0502020202020204"/>
              </a:rPr>
              <a:t>June 2, 2025</a:t>
            </a:r>
          </a:p>
        </p:txBody>
      </p:sp>
      <p:sp>
        <p:nvSpPr>
          <p:cNvPr id="5" name="Subtitle 2">
            <a:extLst>
              <a:ext uri="{FF2B5EF4-FFF2-40B4-BE49-F238E27FC236}">
                <a16:creationId xmlns:a16="http://schemas.microsoft.com/office/drawing/2014/main" id="{C0F12D2C-F4D7-5CD8-3051-AEB3AF42EE86}"/>
              </a:ext>
            </a:extLst>
          </p:cNvPr>
          <p:cNvSpPr txBox="1">
            <a:spLocks/>
          </p:cNvSpPr>
          <p:nvPr/>
        </p:nvSpPr>
        <p:spPr>
          <a:xfrm>
            <a:off x="1524000" y="3345366"/>
            <a:ext cx="9144000" cy="1450559"/>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Clr>
                <a:schemeClr val="tx2"/>
              </a:buClr>
              <a:buFont typeface="Arial" panose="020B0604020202020204" pitchFamily="34" charset="0"/>
              <a:buNone/>
              <a:defRPr sz="2400" i="0" kern="1200">
                <a:solidFill>
                  <a:schemeClr val="bg1"/>
                </a:solidFill>
                <a:latin typeface="Arial" panose="020B0604020202020204" pitchFamily="34" charset="0"/>
                <a:ea typeface="+mn-ea"/>
                <a:cs typeface="Arial" panose="020B0604020202020204" pitchFamily="34" charset="0"/>
              </a:defRPr>
            </a:lvl1pPr>
            <a:lvl2pPr marL="457178" indent="0" algn="ctr" defTabSz="914354" rtl="0" eaLnBrk="1" latinLnBrk="0" hangingPunct="1">
              <a:lnSpc>
                <a:spcPct val="90000"/>
              </a:lnSpc>
              <a:spcBef>
                <a:spcPts val="500"/>
              </a:spcBef>
              <a:buClr>
                <a:schemeClr val="tx2"/>
              </a:buClr>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Clr>
                <a:schemeClr val="tx2"/>
              </a:buClr>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Clr>
                <a:schemeClr val="tx2"/>
              </a:buClr>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Clr>
                <a:schemeClr val="tx2"/>
              </a:buClr>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eaLnBrk="1" hangingPunct="1"/>
            <a:r>
              <a:rPr lang="en-GB" sz="2400" dirty="0"/>
              <a:t>Amanda Baczko</a:t>
            </a:r>
          </a:p>
          <a:p>
            <a:pPr algn="r" eaLnBrk="1" hangingPunct="1"/>
            <a:r>
              <a:rPr lang="en-US" sz="2400" dirty="0"/>
              <a:t>Maryann Davis</a:t>
            </a:r>
          </a:p>
          <a:p>
            <a:pPr algn="r" eaLnBrk="1" hangingPunct="1"/>
            <a:r>
              <a:rPr lang="en-US" dirty="0"/>
              <a:t>Nancy Koroloff</a:t>
            </a:r>
            <a:endParaRPr lang="en-US" sz="2400" dirty="0"/>
          </a:p>
          <a:p>
            <a:endParaRPr lang="en-US" dirty="0"/>
          </a:p>
        </p:txBody>
      </p:sp>
    </p:spTree>
    <p:extLst>
      <p:ext uri="{BB962C8B-B14F-4D97-AF65-F5344CB8AC3E}">
        <p14:creationId xmlns:p14="http://schemas.microsoft.com/office/powerpoint/2010/main" val="2220347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9D9C5C-4FD8-ADA1-6A8D-4571F6374919}"/>
              </a:ext>
            </a:extLst>
          </p:cNvPr>
          <p:cNvSpPr>
            <a:spLocks noGrp="1"/>
          </p:cNvSpPr>
          <p:nvPr>
            <p:ph type="title"/>
          </p:nvPr>
        </p:nvSpPr>
        <p:spPr>
          <a:xfrm>
            <a:off x="841248" y="548640"/>
            <a:ext cx="3600860" cy="5431536"/>
          </a:xfrm>
        </p:spPr>
        <p:txBody>
          <a:bodyPr>
            <a:normAutofit/>
          </a:bodyPr>
          <a:lstStyle/>
          <a:p>
            <a:r>
              <a:rPr lang="en-US" sz="5400" dirty="0">
                <a:latin typeface="Arial Black" panose="020B0A04020102020204" pitchFamily="34" charset="0"/>
              </a:rPr>
              <a:t>Maryann</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C9E216-AF7A-483F-8EF0-05B4E4BCFB6C}"/>
              </a:ext>
            </a:extLst>
          </p:cNvPr>
          <p:cNvSpPr>
            <a:spLocks noGrp="1"/>
          </p:cNvSpPr>
          <p:nvPr>
            <p:ph idx="1"/>
          </p:nvPr>
        </p:nvSpPr>
        <p:spPr>
          <a:xfrm>
            <a:off x="5126418" y="552091"/>
            <a:ext cx="6224335" cy="5431536"/>
          </a:xfrm>
        </p:spPr>
        <p:txBody>
          <a:bodyPr anchor="ctr">
            <a:normAutofit lnSpcReduction="10000"/>
          </a:bodyPr>
          <a:lstStyle/>
          <a:p>
            <a:pPr marL="457200" indent="-457200">
              <a:spcBef>
                <a:spcPts val="1200"/>
              </a:spcBef>
              <a:buSzPct val="150000"/>
            </a:pPr>
            <a:r>
              <a:rPr lang="en-US" sz="2000" b="1" dirty="0">
                <a:latin typeface="Arial" panose="020B0604020202020204" pitchFamily="34" charset="0"/>
                <a:ea typeface="Aptos" panose="020B0004020202020204" pitchFamily="34" charset="0"/>
                <a:cs typeface="Arial" panose="020B0604020202020204" pitchFamily="34" charset="0"/>
              </a:rPr>
              <a:t>In 1995, </a:t>
            </a:r>
            <a:r>
              <a:rPr lang="en-US" sz="2000" dirty="0">
                <a:latin typeface="Arial" panose="020B0604020202020204" pitchFamily="34" charset="0"/>
                <a:ea typeface="Aptos" panose="020B0004020202020204" pitchFamily="34" charset="0"/>
                <a:cs typeface="Arial" panose="020B0604020202020204" pitchFamily="34" charset="0"/>
              </a:rPr>
              <a:t>SAMHSA funded the National Resource Center on Homelessness and Mental Illness to convene experts and produce a white paper reviewing what is known about </a:t>
            </a:r>
            <a:r>
              <a:rPr lang="en-US" sz="2000" i="1" dirty="0">
                <a:latin typeface="Arial" panose="020B0604020202020204" pitchFamily="34" charset="0"/>
                <a:ea typeface="Aptos" panose="020B0004020202020204" pitchFamily="34" charset="0"/>
                <a:cs typeface="Arial" panose="020B0604020202020204" pitchFamily="34" charset="0"/>
              </a:rPr>
              <a:t>The Transition to Adulthood among Adolescents who have Serious Emotional Disturbances; At Risk for Homelessness</a:t>
            </a:r>
          </a:p>
          <a:p>
            <a:pPr marL="914400" lvl="1" indent="-457200">
              <a:spcAft>
                <a:spcPts val="600"/>
              </a:spcAft>
              <a:buSzPct val="150000"/>
            </a:pPr>
            <a:endParaRPr lang="en-US" sz="2000" dirty="0">
              <a:latin typeface="Arial" panose="020B0604020202020204" pitchFamily="34" charset="0"/>
              <a:cs typeface="Arial" panose="020B0604020202020204" pitchFamily="34" charset="0"/>
            </a:endParaRPr>
          </a:p>
          <a:p>
            <a:pPr marL="914400" lvl="1" indent="-457200">
              <a:spcAft>
                <a:spcPts val="600"/>
              </a:spcAft>
              <a:buSzPct val="150000"/>
            </a:pPr>
            <a:r>
              <a:rPr lang="en-US" sz="2000" dirty="0">
                <a:latin typeface="Arial" panose="020B0604020202020204" pitchFamily="34" charset="0"/>
                <a:cs typeface="Arial" panose="020B0604020202020204" pitchFamily="34" charset="0"/>
              </a:rPr>
              <a:t>Maryann Davis and Ann Vander Stoep wrote the briefing paper which became Davis &amp; Vander Stoep (1997)</a:t>
            </a:r>
          </a:p>
          <a:p>
            <a:pPr marL="914400" lvl="1" indent="-457200">
              <a:spcAft>
                <a:spcPts val="600"/>
              </a:spcAft>
              <a:buSzPct val="150000"/>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ea typeface="Times New Roman" panose="02020603050405020304" pitchFamily="18" charset="0"/>
                <a:cs typeface="Arial" panose="020B0604020202020204" pitchFamily="34" charset="0"/>
              </a:rPr>
              <a:t>Davis, M., &amp; Vander Stoep, A.  (1997). The transition to adulthood among children and adolescents who have serious emotional disturbance Part I: Developmental transitions. </a:t>
            </a:r>
            <a:r>
              <a:rPr lang="en-US" sz="2000" i="1" dirty="0">
                <a:latin typeface="Arial" panose="020B0604020202020204" pitchFamily="34" charset="0"/>
                <a:ea typeface="Times New Roman" panose="02020603050405020304" pitchFamily="18" charset="0"/>
                <a:cs typeface="Arial" panose="020B0604020202020204" pitchFamily="34" charset="0"/>
              </a:rPr>
              <a:t>Journal of Mental Health</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i="1" dirty="0">
                <a:latin typeface="Arial" panose="020B0604020202020204" pitchFamily="34" charset="0"/>
                <a:ea typeface="Times New Roman" panose="02020603050405020304" pitchFamily="18" charset="0"/>
                <a:cs typeface="Arial" panose="020B0604020202020204" pitchFamily="34" charset="0"/>
              </a:rPr>
              <a:t>Administration</a:t>
            </a:r>
            <a:r>
              <a:rPr lang="en-US" sz="2000" dirty="0">
                <a:latin typeface="Arial" panose="020B0604020202020204" pitchFamily="34" charset="0"/>
                <a:ea typeface="Times New Roman" panose="02020603050405020304" pitchFamily="18" charset="0"/>
                <a:cs typeface="Arial" panose="020B0604020202020204" pitchFamily="34" charset="0"/>
              </a:rPr>
              <a:t>, 24 (4), 400-427.</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651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13AB19-6AC2-B40A-E03E-293770B378FC}"/>
              </a:ext>
            </a:extLst>
          </p:cNvPr>
          <p:cNvSpPr>
            <a:spLocks noGrp="1"/>
          </p:cNvSpPr>
          <p:nvPr>
            <p:ph type="title"/>
          </p:nvPr>
        </p:nvSpPr>
        <p:spPr>
          <a:xfrm>
            <a:off x="686834" y="1153572"/>
            <a:ext cx="3200400" cy="4461163"/>
          </a:xfrm>
        </p:spPr>
        <p:txBody>
          <a:bodyPr>
            <a:normAutofit/>
          </a:bodyPr>
          <a:lstStyle/>
          <a:p>
            <a:r>
              <a:rPr lang="en-US" sz="5400" dirty="0">
                <a:solidFill>
                  <a:srgbClr val="FFFFFF"/>
                </a:solidFill>
                <a:effectLst>
                  <a:outerShdw blurRad="38100" dist="38100" dir="2700000" algn="tl">
                    <a:srgbClr val="000000">
                      <a:alpha val="43137"/>
                    </a:srgbClr>
                  </a:outerShdw>
                </a:effectLst>
                <a:latin typeface="Arial Black" panose="020B0A04020102020204" pitchFamily="34" charset="0"/>
              </a:rPr>
              <a:t>Nancy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480A0FC-C7EA-CF17-6589-A92C444454FA}"/>
              </a:ext>
            </a:extLst>
          </p:cNvPr>
          <p:cNvSpPr>
            <a:spLocks noGrp="1"/>
          </p:cNvSpPr>
          <p:nvPr>
            <p:ph idx="1"/>
          </p:nvPr>
        </p:nvSpPr>
        <p:spPr>
          <a:xfrm>
            <a:off x="4447308" y="591344"/>
            <a:ext cx="6906491" cy="5585619"/>
          </a:xfrm>
        </p:spPr>
        <p:txBody>
          <a:bodyPr anchor="ctr">
            <a:normAutofit/>
          </a:bodyPr>
          <a:lstStyle/>
          <a:p>
            <a:r>
              <a:rPr lang="en-US" sz="2400" dirty="0">
                <a:latin typeface="Arial" panose="020B0604020202020204" pitchFamily="34" charset="0"/>
                <a:cs typeface="Arial" panose="020B0604020202020204" pitchFamily="34" charset="0"/>
              </a:rPr>
              <a:t>1984-2009  RRTC on Family Support and Children’s Mental Health</a:t>
            </a:r>
          </a:p>
          <a:p>
            <a:r>
              <a:rPr lang="en-US" sz="2400" dirty="0">
                <a:latin typeface="Arial" panose="020B0604020202020204" pitchFamily="34" charset="0"/>
                <a:cs typeface="Arial" panose="020B0604020202020204" pitchFamily="34" charset="0"/>
              </a:rPr>
              <a:t>    One of the RRTC’s research projects in 1984-89 cycle was on programs designed to support transition aged youth with SED.  Did a companion study on state policies related to mental health services for transition aged youth.  </a:t>
            </a:r>
          </a:p>
          <a:p>
            <a:r>
              <a:rPr lang="en-US" sz="2400" dirty="0">
                <a:latin typeface="Arial" panose="020B0604020202020204" pitchFamily="34" charset="0"/>
                <a:cs typeface="Arial" panose="020B0604020202020204" pitchFamily="34" charset="0"/>
              </a:rPr>
              <a:t>Continued to do research on family advocacy and support groups,  aware of concerns for children as they moved into adulthood.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Became involved with Partnership for Youth Transition (2002)as evaluator for Clark County.  Hired first young person with mental health challenges as research assistant.</a:t>
            </a:r>
          </a:p>
        </p:txBody>
      </p:sp>
    </p:spTree>
    <p:extLst>
      <p:ext uri="{BB962C8B-B14F-4D97-AF65-F5344CB8AC3E}">
        <p14:creationId xmlns:p14="http://schemas.microsoft.com/office/powerpoint/2010/main" val="2020355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7F94237-0536-4DB1-8C95-39E355CED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This is a photo of three young adult women who once worked at the L&amp;W RRTC.">
            <a:extLst>
              <a:ext uri="{FF2B5EF4-FFF2-40B4-BE49-F238E27FC236}">
                <a16:creationId xmlns:a16="http://schemas.microsoft.com/office/drawing/2014/main" id="{1E26BD40-0706-000E-4635-8A92E9D427D1}"/>
              </a:ext>
            </a:extLst>
          </p:cNvPr>
          <p:cNvPicPr>
            <a:picLocks noChangeAspect="1"/>
          </p:cNvPicPr>
          <p:nvPr/>
        </p:nvPicPr>
        <p:blipFill>
          <a:blip r:embed="rId3">
            <a:duotone>
              <a:schemeClr val="accent1">
                <a:shade val="45000"/>
                <a:satMod val="135000"/>
              </a:schemeClr>
              <a:prstClr val="white"/>
            </a:duotone>
            <a:alphaModFix amt="35000"/>
          </a:blip>
          <a:srcRect t="191" b="18582"/>
          <a:stretch>
            <a:fillRect/>
          </a:stretch>
        </p:blipFill>
        <p:spPr>
          <a:xfrm>
            <a:off x="20" y="10"/>
            <a:ext cx="12191981" cy="6857989"/>
          </a:xfrm>
          <a:prstGeom prst="rect">
            <a:avLst/>
          </a:prstGeom>
        </p:spPr>
      </p:pic>
      <p:sp>
        <p:nvSpPr>
          <p:cNvPr id="2" name="Title 1">
            <a:extLst>
              <a:ext uri="{FF2B5EF4-FFF2-40B4-BE49-F238E27FC236}">
                <a16:creationId xmlns:a16="http://schemas.microsoft.com/office/drawing/2014/main" id="{562EFA02-D0E0-AD45-60B8-F6D13BD0BC6C}"/>
              </a:ext>
            </a:extLst>
          </p:cNvPr>
          <p:cNvSpPr>
            <a:spLocks noGrp="1"/>
          </p:cNvSpPr>
          <p:nvPr>
            <p:ph type="title"/>
          </p:nvPr>
        </p:nvSpPr>
        <p:spPr>
          <a:xfrm>
            <a:off x="3880430" y="583345"/>
            <a:ext cx="7160357" cy="4164820"/>
          </a:xfrm>
        </p:spPr>
        <p:txBody>
          <a:bodyPr vert="horz" lIns="91440" tIns="45720" rIns="91440" bIns="45720" rtlCol="0" anchor="t">
            <a:normAutofit/>
          </a:bodyPr>
          <a:lstStyle/>
          <a:p>
            <a:pPr algn="r"/>
            <a:r>
              <a:rPr lang="en-US" sz="8000" dirty="0">
                <a:solidFill>
                  <a:srgbClr val="FFFFFF"/>
                </a:solidFill>
                <a:latin typeface="Arial Black" panose="020B0A04020102020204" pitchFamily="34" charset="0"/>
              </a:rPr>
              <a:t>Amanda</a:t>
            </a:r>
          </a:p>
        </p:txBody>
      </p:sp>
      <p:sp>
        <p:nvSpPr>
          <p:cNvPr id="25"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3"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223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ACCAE-C5FB-C9FE-2A64-0AA893E1F969}"/>
              </a:ext>
            </a:extLst>
          </p:cNvPr>
          <p:cNvSpPr>
            <a:spLocks noGrp="1"/>
          </p:cNvSpPr>
          <p:nvPr>
            <p:ph type="ctrTitle"/>
          </p:nvPr>
        </p:nvSpPr>
        <p:spPr>
          <a:xfrm>
            <a:off x="457200" y="2932151"/>
            <a:ext cx="11277600" cy="1504017"/>
          </a:xfrm>
        </p:spPr>
        <p:txBody>
          <a:bodyPr/>
          <a:lstStyle/>
          <a:p>
            <a:pPr algn="ctr"/>
            <a:r>
              <a:rPr lang="en-US" dirty="0"/>
              <a:t>From your perspective, what are 2-3 important studies or projects from these 3 decades, and why?</a:t>
            </a:r>
          </a:p>
        </p:txBody>
      </p:sp>
    </p:spTree>
    <p:extLst>
      <p:ext uri="{BB962C8B-B14F-4D97-AF65-F5344CB8AC3E}">
        <p14:creationId xmlns:p14="http://schemas.microsoft.com/office/powerpoint/2010/main" val="3496941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BF0939-BEC2-02DA-FB3C-0C640A12C62E}"/>
              </a:ext>
            </a:extLst>
          </p:cNvPr>
          <p:cNvSpPr txBox="1">
            <a:spLocks noGrp="1"/>
          </p:cNvSpPr>
          <p:nvPr>
            <p:ph type="title"/>
          </p:nvPr>
        </p:nvSpPr>
        <p:spPr/>
        <p:txBody>
          <a:bodyPr anchorCtr="1"/>
          <a:lstStyle/>
          <a:p>
            <a:pPr lvl="0" algn="ctr"/>
            <a:r>
              <a:rPr lang="en-US" sz="4300" dirty="0"/>
              <a:t>Value Add: Impact the Researchers</a:t>
            </a:r>
          </a:p>
        </p:txBody>
      </p:sp>
      <p:sp>
        <p:nvSpPr>
          <p:cNvPr id="2" name="Content Placeholder 1">
            <a:extLst>
              <a:ext uri="{FF2B5EF4-FFF2-40B4-BE49-F238E27FC236}">
                <a16:creationId xmlns:a16="http://schemas.microsoft.com/office/drawing/2014/main" id="{DE732A74-E1BF-454E-67FB-BC0AB907D7E5}"/>
              </a:ext>
            </a:extLst>
          </p:cNvPr>
          <p:cNvSpPr txBox="1">
            <a:spLocks noGrp="1"/>
          </p:cNvSpPr>
          <p:nvPr>
            <p:ph type="body" idx="4294967295"/>
          </p:nvPr>
        </p:nvSpPr>
        <p:spPr>
          <a:xfrm>
            <a:off x="457200" y="1995056"/>
            <a:ext cx="11137236" cy="4638504"/>
          </a:xfrm>
        </p:spPr>
        <p:txBody>
          <a:bodyPr/>
          <a:lstStyle/>
          <a:p>
            <a:pPr marL="0" lvl="0" indent="0">
              <a:buNone/>
            </a:pPr>
            <a:r>
              <a:rPr lang="en-US" dirty="0"/>
              <a:t>Research teams historically made up of seasoned researchers infused with lived experience and youth culture. </a:t>
            </a:r>
          </a:p>
          <a:p>
            <a:pPr marL="0" lvl="0" indent="0">
              <a:buNone/>
            </a:pPr>
            <a:endParaRPr lang="en-US" dirty="0"/>
          </a:p>
          <a:p>
            <a:pPr lvl="1"/>
            <a:r>
              <a:rPr lang="en-US" sz="3200" dirty="0"/>
              <a:t>Change in practice, belief systems, and team dynamics</a:t>
            </a:r>
          </a:p>
          <a:p>
            <a:pPr lvl="1"/>
            <a:r>
              <a:rPr lang="en-US" sz="3200" dirty="0"/>
              <a:t>Stigmas and biases altered head on</a:t>
            </a:r>
          </a:p>
          <a:p>
            <a:pPr marL="457172" lvl="1" indent="0">
              <a:buNone/>
            </a:pPr>
            <a:endParaRPr lang="en-US" sz="3200" dirty="0"/>
          </a:p>
        </p:txBody>
      </p:sp>
      <p:pic>
        <p:nvPicPr>
          <p:cNvPr id="4" name="Picture 2" descr="Pyramid showing the 4 levels of meaningful youth involvement">
            <a:extLst>
              <a:ext uri="{FF2B5EF4-FFF2-40B4-BE49-F238E27FC236}">
                <a16:creationId xmlns:a16="http://schemas.microsoft.com/office/drawing/2014/main" id="{BE3183CF-08E4-54CB-E9F5-2153A9CBFF8A}"/>
              </a:ext>
            </a:extLst>
          </p:cNvPr>
          <p:cNvPicPr>
            <a:picLocks noChangeAspect="1"/>
          </p:cNvPicPr>
          <p:nvPr/>
        </p:nvPicPr>
        <p:blipFill>
          <a:blip r:embed="rId3"/>
          <a:srcRect l="405" t="3808" r="504" b="2926"/>
          <a:stretch>
            <a:fillRect/>
          </a:stretch>
        </p:blipFill>
        <p:spPr>
          <a:xfrm>
            <a:off x="8626467" y="4291343"/>
            <a:ext cx="3200400" cy="2209044"/>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FBF536D-DA19-FE97-BD10-47785D67A91D}"/>
              </a:ext>
            </a:extLst>
          </p:cNvPr>
          <p:cNvSpPr txBox="1">
            <a:spLocks noGrp="1"/>
          </p:cNvSpPr>
          <p:nvPr>
            <p:ph type="title"/>
          </p:nvPr>
        </p:nvSpPr>
        <p:spPr/>
        <p:txBody>
          <a:bodyPr>
            <a:normAutofit/>
          </a:bodyPr>
          <a:lstStyle/>
          <a:p>
            <a:pPr lvl="0"/>
            <a:r>
              <a:rPr lang="en-US" sz="4000" dirty="0">
                <a:latin typeface="Arial Black" panose="020B0A04020102020204" pitchFamily="34" charset="0"/>
              </a:rPr>
              <a:t>Peer Academic Supports for Success</a:t>
            </a:r>
          </a:p>
        </p:txBody>
      </p:sp>
      <p:sp>
        <p:nvSpPr>
          <p:cNvPr id="3" name="Content Placeholder 1">
            <a:extLst>
              <a:ext uri="{FF2B5EF4-FFF2-40B4-BE49-F238E27FC236}">
                <a16:creationId xmlns:a16="http://schemas.microsoft.com/office/drawing/2014/main" id="{E0D6101C-360C-F3D2-29CA-729BA208AB58}"/>
              </a:ext>
            </a:extLst>
          </p:cNvPr>
          <p:cNvSpPr txBox="1">
            <a:spLocks noGrp="1"/>
          </p:cNvSpPr>
          <p:nvPr>
            <p:ph type="body" idx="4294967295"/>
          </p:nvPr>
        </p:nvSpPr>
        <p:spPr>
          <a:xfrm>
            <a:off x="457200" y="541589"/>
            <a:ext cx="5596127" cy="4638678"/>
          </a:xfrm>
        </p:spPr>
        <p:txBody>
          <a:bodyPr/>
          <a:lstStyle/>
          <a:p>
            <a:pPr marL="0" lvl="0" indent="0">
              <a:buNone/>
            </a:pPr>
            <a:r>
              <a:rPr lang="en-US" dirty="0"/>
              <a:t>Peer academic coaching program, developed in partnership with Learning &amp; Working RRTC, Boston University and Wright State University</a:t>
            </a:r>
          </a:p>
          <a:p>
            <a:pPr marL="0" lvl="0" indent="0">
              <a:buNone/>
            </a:pPr>
            <a:endParaRPr lang="en-US" dirty="0"/>
          </a:p>
        </p:txBody>
      </p:sp>
      <p:pic>
        <p:nvPicPr>
          <p:cNvPr id="4" name="Picture 22" descr="Student Studying Brainstorming Analying Campu.. | Free stock photo - 1487">
            <a:extLst>
              <a:ext uri="{FF2B5EF4-FFF2-40B4-BE49-F238E27FC236}">
                <a16:creationId xmlns:a16="http://schemas.microsoft.com/office/drawing/2014/main" id="{8D79E1E3-9DE9-1AE2-E01A-1E6A9D30AD7A}"/>
              </a:ext>
            </a:extLst>
          </p:cNvPr>
          <p:cNvPicPr>
            <a:picLocks noGrp="1" noChangeAspect="1"/>
          </p:cNvPicPr>
          <p:nvPr>
            <p:ph type="pic" idx="4294967295"/>
          </p:nvPr>
        </p:nvPicPr>
        <p:blipFill>
          <a:blip r:embed="rId3"/>
          <a:srcRect l="32481" r="-6312"/>
          <a:stretch>
            <a:fillRect/>
          </a:stretch>
        </p:blipFill>
        <p:spPr>
          <a:xfrm>
            <a:off x="5926839" y="0"/>
            <a:ext cx="6847841" cy="68580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itle 10">
            <a:extLst>
              <a:ext uri="{FF2B5EF4-FFF2-40B4-BE49-F238E27FC236}">
                <a16:creationId xmlns:a16="http://schemas.microsoft.com/office/drawing/2014/main" id="{FC5B4729-2336-82B1-A5CF-05D400831A31}"/>
              </a:ext>
            </a:extLst>
          </p:cNvPr>
          <p:cNvSpPr>
            <a:spLocks noGrp="1"/>
          </p:cNvSpPr>
          <p:nvPr>
            <p:ph type="title"/>
          </p:nvPr>
        </p:nvSpPr>
        <p:spPr>
          <a:xfrm>
            <a:off x="3880430" y="583345"/>
            <a:ext cx="7160357" cy="4164820"/>
          </a:xfrm>
        </p:spPr>
        <p:txBody>
          <a:bodyPr vert="horz" lIns="91440" tIns="45720" rIns="91440" bIns="45720" rtlCol="0" anchor="t">
            <a:normAutofit fontScale="90000"/>
          </a:bodyPr>
          <a:lstStyle/>
          <a:p>
            <a:pPr algn="r"/>
            <a:r>
              <a:rPr lang="en-US" kern="1200" dirty="0">
                <a:solidFill>
                  <a:srgbClr val="FFFFFF"/>
                </a:solidFill>
                <a:latin typeface="Arial" panose="020B0604020202020204" pitchFamily="34" charset="0"/>
                <a:cs typeface="Arial" panose="020B0604020202020204" pitchFamily="34" charset="0"/>
              </a:rPr>
              <a:t>Konrad, E. (1996).  A Multidimensional Framework for Conceptualizing Human Services Integration Initiatives.  </a:t>
            </a:r>
            <a:r>
              <a:rPr lang="en-US" i="1" kern="1200" dirty="0">
                <a:solidFill>
                  <a:srgbClr val="FFFFFF"/>
                </a:solidFill>
                <a:latin typeface="Arial" panose="020B0604020202020204" pitchFamily="34" charset="0"/>
                <a:cs typeface="Arial" panose="020B0604020202020204" pitchFamily="34" charset="0"/>
              </a:rPr>
              <a:t>New Directions for Evaluation. </a:t>
            </a:r>
            <a:r>
              <a:rPr lang="en-US" kern="1200" dirty="0">
                <a:solidFill>
                  <a:srgbClr val="FFFFFF"/>
                </a:solidFill>
                <a:latin typeface="Arial" panose="020B0604020202020204" pitchFamily="34" charset="0"/>
                <a:cs typeface="Arial" panose="020B0604020202020204" pitchFamily="34" charset="0"/>
              </a:rPr>
              <a:t>Vol 59, Spring.</a:t>
            </a:r>
          </a:p>
        </p:txBody>
      </p:sp>
      <p:sp>
        <p:nvSpPr>
          <p:cNvPr id="18"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20"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22"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24" name="Straight Connector 2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6"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8"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30"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2681172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3" name="Group 12">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4" name="Rectangle 13">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8" name="Content Placeholder 4">
            <a:extLst>
              <a:ext uri="{FF2B5EF4-FFF2-40B4-BE49-F238E27FC236}">
                <a16:creationId xmlns:a16="http://schemas.microsoft.com/office/drawing/2014/main" id="{3434B517-4697-843D-0D04-70069973C4A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476347164"/>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867CBDC-23E8-3C5D-3656-64105DFDE92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Articles</a:t>
            </a:r>
          </a:p>
        </p:txBody>
      </p:sp>
    </p:spTree>
    <p:extLst>
      <p:ext uri="{BB962C8B-B14F-4D97-AF65-F5344CB8AC3E}">
        <p14:creationId xmlns:p14="http://schemas.microsoft.com/office/powerpoint/2010/main" val="3264444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0247AF-FD90-0017-31FC-CF164B35CDC2}"/>
              </a:ext>
            </a:extLst>
          </p:cNvPr>
          <p:cNvSpPr>
            <a:spLocks noGrp="1"/>
          </p:cNvSpPr>
          <p:nvPr>
            <p:ph type="title"/>
          </p:nvPr>
        </p:nvSpPr>
        <p:spPr>
          <a:xfrm>
            <a:off x="4797501" y="329184"/>
            <a:ext cx="6755626" cy="1783080"/>
          </a:xfrm>
        </p:spPr>
        <p:txBody>
          <a:bodyPr anchor="b">
            <a:normAutofit/>
          </a:bodyPr>
          <a:lstStyle/>
          <a:p>
            <a:r>
              <a:rPr lang="en-US" sz="5400" b="1" dirty="0">
                <a:latin typeface="Arial Black" panose="020B0A04020102020204" pitchFamily="34" charset="0"/>
              </a:rPr>
              <a:t>Special Issue of Focal Point</a:t>
            </a:r>
            <a:endParaRPr lang="en-US" sz="5400" dirty="0">
              <a:latin typeface="Arial Black" panose="020B0A04020102020204" pitchFamily="34" charset="0"/>
            </a:endParaRPr>
          </a:p>
        </p:txBody>
      </p:sp>
      <p:pic>
        <p:nvPicPr>
          <p:cNvPr id="7" name="Picture 6" descr="The Focal point magazine cover. It has a person's feet on the ground in a starting position.">
            <a:extLst>
              <a:ext uri="{FF2B5EF4-FFF2-40B4-BE49-F238E27FC236}">
                <a16:creationId xmlns:a16="http://schemas.microsoft.com/office/drawing/2014/main" id="{D81C7C78-76B2-DB08-F826-1B98FE91CB51}"/>
              </a:ext>
            </a:extLst>
          </p:cNvPr>
          <p:cNvPicPr>
            <a:picLocks noChangeAspect="1"/>
          </p:cNvPicPr>
          <p:nvPr/>
        </p:nvPicPr>
        <p:blipFill>
          <a:blip r:embed="rId3"/>
          <a:stretch>
            <a:fillRect/>
          </a:stretch>
        </p:blipFill>
        <p:spPr>
          <a:xfrm>
            <a:off x="811747" y="158496"/>
            <a:ext cx="3012513" cy="3907536"/>
          </a:xfrm>
          <a:prstGeom prst="rect">
            <a:avLst/>
          </a:prstGeom>
        </p:spPr>
      </p:pic>
      <p:sp>
        <p:nvSpPr>
          <p:cNvPr id="16"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his is the Pathways RRTC's logo">
            <a:extLst>
              <a:ext uri="{FF2B5EF4-FFF2-40B4-BE49-F238E27FC236}">
                <a16:creationId xmlns:a16="http://schemas.microsoft.com/office/drawing/2014/main" id="{4C52A4F5-EDA0-535B-9137-692127D5364C}"/>
              </a:ext>
            </a:extLst>
          </p:cNvPr>
          <p:cNvPicPr>
            <a:picLocks noChangeAspect="1"/>
          </p:cNvPicPr>
          <p:nvPr/>
        </p:nvPicPr>
        <p:blipFill>
          <a:blip r:embed="rId4"/>
          <a:stretch>
            <a:fillRect/>
          </a:stretch>
        </p:blipFill>
        <p:spPr>
          <a:xfrm>
            <a:off x="320040" y="4723599"/>
            <a:ext cx="3995928" cy="950799"/>
          </a:xfrm>
          <a:prstGeom prst="rect">
            <a:avLst/>
          </a:prstGeom>
        </p:spPr>
      </p:pic>
      <p:sp>
        <p:nvSpPr>
          <p:cNvPr id="3" name="Content Placeholder 2">
            <a:extLst>
              <a:ext uri="{FF2B5EF4-FFF2-40B4-BE49-F238E27FC236}">
                <a16:creationId xmlns:a16="http://schemas.microsoft.com/office/drawing/2014/main" id="{2F861FC6-D291-D057-85C5-9E059F495C18}"/>
              </a:ext>
            </a:extLst>
          </p:cNvPr>
          <p:cNvSpPr>
            <a:spLocks noGrp="1"/>
          </p:cNvSpPr>
          <p:nvPr>
            <p:ph idx="1"/>
          </p:nvPr>
        </p:nvSpPr>
        <p:spPr>
          <a:xfrm>
            <a:off x="4797494" y="2706624"/>
            <a:ext cx="6755626" cy="3483864"/>
          </a:xfrm>
        </p:spPr>
        <p:txBody>
          <a:bodyPr>
            <a:normAutofit/>
          </a:bodyPr>
          <a:lstStyle/>
          <a:p>
            <a:pPr marL="0" indent="0">
              <a:buNone/>
            </a:pPr>
            <a:r>
              <a:rPr lang="en-US" sz="2200" dirty="0">
                <a:latin typeface="Arial" panose="020B0604020202020204" pitchFamily="34" charset="0"/>
                <a:cs typeface="Arial" panose="020B0604020202020204" pitchFamily="34" charset="0"/>
              </a:rPr>
              <a:t>Focal Point, (2019).  Evaluation of Innovative Transition Programs.  Vol. 33.</a:t>
            </a:r>
          </a:p>
          <a:p>
            <a:pPr marL="0" indent="0">
              <a:buNone/>
            </a:pPr>
            <a:r>
              <a:rPr lang="en-US" sz="2200" dirty="0">
                <a:latin typeface="Arial" panose="020B0604020202020204" pitchFamily="34" charset="0"/>
                <a:cs typeface="Arial" panose="020B0604020202020204" pitchFamily="34" charset="0"/>
                <a:hlinkClick r:id="rId5"/>
              </a:rPr>
              <a:t>https://www.pathwaysrtc.pdx.edu/focal-point-S19</a:t>
            </a:r>
            <a:r>
              <a:rPr lang="en-US" sz="2200" dirty="0">
                <a:latin typeface="Arial" panose="020B0604020202020204" pitchFamily="34" charset="0"/>
                <a:cs typeface="Arial" panose="020B0604020202020204" pitchFamily="34" charset="0"/>
              </a:rPr>
              <a:t> </a:t>
            </a:r>
          </a:p>
          <a:p>
            <a:pPr marL="0" indent="0">
              <a:buNone/>
            </a:pPr>
            <a:r>
              <a:rPr lang="en-US" sz="2200" dirty="0">
                <a:latin typeface="Arial" panose="020B0604020202020204" pitchFamily="34" charset="0"/>
                <a:cs typeface="Arial" panose="020B0604020202020204" pitchFamily="34" charset="0"/>
              </a:rPr>
              <a:t>Featured local evaluation project done by Healthy Transition Initiative (HTI) grantees.</a:t>
            </a:r>
          </a:p>
          <a:p>
            <a:pPr marL="0" indent="0">
              <a:buNone/>
            </a:pPr>
            <a:r>
              <a:rPr lang="en-US" sz="2200" dirty="0">
                <a:latin typeface="Arial" panose="020B0604020202020204" pitchFamily="34" charset="0"/>
                <a:cs typeface="Arial" panose="020B0604020202020204" pitchFamily="34" charset="0"/>
                <a:hlinkClick r:id="rId6"/>
              </a:rPr>
              <a:t>https://www.pathwaysrtc.pdx.edu/pdf/fpS19.pdf</a:t>
            </a:r>
            <a:r>
              <a:rPr lang="en-US" sz="2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26935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14293-080C-6A47-113A-053E28BBF4A7}"/>
              </a:ext>
            </a:extLst>
          </p:cNvPr>
          <p:cNvSpPr>
            <a:spLocks noGrp="1"/>
          </p:cNvSpPr>
          <p:nvPr>
            <p:ph type="title"/>
          </p:nvPr>
        </p:nvSpPr>
        <p:spPr>
          <a:xfrm>
            <a:off x="841248" y="548640"/>
            <a:ext cx="3600860" cy="5431536"/>
          </a:xfrm>
        </p:spPr>
        <p:txBody>
          <a:bodyPr>
            <a:normAutofit/>
          </a:bodyPr>
          <a:lstStyle/>
          <a:p>
            <a:r>
              <a:rPr lang="en-US" sz="5400" dirty="0"/>
              <a:t>Healthy Transitions Initiative (HTI) Programs Featured:</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1AFF56-9100-75AE-9226-C4FCA7493198}"/>
              </a:ext>
            </a:extLst>
          </p:cNvPr>
          <p:cNvSpPr>
            <a:spLocks noGrp="1"/>
          </p:cNvSpPr>
          <p:nvPr>
            <p:ph idx="1"/>
          </p:nvPr>
        </p:nvSpPr>
        <p:spPr>
          <a:xfrm>
            <a:off x="5126418" y="552091"/>
            <a:ext cx="6224335" cy="5431536"/>
          </a:xfrm>
        </p:spPr>
        <p:txBody>
          <a:bodyPr anchor="ctr">
            <a:normAutofit lnSpcReduction="10000"/>
          </a:bodyPr>
          <a:lstStyle/>
          <a:p>
            <a:endParaRPr lang="en-US" sz="2200" dirty="0">
              <a:latin typeface="Arial" panose="020B0604020202020204" pitchFamily="34" charset="0"/>
              <a:cs typeface="Arial" panose="020B0604020202020204" pitchFamily="34" charset="0"/>
            </a:endParaRPr>
          </a:p>
          <a:p>
            <a:r>
              <a:rPr lang="en-US" sz="2200" b="1" dirty="0" err="1">
                <a:latin typeface="Arial" panose="020B0604020202020204" pitchFamily="34" charset="0"/>
                <a:cs typeface="Arial" panose="020B0604020202020204" pitchFamily="34" charset="0"/>
              </a:rPr>
              <a:t>YouForward</a:t>
            </a:r>
            <a:r>
              <a:rPr lang="en-US" sz="2200" dirty="0">
                <a:latin typeface="Arial" panose="020B0604020202020204" pitchFamily="34" charset="0"/>
                <a:cs typeface="Arial" panose="020B0604020202020204" pitchFamily="34" charset="0"/>
              </a:rPr>
              <a:t>, Low-barrier access: Massachusetts</a:t>
            </a:r>
          </a:p>
          <a:p>
            <a:r>
              <a:rPr lang="en-US" sz="2200" b="1" dirty="0">
                <a:latin typeface="Arial" panose="020B0604020202020204" pitchFamily="34" charset="0"/>
                <a:cs typeface="Arial" panose="020B0604020202020204" pitchFamily="34" charset="0"/>
              </a:rPr>
              <a:t>TAYLRD</a:t>
            </a:r>
            <a:r>
              <a:rPr lang="en-US" sz="2200" dirty="0">
                <a:latin typeface="Arial" panose="020B0604020202020204" pitchFamily="34" charset="0"/>
                <a:cs typeface="Arial" panose="020B0604020202020204" pitchFamily="34" charset="0"/>
              </a:rPr>
              <a:t>, Drop-In Centers:  Kentucky</a:t>
            </a:r>
          </a:p>
          <a:p>
            <a:r>
              <a:rPr lang="en-US" sz="2200" b="1" dirty="0">
                <a:latin typeface="Arial" panose="020B0604020202020204" pitchFamily="34" charset="0"/>
                <a:cs typeface="Arial" panose="020B0604020202020204" pitchFamily="34" charset="0"/>
              </a:rPr>
              <a:t>OYEAH</a:t>
            </a:r>
            <a:r>
              <a:rPr lang="en-US" sz="2200" dirty="0">
                <a:latin typeface="Arial" panose="020B0604020202020204" pitchFamily="34" charset="0"/>
                <a:cs typeface="Arial" panose="020B0604020202020204" pitchFamily="34" charset="0"/>
              </a:rPr>
              <a:t>, Wraparound:  </a:t>
            </a:r>
            <a:r>
              <a:rPr lang="en-US" sz="2200" dirty="0" err="1">
                <a:latin typeface="Arial" panose="020B0604020202020204" pitchFamily="34" charset="0"/>
                <a:cs typeface="Arial" panose="020B0604020202020204" pitchFamily="34" charset="0"/>
              </a:rPr>
              <a:t>Milwaukie,Wisconsin</a:t>
            </a:r>
            <a:endParaRPr lang="en-US" sz="22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CT Strong</a:t>
            </a:r>
            <a:r>
              <a:rPr lang="en-US" sz="2200" dirty="0">
                <a:latin typeface="Arial" panose="020B0604020202020204" pitchFamily="34" charset="0"/>
                <a:cs typeface="Arial" panose="020B0604020202020204" pitchFamily="34" charset="0"/>
              </a:rPr>
              <a:t>, Wraparound:  Connecticut</a:t>
            </a:r>
          </a:p>
          <a:p>
            <a:r>
              <a:rPr lang="en-US" sz="2200" b="1" dirty="0">
                <a:latin typeface="Arial" panose="020B0604020202020204" pitchFamily="34" charset="0"/>
                <a:cs typeface="Arial" panose="020B0604020202020204" pitchFamily="34" charset="0"/>
              </a:rPr>
              <a:t>CORE</a:t>
            </a:r>
            <a:r>
              <a:rPr lang="en-US" sz="2200" dirty="0">
                <a:latin typeface="Arial" panose="020B0604020202020204" pitchFamily="34" charset="0"/>
                <a:cs typeface="Arial" panose="020B0604020202020204" pitchFamily="34" charset="0"/>
              </a:rPr>
              <a:t>, Early Intervention for FEP: Delaware</a:t>
            </a:r>
          </a:p>
          <a:p>
            <a:r>
              <a:rPr lang="en-US" sz="2200" b="1" dirty="0">
                <a:latin typeface="Arial" panose="020B0604020202020204" pitchFamily="34" charset="0"/>
                <a:cs typeface="Arial" panose="020B0604020202020204" pitchFamily="34" charset="0"/>
              </a:rPr>
              <a:t>Coordinated Specialty Care for FEP</a:t>
            </a:r>
            <a:r>
              <a:rPr lang="en-US" sz="2200" dirty="0">
                <a:latin typeface="Arial" panose="020B0604020202020204" pitchFamily="34" charset="0"/>
                <a:cs typeface="Arial" panose="020B0604020202020204" pitchFamily="34" charset="0"/>
              </a:rPr>
              <a:t>: Rohde Island</a:t>
            </a:r>
          </a:p>
          <a:p>
            <a:r>
              <a:rPr lang="en-US" sz="2200" b="1" dirty="0" err="1">
                <a:latin typeface="Arial" panose="020B0604020202020204" pitchFamily="34" charset="0"/>
                <a:cs typeface="Arial" panose="020B0604020202020204" pitchFamily="34" charset="0"/>
              </a:rPr>
              <a:t>MindStrong</a:t>
            </a:r>
            <a:r>
              <a:rPr lang="en-US" sz="2200" b="1" dirty="0">
                <a:latin typeface="Arial" panose="020B0604020202020204" pitchFamily="34" charset="0"/>
                <a:cs typeface="Arial" panose="020B0604020202020204" pitchFamily="34" charset="0"/>
              </a:rPr>
              <a:t> &amp; Emerge</a:t>
            </a:r>
            <a:r>
              <a:rPr lang="en-US" sz="2200" dirty="0">
                <a:latin typeface="Arial" panose="020B0604020202020204" pitchFamily="34" charset="0"/>
                <a:cs typeface="Arial" panose="020B0604020202020204" pitchFamily="34" charset="0"/>
              </a:rPr>
              <a:t>, TIP and CSC: Thresholds, Chicago.</a:t>
            </a:r>
          </a:p>
          <a:p>
            <a:r>
              <a:rPr lang="en-US" sz="2200" b="1" dirty="0">
                <a:latin typeface="Arial" panose="020B0604020202020204" pitchFamily="34" charset="0"/>
                <a:cs typeface="Arial" panose="020B0604020202020204" pitchFamily="34" charset="0"/>
              </a:rPr>
              <a:t>Youth Empowered Solutions</a:t>
            </a:r>
            <a:r>
              <a:rPr lang="en-US" sz="2200" dirty="0">
                <a:latin typeface="Arial" panose="020B0604020202020204" pitchFamily="34" charset="0"/>
                <a:cs typeface="Arial" panose="020B0604020202020204" pitchFamily="34" charset="0"/>
              </a:rPr>
              <a:t>, Modified NOMS:  Wisconsin</a:t>
            </a:r>
          </a:p>
          <a:p>
            <a:r>
              <a:rPr lang="en-US" sz="2200" b="1" dirty="0">
                <a:latin typeface="Arial" panose="020B0604020202020204" pitchFamily="34" charset="0"/>
                <a:cs typeface="Arial" panose="020B0604020202020204" pitchFamily="34" charset="0"/>
              </a:rPr>
              <a:t>Improving Academic Supports</a:t>
            </a:r>
            <a:r>
              <a:rPr lang="en-US" sz="2200" dirty="0">
                <a:latin typeface="Arial" panose="020B0604020202020204" pitchFamily="34" charset="0"/>
                <a:cs typeface="Arial" panose="020B0604020202020204" pitchFamily="34" charset="0"/>
              </a:rPr>
              <a:t>:  Maryland</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7624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44A479-4C3D-1A6A-8077-D4FA644866B0}"/>
              </a:ext>
            </a:extLst>
          </p:cNvPr>
          <p:cNvSpPr>
            <a:spLocks noGrp="1"/>
          </p:cNvSpPr>
          <p:nvPr>
            <p:ph type="title"/>
          </p:nvPr>
        </p:nvSpPr>
        <p:spPr/>
        <p:txBody>
          <a:bodyPr>
            <a:normAutofit/>
          </a:bodyPr>
          <a:lstStyle/>
          <a:p>
            <a:pPr algn="ctr"/>
            <a:r>
              <a:rPr lang="en-US" dirty="0"/>
              <a:t>Webinar Housekeeping</a:t>
            </a:r>
          </a:p>
        </p:txBody>
      </p:sp>
      <p:sp>
        <p:nvSpPr>
          <p:cNvPr id="2" name="Content Placeholder 1">
            <a:extLst>
              <a:ext uri="{FF2B5EF4-FFF2-40B4-BE49-F238E27FC236}">
                <a16:creationId xmlns:a16="http://schemas.microsoft.com/office/drawing/2014/main" id="{D0A094D0-8017-6F6B-28EE-E7ED14BFF4AB}"/>
              </a:ext>
            </a:extLst>
          </p:cNvPr>
          <p:cNvSpPr>
            <a:spLocks noGrp="1"/>
          </p:cNvSpPr>
          <p:nvPr>
            <p:ph sz="half" idx="2"/>
          </p:nvPr>
        </p:nvSpPr>
        <p:spPr/>
        <p:txBody>
          <a:bodyPr>
            <a:normAutofit lnSpcReduction="10000"/>
          </a:bodyPr>
          <a:lstStyle/>
          <a:p>
            <a:r>
              <a:rPr lang="en-US" sz="2400" dirty="0">
                <a:solidFill>
                  <a:srgbClr val="515151"/>
                </a:solidFill>
                <a:latin typeface="Times New Roman" panose="02020603050405020304" pitchFamily="18" charset="0"/>
                <a:cs typeface="Times New Roman" panose="02020603050405020304" pitchFamily="18" charset="0"/>
              </a:rPr>
              <a:t>This webinar is being recorded and will be available on our website.</a:t>
            </a:r>
          </a:p>
          <a:p>
            <a:endParaRPr lang="en-US" sz="800" dirty="0">
              <a:solidFill>
                <a:srgbClr val="515151"/>
              </a:solidFill>
              <a:latin typeface="Times New Roman" panose="02020603050405020304" pitchFamily="18" charset="0"/>
              <a:cs typeface="Times New Roman" panose="02020603050405020304" pitchFamily="18" charset="0"/>
            </a:endParaRPr>
          </a:p>
          <a:p>
            <a:r>
              <a:rPr lang="en-US" sz="2400" dirty="0">
                <a:solidFill>
                  <a:srgbClr val="515151"/>
                </a:solidFill>
                <a:latin typeface="Times New Roman" panose="02020603050405020304" pitchFamily="18" charset="0"/>
                <a:cs typeface="Times New Roman" panose="02020603050405020304" pitchFamily="18" charset="0"/>
              </a:rPr>
              <a:t>ASL Interpreters are available.</a:t>
            </a:r>
          </a:p>
          <a:p>
            <a:endParaRPr lang="en-US" sz="800" dirty="0">
              <a:solidFill>
                <a:srgbClr val="515151"/>
              </a:solidFill>
              <a:latin typeface="Times New Roman" panose="02020603050405020304" pitchFamily="18" charset="0"/>
              <a:cs typeface="Times New Roman" panose="02020603050405020304" pitchFamily="18" charset="0"/>
            </a:endParaRPr>
          </a:p>
          <a:p>
            <a:r>
              <a:rPr lang="en-US" sz="2400" dirty="0">
                <a:solidFill>
                  <a:srgbClr val="515151"/>
                </a:solidFill>
                <a:latin typeface="Times New Roman" panose="02020603050405020304" pitchFamily="18" charset="0"/>
                <a:cs typeface="Times New Roman" panose="02020603050405020304" pitchFamily="18" charset="0"/>
              </a:rPr>
              <a:t>Live captions are being auto-generated by Zoom. The icon to enable them is in the control panel at the bottom of your Zoom window.</a:t>
            </a:r>
          </a:p>
          <a:p>
            <a:endParaRPr lang="en-US" sz="800" dirty="0">
              <a:solidFill>
                <a:srgbClr val="515151"/>
              </a:solidFill>
              <a:latin typeface="Times New Roman" panose="02020603050405020304" pitchFamily="18" charset="0"/>
              <a:cs typeface="Times New Roman" panose="02020603050405020304" pitchFamily="18" charset="0"/>
            </a:endParaRPr>
          </a:p>
          <a:p>
            <a:r>
              <a:rPr lang="en-US" sz="2400" dirty="0">
                <a:solidFill>
                  <a:srgbClr val="515151"/>
                </a:solidFill>
                <a:latin typeface="Times New Roman" panose="02020603050405020304" pitchFamily="18" charset="0"/>
                <a:cs typeface="Times New Roman" panose="02020603050405020304" pitchFamily="18" charset="0"/>
              </a:rPr>
              <a:t>Participants are automatically muted with webcams off.</a:t>
            </a:r>
          </a:p>
          <a:p>
            <a:endParaRPr lang="en-US" sz="800" dirty="0">
              <a:solidFill>
                <a:srgbClr val="515151"/>
              </a:solidFill>
              <a:latin typeface="Times New Roman" panose="02020603050405020304" pitchFamily="18" charset="0"/>
              <a:cs typeface="Times New Roman" panose="02020603050405020304" pitchFamily="18" charset="0"/>
            </a:endParaRPr>
          </a:p>
          <a:p>
            <a:r>
              <a:rPr lang="en-US" sz="2400" dirty="0">
                <a:solidFill>
                  <a:srgbClr val="515151"/>
                </a:solidFill>
                <a:latin typeface="Times New Roman" panose="02020603050405020304" pitchFamily="18" charset="0"/>
                <a:cs typeface="Times New Roman" panose="02020603050405020304" pitchFamily="18" charset="0"/>
              </a:rPr>
              <a:t>There will be a moderated Q&amp;A session </a:t>
            </a:r>
            <a:r>
              <a:rPr lang="en-US" sz="2400" b="1" u="sng" dirty="0">
                <a:solidFill>
                  <a:srgbClr val="515151"/>
                </a:solidFill>
                <a:latin typeface="Times New Roman" panose="02020603050405020304" pitchFamily="18" charset="0"/>
                <a:cs typeface="Times New Roman" panose="02020603050405020304" pitchFamily="18" charset="0"/>
              </a:rPr>
              <a:t>at two points</a:t>
            </a:r>
            <a:r>
              <a:rPr lang="en-US" sz="2400" dirty="0">
                <a:solidFill>
                  <a:srgbClr val="515151"/>
                </a:solidFill>
                <a:latin typeface="Times New Roman" panose="02020603050405020304" pitchFamily="18" charset="0"/>
                <a:cs typeface="Times New Roman" panose="02020603050405020304" pitchFamily="18" charset="0"/>
              </a:rPr>
              <a:t>, before 1PM and again after the presentation. Please use the Q&amp;A button or Chat to send questions to the presenters. If you have to leave by 1PM please put * at the beginning of your question.</a:t>
            </a:r>
          </a:p>
          <a:p>
            <a:endParaRPr lang="en-US" sz="800" dirty="0">
              <a:solidFill>
                <a:srgbClr val="515151"/>
              </a:solidFill>
              <a:latin typeface="Times New Roman" panose="02020603050405020304" pitchFamily="18" charset="0"/>
              <a:cs typeface="Times New Roman" panose="02020603050405020304" pitchFamily="18" charset="0"/>
            </a:endParaRPr>
          </a:p>
          <a:p>
            <a:r>
              <a:rPr lang="en-US" sz="2400" dirty="0">
                <a:solidFill>
                  <a:srgbClr val="515151"/>
                </a:solidFill>
                <a:latin typeface="Times New Roman" panose="02020603050405020304" pitchFamily="18" charset="0"/>
                <a:cs typeface="Times New Roman" panose="02020603050405020304" pitchFamily="18" charset="0"/>
              </a:rPr>
              <a:t>Problems? Send a DM to Dee Logan or an email at </a:t>
            </a:r>
            <a:r>
              <a:rPr lang="en-US" sz="2400" dirty="0">
                <a:solidFill>
                  <a:srgbClr val="000000"/>
                </a:solidFill>
                <a:latin typeface="Times New Roman" panose="02020603050405020304" pitchFamily="18" charset="0"/>
                <a:cs typeface="Times New Roman" panose="02020603050405020304" pitchFamily="18" charset="0"/>
                <a:hlinkClick r:id="rId3"/>
              </a:rPr>
              <a:t>Deirdre.Logan@umassmed.edu</a:t>
            </a:r>
            <a:r>
              <a:rPr lang="en-US" sz="2400"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72705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33"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7" name="Freeform: Shape 3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5D3D50CA-AA2E-A6BB-822A-209CEDD12B0C}"/>
              </a:ext>
            </a:extLst>
          </p:cNvPr>
          <p:cNvSpPr>
            <a:spLocks noGrp="1"/>
          </p:cNvSpPr>
          <p:nvPr>
            <p:ph type="title"/>
          </p:nvPr>
        </p:nvSpPr>
        <p:spPr>
          <a:xfrm>
            <a:off x="786385" y="841248"/>
            <a:ext cx="5129600" cy="5340097"/>
          </a:xfrm>
        </p:spPr>
        <p:txBody>
          <a:bodyPr anchor="ctr">
            <a:normAutofit fontScale="90000"/>
          </a:bodyPr>
          <a:lstStyle/>
          <a:p>
            <a:r>
              <a:rPr lang="en-US" sz="4800" dirty="0">
                <a:solidFill>
                  <a:schemeClr val="bg1"/>
                </a:solidFill>
                <a:latin typeface="Arial Black" panose="020B0A04020102020204" pitchFamily="34" charset="0"/>
              </a:rPr>
              <a:t>SAMHSA*-funded Projects to Assess TAY Supports in Child and Adult MH Systems in Each State </a:t>
            </a:r>
          </a:p>
        </p:txBody>
      </p:sp>
      <p:graphicFrame>
        <p:nvGraphicFramePr>
          <p:cNvPr id="24" name="Content Placeholder 2">
            <a:extLst>
              <a:ext uri="{FF2B5EF4-FFF2-40B4-BE49-F238E27FC236}">
                <a16:creationId xmlns:a16="http://schemas.microsoft.com/office/drawing/2014/main" id="{03615304-D746-F989-8723-DE93BA2447F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976247988"/>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1AE924C-4258-95C4-3D6E-6797A13D2B21}"/>
              </a:ext>
            </a:extLst>
          </p:cNvPr>
          <p:cNvSpPr txBox="1"/>
          <p:nvPr/>
        </p:nvSpPr>
        <p:spPr>
          <a:xfrm>
            <a:off x="27646" y="6228523"/>
            <a:ext cx="6068354" cy="400110"/>
          </a:xfrm>
          <a:prstGeom prst="rect">
            <a:avLst/>
          </a:prstGeom>
          <a:noFill/>
        </p:spPr>
        <p:txBody>
          <a:bodyPr wrap="square" rtlCol="0">
            <a:spAutoFit/>
          </a:bodyPr>
          <a:lstStyle/>
          <a:p>
            <a:r>
              <a:rPr lang="en-US" sz="2000" i="1" dirty="0">
                <a:solidFill>
                  <a:schemeClr val="bg1"/>
                </a:solidFill>
              </a:rPr>
              <a:t>*Substance Abuse and Mental Health Services Administration</a:t>
            </a:r>
          </a:p>
        </p:txBody>
      </p:sp>
    </p:spTree>
    <p:extLst>
      <p:ext uri="{BB962C8B-B14F-4D97-AF65-F5344CB8AC3E}">
        <p14:creationId xmlns:p14="http://schemas.microsoft.com/office/powerpoint/2010/main" val="1502872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47C9B73E-637B-5658-0399-DB7742E703D4}"/>
              </a:ext>
            </a:extLst>
          </p:cNvPr>
          <p:cNvSpPr>
            <a:spLocks noGrp="1"/>
          </p:cNvSpPr>
          <p:nvPr>
            <p:ph type="title"/>
          </p:nvPr>
        </p:nvSpPr>
        <p:spPr>
          <a:xfrm>
            <a:off x="786385" y="841248"/>
            <a:ext cx="5129600" cy="5340097"/>
          </a:xfrm>
        </p:spPr>
        <p:txBody>
          <a:bodyPr anchor="ctr">
            <a:normAutofit fontScale="90000"/>
          </a:bodyPr>
          <a:lstStyle/>
          <a:p>
            <a:r>
              <a:rPr lang="en-US" sz="4800" dirty="0">
                <a:solidFill>
                  <a:schemeClr val="bg1"/>
                </a:solidFill>
                <a:latin typeface="Arial Black" panose="020B0A04020102020204" pitchFamily="34" charset="0"/>
              </a:rPr>
              <a:t>NIMH/NIDA*-funded Studies to Develop Multisystemic Therapy for Emerging Adults (MST-EA)</a:t>
            </a:r>
          </a:p>
        </p:txBody>
      </p:sp>
      <p:sp>
        <p:nvSpPr>
          <p:cNvPr id="4" name="TextBox 3">
            <a:extLst>
              <a:ext uri="{FF2B5EF4-FFF2-40B4-BE49-F238E27FC236}">
                <a16:creationId xmlns:a16="http://schemas.microsoft.com/office/drawing/2014/main" id="{784FABE6-E8E3-92B7-A6E7-5E6579476B8C}"/>
              </a:ext>
            </a:extLst>
          </p:cNvPr>
          <p:cNvSpPr txBox="1"/>
          <p:nvPr/>
        </p:nvSpPr>
        <p:spPr>
          <a:xfrm>
            <a:off x="27646" y="5970277"/>
            <a:ext cx="6036589" cy="646331"/>
          </a:xfrm>
          <a:prstGeom prst="rect">
            <a:avLst/>
          </a:prstGeom>
          <a:noFill/>
        </p:spPr>
        <p:txBody>
          <a:bodyPr wrap="square" rtlCol="0">
            <a:spAutoFit/>
          </a:bodyPr>
          <a:lstStyle/>
          <a:p>
            <a:r>
              <a:rPr lang="en-US" i="1" dirty="0">
                <a:solidFill>
                  <a:schemeClr val="bg1"/>
                </a:solidFill>
              </a:rPr>
              <a:t>* National Institute of Mental Health/National Institute on Drug Abuse</a:t>
            </a:r>
          </a:p>
        </p:txBody>
      </p:sp>
      <p:sp>
        <p:nvSpPr>
          <p:cNvPr id="3" name="Content Placeholder 2">
            <a:extLst>
              <a:ext uri="{FF2B5EF4-FFF2-40B4-BE49-F238E27FC236}">
                <a16:creationId xmlns:a16="http://schemas.microsoft.com/office/drawing/2014/main" id="{485EC67F-DF93-B7D3-1936-F5676AE87CE5}"/>
              </a:ext>
            </a:extLst>
          </p:cNvPr>
          <p:cNvSpPr>
            <a:spLocks noGrp="1"/>
          </p:cNvSpPr>
          <p:nvPr>
            <p:ph idx="1"/>
          </p:nvPr>
        </p:nvSpPr>
        <p:spPr>
          <a:xfrm>
            <a:off x="6464409" y="238539"/>
            <a:ext cx="5422791" cy="6321287"/>
          </a:xfrm>
        </p:spPr>
        <p:txBody>
          <a:bodyPr anchor="ctr">
            <a:normAutofit/>
          </a:bodyPr>
          <a:lstStyle/>
          <a:p>
            <a:r>
              <a:rPr lang="en-US" sz="2000" dirty="0">
                <a:solidFill>
                  <a:schemeClr val="tx2"/>
                </a:solidFill>
                <a:latin typeface="Arial" panose="020B0604020202020204" pitchFamily="34" charset="0"/>
                <a:cs typeface="Arial" panose="020B0604020202020204" pitchFamily="34" charset="0"/>
              </a:rPr>
              <a:t>Davis, M., Sheidow, A.J., &amp; McCart, M.R (2015). Reducing recidivism and symptoms in emerging adults with serious mental health conditions and justice system involvement. </a:t>
            </a:r>
            <a:r>
              <a:rPr lang="en-US" sz="2000" i="1" dirty="0">
                <a:solidFill>
                  <a:schemeClr val="tx2"/>
                </a:solidFill>
                <a:latin typeface="Arial" panose="020B0604020202020204" pitchFamily="34" charset="0"/>
                <a:cs typeface="Arial" panose="020B0604020202020204" pitchFamily="34" charset="0"/>
              </a:rPr>
              <a:t>Journal of Behavioral Health Services and Research,</a:t>
            </a:r>
            <a:r>
              <a:rPr lang="en-US" sz="2000" dirty="0">
                <a:solidFill>
                  <a:schemeClr val="tx2"/>
                </a:solidFill>
                <a:latin typeface="Arial" panose="020B0604020202020204" pitchFamily="34" charset="0"/>
                <a:cs typeface="Arial" panose="020B0604020202020204" pitchFamily="34" charset="0"/>
              </a:rPr>
              <a:t> </a:t>
            </a:r>
            <a:r>
              <a:rPr lang="en-US" sz="2000" i="1" dirty="0">
                <a:solidFill>
                  <a:schemeClr val="tx2"/>
                </a:solidFill>
                <a:latin typeface="Arial" panose="020B0604020202020204" pitchFamily="34" charset="0"/>
                <a:cs typeface="Arial" panose="020B0604020202020204" pitchFamily="34" charset="0"/>
              </a:rPr>
              <a:t>42(2),</a:t>
            </a:r>
            <a:r>
              <a:rPr lang="en-US" sz="2000" dirty="0">
                <a:solidFill>
                  <a:schemeClr val="tx2"/>
                </a:solidFill>
                <a:latin typeface="Arial" panose="020B0604020202020204" pitchFamily="34" charset="0"/>
                <a:cs typeface="Arial" panose="020B0604020202020204" pitchFamily="34" charset="0"/>
              </a:rPr>
              <a:t> 172-190. DOI: 10.1007/s11414-014-9425-8</a:t>
            </a:r>
          </a:p>
          <a:p>
            <a:r>
              <a:rPr lang="en-US" sz="2000" dirty="0">
                <a:solidFill>
                  <a:schemeClr val="tx2"/>
                </a:solidFill>
                <a:latin typeface="Arial" panose="020B0604020202020204" pitchFamily="34" charset="0"/>
                <a:cs typeface="Arial" panose="020B0604020202020204" pitchFamily="34" charset="0"/>
              </a:rPr>
              <a:t>Sheidow, A.J., McCart, M.R., &amp; Davis, M. (2016). Multisystemic therapy for emerging adults (MST-EA) with serious mental health conditions and criminal justice involvement. </a:t>
            </a:r>
            <a:r>
              <a:rPr lang="en-US" sz="2000" i="1" dirty="0">
                <a:solidFill>
                  <a:schemeClr val="tx2"/>
                </a:solidFill>
                <a:latin typeface="Arial" panose="020B0604020202020204" pitchFamily="34" charset="0"/>
                <a:cs typeface="Arial" panose="020B0604020202020204" pitchFamily="34" charset="0"/>
              </a:rPr>
              <a:t>Cognitive and Behavioral Practice, 23 (3)</a:t>
            </a:r>
            <a:r>
              <a:rPr lang="en-US" sz="2000" dirty="0">
                <a:solidFill>
                  <a:schemeClr val="tx2"/>
                </a:solidFill>
                <a:latin typeface="Arial" panose="020B0604020202020204" pitchFamily="34" charset="0"/>
                <a:cs typeface="Arial" panose="020B0604020202020204" pitchFamily="34" charset="0"/>
              </a:rPr>
              <a:t> 356–367. DOI: 10.1016/j.cbpra.2015.09.003.</a:t>
            </a:r>
          </a:p>
          <a:p>
            <a:r>
              <a:rPr lang="en-US" sz="2000" dirty="0">
                <a:solidFill>
                  <a:schemeClr val="tx2"/>
                </a:solidFill>
                <a:latin typeface="Arial" panose="020B0604020202020204" pitchFamily="34" charset="0"/>
                <a:cs typeface="Arial" panose="020B0604020202020204" pitchFamily="34" charset="0"/>
              </a:rPr>
              <a:t>Davis, M., Sheidow, A., McCart, M., &amp; Perrault, R. (2018). Vocational coaches for justice-involved emerging adults. </a:t>
            </a:r>
            <a:r>
              <a:rPr lang="en-US" sz="2000" i="1" dirty="0">
                <a:solidFill>
                  <a:schemeClr val="tx2"/>
                </a:solidFill>
                <a:latin typeface="Arial" panose="020B0604020202020204" pitchFamily="34" charset="0"/>
                <a:cs typeface="Arial" panose="020B0604020202020204" pitchFamily="34" charset="0"/>
              </a:rPr>
              <a:t>Psychiatric Rehabilitation Journal, 41(4), </a:t>
            </a:r>
            <a:r>
              <a:rPr lang="en-US" sz="2000" dirty="0">
                <a:solidFill>
                  <a:schemeClr val="tx2"/>
                </a:solidFill>
                <a:latin typeface="Arial" panose="020B0604020202020204" pitchFamily="34" charset="0"/>
                <a:cs typeface="Arial" panose="020B0604020202020204" pitchFamily="34" charset="0"/>
              </a:rPr>
              <a:t>266-276</a:t>
            </a:r>
            <a:r>
              <a:rPr lang="en-US" sz="2000" i="1" dirty="0">
                <a:solidFill>
                  <a:schemeClr val="tx2"/>
                </a:solidFill>
                <a:latin typeface="Arial" panose="020B0604020202020204" pitchFamily="34" charset="0"/>
                <a:cs typeface="Arial" panose="020B0604020202020204" pitchFamily="34" charset="0"/>
              </a:rPr>
              <a:t>.</a:t>
            </a:r>
            <a:r>
              <a:rPr lang="en-US" sz="2000" dirty="0">
                <a:solidFill>
                  <a:schemeClr val="tx2"/>
                </a:solidFill>
                <a:latin typeface="Arial" panose="020B0604020202020204" pitchFamily="34" charset="0"/>
                <a:cs typeface="Arial" panose="020B0604020202020204" pitchFamily="34" charset="0"/>
              </a:rPr>
              <a:t> DOI:10.1037/prj0000323</a:t>
            </a:r>
          </a:p>
          <a:p>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861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4F97BD1-DF86-42F7-FB0C-74C3C491EFB1}"/>
              </a:ext>
            </a:extLst>
          </p:cNvPr>
          <p:cNvSpPr>
            <a:spLocks noGrp="1"/>
          </p:cNvSpPr>
          <p:nvPr>
            <p:ph type="title"/>
          </p:nvPr>
        </p:nvSpPr>
        <p:spPr>
          <a:xfrm>
            <a:off x="640079" y="1243013"/>
            <a:ext cx="4525255" cy="4371974"/>
          </a:xfrm>
        </p:spPr>
        <p:txBody>
          <a:bodyPr>
            <a:normAutofit/>
          </a:bodyPr>
          <a:lstStyle/>
          <a:p>
            <a:r>
              <a:rPr lang="en-US" sz="3300" dirty="0">
                <a:solidFill>
                  <a:schemeClr val="tx2"/>
                </a:solidFill>
                <a:latin typeface="Arial Black" panose="020B0A04020102020204" pitchFamily="34" charset="0"/>
              </a:rPr>
              <a:t>NIDILRR-funding of Rehabilitation Research and Training Center: Learning &amp; Working During the Transition to Adulthood (2009-present)</a:t>
            </a:r>
          </a:p>
        </p:txBody>
      </p:sp>
      <p:sp>
        <p:nvSpPr>
          <p:cNvPr id="3" name="Content Placeholder 2">
            <a:extLst>
              <a:ext uri="{FF2B5EF4-FFF2-40B4-BE49-F238E27FC236}">
                <a16:creationId xmlns:a16="http://schemas.microsoft.com/office/drawing/2014/main" id="{CA138AE3-4719-6E7E-6629-715A57BD40AD}"/>
              </a:ext>
            </a:extLst>
          </p:cNvPr>
          <p:cNvSpPr>
            <a:spLocks noGrp="1"/>
          </p:cNvSpPr>
          <p:nvPr>
            <p:ph idx="1"/>
          </p:nvPr>
        </p:nvSpPr>
        <p:spPr>
          <a:xfrm>
            <a:off x="5215811" y="260578"/>
            <a:ext cx="6790659" cy="5774462"/>
          </a:xfrm>
        </p:spPr>
        <p:txBody>
          <a:bodyPr anchor="ctr">
            <a:normAutofit/>
          </a:bodyPr>
          <a:lstStyle/>
          <a:p>
            <a:r>
              <a:rPr lang="en-US" sz="3200" dirty="0">
                <a:solidFill>
                  <a:schemeClr val="tx2"/>
                </a:solidFill>
                <a:latin typeface="Arial" panose="020B0604020202020204" pitchFamily="34" charset="0"/>
                <a:cs typeface="Arial" panose="020B0604020202020204" pitchFamily="34" charset="0"/>
              </a:rPr>
              <a:t>Research to inform the development &amp; tested interventions to support school/work/careers: PASS, BRYT, FSST, HYPE, TEST</a:t>
            </a:r>
          </a:p>
          <a:p>
            <a:r>
              <a:rPr lang="en-US" sz="3200" dirty="0">
                <a:solidFill>
                  <a:schemeClr val="tx2"/>
                </a:solidFill>
                <a:latin typeface="Arial" panose="020B0604020202020204" pitchFamily="34" charset="0"/>
                <a:cs typeface="Arial" panose="020B0604020202020204" pitchFamily="34" charset="0"/>
              </a:rPr>
              <a:t>Learned/Learning how to partner authentically with youth with lived/living experience of SMHC to design/conduct/disseminate research</a:t>
            </a:r>
          </a:p>
          <a:p>
            <a:r>
              <a:rPr lang="en-US" sz="3200" dirty="0">
                <a:solidFill>
                  <a:schemeClr val="tx2"/>
                </a:solidFill>
                <a:latin typeface="Arial" panose="020B0604020202020204" pitchFamily="34" charset="0"/>
                <a:cs typeface="Arial" panose="020B0604020202020204" pitchFamily="34" charset="0"/>
              </a:rPr>
              <a:t>Learned/learning how to do effective Knowledge Translation</a:t>
            </a:r>
          </a:p>
        </p:txBody>
      </p:sp>
      <p:sp>
        <p:nvSpPr>
          <p:cNvPr id="4" name="TextBox 3">
            <a:extLst>
              <a:ext uri="{FF2B5EF4-FFF2-40B4-BE49-F238E27FC236}">
                <a16:creationId xmlns:a16="http://schemas.microsoft.com/office/drawing/2014/main" id="{156786B7-E266-05DD-EDE6-5059BDCD2792}"/>
              </a:ext>
            </a:extLst>
          </p:cNvPr>
          <p:cNvSpPr txBox="1"/>
          <p:nvPr/>
        </p:nvSpPr>
        <p:spPr>
          <a:xfrm>
            <a:off x="4121426" y="6135757"/>
            <a:ext cx="7898296" cy="461665"/>
          </a:xfrm>
          <a:prstGeom prst="rect">
            <a:avLst/>
          </a:prstGeom>
          <a:noFill/>
        </p:spPr>
        <p:txBody>
          <a:bodyPr wrap="square" rtlCol="0">
            <a:spAutoFit/>
          </a:bodyPr>
          <a:lstStyle/>
          <a:p>
            <a:r>
              <a:rPr lang="en-US" sz="2400" b="1" dirty="0">
                <a:solidFill>
                  <a:srgbClr val="FF0000"/>
                </a:solidFill>
                <a:hlinkClick r:id="rId3">
                  <a:extLst>
                    <a:ext uri="{A12FA001-AC4F-418D-AE19-62706E023703}">
                      <ahyp:hlinkClr xmlns:ahyp="http://schemas.microsoft.com/office/drawing/2018/hyperlinkcolor" val="tx"/>
                    </a:ext>
                  </a:extLst>
                </a:hlinkClick>
              </a:rPr>
              <a:t>https://www.umassmed.edu/TransitionsACR/</a:t>
            </a:r>
            <a:r>
              <a:rPr lang="en-US" sz="2400" b="1" dirty="0">
                <a:solidFill>
                  <a:srgbClr val="FF0000"/>
                </a:solidFill>
              </a:rPr>
              <a:t> </a:t>
            </a:r>
          </a:p>
        </p:txBody>
      </p:sp>
    </p:spTree>
    <p:extLst>
      <p:ext uri="{BB962C8B-B14F-4D97-AF65-F5344CB8AC3E}">
        <p14:creationId xmlns:p14="http://schemas.microsoft.com/office/powerpoint/2010/main" val="2518861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B88A7-4A0E-717B-4E00-AED94908B01F}"/>
              </a:ext>
            </a:extLst>
          </p:cNvPr>
          <p:cNvSpPr>
            <a:spLocks noGrp="1"/>
          </p:cNvSpPr>
          <p:nvPr>
            <p:ph type="title"/>
          </p:nvPr>
        </p:nvSpPr>
        <p:spPr/>
        <p:txBody>
          <a:bodyPr/>
          <a:lstStyle/>
          <a:p>
            <a:r>
              <a:rPr lang="en-US" dirty="0">
                <a:latin typeface="Arial Black" panose="020B0A04020102020204" pitchFamily="34" charset="0"/>
              </a:rPr>
              <a:t>One more point…</a:t>
            </a:r>
          </a:p>
        </p:txBody>
      </p:sp>
      <p:pic>
        <p:nvPicPr>
          <p:cNvPr id="5" name="Picture 4">
            <a:extLst>
              <a:ext uri="{FF2B5EF4-FFF2-40B4-BE49-F238E27FC236}">
                <a16:creationId xmlns:a16="http://schemas.microsoft.com/office/drawing/2014/main" id="{6D4B9FE6-9323-D51D-5F3B-1AD6D3C95C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4535" y="1690688"/>
            <a:ext cx="2703292" cy="4086795"/>
          </a:xfrm>
          <a:prstGeom prst="rect">
            <a:avLst/>
          </a:prstGeom>
        </p:spPr>
      </p:pic>
      <p:sp>
        <p:nvSpPr>
          <p:cNvPr id="6" name="TextBox 5">
            <a:extLst>
              <a:ext uri="{FF2B5EF4-FFF2-40B4-BE49-F238E27FC236}">
                <a16:creationId xmlns:a16="http://schemas.microsoft.com/office/drawing/2014/main" id="{AA38AB09-A705-C47D-D8B3-BEFEEBF1A190}"/>
              </a:ext>
            </a:extLst>
          </p:cNvPr>
          <p:cNvSpPr txBox="1"/>
          <p:nvPr/>
        </p:nvSpPr>
        <p:spPr>
          <a:xfrm>
            <a:off x="294535" y="5972933"/>
            <a:ext cx="2905246" cy="646331"/>
          </a:xfrm>
          <a:prstGeom prst="rect">
            <a:avLst/>
          </a:prstGeom>
          <a:noFill/>
        </p:spPr>
        <p:txBody>
          <a:bodyPr wrap="square" rtlCol="0">
            <a:spAutoFit/>
          </a:bodyPr>
          <a:lstStyle/>
          <a:p>
            <a:r>
              <a:rPr lang="en-US" dirty="0" err="1"/>
              <a:t>Settersten</a:t>
            </a:r>
            <a:r>
              <a:rPr lang="en-US" dirty="0"/>
              <a:t>, </a:t>
            </a:r>
            <a:r>
              <a:rPr lang="en-US" dirty="0" err="1"/>
              <a:t>Furstengberg</a:t>
            </a:r>
            <a:r>
              <a:rPr lang="en-US" dirty="0"/>
              <a:t>, &amp; Rumbaut (Eds.) 2005</a:t>
            </a:r>
          </a:p>
        </p:txBody>
      </p:sp>
      <p:pic>
        <p:nvPicPr>
          <p:cNvPr id="8" name="Picture 7">
            <a:extLst>
              <a:ext uri="{FF2B5EF4-FFF2-40B4-BE49-F238E27FC236}">
                <a16:creationId xmlns:a16="http://schemas.microsoft.com/office/drawing/2014/main" id="{90280CA0-3C39-2AEA-22C5-D10C22A57A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11190" y="1690688"/>
            <a:ext cx="2810267" cy="4086795"/>
          </a:xfrm>
          <a:prstGeom prst="rect">
            <a:avLst/>
          </a:prstGeom>
        </p:spPr>
      </p:pic>
      <p:sp>
        <p:nvSpPr>
          <p:cNvPr id="9" name="TextBox 8">
            <a:extLst>
              <a:ext uri="{FF2B5EF4-FFF2-40B4-BE49-F238E27FC236}">
                <a16:creationId xmlns:a16="http://schemas.microsoft.com/office/drawing/2014/main" id="{2F46276A-94DE-06FB-E352-A7236D294DA0}"/>
              </a:ext>
            </a:extLst>
          </p:cNvPr>
          <p:cNvSpPr txBox="1"/>
          <p:nvPr/>
        </p:nvSpPr>
        <p:spPr>
          <a:xfrm>
            <a:off x="3811190" y="6111433"/>
            <a:ext cx="2705357" cy="369332"/>
          </a:xfrm>
          <a:prstGeom prst="rect">
            <a:avLst/>
          </a:prstGeom>
          <a:noFill/>
        </p:spPr>
        <p:txBody>
          <a:bodyPr wrap="square" rtlCol="0">
            <a:spAutoFit/>
          </a:bodyPr>
          <a:lstStyle/>
          <a:p>
            <a:r>
              <a:rPr lang="en-US" dirty="0"/>
              <a:t>Osgood et al (Eds.) 2005</a:t>
            </a:r>
          </a:p>
        </p:txBody>
      </p:sp>
      <p:sp>
        <p:nvSpPr>
          <p:cNvPr id="12" name="TextBox 11">
            <a:extLst>
              <a:ext uri="{FF2B5EF4-FFF2-40B4-BE49-F238E27FC236}">
                <a16:creationId xmlns:a16="http://schemas.microsoft.com/office/drawing/2014/main" id="{2D4B83FB-3414-C951-9008-F2AFD142BCA2}"/>
              </a:ext>
            </a:extLst>
          </p:cNvPr>
          <p:cNvSpPr txBox="1"/>
          <p:nvPr/>
        </p:nvSpPr>
        <p:spPr>
          <a:xfrm>
            <a:off x="7859520" y="5972933"/>
            <a:ext cx="3368233" cy="646331"/>
          </a:xfrm>
          <a:prstGeom prst="rect">
            <a:avLst/>
          </a:prstGeom>
          <a:noFill/>
        </p:spPr>
        <p:txBody>
          <a:bodyPr wrap="square" rtlCol="0">
            <a:spAutoFit/>
          </a:bodyPr>
          <a:lstStyle/>
          <a:p>
            <a:r>
              <a:rPr lang="en-US" dirty="0"/>
              <a:t>National Academies: Bonnie, Stroud, &amp; Breiner (Eds.) 2015</a:t>
            </a:r>
          </a:p>
        </p:txBody>
      </p:sp>
      <p:pic>
        <p:nvPicPr>
          <p:cNvPr id="4" name="Picture 3">
            <a:extLst>
              <a:ext uri="{FF2B5EF4-FFF2-40B4-BE49-F238E27FC236}">
                <a16:creationId xmlns:a16="http://schemas.microsoft.com/office/drawing/2014/main" id="{77D4F0BE-B9C5-8474-8E6B-DEC7D2DE3F7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859520" y="1633530"/>
            <a:ext cx="2772162" cy="4201111"/>
          </a:xfrm>
          <a:prstGeom prst="rect">
            <a:avLst/>
          </a:prstGeom>
        </p:spPr>
      </p:pic>
    </p:spTree>
    <p:extLst>
      <p:ext uri="{BB962C8B-B14F-4D97-AF65-F5344CB8AC3E}">
        <p14:creationId xmlns:p14="http://schemas.microsoft.com/office/powerpoint/2010/main" val="3769470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CA4485-C198-75B8-7E88-A3106D11A888}"/>
              </a:ext>
            </a:extLst>
          </p:cNvPr>
          <p:cNvSpPr>
            <a:spLocks noGrp="1"/>
          </p:cNvSpPr>
          <p:nvPr>
            <p:ph type="ctrTitle"/>
          </p:nvPr>
        </p:nvSpPr>
        <p:spPr>
          <a:xfrm>
            <a:off x="602974" y="3170690"/>
            <a:ext cx="11277600" cy="1504017"/>
          </a:xfrm>
        </p:spPr>
        <p:txBody>
          <a:bodyPr/>
          <a:lstStyle/>
          <a:p>
            <a:pPr algn="ctr"/>
            <a:r>
              <a:rPr lang="en-US" dirty="0"/>
              <a:t>From your perspective, how has dissemination and/or use of research findings changed in this time-frame?</a:t>
            </a:r>
          </a:p>
        </p:txBody>
      </p:sp>
    </p:spTree>
    <p:extLst>
      <p:ext uri="{BB962C8B-B14F-4D97-AF65-F5344CB8AC3E}">
        <p14:creationId xmlns:p14="http://schemas.microsoft.com/office/powerpoint/2010/main" val="3990133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35401B-0E2F-0DB4-67D1-02134B11A9BB}"/>
              </a:ext>
            </a:extLst>
          </p:cNvPr>
          <p:cNvSpPr>
            <a:spLocks noGrp="1"/>
          </p:cNvSpPr>
          <p:nvPr>
            <p:ph type="ctrTitle"/>
          </p:nvPr>
        </p:nvSpPr>
        <p:spPr>
          <a:xfrm>
            <a:off x="826396" y="586855"/>
            <a:ext cx="4230100"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From a Researchers Perspective:</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Biggest </a:t>
            </a:r>
            <a:r>
              <a:rPr lang="en-US" sz="4000" dirty="0">
                <a:solidFill>
                  <a:srgbClr val="FFFFFF"/>
                </a:solidFill>
                <a:latin typeface="Arial Black" panose="020B0A04020102020204" pitchFamily="34" charset="0"/>
              </a:rPr>
              <a:t>C</a:t>
            </a:r>
            <a:r>
              <a:rPr lang="en-US" sz="4000" kern="1200" dirty="0">
                <a:solidFill>
                  <a:srgbClr val="FFFFFF"/>
                </a:solidFill>
                <a:latin typeface="Arial Black" panose="020B0A04020102020204" pitchFamily="34" charset="0"/>
              </a:rPr>
              <a:t>hanges</a:t>
            </a:r>
            <a:r>
              <a:rPr lang="en-US" sz="4000" kern="1200" dirty="0">
                <a:solidFill>
                  <a:srgbClr val="FFFFFF"/>
                </a:solidFill>
                <a:latin typeface="+mj-lt"/>
                <a:ea typeface="+mj-ea"/>
                <a:cs typeface="+mj-cs"/>
              </a:rPr>
              <a:t> in Dissemination</a:t>
            </a:r>
          </a:p>
        </p:txBody>
      </p:sp>
      <p:sp>
        <p:nvSpPr>
          <p:cNvPr id="3" name="Subtitle 2">
            <a:extLst>
              <a:ext uri="{FF2B5EF4-FFF2-40B4-BE49-F238E27FC236}">
                <a16:creationId xmlns:a16="http://schemas.microsoft.com/office/drawing/2014/main" id="{9ABD587D-5D76-0DC2-055F-8892DA063093}"/>
              </a:ext>
            </a:extLst>
          </p:cNvPr>
          <p:cNvSpPr>
            <a:spLocks noGrp="1"/>
          </p:cNvSpPr>
          <p:nvPr>
            <p:ph type="subTitle" idx="1"/>
          </p:nvPr>
        </p:nvSpPr>
        <p:spPr>
          <a:xfrm>
            <a:off x="6503158" y="649480"/>
            <a:ext cx="4862447" cy="5546047"/>
          </a:xfrm>
        </p:spPr>
        <p:txBody>
          <a:bodyPr vert="horz" lIns="91440" tIns="45720" rIns="91440" bIns="45720" rtlCol="0" anchor="ctr">
            <a:normAutofit/>
          </a:bodyPr>
          <a:lstStyle/>
          <a:p>
            <a:pPr indent="-228600" algn="l">
              <a:buFont typeface="Arial" panose="020B0604020202020204" pitchFamily="34" charset="0"/>
              <a:buChar char="•"/>
            </a:pPr>
            <a:r>
              <a:rPr lang="en-US" sz="3200" dirty="0">
                <a:latin typeface="Arial" panose="020B0604020202020204" pitchFamily="34" charset="0"/>
                <a:cs typeface="Arial" panose="020B0604020202020204" pitchFamily="34" charset="0"/>
              </a:rPr>
              <a:t>Increase in number of audiences researchers try to reach</a:t>
            </a:r>
          </a:p>
          <a:p>
            <a:pPr indent="-228600" algn="l">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indent="-228600" algn="l">
              <a:buFont typeface="Arial" panose="020B0604020202020204" pitchFamily="34" charset="0"/>
              <a:buChar char="•"/>
            </a:pPr>
            <a:r>
              <a:rPr lang="en-US" sz="3200" dirty="0">
                <a:latin typeface="Arial" panose="020B0604020202020204" pitchFamily="34" charset="0"/>
                <a:cs typeface="Arial" panose="020B0604020202020204" pitchFamily="34" charset="0"/>
              </a:rPr>
              <a:t>Use of internet to disseminate findings</a:t>
            </a:r>
          </a:p>
          <a:p>
            <a:pPr indent="-228600" algn="l">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indent="-228600" algn="l">
              <a:buFont typeface="Arial" panose="020B0604020202020204" pitchFamily="34" charset="0"/>
              <a:buChar char="•"/>
            </a:pPr>
            <a:r>
              <a:rPr lang="en-US" sz="3200" dirty="0">
                <a:latin typeface="Arial" panose="020B0604020202020204" pitchFamily="34" charset="0"/>
                <a:cs typeface="Arial" panose="020B0604020202020204" pitchFamily="34" charset="0"/>
              </a:rPr>
              <a:t>Increase in diversity of methods. No longer just journal articles</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01916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804488E-275F-169B-E397-4BD75CC5B9FF}"/>
              </a:ext>
            </a:extLst>
          </p:cNvPr>
          <p:cNvSpPr txBox="1">
            <a:spLocks noGrp="1"/>
          </p:cNvSpPr>
          <p:nvPr>
            <p:ph type="title"/>
          </p:nvPr>
        </p:nvSpPr>
        <p:spPr/>
        <p:txBody>
          <a:bodyPr anchorCtr="1"/>
          <a:lstStyle/>
          <a:p>
            <a:pPr lvl="0" algn="r">
              <a:tabLst>
                <a:tab pos="1828800" algn="l"/>
              </a:tabLst>
            </a:pPr>
            <a:r>
              <a:rPr lang="en-US" sz="4400" dirty="0"/>
              <a:t>Easy to Digest Information</a:t>
            </a:r>
          </a:p>
        </p:txBody>
      </p:sp>
      <p:pic>
        <p:nvPicPr>
          <p:cNvPr id="6" name="Picture 7">
            <a:extLst>
              <a:ext uri="{FF2B5EF4-FFF2-40B4-BE49-F238E27FC236}">
                <a16:creationId xmlns:a16="http://schemas.microsoft.com/office/drawing/2014/main" id="{F4CDE28A-3021-358F-7064-CE531B1C80BA}"/>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rot="1833729">
            <a:off x="5072066" y="3847118"/>
            <a:ext cx="1328129" cy="2361108"/>
          </a:xfrm>
          <a:prstGeom prst="rect">
            <a:avLst/>
          </a:prstGeom>
          <a:noFill/>
          <a:ln cap="flat">
            <a:noFill/>
          </a:ln>
        </p:spPr>
      </p:pic>
      <p:grpSp>
        <p:nvGrpSpPr>
          <p:cNvPr id="11" name="Group 10">
            <a:extLst>
              <a:ext uri="{FF2B5EF4-FFF2-40B4-BE49-F238E27FC236}">
                <a16:creationId xmlns:a16="http://schemas.microsoft.com/office/drawing/2014/main" id="{A0FCD36D-C5B4-8A89-E922-A2737D608531}"/>
              </a:ext>
              <a:ext uri="{C183D7F6-B498-43B3-948B-1728B52AA6E4}">
                <adec:decorative xmlns:adec="http://schemas.microsoft.com/office/drawing/2017/decorative" val="1"/>
              </a:ext>
            </a:extLst>
          </p:cNvPr>
          <p:cNvGrpSpPr/>
          <p:nvPr/>
        </p:nvGrpSpPr>
        <p:grpSpPr>
          <a:xfrm>
            <a:off x="648739" y="1734918"/>
            <a:ext cx="4320731" cy="4590982"/>
            <a:chOff x="648739" y="1734918"/>
            <a:chExt cx="4320731" cy="4590982"/>
          </a:xfrm>
        </p:grpSpPr>
        <p:pic>
          <p:nvPicPr>
            <p:cNvPr id="4" name="Picture 6">
              <a:extLst>
                <a:ext uri="{FF2B5EF4-FFF2-40B4-BE49-F238E27FC236}">
                  <a16:creationId xmlns:a16="http://schemas.microsoft.com/office/drawing/2014/main" id="{CA3F6E1E-BAD5-F20D-5453-1BC80C0EE5A2}"/>
                </a:ext>
              </a:extLst>
            </p:cNvPr>
            <p:cNvPicPr>
              <a:picLocks noChangeAspect="1"/>
            </p:cNvPicPr>
            <p:nvPr/>
          </p:nvPicPr>
          <p:blipFill>
            <a:blip r:embed="rId4"/>
            <a:srcRect l="60932" t="11163" r="16619" b="5581"/>
            <a:stretch>
              <a:fillRect/>
            </a:stretch>
          </p:blipFill>
          <p:spPr>
            <a:xfrm>
              <a:off x="648739" y="1734918"/>
              <a:ext cx="1828800" cy="2514600"/>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5" name="Picture 2" descr="H:\brss tacs marsah\accom.png">
              <a:extLst>
                <a:ext uri="{FF2B5EF4-FFF2-40B4-BE49-F238E27FC236}">
                  <a16:creationId xmlns:a16="http://schemas.microsoft.com/office/drawing/2014/main" id="{143AB4A2-4583-FAC8-8025-54AE5A0EDE20}"/>
                </a:ext>
              </a:extLst>
            </p:cNvPr>
            <p:cNvPicPr>
              <a:picLocks noChangeAspect="1"/>
            </p:cNvPicPr>
            <p:nvPr/>
          </p:nvPicPr>
          <p:blipFill>
            <a:blip r:embed="rId5"/>
            <a:srcRect/>
            <a:stretch>
              <a:fillRect/>
            </a:stretch>
          </p:blipFill>
          <p:spPr>
            <a:xfrm>
              <a:off x="3005824" y="1734918"/>
              <a:ext cx="1963646" cy="2749116"/>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7" name="Picture 8">
              <a:extLst>
                <a:ext uri="{FF2B5EF4-FFF2-40B4-BE49-F238E27FC236}">
                  <a16:creationId xmlns:a16="http://schemas.microsoft.com/office/drawing/2014/main" id="{17248359-018A-352D-4C05-6216EF22DE13}"/>
                </a:ext>
              </a:extLst>
            </p:cNvPr>
            <p:cNvPicPr>
              <a:picLocks noChangeAspect="1"/>
            </p:cNvPicPr>
            <p:nvPr/>
          </p:nvPicPr>
          <p:blipFill>
            <a:blip r:embed="rId6"/>
            <a:srcRect l="13704" t="8372" r="69391" b="28372"/>
            <a:stretch>
              <a:fillRect/>
            </a:stretch>
          </p:blipFill>
          <p:spPr>
            <a:xfrm>
              <a:off x="1509747" y="3411397"/>
              <a:ext cx="2151601" cy="2914503"/>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grpSp>
      <p:grpSp>
        <p:nvGrpSpPr>
          <p:cNvPr id="10" name="Group 9">
            <a:extLst>
              <a:ext uri="{FF2B5EF4-FFF2-40B4-BE49-F238E27FC236}">
                <a16:creationId xmlns:a16="http://schemas.microsoft.com/office/drawing/2014/main" id="{811A9BAF-6FBC-8E22-8F81-EBD75C365B1F}"/>
              </a:ext>
              <a:ext uri="{C183D7F6-B498-43B3-948B-1728B52AA6E4}">
                <adec:decorative xmlns:adec="http://schemas.microsoft.com/office/drawing/2017/decorative" val="1"/>
              </a:ext>
            </a:extLst>
          </p:cNvPr>
          <p:cNvGrpSpPr/>
          <p:nvPr/>
        </p:nvGrpSpPr>
        <p:grpSpPr>
          <a:xfrm>
            <a:off x="7066208" y="1794217"/>
            <a:ext cx="4579425" cy="4626178"/>
            <a:chOff x="7066208" y="1794217"/>
            <a:chExt cx="4579425" cy="4626178"/>
          </a:xfrm>
        </p:grpSpPr>
        <p:pic>
          <p:nvPicPr>
            <p:cNvPr id="2" name="Picture 15">
              <a:extLst>
                <a:ext uri="{FF2B5EF4-FFF2-40B4-BE49-F238E27FC236}">
                  <a16:creationId xmlns:a16="http://schemas.microsoft.com/office/drawing/2014/main" id="{E9DA77E6-FE51-2B60-F26A-F78A436F6EBC}"/>
                </a:ext>
              </a:extLst>
            </p:cNvPr>
            <p:cNvPicPr>
              <a:picLocks noChangeAspect="1"/>
            </p:cNvPicPr>
            <p:nvPr/>
          </p:nvPicPr>
          <p:blipFill>
            <a:blip r:embed="rId7"/>
            <a:stretch>
              <a:fillRect/>
            </a:stretch>
          </p:blipFill>
          <p:spPr>
            <a:xfrm>
              <a:off x="9601218" y="1794217"/>
              <a:ext cx="2044415" cy="2860663"/>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8" name="Picture 13">
              <a:extLst>
                <a:ext uri="{FF2B5EF4-FFF2-40B4-BE49-F238E27FC236}">
                  <a16:creationId xmlns:a16="http://schemas.microsoft.com/office/drawing/2014/main" id="{D47A478C-0EDE-9E9B-EB2B-02F98D304EA9}"/>
                </a:ext>
              </a:extLst>
            </p:cNvPr>
            <p:cNvPicPr>
              <a:picLocks noChangeAspect="1"/>
            </p:cNvPicPr>
            <p:nvPr/>
          </p:nvPicPr>
          <p:blipFill>
            <a:blip r:embed="rId8"/>
            <a:stretch>
              <a:fillRect/>
            </a:stretch>
          </p:blipFill>
          <p:spPr>
            <a:xfrm>
              <a:off x="7066208" y="1794217"/>
              <a:ext cx="2114732" cy="2959044"/>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9" name="Picture 11">
              <a:extLst>
                <a:ext uri="{FF2B5EF4-FFF2-40B4-BE49-F238E27FC236}">
                  <a16:creationId xmlns:a16="http://schemas.microsoft.com/office/drawing/2014/main" id="{7FEE8966-995F-4E5D-D953-15495F573F3E}"/>
                </a:ext>
              </a:extLst>
            </p:cNvPr>
            <p:cNvPicPr>
              <a:picLocks noChangeAspect="1"/>
            </p:cNvPicPr>
            <p:nvPr/>
          </p:nvPicPr>
          <p:blipFill>
            <a:blip r:embed="rId9"/>
            <a:stretch>
              <a:fillRect/>
            </a:stretch>
          </p:blipFill>
          <p:spPr>
            <a:xfrm>
              <a:off x="8218992" y="3429000"/>
              <a:ext cx="2344183" cy="2991395"/>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058479-B696-F8B9-5515-FD1DA440C537}"/>
              </a:ext>
            </a:extLst>
          </p:cNvPr>
          <p:cNvSpPr txBox="1">
            <a:spLocks noGrp="1"/>
          </p:cNvSpPr>
          <p:nvPr>
            <p:ph type="title"/>
          </p:nvPr>
        </p:nvSpPr>
        <p:spPr>
          <a:xfrm>
            <a:off x="398212" y="288292"/>
            <a:ext cx="11123840" cy="827495"/>
          </a:xfrm>
        </p:spPr>
        <p:txBody>
          <a:bodyPr anchorCtr="1"/>
          <a:lstStyle/>
          <a:p>
            <a:pPr lvl="0" algn="ctr"/>
            <a:r>
              <a:rPr lang="en-US"/>
              <a:t>Multimedia Dissemination</a:t>
            </a:r>
          </a:p>
        </p:txBody>
      </p:sp>
      <p:pic>
        <p:nvPicPr>
          <p:cNvPr id="3" name="Picture 2">
            <a:extLst>
              <a:ext uri="{FF2B5EF4-FFF2-40B4-BE49-F238E27FC236}">
                <a16:creationId xmlns:a16="http://schemas.microsoft.com/office/drawing/2014/main" id="{FB6087D2-2798-DEF3-C48C-5603C42EA559}"/>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7107329" y="1938528"/>
            <a:ext cx="4414723" cy="4414723"/>
          </a:xfrm>
          <a:prstGeom prst="rect">
            <a:avLst/>
          </a:prstGeom>
          <a:noFill/>
          <a:ln cap="flat">
            <a:noFill/>
          </a:ln>
        </p:spPr>
      </p:pic>
      <p:pic>
        <p:nvPicPr>
          <p:cNvPr id="4" name="Picture 7">
            <a:extLst>
              <a:ext uri="{FF2B5EF4-FFF2-40B4-BE49-F238E27FC236}">
                <a16:creationId xmlns:a16="http://schemas.microsoft.com/office/drawing/2014/main" id="{872A9419-14E1-16B6-3E72-C46380532DC0}"/>
              </a:ext>
              <a:ext uri="{C183D7F6-B498-43B3-948B-1728B52AA6E4}">
                <adec:decorative xmlns:adec="http://schemas.microsoft.com/office/drawing/2017/decorative" val="1"/>
              </a:ext>
            </a:extLst>
          </p:cNvPr>
          <p:cNvPicPr>
            <a:picLocks noChangeAspect="1"/>
          </p:cNvPicPr>
          <p:nvPr/>
        </p:nvPicPr>
        <p:blipFill>
          <a:blip r:embed="rId4"/>
          <a:srcRect r="5185"/>
          <a:stretch>
            <a:fillRect/>
          </a:stretch>
        </p:blipFill>
        <p:spPr>
          <a:xfrm>
            <a:off x="121532" y="2312343"/>
            <a:ext cx="6601135" cy="3086273"/>
          </a:xfrm>
          <a:prstGeom prst="rect">
            <a:avLst/>
          </a:prstGeom>
          <a:noFill/>
          <a:ln cap="flat">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44A95EF-FFC6-127A-D30E-C353CFA555EF}"/>
              </a:ext>
            </a:extLst>
          </p:cNvPr>
          <p:cNvSpPr txBox="1">
            <a:spLocks noGrp="1"/>
          </p:cNvSpPr>
          <p:nvPr>
            <p:ph type="title"/>
          </p:nvPr>
        </p:nvSpPr>
        <p:spPr>
          <a:xfrm>
            <a:off x="470586" y="372654"/>
            <a:ext cx="11123840" cy="827495"/>
          </a:xfrm>
        </p:spPr>
        <p:txBody>
          <a:bodyPr anchorCtr="1"/>
          <a:lstStyle/>
          <a:p>
            <a:pPr lvl="0" algn="ctr"/>
            <a:r>
              <a:rPr lang="en-US" sz="4300" dirty="0"/>
              <a:t>Mental Health Memes</a:t>
            </a:r>
          </a:p>
        </p:txBody>
      </p:sp>
      <p:pic>
        <p:nvPicPr>
          <p:cNvPr id="3" name="Picture 2" descr="Bernie Sanders wearing a surgical mask, heavy winter coat and mittens sitting on a chair outside.&#10;&#10;The text above the image states, &quot;Waiting for my accommodations to be approved.&quot;&#10;&#10;&#10;">
            <a:extLst>
              <a:ext uri="{FF2B5EF4-FFF2-40B4-BE49-F238E27FC236}">
                <a16:creationId xmlns:a16="http://schemas.microsoft.com/office/drawing/2014/main" id="{FB3DBBF7-B9E5-85B0-84B6-9CCE62C293E8}"/>
              </a:ext>
            </a:extLst>
          </p:cNvPr>
          <p:cNvPicPr>
            <a:picLocks noChangeAspect="1"/>
          </p:cNvPicPr>
          <p:nvPr/>
        </p:nvPicPr>
        <p:blipFill>
          <a:blip r:embed="rId3"/>
          <a:srcRect/>
          <a:stretch>
            <a:fillRect/>
          </a:stretch>
        </p:blipFill>
        <p:spPr>
          <a:xfrm>
            <a:off x="248744" y="2352220"/>
            <a:ext cx="3305629" cy="3305629"/>
          </a:xfrm>
          <a:prstGeom prst="rect">
            <a:avLst/>
          </a:prstGeom>
          <a:noFill/>
          <a:ln cap="flat">
            <a:noFill/>
          </a:ln>
        </p:spPr>
      </p:pic>
      <p:pic>
        <p:nvPicPr>
          <p:cNvPr id="4" name="Picture 5" descr="Chris Helmsworth as Thor in armor holding his hammer Mjölnir while on a battlefield.&#10;&#10;The text says, &quot;When you've faced a lot of trauma and you're still worthy.&quot;">
            <a:extLst>
              <a:ext uri="{FF2B5EF4-FFF2-40B4-BE49-F238E27FC236}">
                <a16:creationId xmlns:a16="http://schemas.microsoft.com/office/drawing/2014/main" id="{7F14765B-62EC-FC70-B8A5-5CB24B40D65A}"/>
              </a:ext>
            </a:extLst>
          </p:cNvPr>
          <p:cNvPicPr>
            <a:picLocks noChangeAspect="1"/>
          </p:cNvPicPr>
          <p:nvPr/>
        </p:nvPicPr>
        <p:blipFill>
          <a:blip r:embed="rId4"/>
          <a:srcRect t="14792" b="18750"/>
          <a:stretch>
            <a:fillRect/>
          </a:stretch>
        </p:blipFill>
        <p:spPr>
          <a:xfrm>
            <a:off x="3772704" y="2503206"/>
            <a:ext cx="4519614" cy="3003657"/>
          </a:xfrm>
          <a:prstGeom prst="rect">
            <a:avLst/>
          </a:prstGeom>
          <a:noFill/>
          <a:ln cap="flat">
            <a:noFill/>
          </a:ln>
        </p:spPr>
      </p:pic>
      <p:pic>
        <p:nvPicPr>
          <p:cNvPr id="5" name="Picture 7" descr="A meme of presidet Barack Obama giving himself a medal.&#10;&#10;The text reads, &quot;When I acknowledge hor far I've come with my mental health.&quot;">
            <a:extLst>
              <a:ext uri="{FF2B5EF4-FFF2-40B4-BE49-F238E27FC236}">
                <a16:creationId xmlns:a16="http://schemas.microsoft.com/office/drawing/2014/main" id="{30EA9CB5-AC1E-9EDE-91EA-A18F959BDEB6}"/>
              </a:ext>
            </a:extLst>
          </p:cNvPr>
          <p:cNvPicPr>
            <a:picLocks noChangeAspect="1"/>
          </p:cNvPicPr>
          <p:nvPr/>
        </p:nvPicPr>
        <p:blipFill>
          <a:blip r:embed="rId5"/>
          <a:stretch>
            <a:fillRect/>
          </a:stretch>
        </p:blipFill>
        <p:spPr>
          <a:xfrm>
            <a:off x="8510649" y="2352220"/>
            <a:ext cx="3317708" cy="3305629"/>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6F29A-BD42-9D88-C752-08F7804DC3C9}"/>
              </a:ext>
            </a:extLst>
          </p:cNvPr>
          <p:cNvSpPr>
            <a:spLocks noGrp="1"/>
          </p:cNvSpPr>
          <p:nvPr>
            <p:ph type="ctrTitle"/>
          </p:nvPr>
        </p:nvSpPr>
        <p:spPr>
          <a:xfrm>
            <a:off x="298174" y="3722446"/>
            <a:ext cx="11277600" cy="1504017"/>
          </a:xfrm>
        </p:spPr>
        <p:txBody>
          <a:bodyPr/>
          <a:lstStyle/>
          <a:p>
            <a:pPr algn="ctr"/>
            <a:r>
              <a:rPr lang="en-US" dirty="0"/>
              <a:t>Given the current political climate, what from the past 3 decades do you find hopeful about the future of research in this field?</a:t>
            </a:r>
          </a:p>
        </p:txBody>
      </p:sp>
    </p:spTree>
    <p:extLst>
      <p:ext uri="{BB962C8B-B14F-4D97-AF65-F5344CB8AC3E}">
        <p14:creationId xmlns:p14="http://schemas.microsoft.com/office/powerpoint/2010/main" val="3166818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93E0EF-D5BD-DBEF-51F6-52FFD8DBA011}"/>
              </a:ext>
            </a:extLst>
          </p:cNvPr>
          <p:cNvSpPr>
            <a:spLocks noGrp="1"/>
          </p:cNvSpPr>
          <p:nvPr>
            <p:ph type="title" idx="4294967295"/>
          </p:nvPr>
        </p:nvSpPr>
        <p:spPr>
          <a:xfrm>
            <a:off x="457200" y="1239838"/>
            <a:ext cx="5791200" cy="406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100" normalizeH="0" baseline="0" noProof="0" dirty="0">
                <a:ln>
                  <a:noFill/>
                </a:ln>
                <a:solidFill>
                  <a:schemeClr val="accent3"/>
                </a:solidFill>
                <a:effectLst/>
                <a:uLnTx/>
                <a:uFillTx/>
                <a:latin typeface="+mn-lt"/>
                <a:ea typeface="+mn-ea"/>
                <a:cs typeface="+mn-cs"/>
              </a:rPr>
              <a:t>ACNKOWLEDGEMENT &amp; DISCLOSURE</a:t>
            </a:r>
          </a:p>
        </p:txBody>
      </p:sp>
    </p:spTree>
    <p:extLst>
      <p:ext uri="{BB962C8B-B14F-4D97-AF65-F5344CB8AC3E}">
        <p14:creationId xmlns:p14="http://schemas.microsoft.com/office/powerpoint/2010/main" val="482399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805B6F-FE19-BC80-39C9-64E124B0EF1F}"/>
              </a:ext>
            </a:extLst>
          </p:cNvPr>
          <p:cNvSpPr>
            <a:spLocks noGrp="1"/>
          </p:cNvSpPr>
          <p:nvPr>
            <p:ph type="ctrTitle"/>
          </p:nvPr>
        </p:nvSpPr>
        <p:spPr/>
        <p:txBody>
          <a:bodyPr/>
          <a:lstStyle/>
          <a:p>
            <a:r>
              <a:rPr lang="en-US" dirty="0"/>
              <a:t>Discussant Reflections</a:t>
            </a:r>
          </a:p>
        </p:txBody>
      </p:sp>
      <p:sp>
        <p:nvSpPr>
          <p:cNvPr id="6" name="TextBox 5">
            <a:extLst>
              <a:ext uri="{FF2B5EF4-FFF2-40B4-BE49-F238E27FC236}">
                <a16:creationId xmlns:a16="http://schemas.microsoft.com/office/drawing/2014/main" id="{A115A372-BF2B-3FC4-FFB3-852791A86832}"/>
              </a:ext>
            </a:extLst>
          </p:cNvPr>
          <p:cNvSpPr txBox="1"/>
          <p:nvPr/>
        </p:nvSpPr>
        <p:spPr>
          <a:xfrm>
            <a:off x="606287" y="3429000"/>
            <a:ext cx="6291470" cy="1754326"/>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Past, present and future</a:t>
            </a:r>
          </a:p>
          <a:p>
            <a:endParaRPr lang="en-US" sz="3600" dirty="0">
              <a:solidFill>
                <a:schemeClr val="bg1"/>
              </a:solidFill>
              <a:latin typeface="Arial" panose="020B0604020202020204" pitchFamily="34" charset="0"/>
              <a:cs typeface="Arial" panose="020B0604020202020204" pitchFamily="34" charset="0"/>
            </a:endParaRPr>
          </a:p>
          <a:p>
            <a:r>
              <a:rPr lang="en-US" sz="3600" dirty="0">
                <a:solidFill>
                  <a:schemeClr val="bg1"/>
                </a:solidFill>
                <a:latin typeface="Arial" panose="020B0604020202020204" pitchFamily="34" charset="0"/>
                <a:cs typeface="Arial" panose="020B0604020202020204" pitchFamily="34" charset="0"/>
              </a:rPr>
              <a:t>Kathryn Sabella, Ph.D.</a:t>
            </a:r>
          </a:p>
        </p:txBody>
      </p:sp>
    </p:spTree>
    <p:extLst>
      <p:ext uri="{BB962C8B-B14F-4D97-AF65-F5344CB8AC3E}">
        <p14:creationId xmlns:p14="http://schemas.microsoft.com/office/powerpoint/2010/main" val="276450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D6CA91-67B6-D8B8-4A8D-669FC698FDEA}"/>
              </a:ext>
            </a:extLst>
          </p:cNvPr>
          <p:cNvSpPr>
            <a:spLocks noGrp="1"/>
          </p:cNvSpPr>
          <p:nvPr>
            <p:ph type="title"/>
          </p:nvPr>
        </p:nvSpPr>
        <p:spPr/>
        <p:txBody>
          <a:bodyPr>
            <a:normAutofit/>
          </a:bodyPr>
          <a:lstStyle/>
          <a:p>
            <a:r>
              <a:rPr lang="en-US" sz="3600" dirty="0"/>
              <a:t>Learning &amp; Working RRTC Products</a:t>
            </a:r>
          </a:p>
        </p:txBody>
      </p:sp>
      <p:sp>
        <p:nvSpPr>
          <p:cNvPr id="19" name="TextBox 18">
            <a:extLst>
              <a:ext uri="{FF2B5EF4-FFF2-40B4-BE49-F238E27FC236}">
                <a16:creationId xmlns:a16="http://schemas.microsoft.com/office/drawing/2014/main" id="{5FDAC3A9-CE2B-7C3A-1F1B-8DEDDBA3EA29}"/>
              </a:ext>
            </a:extLst>
          </p:cNvPr>
          <p:cNvSpPr txBox="1"/>
          <p:nvPr/>
        </p:nvSpPr>
        <p:spPr>
          <a:xfrm>
            <a:off x="470589" y="1776549"/>
            <a:ext cx="3047674" cy="2308324"/>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400" dirty="0"/>
              <a:t>Podcasts</a:t>
            </a:r>
          </a:p>
          <a:p>
            <a:pPr marL="285750" indent="-285750">
              <a:buClr>
                <a:schemeClr val="tx2"/>
              </a:buClr>
              <a:buFont typeface="Arial" panose="020B0604020202020204" pitchFamily="34" charset="0"/>
              <a:buChar char="•"/>
            </a:pPr>
            <a:r>
              <a:rPr lang="en-US" sz="2400" dirty="0"/>
              <a:t>Tip Sheets</a:t>
            </a:r>
          </a:p>
          <a:p>
            <a:pPr marL="285750" indent="-285750">
              <a:buClr>
                <a:schemeClr val="tx2"/>
              </a:buClr>
              <a:buFont typeface="Arial" panose="020B0604020202020204" pitchFamily="34" charset="0"/>
              <a:buChar char="•"/>
            </a:pPr>
            <a:r>
              <a:rPr lang="en-US" sz="2400" dirty="0"/>
              <a:t>Webinars</a:t>
            </a:r>
          </a:p>
          <a:p>
            <a:pPr>
              <a:buClr>
                <a:schemeClr val="tx2"/>
              </a:buClr>
            </a:pPr>
            <a:r>
              <a:rPr lang="en-US" dirty="0"/>
              <a:t>https://www.umassmed.edu/TransitionsACR/research/</a:t>
            </a:r>
            <a:br>
              <a:rPr lang="en-US" dirty="0"/>
            </a:br>
            <a:r>
              <a:rPr lang="en-US" dirty="0"/>
              <a:t>center-grants/learning-working-rrtc-2024-2029/ </a:t>
            </a:r>
          </a:p>
        </p:txBody>
      </p:sp>
      <p:pic>
        <p:nvPicPr>
          <p:cNvPr id="3" name="Picture 2" descr="QR code for Learning &amp; Working RRTC website">
            <a:extLst>
              <a:ext uri="{FF2B5EF4-FFF2-40B4-BE49-F238E27FC236}">
                <a16:creationId xmlns:a16="http://schemas.microsoft.com/office/drawing/2014/main" id="{AB18AFBC-8447-353B-A80B-562DFA8AA298}"/>
              </a:ext>
            </a:extLst>
          </p:cNvPr>
          <p:cNvPicPr>
            <a:picLocks noChangeAspect="1"/>
          </p:cNvPicPr>
          <p:nvPr/>
        </p:nvPicPr>
        <p:blipFill>
          <a:blip r:embed="rId2"/>
          <a:stretch>
            <a:fillRect/>
          </a:stretch>
        </p:blipFill>
        <p:spPr>
          <a:xfrm>
            <a:off x="934481" y="4084873"/>
            <a:ext cx="2308324" cy="2308324"/>
          </a:xfrm>
          <a:prstGeom prst="rect">
            <a:avLst/>
          </a:prstGeom>
        </p:spPr>
      </p:pic>
      <p:pic>
        <p:nvPicPr>
          <p:cNvPr id="8" name="Picture 7">
            <a:extLst>
              <a:ext uri="{FF2B5EF4-FFF2-40B4-BE49-F238E27FC236}">
                <a16:creationId xmlns:a16="http://schemas.microsoft.com/office/drawing/2014/main" id="{72A77F99-5B44-AEB5-00CA-9E6FC55C2CCB}"/>
              </a:ext>
              <a:ext uri="{C183D7F6-B498-43B3-948B-1728B52AA6E4}">
                <adec:decorative xmlns:adec="http://schemas.microsoft.com/office/drawing/2017/decorative" val="1"/>
              </a:ext>
            </a:extLst>
          </p:cNvPr>
          <p:cNvPicPr>
            <a:picLocks noChangeAspect="1"/>
          </p:cNvPicPr>
          <p:nvPr/>
        </p:nvPicPr>
        <p:blipFill>
          <a:blip r:embed="rId3"/>
          <a:srcRect t="5135" b="6777"/>
          <a:stretch/>
        </p:blipFill>
        <p:spPr>
          <a:xfrm rot="21138916">
            <a:off x="3778083" y="2082521"/>
            <a:ext cx="3047674" cy="1677885"/>
          </a:xfrm>
          <a:prstGeom prst="rect">
            <a:avLst/>
          </a:prstGeom>
          <a:ln w="28575">
            <a:solidFill>
              <a:schemeClr val="tx2"/>
            </a:solidFill>
          </a:ln>
        </p:spPr>
      </p:pic>
      <p:pic>
        <p:nvPicPr>
          <p:cNvPr id="12" name="Picture 11">
            <a:extLst>
              <a:ext uri="{FF2B5EF4-FFF2-40B4-BE49-F238E27FC236}">
                <a16:creationId xmlns:a16="http://schemas.microsoft.com/office/drawing/2014/main" id="{6B300144-4FE9-E855-FF20-155309D04D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915318">
            <a:off x="9062466" y="3091809"/>
            <a:ext cx="2531967" cy="3276663"/>
          </a:xfrm>
          <a:prstGeom prst="rect">
            <a:avLst/>
          </a:prstGeom>
          <a:ln w="28575">
            <a:solidFill>
              <a:schemeClr val="tx2"/>
            </a:solidFill>
          </a:ln>
        </p:spPr>
      </p:pic>
      <p:pic>
        <p:nvPicPr>
          <p:cNvPr id="14" name="Picture 13">
            <a:extLst>
              <a:ext uri="{FF2B5EF4-FFF2-40B4-BE49-F238E27FC236}">
                <a16:creationId xmlns:a16="http://schemas.microsoft.com/office/drawing/2014/main" id="{A7AED3FF-1F0F-CE64-13D2-B8AEF9D471E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1335685">
            <a:off x="8271634" y="1741101"/>
            <a:ext cx="2531968" cy="3276663"/>
          </a:xfrm>
          <a:prstGeom prst="rect">
            <a:avLst/>
          </a:prstGeom>
          <a:ln w="28575">
            <a:solidFill>
              <a:schemeClr val="tx2"/>
            </a:solidFill>
          </a:ln>
        </p:spPr>
      </p:pic>
      <p:pic>
        <p:nvPicPr>
          <p:cNvPr id="16" name="Picture 15">
            <a:extLst>
              <a:ext uri="{FF2B5EF4-FFF2-40B4-BE49-F238E27FC236}">
                <a16:creationId xmlns:a16="http://schemas.microsoft.com/office/drawing/2014/main" id="{17F08707-6D8B-61D6-7B2A-CE3532676DF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19723" y="2240018"/>
            <a:ext cx="2950784" cy="3688480"/>
          </a:xfrm>
          <a:prstGeom prst="rect">
            <a:avLst/>
          </a:prstGeom>
          <a:ln w="28575">
            <a:solidFill>
              <a:schemeClr val="tx2"/>
            </a:solidFill>
          </a:ln>
        </p:spPr>
      </p:pic>
      <p:pic>
        <p:nvPicPr>
          <p:cNvPr id="10" name="Picture 9">
            <a:extLst>
              <a:ext uri="{FF2B5EF4-FFF2-40B4-BE49-F238E27FC236}">
                <a16:creationId xmlns:a16="http://schemas.microsoft.com/office/drawing/2014/main" id="{8DE492F6-8A15-404D-1DB6-6A1B4A3DE8E8}"/>
              </a:ext>
              <a:ext uri="{C183D7F6-B498-43B3-948B-1728B52AA6E4}">
                <adec:decorative xmlns:adec="http://schemas.microsoft.com/office/drawing/2017/decorative" val="1"/>
              </a:ext>
            </a:extLst>
          </p:cNvPr>
          <p:cNvPicPr>
            <a:picLocks noChangeAspect="1"/>
          </p:cNvPicPr>
          <p:nvPr/>
        </p:nvPicPr>
        <p:blipFill>
          <a:blip r:embed="rId7"/>
          <a:srcRect t="5856" b="6777"/>
          <a:stretch/>
        </p:blipFill>
        <p:spPr>
          <a:xfrm rot="561264">
            <a:off x="3761599" y="4190630"/>
            <a:ext cx="3047674" cy="1664156"/>
          </a:xfrm>
          <a:prstGeom prst="rect">
            <a:avLst/>
          </a:prstGeom>
          <a:ln w="28575">
            <a:solidFill>
              <a:schemeClr val="tx2"/>
            </a:solidFill>
          </a:ln>
        </p:spPr>
      </p:pic>
    </p:spTree>
    <p:extLst>
      <p:ext uri="{BB962C8B-B14F-4D97-AF65-F5344CB8AC3E}">
        <p14:creationId xmlns:p14="http://schemas.microsoft.com/office/powerpoint/2010/main" val="2815652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62CF-0A34-5A97-4022-D5AB13C19F54}"/>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971D8C57-E6BD-A62B-6F81-D45C32B2AF82}"/>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9873260B-820C-75B4-F1CC-B9BD5B2A603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72301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E9969E-FA79-ACC6-5004-23D0B610031D}"/>
              </a:ext>
            </a:extLst>
          </p:cNvPr>
          <p:cNvSpPr>
            <a:spLocks noGrp="1"/>
          </p:cNvSpPr>
          <p:nvPr>
            <p:ph type="ctrTitle"/>
          </p:nvPr>
        </p:nvSpPr>
        <p:spPr>
          <a:xfrm>
            <a:off x="457200" y="564538"/>
            <a:ext cx="11277600" cy="1186204"/>
          </a:xfrm>
        </p:spPr>
        <p:txBody>
          <a:bodyPr/>
          <a:lstStyle/>
          <a:p>
            <a:pPr algn="ctr"/>
            <a:r>
              <a:rPr lang="en-US" dirty="0"/>
              <a:t>Why reflect on 30 years?</a:t>
            </a:r>
          </a:p>
        </p:txBody>
      </p:sp>
      <p:pic>
        <p:nvPicPr>
          <p:cNvPr id="3" name="Picture 2" descr="This picture is from about 10 years ago.  From the upper right and going clockwise, is Diane Sondheimer, Maryann Davis, Gwen White, and Nancy Koroloff. ">
            <a:extLst>
              <a:ext uri="{FF2B5EF4-FFF2-40B4-BE49-F238E27FC236}">
                <a16:creationId xmlns:a16="http://schemas.microsoft.com/office/drawing/2014/main" id="{081B2293-F637-1638-D96A-1367A4F64D60}"/>
              </a:ext>
            </a:extLst>
          </p:cNvPr>
          <p:cNvPicPr>
            <a:picLocks noChangeAspect="1"/>
          </p:cNvPicPr>
          <p:nvPr/>
        </p:nvPicPr>
        <p:blipFill>
          <a:blip r:embed="rId3"/>
          <a:stretch>
            <a:fillRect/>
          </a:stretch>
        </p:blipFill>
        <p:spPr>
          <a:xfrm>
            <a:off x="4368954" y="2068554"/>
            <a:ext cx="3454091" cy="4605454"/>
          </a:xfrm>
          <a:prstGeom prst="rect">
            <a:avLst/>
          </a:prstGeom>
        </p:spPr>
      </p:pic>
    </p:spTree>
    <p:extLst>
      <p:ext uri="{BB962C8B-B14F-4D97-AF65-F5344CB8AC3E}">
        <p14:creationId xmlns:p14="http://schemas.microsoft.com/office/powerpoint/2010/main" val="96700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D92789-80EF-B4C8-E71D-BDD62A432EDF}"/>
              </a:ext>
            </a:extLst>
          </p:cNvPr>
          <p:cNvSpPr>
            <a:spLocks noGrp="1"/>
          </p:cNvSpPr>
          <p:nvPr>
            <p:ph type="title"/>
          </p:nvPr>
        </p:nvSpPr>
        <p:spPr>
          <a:xfrm>
            <a:off x="603418" y="391253"/>
            <a:ext cx="4802249" cy="927506"/>
          </a:xfrm>
          <a:solidFill>
            <a:schemeClr val="accent2">
              <a:alpha val="50000"/>
            </a:schemeClr>
          </a:solidFill>
        </p:spPr>
        <p:txBody>
          <a:bodyPr vert="horz" lIns="91440" tIns="45720" rIns="91440" bIns="45720" rtlCol="0" anchor="ctr">
            <a:normAutofit/>
          </a:bodyPr>
          <a:lstStyle/>
          <a:p>
            <a:r>
              <a:rPr lang="en-US" sz="4000" b="1" kern="1200" dirty="0">
                <a:solidFill>
                  <a:schemeClr val="tx1"/>
                </a:solidFill>
                <a:latin typeface="+mj-lt"/>
                <a:ea typeface="+mj-ea"/>
                <a:cs typeface="+mj-cs"/>
              </a:rPr>
              <a:t>MH Services</a:t>
            </a:r>
            <a:endParaRPr lang="en-US" sz="4000"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F4974DB7-9E08-1088-1AE6-C294E4D78211}"/>
              </a:ext>
            </a:extLst>
          </p:cNvPr>
          <p:cNvSpPr txBox="1"/>
          <p:nvPr/>
        </p:nvSpPr>
        <p:spPr>
          <a:xfrm>
            <a:off x="6928817" y="391253"/>
            <a:ext cx="3093396" cy="1107996"/>
          </a:xfrm>
          <a:prstGeom prst="rect">
            <a:avLst/>
          </a:prstGeom>
          <a:noFill/>
        </p:spPr>
        <p:txBody>
          <a:bodyPr wrap="square" rtlCol="0">
            <a:spAutoFit/>
          </a:bodyPr>
          <a:lstStyle/>
          <a:p>
            <a:pPr algn="ctr"/>
            <a:r>
              <a:rPr lang="en-US" sz="6600" b="1" dirty="0">
                <a:solidFill>
                  <a:srgbClr val="D4AF37"/>
                </a:solidFill>
              </a:rPr>
              <a:t>1995</a:t>
            </a:r>
          </a:p>
        </p:txBody>
      </p:sp>
      <p:sp>
        <p:nvSpPr>
          <p:cNvPr id="7" name="TextBox 6">
            <a:extLst>
              <a:ext uri="{FF2B5EF4-FFF2-40B4-BE49-F238E27FC236}">
                <a16:creationId xmlns:a16="http://schemas.microsoft.com/office/drawing/2014/main" id="{BEAE6A07-CDEC-4DD0-7912-896281C944AA}"/>
              </a:ext>
            </a:extLst>
          </p:cNvPr>
          <p:cNvSpPr txBox="1"/>
          <p:nvPr/>
        </p:nvSpPr>
        <p:spPr>
          <a:xfrm>
            <a:off x="603418" y="1318759"/>
            <a:ext cx="4802249" cy="5156320"/>
          </a:xfrm>
          <a:prstGeom prst="rect">
            <a:avLst/>
          </a:prstGeom>
          <a:solidFill>
            <a:schemeClr val="accent2">
              <a:alpha val="50000"/>
            </a:schemeClr>
          </a:solidFill>
        </p:spPr>
        <p:txBody>
          <a:bodyPr vert="horz" lIns="91440" tIns="45720" rIns="91440" bIns="45720" rtlCol="0">
            <a:normAutofit/>
          </a:bodyPr>
          <a:lstStyle/>
          <a:p>
            <a:pPr marL="341313" lvl="2" indent="-228600">
              <a:lnSpc>
                <a:spcPct val="90000"/>
              </a:lnSpc>
              <a:spcAft>
                <a:spcPts val="1200"/>
              </a:spcAft>
              <a:buFont typeface="Arial" panose="020B0604020202020204" pitchFamily="34" charset="0"/>
              <a:buChar char="•"/>
            </a:pPr>
            <a:r>
              <a:rPr lang="en-US" b="1" dirty="0">
                <a:latin typeface="Arial" panose="020B0604020202020204" pitchFamily="34" charset="0"/>
                <a:cs typeface="Arial" panose="020B0604020202020204" pitchFamily="34" charset="0"/>
              </a:rPr>
              <a:t>13 states had NO separate child mental health system</a:t>
            </a:r>
            <a:r>
              <a:rPr lang="en-US" dirty="0">
                <a:latin typeface="Arial" panose="020B0604020202020204" pitchFamily="34" charset="0"/>
                <a:cs typeface="Arial" panose="020B0604020202020204" pitchFamily="34" charset="0"/>
              </a:rPr>
              <a:t>, but most systems split into child/adult (Davis et al., 1995)</a:t>
            </a:r>
          </a:p>
          <a:p>
            <a:pPr marL="341313" lvl="2" indent="-228600">
              <a:lnSpc>
                <a:spcPct val="90000"/>
              </a:lnSpc>
              <a:spcAft>
                <a:spcPts val="1200"/>
              </a:spcAft>
              <a:buFont typeface="Arial" panose="020B0604020202020204" pitchFamily="34" charset="0"/>
              <a:buChar char="•"/>
            </a:pPr>
            <a:r>
              <a:rPr lang="en-US" b="1" u="sng" dirty="0">
                <a:latin typeface="Arial" panose="020B0604020202020204" pitchFamily="34" charset="0"/>
                <a:cs typeface="Arial" panose="020B0604020202020204" pitchFamily="34" charset="0"/>
              </a:rPr>
              <a:t>SED</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referred to children with “emotional disturbance” </a:t>
            </a:r>
            <a:r>
              <a:rPr lang="en-US" b="1" dirty="0">
                <a:latin typeface="Arial" panose="020B0604020202020204" pitchFamily="34" charset="0"/>
                <a:cs typeface="Arial" panose="020B0604020202020204" pitchFamily="34" charset="0"/>
              </a:rPr>
              <a:t>and </a:t>
            </a:r>
            <a:r>
              <a:rPr lang="en-US" b="1" u="sng" dirty="0">
                <a:latin typeface="Arial" panose="020B0604020202020204" pitchFamily="34" charset="0"/>
                <a:cs typeface="Arial" panose="020B0604020202020204" pitchFamily="34" charset="0"/>
              </a:rPr>
              <a:t>SMI</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referred to adults with “mental illness”</a:t>
            </a:r>
          </a:p>
          <a:p>
            <a:pPr marL="341313" lvl="2" indent="-228600">
              <a:lnSpc>
                <a:spcPct val="90000"/>
              </a:lnSpc>
              <a:spcAft>
                <a:spcPts val="1200"/>
              </a:spcAft>
              <a:buFont typeface="Arial" panose="020B0604020202020204" pitchFamily="34" charset="0"/>
              <a:buChar char="•"/>
            </a:pPr>
            <a:r>
              <a:rPr lang="en-US" b="1" dirty="0">
                <a:latin typeface="Arial" panose="020B0604020202020204" pitchFamily="34" charset="0"/>
                <a:cs typeface="Arial" panose="020B0604020202020204" pitchFamily="34" charset="0"/>
              </a:rPr>
              <a:t>Only scattered services throughout the U.S. focused on youth transitioning into adulthood with SMHC</a:t>
            </a:r>
          </a:p>
          <a:p>
            <a:pPr marL="341313" lvl="2" indent="-228600">
              <a:lnSpc>
                <a:spcPct val="90000"/>
              </a:lnSpc>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Rusty Clark’s paper (1993)</a:t>
            </a:r>
          </a:p>
          <a:p>
            <a:pPr marL="798513" lvl="3" indent="-228600">
              <a:lnSpc>
                <a:spcPct val="90000"/>
              </a:lnSpc>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Nominated model services to help youth &amp; young adults transition into work, education &amp; independent living</a:t>
            </a:r>
          </a:p>
          <a:p>
            <a:pPr marL="285750" indent="-228600">
              <a:lnSpc>
                <a:spcPct val="90000"/>
              </a:lnSpc>
              <a:spcAft>
                <a:spcPts val="1200"/>
              </a:spcAft>
              <a:buFont typeface="Arial" panose="020B0604020202020204" pitchFamily="34" charset="0"/>
              <a:buChar char="•"/>
            </a:pPr>
            <a:r>
              <a:rPr lang="en-US" b="1" u="sng" dirty="0">
                <a:solidFill>
                  <a:srgbClr val="FF0000"/>
                </a:solidFill>
                <a:latin typeface="Arial" panose="020B0604020202020204" pitchFamily="34" charset="0"/>
                <a:cs typeface="Arial" panose="020B0604020202020204" pitchFamily="34" charset="0"/>
              </a:rPr>
              <a:t>No term for the age group</a:t>
            </a:r>
            <a:r>
              <a:rPr lang="en-US" b="1" dirty="0">
                <a:solidFill>
                  <a:srgbClr val="FF0000"/>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“transition-age youths” (Cook et al., </a:t>
            </a:r>
            <a:r>
              <a:rPr lang="en-US" b="1" u="sng" dirty="0">
                <a:latin typeface="Arial" panose="020B0604020202020204" pitchFamily="34" charset="0"/>
                <a:cs typeface="Arial" panose="020B0604020202020204" pitchFamily="34" charset="0"/>
              </a:rPr>
              <a:t>1997)</a:t>
            </a:r>
            <a:r>
              <a:rPr lang="en-US" b="1" dirty="0">
                <a:latin typeface="Arial" panose="020B0604020202020204" pitchFamily="34" charset="0"/>
                <a:cs typeface="Arial" panose="020B0604020202020204" pitchFamily="34" charset="0"/>
              </a:rPr>
              <a:t>  Emerging Adults (Arnett 2000) </a:t>
            </a:r>
          </a:p>
        </p:txBody>
      </p:sp>
      <p:pic>
        <p:nvPicPr>
          <p:cNvPr id="10" name="Picture 9">
            <a:extLst>
              <a:ext uri="{FF2B5EF4-FFF2-40B4-BE49-F238E27FC236}">
                <a16:creationId xmlns:a16="http://schemas.microsoft.com/office/drawing/2014/main" id="{6DC3208A-217D-0257-7D27-72546DE8DB26}"/>
              </a:ext>
              <a:ext uri="{C183D7F6-B498-43B3-948B-1728B52AA6E4}">
                <adec:decorative xmlns:adec="http://schemas.microsoft.com/office/drawing/2017/decorative" val="1"/>
              </a:ext>
            </a:extLst>
          </p:cNvPr>
          <p:cNvPicPr>
            <a:picLocks noChangeAspect="1"/>
          </p:cNvPicPr>
          <p:nvPr/>
        </p:nvPicPr>
        <p:blipFill>
          <a:blip r:embed="rId3"/>
          <a:srcRect l="6206" r="7626"/>
          <a:stretch>
            <a:fillRect/>
          </a:stretch>
        </p:blipFill>
        <p:spPr>
          <a:xfrm>
            <a:off x="9188877" y="1843285"/>
            <a:ext cx="3003123" cy="2064985"/>
          </a:xfrm>
          <a:prstGeom prst="rect">
            <a:avLst/>
          </a:prstGeom>
        </p:spPr>
      </p:pic>
      <p:pic>
        <p:nvPicPr>
          <p:cNvPr id="12" name="Picture 11">
            <a:extLst>
              <a:ext uri="{FF2B5EF4-FFF2-40B4-BE49-F238E27FC236}">
                <a16:creationId xmlns:a16="http://schemas.microsoft.com/office/drawing/2014/main" id="{0721A5E2-5AB8-B12E-CFAB-8498E8C9DE53}"/>
              </a:ext>
              <a:ext uri="{C183D7F6-B498-43B3-948B-1728B52AA6E4}">
                <adec:decorative xmlns:adec="http://schemas.microsoft.com/office/drawing/2017/decorative" val="1"/>
              </a:ext>
            </a:extLst>
          </p:cNvPr>
          <p:cNvPicPr>
            <a:picLocks noChangeAspect="1"/>
          </p:cNvPicPr>
          <p:nvPr/>
        </p:nvPicPr>
        <p:blipFill>
          <a:blip r:embed="rId4"/>
          <a:srcRect r="3" b="7670"/>
          <a:stretch>
            <a:fillRect/>
          </a:stretch>
        </p:blipFill>
        <p:spPr>
          <a:xfrm>
            <a:off x="5995436" y="4790113"/>
            <a:ext cx="3016307" cy="2067887"/>
          </a:xfrm>
          <a:prstGeom prst="rect">
            <a:avLst/>
          </a:prstGeom>
        </p:spPr>
      </p:pic>
      <p:pic>
        <p:nvPicPr>
          <p:cNvPr id="20" name="Picture 19">
            <a:extLst>
              <a:ext uri="{FF2B5EF4-FFF2-40B4-BE49-F238E27FC236}">
                <a16:creationId xmlns:a16="http://schemas.microsoft.com/office/drawing/2014/main" id="{AE100207-E89E-8841-8E7C-88D3673560F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40594" y="4072046"/>
            <a:ext cx="1752600" cy="2609850"/>
          </a:xfrm>
          <a:prstGeom prst="rect">
            <a:avLst/>
          </a:prstGeom>
        </p:spPr>
      </p:pic>
      <p:pic>
        <p:nvPicPr>
          <p:cNvPr id="16" name="Picture 15">
            <a:extLst>
              <a:ext uri="{FF2B5EF4-FFF2-40B4-BE49-F238E27FC236}">
                <a16:creationId xmlns:a16="http://schemas.microsoft.com/office/drawing/2014/main" id="{77473E80-8D4A-F2A8-22B9-528417C2830C}"/>
              </a:ext>
              <a:ext uri="{C183D7F6-B498-43B3-948B-1728B52AA6E4}">
                <adec:decorative xmlns:adec="http://schemas.microsoft.com/office/drawing/2017/decorative" val="1"/>
              </a:ext>
            </a:extLst>
          </p:cNvPr>
          <p:cNvPicPr>
            <a:picLocks noChangeAspect="1"/>
          </p:cNvPicPr>
          <p:nvPr/>
        </p:nvPicPr>
        <p:blipFill>
          <a:blip r:embed="rId6"/>
          <a:srcRect t="10660" b="39898"/>
          <a:stretch>
            <a:fillRect/>
          </a:stretch>
        </p:blipFill>
        <p:spPr>
          <a:xfrm>
            <a:off x="5995436" y="2433837"/>
            <a:ext cx="3016307" cy="2234180"/>
          </a:xfrm>
          <a:prstGeom prst="rect">
            <a:avLst/>
          </a:prstGeom>
        </p:spPr>
      </p:pic>
    </p:spTree>
    <p:extLst>
      <p:ext uri="{BB962C8B-B14F-4D97-AF65-F5344CB8AC3E}">
        <p14:creationId xmlns:p14="http://schemas.microsoft.com/office/powerpoint/2010/main" val="330807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6D72DD-3D05-6D2D-2720-5E518BE65F0D}"/>
              </a:ext>
            </a:extLst>
          </p:cNvPr>
          <p:cNvSpPr>
            <a:spLocks noGrp="1"/>
          </p:cNvSpPr>
          <p:nvPr>
            <p:ph type="title"/>
          </p:nvPr>
        </p:nvSpPr>
        <p:spPr>
          <a:xfrm>
            <a:off x="686834" y="1153572"/>
            <a:ext cx="3200400" cy="4461163"/>
          </a:xfrm>
        </p:spPr>
        <p:txBody>
          <a:bodyPr>
            <a:normAutofit/>
          </a:bodyPr>
          <a:lstStyle/>
          <a:p>
            <a:r>
              <a:rPr lang="en-US" b="1" dirty="0">
                <a:solidFill>
                  <a:srgbClr val="FFFFFF"/>
                </a:solidFill>
                <a:effectLst>
                  <a:outerShdw blurRad="38100" dist="38100" dir="2700000" algn="tl">
                    <a:srgbClr val="000000">
                      <a:alpha val="43137"/>
                    </a:srgbClr>
                  </a:outerShdw>
                </a:effectLst>
                <a:latin typeface="Arial Black" panose="020B0A04020102020204" pitchFamily="34" charset="0"/>
              </a:rPr>
              <a:t>Policies</a:t>
            </a:r>
            <a:br>
              <a:rPr lang="en-US" b="1" dirty="0">
                <a:solidFill>
                  <a:srgbClr val="FFFFFF"/>
                </a:solidFill>
                <a:effectLst>
                  <a:outerShdw blurRad="38100" dist="38100" dir="2700000" algn="tl">
                    <a:srgbClr val="000000">
                      <a:alpha val="43137"/>
                    </a:srgbClr>
                  </a:outerShdw>
                </a:effectLst>
                <a:latin typeface="Arial Black" panose="020B0A04020102020204" pitchFamily="34" charset="0"/>
              </a:rPr>
            </a:br>
            <a:r>
              <a:rPr lang="en-US" b="1" dirty="0">
                <a:solidFill>
                  <a:srgbClr val="FFFFFF"/>
                </a:solidFill>
                <a:effectLst>
                  <a:outerShdw blurRad="38100" dist="38100" dir="2700000" algn="tl">
                    <a:srgbClr val="000000">
                      <a:alpha val="43137"/>
                    </a:srgbClr>
                  </a:outerShdw>
                </a:effectLst>
                <a:latin typeface="Arial Black" panose="020B0A04020102020204" pitchFamily="34" charset="0"/>
              </a:rPr>
              <a:t>1995</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832EEE2-D0B4-CDB8-1F5F-CD03D0E76FAC}"/>
              </a:ext>
            </a:extLst>
          </p:cNvPr>
          <p:cNvSpPr>
            <a:spLocks noGrp="1"/>
          </p:cNvSpPr>
          <p:nvPr>
            <p:ph idx="1"/>
          </p:nvPr>
        </p:nvSpPr>
        <p:spPr>
          <a:xfrm>
            <a:off x="4447308" y="591344"/>
            <a:ext cx="6906491" cy="5585619"/>
          </a:xfrm>
        </p:spPr>
        <p:txBody>
          <a:bodyPr anchor="ctr">
            <a:normAutofit fontScale="92500" lnSpcReduction="10000"/>
          </a:bodyPr>
          <a:lstStyle/>
          <a:p>
            <a:pPr marL="0" indent="0">
              <a:buNone/>
            </a:pPr>
            <a:r>
              <a:rPr lang="en-US" sz="2600" b="1" dirty="0">
                <a:latin typeface="Arial" panose="020B0604020202020204" pitchFamily="34" charset="0"/>
                <a:cs typeface="Arial" panose="020B0604020202020204" pitchFamily="34" charset="0"/>
              </a:rPr>
              <a:t>Interest in transition-aged youth was sparked by federal legislation </a:t>
            </a:r>
          </a:p>
          <a:p>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Public Law 98-199 Education of the Handicapped Act Amendments of 1983.  </a:t>
            </a:r>
          </a:p>
          <a:p>
            <a:r>
              <a:rPr lang="en-US" sz="2400" dirty="0">
                <a:latin typeface="Arial" panose="020B0604020202020204" pitchFamily="34" charset="0"/>
                <a:cs typeface="Arial" panose="020B0604020202020204" pitchFamily="34" charset="0"/>
              </a:rPr>
              <a:t>Required transition services for youth with disabilities between ages of 12 and 22.</a:t>
            </a:r>
          </a:p>
          <a:p>
            <a:r>
              <a:rPr lang="en-US" sz="2400" dirty="0">
                <a:latin typeface="Arial" panose="020B0604020202020204" pitchFamily="34" charset="0"/>
                <a:cs typeface="Arial" panose="020B0604020202020204" pitchFamily="34" charset="0"/>
              </a:rPr>
              <a:t>Focus was on youth in special education and on transition planning, not on development of services.</a:t>
            </a:r>
          </a:p>
          <a:p>
            <a:r>
              <a:rPr lang="en-US" sz="2400" dirty="0">
                <a:latin typeface="Arial" panose="020B0604020202020204" pitchFamily="34" charset="0"/>
                <a:cs typeface="Arial" panose="020B0604020202020204" pitchFamily="34" charset="0"/>
              </a:rPr>
              <a:t>Data collected in 1988 (Koroloff, 1990) found 4 states that required transition planning for all students with disabilities and 3 states that established a state level body to coordinate transition services across divisions.</a:t>
            </a:r>
          </a:p>
          <a:p>
            <a:r>
              <a:rPr lang="en-US" sz="2400" b="1" dirty="0">
                <a:solidFill>
                  <a:schemeClr val="tx2"/>
                </a:solidFill>
                <a:latin typeface="Arial" panose="020B0604020202020204" pitchFamily="34" charset="0"/>
                <a:cs typeface="Arial" panose="020B0604020202020204" pitchFamily="34" charset="0"/>
              </a:rPr>
              <a:t>Individuals with Disabilities Education Act mandated Transition Planning in 1990</a:t>
            </a:r>
          </a:p>
        </p:txBody>
      </p:sp>
    </p:spTree>
    <p:extLst>
      <p:ext uri="{BB962C8B-B14F-4D97-AF65-F5344CB8AC3E}">
        <p14:creationId xmlns:p14="http://schemas.microsoft.com/office/powerpoint/2010/main" val="251971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2AB79B9F-94C3-F8AF-6B4F-D158BB40F058}"/>
              </a:ext>
            </a:extLst>
          </p:cNvPr>
          <p:cNvSpPr>
            <a:spLocks noGrp="1"/>
          </p:cNvSpPr>
          <p:nvPr>
            <p:ph type="title"/>
          </p:nvPr>
        </p:nvSpPr>
        <p:spPr>
          <a:xfrm>
            <a:off x="1571194" y="156240"/>
            <a:ext cx="9699643" cy="914813"/>
          </a:xfrm>
        </p:spPr>
        <p:txBody>
          <a:bodyPr anchor="b">
            <a:noAutofit/>
          </a:bodyPr>
          <a:lstStyle/>
          <a:p>
            <a:pPr algn="ctr"/>
            <a:r>
              <a:rPr lang="en-US" sz="7200" b="1" dirty="0">
                <a:ln w="0"/>
                <a:gradFill>
                  <a:gsLst>
                    <a:gs pos="0">
                      <a:srgbClr val="FFC000"/>
                    </a:gs>
                    <a:gs pos="50000">
                      <a:schemeClr val="accent5"/>
                    </a:gs>
                    <a:gs pos="100000">
                      <a:schemeClr val="accent6">
                        <a:lumMod val="60000"/>
                        <a:lumOff val="40000"/>
                      </a:schemeClr>
                    </a:gs>
                  </a:gsLst>
                  <a:lin ang="5400000"/>
                </a:gradFill>
                <a:effectLst>
                  <a:reflection blurRad="6350" stA="53000" endA="300" endPos="35500" dir="5400000" sy="-90000" algn="bl" rotWithShape="0"/>
                </a:effectLst>
              </a:rPr>
              <a:t>1995</a:t>
            </a: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630C47E3-40C4-3C16-4929-D1D702C84139}"/>
              </a:ext>
            </a:extLst>
          </p:cNvPr>
          <p:cNvSpPr>
            <a:spLocks noGrp="1"/>
          </p:cNvSpPr>
          <p:nvPr>
            <p:ph idx="1"/>
          </p:nvPr>
        </p:nvSpPr>
        <p:spPr>
          <a:xfrm>
            <a:off x="1179226" y="2316644"/>
            <a:ext cx="9833548" cy="4136707"/>
          </a:xfrm>
        </p:spPr>
        <p:txBody>
          <a:bodyPr>
            <a:normAutofit fontScale="92500" lnSpcReduction="10000"/>
          </a:bodyPr>
          <a:lstStyle/>
          <a:p>
            <a:r>
              <a:rPr lang="en-US" sz="3600" dirty="0">
                <a:latin typeface="Arial" panose="020B0604020202020204" pitchFamily="34" charset="0"/>
                <a:cs typeface="Arial" panose="020B0604020202020204" pitchFamily="34" charset="0"/>
              </a:rPr>
              <a:t>National Alliance on Mental Illness (NAMI) existed – focused on families of adults with mental illness</a:t>
            </a:r>
          </a:p>
          <a:p>
            <a:r>
              <a:rPr lang="en-US" sz="3600" dirty="0">
                <a:latin typeface="Arial" panose="020B0604020202020204" pitchFamily="34" charset="0"/>
                <a:cs typeface="Arial" panose="020B0604020202020204" pitchFamily="34" charset="0"/>
              </a:rPr>
              <a:t>Consumer movement (adults with mental illness) – very separate from NAMI</a:t>
            </a:r>
          </a:p>
          <a:p>
            <a:r>
              <a:rPr lang="en-US" sz="3600" dirty="0">
                <a:latin typeface="Arial" panose="020B0604020202020204" pitchFamily="34" charset="0"/>
                <a:cs typeface="Arial" panose="020B0604020202020204" pitchFamily="34" charset="0"/>
              </a:rPr>
              <a:t>Federation of Families for Children’s Mental Health – became national in 1989</a:t>
            </a:r>
          </a:p>
          <a:p>
            <a:r>
              <a:rPr lang="en-US" sz="3000" b="1" dirty="0">
                <a:solidFill>
                  <a:srgbClr val="FF0000"/>
                </a:solidFill>
                <a:latin typeface="Arial" panose="020B0604020202020204" pitchFamily="34" charset="0"/>
                <a:cs typeface="Arial" panose="020B0604020202020204" pitchFamily="34" charset="0"/>
              </a:rPr>
              <a:t>No national advocacy organization for youth/young adults until 2001 (National Youth Development Board) which became </a:t>
            </a:r>
            <a:r>
              <a:rPr lang="en-US" sz="3000" b="1" dirty="0" err="1">
                <a:solidFill>
                  <a:srgbClr val="FF0000"/>
                </a:solidFill>
                <a:latin typeface="Arial" panose="020B0604020202020204" pitchFamily="34" charset="0"/>
                <a:cs typeface="Arial" panose="020B0604020202020204" pitchFamily="34" charset="0"/>
              </a:rPr>
              <a:t>YouthMove</a:t>
            </a:r>
            <a:r>
              <a:rPr lang="en-US" sz="3000" b="1" dirty="0">
                <a:solidFill>
                  <a:srgbClr val="FF0000"/>
                </a:solidFill>
                <a:latin typeface="Arial" panose="020B0604020202020204" pitchFamily="34" charset="0"/>
                <a:cs typeface="Arial" panose="020B0604020202020204" pitchFamily="34" charset="0"/>
              </a:rPr>
              <a:t> international in 2007 </a:t>
            </a:r>
          </a:p>
          <a:p>
            <a:endParaRPr lang="en-US" sz="1500" dirty="0">
              <a:solidFill>
                <a:schemeClr val="tx2"/>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2C52AD9-75C4-64F6-6836-FF474F9602C3}"/>
              </a:ext>
            </a:extLst>
          </p:cNvPr>
          <p:cNvSpPr txBox="1"/>
          <p:nvPr/>
        </p:nvSpPr>
        <p:spPr>
          <a:xfrm>
            <a:off x="3346102" y="1339905"/>
            <a:ext cx="6365457" cy="707886"/>
          </a:xfrm>
          <a:prstGeom prst="rect">
            <a:avLst/>
          </a:prstGeom>
          <a:noFill/>
        </p:spPr>
        <p:txBody>
          <a:bodyPr wrap="square" rtlCol="0">
            <a:spAutoFit/>
          </a:bodyPr>
          <a:lstStyle/>
          <a:p>
            <a:pPr algn="ctr"/>
            <a:r>
              <a:rPr lang="en-US" sz="4000" b="1" dirty="0">
                <a:latin typeface="Arial Black" panose="020B0A04020102020204" pitchFamily="34" charset="0"/>
              </a:rPr>
              <a:t>Advocacy</a:t>
            </a:r>
          </a:p>
        </p:txBody>
      </p:sp>
    </p:spTree>
    <p:extLst>
      <p:ext uri="{BB962C8B-B14F-4D97-AF65-F5344CB8AC3E}">
        <p14:creationId xmlns:p14="http://schemas.microsoft.com/office/powerpoint/2010/main" val="293562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63E918-D6CA-A5B7-EBAC-D0399F73025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7" name="Freeform: Shape 16">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AF460E4-86DA-6C73-7AE2-B6F7FDDA7FF0}"/>
              </a:ext>
            </a:extLst>
          </p:cNvPr>
          <p:cNvSpPr>
            <a:spLocks noGrp="1"/>
          </p:cNvSpPr>
          <p:nvPr>
            <p:ph type="title"/>
          </p:nvPr>
        </p:nvSpPr>
        <p:spPr>
          <a:xfrm>
            <a:off x="704313" y="196901"/>
            <a:ext cx="4766330" cy="1011790"/>
          </a:xfrm>
        </p:spPr>
        <p:txBody>
          <a:bodyPr vert="horz" lIns="91440" tIns="45720" rIns="91440" bIns="45720" rtlCol="0" anchor="ctr">
            <a:normAutofit/>
          </a:bodyPr>
          <a:lstStyle/>
          <a:p>
            <a:pPr algn="ctr"/>
            <a:r>
              <a:rPr lang="en-US" b="1" dirty="0">
                <a:latin typeface="Arial Black" panose="020B0A04020102020204" pitchFamily="34" charset="0"/>
              </a:rPr>
              <a:t>Research </a:t>
            </a:r>
            <a:r>
              <a:rPr lang="en-US" b="1" dirty="0">
                <a:solidFill>
                  <a:srgbClr val="D4AF37"/>
                </a:solidFill>
                <a:latin typeface="Arial Black" panose="020B0A04020102020204" pitchFamily="34" charset="0"/>
              </a:rPr>
              <a:t>1995</a:t>
            </a:r>
            <a:endParaRPr lang="en-US" sz="3600" b="1" kern="1200" dirty="0">
              <a:solidFill>
                <a:srgbClr val="D4AF37"/>
              </a:solidFill>
              <a:latin typeface="Arial Black" panose="020B0A04020102020204" pitchFamily="34" charset="0"/>
            </a:endParaRPr>
          </a:p>
        </p:txBody>
      </p:sp>
      <p:sp>
        <p:nvSpPr>
          <p:cNvPr id="3" name="TextBox 2">
            <a:extLst>
              <a:ext uri="{FF2B5EF4-FFF2-40B4-BE49-F238E27FC236}">
                <a16:creationId xmlns:a16="http://schemas.microsoft.com/office/drawing/2014/main" id="{C8A55F4A-EBC6-3207-4591-3CA1B6B97E3E}"/>
              </a:ext>
            </a:extLst>
          </p:cNvPr>
          <p:cNvSpPr txBox="1"/>
          <p:nvPr/>
        </p:nvSpPr>
        <p:spPr>
          <a:xfrm>
            <a:off x="276400" y="1827488"/>
            <a:ext cx="10372550" cy="4687437"/>
          </a:xfrm>
          <a:prstGeom prst="rect">
            <a:avLst/>
          </a:prstGeom>
          <a:noFill/>
        </p:spPr>
        <p:txBody>
          <a:bodyPr wrap="square" rtlCol="0">
            <a:spAutoFit/>
          </a:bodyPr>
          <a:lstStyle/>
          <a:p>
            <a:pPr marL="457200" indent="-457200">
              <a:spcAft>
                <a:spcPts val="1200"/>
              </a:spcAft>
              <a:buSzPct val="150000"/>
              <a:buFont typeface="Arial" panose="020B0604020202020204" pitchFamily="34" charset="0"/>
              <a:buChar char="•"/>
            </a:pPr>
            <a:r>
              <a:rPr lang="en-US" sz="2200" b="1" dirty="0">
                <a:solidFill>
                  <a:schemeClr val="tx2"/>
                </a:solidFill>
                <a:latin typeface="Arial" panose="020B0604020202020204" pitchFamily="34" charset="0"/>
                <a:cs typeface="Arial" panose="020B0604020202020204" pitchFamily="34" charset="0"/>
              </a:rPr>
              <a:t>National Longitudinal Transition Study of special education students  </a:t>
            </a:r>
            <a:r>
              <a:rPr lang="en-US" sz="2200" dirty="0">
                <a:solidFill>
                  <a:schemeClr val="tx2"/>
                </a:solidFill>
                <a:latin typeface="Arial" panose="020B0604020202020204" pitchFamily="34" charset="0"/>
                <a:cs typeface="Arial" panose="020B0604020202020204" pitchFamily="34" charset="0"/>
              </a:rPr>
              <a:t>(NLTS 1987-1994) </a:t>
            </a:r>
          </a:p>
          <a:p>
            <a:pPr marL="914400" lvl="1" indent="-457200">
              <a:spcAft>
                <a:spcPts val="1200"/>
              </a:spcAft>
              <a:buSzPct val="150000"/>
              <a:buFont typeface="Arial" panose="020B0604020202020204" pitchFamily="34" charset="0"/>
              <a:buChar char="•"/>
            </a:pPr>
            <a:r>
              <a:rPr lang="en-US" sz="2200" dirty="0">
                <a:solidFill>
                  <a:schemeClr val="tx2"/>
                </a:solidFill>
                <a:latin typeface="Arial" panose="020B0604020202020204" pitchFamily="34" charset="0"/>
                <a:cs typeface="Arial" panose="020B0604020202020204" pitchFamily="34" charset="0"/>
              </a:rPr>
              <a:t>Several reports issued starting in 1993 </a:t>
            </a:r>
          </a:p>
          <a:p>
            <a:pPr marL="914400" lvl="1" indent="-457200">
              <a:spcAft>
                <a:spcPts val="1200"/>
              </a:spcAft>
              <a:buSzPct val="150000"/>
              <a:buFont typeface="Arial" panose="020B0604020202020204" pitchFamily="34" charset="0"/>
              <a:buChar char="•"/>
            </a:pPr>
            <a:r>
              <a:rPr lang="en-US" sz="2200" b="1" i="1" dirty="0">
                <a:solidFill>
                  <a:schemeClr val="tx2"/>
                </a:solidFill>
                <a:latin typeface="Arial" panose="020B0604020202020204" pitchFamily="34" charset="0"/>
                <a:cs typeface="Arial" panose="020B0604020202020204" pitchFamily="34" charset="0"/>
              </a:rPr>
              <a:t>Reported poor school performance and postsecondary outcomes in students with SED</a:t>
            </a:r>
          </a:p>
          <a:p>
            <a:pPr marL="466725" indent="-409575">
              <a:lnSpc>
                <a:spcPct val="90000"/>
              </a:lnSpc>
              <a:spcAft>
                <a:spcPts val="1200"/>
              </a:spcAft>
              <a:buSzPct val="150000"/>
              <a:buFont typeface="Arial" panose="020B0604020202020204" pitchFamily="34" charset="0"/>
              <a:buChar char="•"/>
            </a:pPr>
            <a:r>
              <a:rPr lang="en-US" sz="2200" b="1" dirty="0">
                <a:solidFill>
                  <a:schemeClr val="tx2"/>
                </a:solidFill>
                <a:latin typeface="Arial" panose="020B0604020202020204" pitchFamily="34" charset="0"/>
                <a:cs typeface="Arial" panose="020B0604020202020204" pitchFamily="34" charset="0"/>
              </a:rPr>
              <a:t>Children’s Mental Health Conference </a:t>
            </a:r>
            <a:r>
              <a:rPr lang="en-US" sz="2200" dirty="0">
                <a:solidFill>
                  <a:schemeClr val="tx2"/>
                </a:solidFill>
                <a:latin typeface="Arial" panose="020B0604020202020204" pitchFamily="34" charset="0"/>
                <a:cs typeface="Arial" panose="020B0604020202020204" pitchFamily="34" charset="0"/>
              </a:rPr>
              <a:t>in Tampa, 1993, Symposium on studies following youth with SED into adulthood  </a:t>
            </a:r>
          </a:p>
          <a:p>
            <a:pPr marL="971550" lvl="1" indent="-457200">
              <a:lnSpc>
                <a:spcPct val="90000"/>
              </a:lnSpc>
              <a:spcAft>
                <a:spcPts val="1200"/>
              </a:spcAft>
              <a:buSzPct val="150000"/>
              <a:buFont typeface="Arial" panose="020B0604020202020204" pitchFamily="34" charset="0"/>
              <a:buChar char="•"/>
            </a:pPr>
            <a:r>
              <a:rPr lang="en-US" sz="2200" b="1" i="1" dirty="0">
                <a:solidFill>
                  <a:schemeClr val="tx2"/>
                </a:solidFill>
                <a:latin typeface="Arial" panose="020B0604020202020204" pitchFamily="34" charset="0"/>
                <a:cs typeface="Arial" panose="020B0604020202020204" pitchFamily="34" charset="0"/>
              </a:rPr>
              <a:t>All reported alarmingly poor functional outcomes starting at age 18, and suggested that few services were accessed in young adulthood</a:t>
            </a:r>
          </a:p>
          <a:p>
            <a:pPr marL="514350" indent="-457200">
              <a:lnSpc>
                <a:spcPct val="90000"/>
              </a:lnSpc>
              <a:spcAft>
                <a:spcPts val="1200"/>
              </a:spcAft>
              <a:buSzPct val="150000"/>
              <a:buFont typeface="Arial" panose="020B0604020202020204" pitchFamily="34" charset="0"/>
              <a:buChar char="•"/>
            </a:pPr>
            <a:r>
              <a:rPr lang="en-US" sz="2200" b="1" dirty="0">
                <a:latin typeface="Arial" panose="020B0604020202020204" pitchFamily="34" charset="0"/>
                <a:cs typeface="Arial" panose="020B0604020202020204" pitchFamily="34" charset="0"/>
              </a:rPr>
              <a:t>Patrick McGorry published description of early psychosis intervention model in Australia (</a:t>
            </a:r>
            <a:r>
              <a:rPr lang="en-US" sz="2200" b="1" u="sng" dirty="0">
                <a:latin typeface="Arial" panose="020B0604020202020204" pitchFamily="34" charset="0"/>
                <a:cs typeface="Arial" panose="020B0604020202020204" pitchFamily="34" charset="0"/>
              </a:rPr>
              <a:t>1993</a:t>
            </a:r>
            <a:r>
              <a:rPr lang="en-US" sz="2200" b="1" dirty="0">
                <a:latin typeface="Arial" panose="020B0604020202020204" pitchFamily="34" charset="0"/>
                <a:cs typeface="Arial" panose="020B0604020202020204" pitchFamily="34" charset="0"/>
              </a:rPr>
              <a:t> ) – little work on early psychosis in the US at this point</a:t>
            </a:r>
          </a:p>
        </p:txBody>
      </p:sp>
    </p:spTree>
    <p:extLst>
      <p:ext uri="{BB962C8B-B14F-4D97-AF65-F5344CB8AC3E}">
        <p14:creationId xmlns:p14="http://schemas.microsoft.com/office/powerpoint/2010/main" val="3851034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25B4B2-BF3E-4133-6511-AFBD5EC889AB}"/>
              </a:ext>
            </a:extLst>
          </p:cNvPr>
          <p:cNvSpPr>
            <a:spLocks noGrp="1"/>
          </p:cNvSpPr>
          <p:nvPr>
            <p:ph type="ctrTitle"/>
          </p:nvPr>
        </p:nvSpPr>
        <p:spPr/>
        <p:txBody>
          <a:bodyPr/>
          <a:lstStyle/>
          <a:p>
            <a:r>
              <a:rPr lang="en-US" dirty="0"/>
              <a:t>WHAT GOT YOU INTO THIS FIELD OF RESEARCH?</a:t>
            </a:r>
          </a:p>
        </p:txBody>
      </p:sp>
    </p:spTree>
    <p:extLst>
      <p:ext uri="{BB962C8B-B14F-4D97-AF65-F5344CB8AC3E}">
        <p14:creationId xmlns:p14="http://schemas.microsoft.com/office/powerpoint/2010/main" val="2715934108"/>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6106</TotalTime>
  <Words>5095</Words>
  <Application>Microsoft Office PowerPoint</Application>
  <PresentationFormat>Widescreen</PresentationFormat>
  <Paragraphs>291</Paragraphs>
  <Slides>32</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Aptos</vt:lpstr>
      <vt:lpstr>Arial</vt:lpstr>
      <vt:lpstr>Arial Black</vt:lpstr>
      <vt:lpstr>Calibri</vt:lpstr>
      <vt:lpstr>Calibri Light</vt:lpstr>
      <vt:lpstr>Century Gothic</vt:lpstr>
      <vt:lpstr>Gill Sans MT</vt:lpstr>
      <vt:lpstr>SpotifyMixUI</vt:lpstr>
      <vt:lpstr>Times New Roman</vt:lpstr>
      <vt:lpstr>Office Theme</vt:lpstr>
      <vt:lpstr>YOUTH &amp; YOUNG ADULTS with SERIOUS MENTAL HEALTH CONDITIONS: REFLECTIONS ON 30 YEARS</vt:lpstr>
      <vt:lpstr>Webinar Housekeeping</vt:lpstr>
      <vt:lpstr>ACNKOWLEDGEMENT &amp; DISCLOSURE</vt:lpstr>
      <vt:lpstr>Why reflect on 30 years?</vt:lpstr>
      <vt:lpstr>MH Services</vt:lpstr>
      <vt:lpstr>Policies 1995</vt:lpstr>
      <vt:lpstr>1995</vt:lpstr>
      <vt:lpstr>Research 1995</vt:lpstr>
      <vt:lpstr>WHAT GOT YOU INTO THIS FIELD OF RESEARCH?</vt:lpstr>
      <vt:lpstr>Maryann</vt:lpstr>
      <vt:lpstr>Nancy</vt:lpstr>
      <vt:lpstr>Amanda</vt:lpstr>
      <vt:lpstr>From your perspective, what are 2-3 important studies or projects from these 3 decades, and why?</vt:lpstr>
      <vt:lpstr>Value Add: Impact the Researchers</vt:lpstr>
      <vt:lpstr>Peer Academic Supports for Success</vt:lpstr>
      <vt:lpstr>Konrad, E. (1996).  A Multidimensional Framework for Conceptualizing Human Services Integration Initiatives.  New Directions for Evaluation. Vol 59, Spring.</vt:lpstr>
      <vt:lpstr>Articles</vt:lpstr>
      <vt:lpstr>Special Issue of Focal Point</vt:lpstr>
      <vt:lpstr>Healthy Transitions Initiative (HTI) Programs Featured:</vt:lpstr>
      <vt:lpstr>SAMHSA*-funded Projects to Assess TAY Supports in Child and Adult MH Systems in Each State </vt:lpstr>
      <vt:lpstr>NIMH/NIDA*-funded Studies to Develop Multisystemic Therapy for Emerging Adults (MST-EA)</vt:lpstr>
      <vt:lpstr>NIDILRR-funding of Rehabilitation Research and Training Center: Learning &amp; Working During the Transition to Adulthood (2009-present)</vt:lpstr>
      <vt:lpstr>One more point…</vt:lpstr>
      <vt:lpstr>From your perspective, how has dissemination and/or use of research findings changed in this time-frame?</vt:lpstr>
      <vt:lpstr>From a Researchers Perspective: Biggest Changes in Dissemination</vt:lpstr>
      <vt:lpstr>Easy to Digest Information</vt:lpstr>
      <vt:lpstr>Multimedia Dissemination</vt:lpstr>
      <vt:lpstr>Mental Health Memes</vt:lpstr>
      <vt:lpstr>Given the current political climate, what from the past 3 decades do you find hopeful about the future of research in this field?</vt:lpstr>
      <vt:lpstr>Discussant Reflections</vt:lpstr>
      <vt:lpstr>Learning &amp; Working RRTC Products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Davis, Maryann</dc:creator>
  <cp:lastModifiedBy>Logan, Deirdre</cp:lastModifiedBy>
  <cp:revision>26</cp:revision>
  <cp:lastPrinted>2025-06-02T14:05:48Z</cp:lastPrinted>
  <dcterms:created xsi:type="dcterms:W3CDTF">2025-04-24T15:08:49Z</dcterms:created>
  <dcterms:modified xsi:type="dcterms:W3CDTF">2025-06-03T15:22:11Z</dcterms:modified>
</cp:coreProperties>
</file>