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757" r:id="rId4"/>
    <p:sldId id="688" r:id="rId5"/>
    <p:sldId id="707" r:id="rId6"/>
    <p:sldId id="758" r:id="rId7"/>
    <p:sldId id="759" r:id="rId8"/>
    <p:sldId id="760" r:id="rId9"/>
    <p:sldId id="761" r:id="rId10"/>
    <p:sldId id="269" r:id="rId11"/>
    <p:sldId id="762" r:id="rId12"/>
    <p:sldId id="763" r:id="rId13"/>
    <p:sldId id="271" r:id="rId14"/>
    <p:sldId id="764" r:id="rId15"/>
    <p:sldId id="765" r:id="rId16"/>
    <p:sldId id="766" r:id="rId17"/>
    <p:sldId id="767" r:id="rId18"/>
    <p:sldId id="691" r:id="rId19"/>
    <p:sldId id="768" r:id="rId20"/>
    <p:sldId id="431" r:id="rId21"/>
    <p:sldId id="771" r:id="rId22"/>
    <p:sldId id="776" r:id="rId23"/>
    <p:sldId id="262" r:id="rId24"/>
    <p:sldId id="639" r:id="rId25"/>
    <p:sldId id="773" r:id="rId26"/>
    <p:sldId id="309" r:id="rId27"/>
    <p:sldId id="774" r:id="rId28"/>
    <p:sldId id="7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94676"/>
  </p:normalViewPr>
  <p:slideViewPr>
    <p:cSldViewPr snapToGrid="0" snapToObjects="1">
      <p:cViewPr varScale="1">
        <p:scale>
          <a:sx n="97" d="100"/>
          <a:sy n="97" d="100"/>
        </p:scale>
        <p:origin x="4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84A9B-EC99-5740-A58A-455A56247CA0}"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43318EE2-F2DA-1348-BC00-0328EB5DFE3A}">
      <dgm:prSet phldrT="[Text]"/>
      <dgm:spPr/>
      <dgm:t>
        <a:bodyPr/>
        <a:lstStyle/>
        <a:p>
          <a:r>
            <a:rPr lang="en-US" dirty="0"/>
            <a:t>Step 1: Identification</a:t>
          </a:r>
        </a:p>
      </dgm:t>
    </dgm:pt>
    <dgm:pt modelId="{4BA895C0-A0A6-F249-89C8-F5ABA763297B}" type="parTrans" cxnId="{BF4BC86E-17AD-164E-8CD0-4592557104DC}">
      <dgm:prSet/>
      <dgm:spPr/>
      <dgm:t>
        <a:bodyPr/>
        <a:lstStyle/>
        <a:p>
          <a:endParaRPr lang="en-US"/>
        </a:p>
      </dgm:t>
    </dgm:pt>
    <dgm:pt modelId="{6D94F40B-FBF6-6346-B0AD-7F5CE4B5B7D4}" type="sibTrans" cxnId="{BF4BC86E-17AD-164E-8CD0-4592557104DC}">
      <dgm:prSet/>
      <dgm:spPr/>
      <dgm:t>
        <a:bodyPr/>
        <a:lstStyle/>
        <a:p>
          <a:endParaRPr lang="en-US"/>
        </a:p>
      </dgm:t>
    </dgm:pt>
    <dgm:pt modelId="{A2CB3FC8-8A76-FD48-8656-B2A1A1A9A833}">
      <dgm:prSet phldrT="[Text]" custT="1"/>
      <dgm:spPr/>
      <dgm:t>
        <a:bodyPr/>
        <a:lstStyle/>
        <a:p>
          <a:pPr algn="l"/>
          <a:r>
            <a:rPr lang="en-US" sz="1600" dirty="0"/>
            <a:t>  At-Risk individuals need to be identified</a:t>
          </a:r>
        </a:p>
      </dgm:t>
    </dgm:pt>
    <dgm:pt modelId="{EBD66D4B-F00A-6F46-952D-F99716E67617}" type="parTrans" cxnId="{06136396-75C7-5E4D-A700-D7BBE1D486B3}">
      <dgm:prSet/>
      <dgm:spPr/>
      <dgm:t>
        <a:bodyPr/>
        <a:lstStyle/>
        <a:p>
          <a:endParaRPr lang="en-US"/>
        </a:p>
      </dgm:t>
    </dgm:pt>
    <dgm:pt modelId="{CD9266FC-3403-B749-AD12-87F1B6201346}" type="sibTrans" cxnId="{06136396-75C7-5E4D-A700-D7BBE1D486B3}">
      <dgm:prSet/>
      <dgm:spPr/>
      <dgm:t>
        <a:bodyPr/>
        <a:lstStyle/>
        <a:p>
          <a:endParaRPr lang="en-US"/>
        </a:p>
      </dgm:t>
    </dgm:pt>
    <dgm:pt modelId="{F0B5CE18-B4E2-C546-96EF-8A1A7642B899}">
      <dgm:prSet phldrT="[Text]"/>
      <dgm:spPr/>
      <dgm:t>
        <a:bodyPr/>
        <a:lstStyle/>
        <a:p>
          <a:r>
            <a:rPr lang="en-US" dirty="0"/>
            <a:t>Step 2: </a:t>
          </a:r>
        </a:p>
        <a:p>
          <a:r>
            <a:rPr lang="en-US" dirty="0"/>
            <a:t>LTBI Screening</a:t>
          </a:r>
        </a:p>
      </dgm:t>
    </dgm:pt>
    <dgm:pt modelId="{9BF89971-1E14-A245-B65E-231158618FF4}" type="parTrans" cxnId="{B5B52791-428D-1349-A902-81995C0788B2}">
      <dgm:prSet/>
      <dgm:spPr/>
      <dgm:t>
        <a:bodyPr/>
        <a:lstStyle/>
        <a:p>
          <a:endParaRPr lang="en-US"/>
        </a:p>
      </dgm:t>
    </dgm:pt>
    <dgm:pt modelId="{4FA623C2-19CC-D543-A774-292D9567EC4F}" type="sibTrans" cxnId="{B5B52791-428D-1349-A902-81995C0788B2}">
      <dgm:prSet/>
      <dgm:spPr/>
      <dgm:t>
        <a:bodyPr/>
        <a:lstStyle/>
        <a:p>
          <a:endParaRPr lang="en-US"/>
        </a:p>
      </dgm:t>
    </dgm:pt>
    <dgm:pt modelId="{1EEB0875-FD21-8A4D-9605-5CDC89563E7A}">
      <dgm:prSet phldrT="[Text]" custT="1"/>
      <dgm:spPr/>
      <dgm:t>
        <a:bodyPr/>
        <a:lstStyle/>
        <a:p>
          <a:r>
            <a:rPr lang="en-US" sz="1600" dirty="0"/>
            <a:t>High-Risk</a:t>
          </a:r>
          <a:r>
            <a:rPr lang="en-US" sz="1600" baseline="0" dirty="0"/>
            <a:t> individuals undergo LTBI screening</a:t>
          </a:r>
          <a:endParaRPr lang="en-US" sz="1600" dirty="0"/>
        </a:p>
      </dgm:t>
    </dgm:pt>
    <dgm:pt modelId="{9BE89E1A-2FC5-A943-949C-55A0A425803D}" type="parTrans" cxnId="{BD25A636-9256-484F-AF16-E49E7757AE21}">
      <dgm:prSet/>
      <dgm:spPr/>
      <dgm:t>
        <a:bodyPr/>
        <a:lstStyle/>
        <a:p>
          <a:endParaRPr lang="en-US"/>
        </a:p>
      </dgm:t>
    </dgm:pt>
    <dgm:pt modelId="{7B04E646-808C-DA41-861B-4BC2545B383E}" type="sibTrans" cxnId="{BD25A636-9256-484F-AF16-E49E7757AE21}">
      <dgm:prSet/>
      <dgm:spPr/>
      <dgm:t>
        <a:bodyPr/>
        <a:lstStyle/>
        <a:p>
          <a:endParaRPr lang="en-US"/>
        </a:p>
      </dgm:t>
    </dgm:pt>
    <dgm:pt modelId="{86E554FA-5A06-C140-A4E8-164DC1279667}">
      <dgm:prSet phldrT="[Text]"/>
      <dgm:spPr/>
      <dgm:t>
        <a:bodyPr/>
        <a:lstStyle/>
        <a:p>
          <a:pPr>
            <a:spcAft>
              <a:spcPts val="0"/>
            </a:spcAft>
          </a:pPr>
          <a:r>
            <a:rPr lang="en-US" dirty="0"/>
            <a:t>Step 3: </a:t>
          </a:r>
        </a:p>
        <a:p>
          <a:pPr>
            <a:spcAft>
              <a:spcPts val="0"/>
            </a:spcAft>
          </a:pPr>
          <a:r>
            <a:rPr lang="en-US" dirty="0"/>
            <a:t>Active TB Evaluation</a:t>
          </a:r>
        </a:p>
      </dgm:t>
    </dgm:pt>
    <dgm:pt modelId="{AC7F48CA-0D53-7C4E-90E2-BD7F9B3A5F6C}" type="parTrans" cxnId="{339BC0F1-D34B-7544-B835-8D2F532C994D}">
      <dgm:prSet/>
      <dgm:spPr/>
      <dgm:t>
        <a:bodyPr/>
        <a:lstStyle/>
        <a:p>
          <a:endParaRPr lang="en-US"/>
        </a:p>
      </dgm:t>
    </dgm:pt>
    <dgm:pt modelId="{C73906FA-35F1-A34D-95D4-6D78739C411A}" type="sibTrans" cxnId="{339BC0F1-D34B-7544-B835-8D2F532C994D}">
      <dgm:prSet/>
      <dgm:spPr/>
      <dgm:t>
        <a:bodyPr/>
        <a:lstStyle/>
        <a:p>
          <a:endParaRPr lang="en-US"/>
        </a:p>
      </dgm:t>
    </dgm:pt>
    <dgm:pt modelId="{D632DF5B-4991-3949-9D95-AFF63103EA40}">
      <dgm:prSet phldrT="[Text]" custT="1"/>
      <dgm:spPr/>
      <dgm:t>
        <a:bodyPr/>
        <a:lstStyle/>
        <a:p>
          <a:r>
            <a:rPr lang="en-US" sz="1600" dirty="0"/>
            <a:t>Individuals who test positive for LTBI undergo active TB evaluation with symptom screen and chest X-ray</a:t>
          </a:r>
        </a:p>
      </dgm:t>
    </dgm:pt>
    <dgm:pt modelId="{229B754F-15F8-894B-B438-1598EBBB7C19}" type="parTrans" cxnId="{12887305-1CE7-5B47-9706-ED6EE5F03BEC}">
      <dgm:prSet/>
      <dgm:spPr/>
      <dgm:t>
        <a:bodyPr/>
        <a:lstStyle/>
        <a:p>
          <a:endParaRPr lang="en-US"/>
        </a:p>
      </dgm:t>
    </dgm:pt>
    <dgm:pt modelId="{357685BA-96D9-6945-81AB-CFA65576AAA9}" type="sibTrans" cxnId="{12887305-1CE7-5B47-9706-ED6EE5F03BEC}">
      <dgm:prSet/>
      <dgm:spPr/>
      <dgm:t>
        <a:bodyPr/>
        <a:lstStyle/>
        <a:p>
          <a:endParaRPr lang="en-US"/>
        </a:p>
      </dgm:t>
    </dgm:pt>
    <dgm:pt modelId="{F1EB70A9-648E-3F48-8D0F-462F8ECA3C98}">
      <dgm:prSet/>
      <dgm:spPr/>
      <dgm:t>
        <a:bodyPr/>
        <a:lstStyle/>
        <a:p>
          <a:pPr>
            <a:spcAft>
              <a:spcPts val="0"/>
            </a:spcAft>
          </a:pPr>
          <a:r>
            <a:rPr lang="en-US" dirty="0"/>
            <a:t>Step 4: </a:t>
          </a:r>
        </a:p>
        <a:p>
          <a:pPr>
            <a:spcAft>
              <a:spcPts val="0"/>
            </a:spcAft>
          </a:pPr>
          <a:r>
            <a:rPr lang="en-US" dirty="0"/>
            <a:t>LTBI treatment initiation</a:t>
          </a:r>
        </a:p>
      </dgm:t>
    </dgm:pt>
    <dgm:pt modelId="{B47CC6D1-3095-1942-9AB0-341A15F3CFC7}" type="parTrans" cxnId="{2FD90CBA-4E62-984A-8E00-E64C6425715E}">
      <dgm:prSet/>
      <dgm:spPr/>
      <dgm:t>
        <a:bodyPr/>
        <a:lstStyle/>
        <a:p>
          <a:endParaRPr lang="en-US"/>
        </a:p>
      </dgm:t>
    </dgm:pt>
    <dgm:pt modelId="{D920515E-9B4F-CE4B-B207-2882786129C5}" type="sibTrans" cxnId="{2FD90CBA-4E62-984A-8E00-E64C6425715E}">
      <dgm:prSet/>
      <dgm:spPr/>
      <dgm:t>
        <a:bodyPr/>
        <a:lstStyle/>
        <a:p>
          <a:endParaRPr lang="en-US"/>
        </a:p>
      </dgm:t>
    </dgm:pt>
    <dgm:pt modelId="{E0F64A54-5338-044F-949D-A44686269E72}">
      <dgm:prSet custT="1"/>
      <dgm:spPr/>
      <dgm:t>
        <a:bodyPr/>
        <a:lstStyle/>
        <a:p>
          <a:pPr>
            <a:spcAft>
              <a:spcPts val="0"/>
            </a:spcAft>
          </a:pPr>
          <a:r>
            <a:rPr lang="en-US" sz="1600" dirty="0"/>
            <a:t>Individuals who do not have active TB disease are started on LTBI treatment</a:t>
          </a:r>
        </a:p>
      </dgm:t>
    </dgm:pt>
    <dgm:pt modelId="{2C7627DF-DB5C-6A43-90BA-1C5FE0072553}" type="parTrans" cxnId="{B099872E-24FD-EE49-BC71-808B7D970D59}">
      <dgm:prSet/>
      <dgm:spPr/>
      <dgm:t>
        <a:bodyPr/>
        <a:lstStyle/>
        <a:p>
          <a:endParaRPr lang="en-US"/>
        </a:p>
      </dgm:t>
    </dgm:pt>
    <dgm:pt modelId="{AAC37E1B-1D7A-1245-8026-759C53D708BB}" type="sibTrans" cxnId="{B099872E-24FD-EE49-BC71-808B7D970D59}">
      <dgm:prSet/>
      <dgm:spPr/>
      <dgm:t>
        <a:bodyPr/>
        <a:lstStyle/>
        <a:p>
          <a:endParaRPr lang="en-US"/>
        </a:p>
      </dgm:t>
    </dgm:pt>
    <dgm:pt modelId="{AC24ADE3-F922-9F4D-B059-A4AB8A9F5336}">
      <dgm:prSet/>
      <dgm:spPr/>
      <dgm:t>
        <a:bodyPr/>
        <a:lstStyle/>
        <a:p>
          <a:pPr>
            <a:spcAft>
              <a:spcPts val="0"/>
            </a:spcAft>
          </a:pPr>
          <a:r>
            <a:rPr lang="en-US" dirty="0"/>
            <a:t>Step 5: LTBI treatment completion</a:t>
          </a:r>
        </a:p>
      </dgm:t>
    </dgm:pt>
    <dgm:pt modelId="{F192D44B-1DFA-B846-BF3F-6CAF5166627D}" type="parTrans" cxnId="{DB21F24B-B43A-A44E-BB32-10F03BD021AC}">
      <dgm:prSet/>
      <dgm:spPr/>
      <dgm:t>
        <a:bodyPr/>
        <a:lstStyle/>
        <a:p>
          <a:endParaRPr lang="en-US"/>
        </a:p>
      </dgm:t>
    </dgm:pt>
    <dgm:pt modelId="{047E6F30-7983-E049-AA10-4CB0102045C2}" type="sibTrans" cxnId="{DB21F24B-B43A-A44E-BB32-10F03BD021AC}">
      <dgm:prSet/>
      <dgm:spPr/>
      <dgm:t>
        <a:bodyPr/>
        <a:lstStyle/>
        <a:p>
          <a:endParaRPr lang="en-US"/>
        </a:p>
      </dgm:t>
    </dgm:pt>
    <dgm:pt modelId="{821554CA-AD5F-5943-B542-E07CB45A1A35}">
      <dgm:prSet custT="1"/>
      <dgm:spPr/>
      <dgm:t>
        <a:bodyPr/>
        <a:lstStyle/>
        <a:p>
          <a:pPr>
            <a:spcAft>
              <a:spcPts val="0"/>
            </a:spcAft>
          </a:pPr>
          <a:r>
            <a:rPr lang="en-US" sz="1600" dirty="0"/>
            <a:t>Individuals started on LTBI treatment need to follow up monthly and complete therapy</a:t>
          </a:r>
        </a:p>
      </dgm:t>
    </dgm:pt>
    <dgm:pt modelId="{40C2E3B2-85F8-C640-BE09-632A2B82C29A}" type="parTrans" cxnId="{3D9FD587-B58C-9640-8CB6-8FFFD6FE6ED2}">
      <dgm:prSet/>
      <dgm:spPr/>
      <dgm:t>
        <a:bodyPr/>
        <a:lstStyle/>
        <a:p>
          <a:endParaRPr lang="en-US"/>
        </a:p>
      </dgm:t>
    </dgm:pt>
    <dgm:pt modelId="{50250044-D56A-2243-A505-A41C33781F04}" type="sibTrans" cxnId="{3D9FD587-B58C-9640-8CB6-8FFFD6FE6ED2}">
      <dgm:prSet/>
      <dgm:spPr/>
      <dgm:t>
        <a:bodyPr/>
        <a:lstStyle/>
        <a:p>
          <a:endParaRPr lang="en-US"/>
        </a:p>
      </dgm:t>
    </dgm:pt>
    <dgm:pt modelId="{8168F128-387F-BC4C-AB38-85DEA4EE113B}" type="pres">
      <dgm:prSet presAssocID="{3CF84A9B-EC99-5740-A58A-455A56247CA0}" presName="rootnode" presStyleCnt="0">
        <dgm:presLayoutVars>
          <dgm:chMax/>
          <dgm:chPref/>
          <dgm:dir/>
          <dgm:animLvl val="lvl"/>
        </dgm:presLayoutVars>
      </dgm:prSet>
      <dgm:spPr/>
    </dgm:pt>
    <dgm:pt modelId="{D1BE0099-1D13-8E47-B040-86238A8C1553}" type="pres">
      <dgm:prSet presAssocID="{43318EE2-F2DA-1348-BC00-0328EB5DFE3A}" presName="composite" presStyleCnt="0"/>
      <dgm:spPr/>
    </dgm:pt>
    <dgm:pt modelId="{DF950927-AD26-0E4C-9B5E-50846CE02561}" type="pres">
      <dgm:prSet presAssocID="{43318EE2-F2DA-1348-BC00-0328EB5DFE3A}" presName="bentUpArrow1" presStyleLbl="alignImgPlace1" presStyleIdx="0" presStyleCnt="4" custLinFactNeighborX="18864" custLinFactNeighborY="-8242"/>
      <dgm:spPr/>
    </dgm:pt>
    <dgm:pt modelId="{43410576-0CFD-8D4A-BB12-3A5F2C149FD1}" type="pres">
      <dgm:prSet presAssocID="{43318EE2-F2DA-1348-BC00-0328EB5DFE3A}" presName="ParentText" presStyleLbl="node1" presStyleIdx="0" presStyleCnt="5">
        <dgm:presLayoutVars>
          <dgm:chMax val="1"/>
          <dgm:chPref val="1"/>
          <dgm:bulletEnabled val="1"/>
        </dgm:presLayoutVars>
      </dgm:prSet>
      <dgm:spPr/>
    </dgm:pt>
    <dgm:pt modelId="{26799AB4-B4F5-9448-9524-876C530E459F}" type="pres">
      <dgm:prSet presAssocID="{43318EE2-F2DA-1348-BC00-0328EB5DFE3A}" presName="ChildText" presStyleLbl="revTx" presStyleIdx="0" presStyleCnt="5" custScaleX="425776" custLinFactX="62496" custLinFactNeighborX="100000" custLinFactNeighborY="4700">
        <dgm:presLayoutVars>
          <dgm:chMax val="0"/>
          <dgm:chPref val="0"/>
          <dgm:bulletEnabled val="1"/>
        </dgm:presLayoutVars>
      </dgm:prSet>
      <dgm:spPr/>
    </dgm:pt>
    <dgm:pt modelId="{18D44A31-42AF-6D40-B63E-B7608A2D1134}" type="pres">
      <dgm:prSet presAssocID="{6D94F40B-FBF6-6346-B0AD-7F5CE4B5B7D4}" presName="sibTrans" presStyleCnt="0"/>
      <dgm:spPr/>
    </dgm:pt>
    <dgm:pt modelId="{2823F368-B9B2-A949-8978-111590392BF5}" type="pres">
      <dgm:prSet presAssocID="{F0B5CE18-B4E2-C546-96EF-8A1A7642B899}" presName="composite" presStyleCnt="0"/>
      <dgm:spPr/>
    </dgm:pt>
    <dgm:pt modelId="{68982C2D-6C71-5244-8BBD-E6E0CCB8594E}" type="pres">
      <dgm:prSet presAssocID="{F0B5CE18-B4E2-C546-96EF-8A1A7642B899}" presName="bentUpArrow1" presStyleLbl="alignImgPlace1" presStyleIdx="1" presStyleCnt="4" custLinFactNeighborX="-41382" custLinFactNeighborY="-7420"/>
      <dgm:spPr/>
    </dgm:pt>
    <dgm:pt modelId="{30996DE9-3815-B241-8217-C8E93D6007D0}" type="pres">
      <dgm:prSet presAssocID="{F0B5CE18-B4E2-C546-96EF-8A1A7642B899}" presName="ParentText" presStyleLbl="node1" presStyleIdx="1" presStyleCnt="5" custLinFactNeighborX="-45968" custLinFactNeighborY="-3027">
        <dgm:presLayoutVars>
          <dgm:chMax val="1"/>
          <dgm:chPref val="1"/>
          <dgm:bulletEnabled val="1"/>
        </dgm:presLayoutVars>
      </dgm:prSet>
      <dgm:spPr/>
    </dgm:pt>
    <dgm:pt modelId="{0A6D4B51-0B3D-9047-B78B-194D613C5F5B}" type="pres">
      <dgm:prSet presAssocID="{F0B5CE18-B4E2-C546-96EF-8A1A7642B899}" presName="ChildText" presStyleLbl="revTx" presStyleIdx="1" presStyleCnt="5" custScaleX="417640" custLinFactNeighborX="98668" custLinFactNeighborY="-17889">
        <dgm:presLayoutVars>
          <dgm:chMax val="0"/>
          <dgm:chPref val="0"/>
          <dgm:bulletEnabled val="1"/>
        </dgm:presLayoutVars>
      </dgm:prSet>
      <dgm:spPr/>
    </dgm:pt>
    <dgm:pt modelId="{09390065-3906-494A-96BF-90C6BA89DE69}" type="pres">
      <dgm:prSet presAssocID="{4FA623C2-19CC-D543-A774-292D9567EC4F}" presName="sibTrans" presStyleCnt="0"/>
      <dgm:spPr/>
    </dgm:pt>
    <dgm:pt modelId="{B58D1600-5725-1B44-927C-501127A5CC5B}" type="pres">
      <dgm:prSet presAssocID="{86E554FA-5A06-C140-A4E8-164DC1279667}" presName="composite" presStyleCnt="0"/>
      <dgm:spPr/>
    </dgm:pt>
    <dgm:pt modelId="{1A6A88D0-5EEA-DC4B-AF57-A4379B7EF9DB}" type="pres">
      <dgm:prSet presAssocID="{86E554FA-5A06-C140-A4E8-164DC1279667}" presName="bentUpArrow1" presStyleLbl="alignImgPlace1" presStyleIdx="2" presStyleCnt="4" custLinFactX="-20305" custLinFactNeighborX="-100000" custLinFactNeighborY="-35326"/>
      <dgm:spPr/>
    </dgm:pt>
    <dgm:pt modelId="{56F348A0-549E-5046-97D8-C4E7EFD0D61B}" type="pres">
      <dgm:prSet presAssocID="{86E554FA-5A06-C140-A4E8-164DC1279667}" presName="ParentText" presStyleLbl="node1" presStyleIdx="2" presStyleCnt="5" custLinFactX="-8167" custLinFactNeighborX="-100000" custLinFactNeighborY="-25999">
        <dgm:presLayoutVars>
          <dgm:chMax val="1"/>
          <dgm:chPref val="1"/>
          <dgm:bulletEnabled val="1"/>
        </dgm:presLayoutVars>
      </dgm:prSet>
      <dgm:spPr/>
    </dgm:pt>
    <dgm:pt modelId="{3BDD7FD4-E497-E944-9824-5194F3AABADE}" type="pres">
      <dgm:prSet presAssocID="{86E554FA-5A06-C140-A4E8-164DC1279667}" presName="ChildText" presStyleLbl="revTx" presStyleIdx="2" presStyleCnt="5" custScaleX="484504" custScaleY="139073" custLinFactNeighborX="44250" custLinFactNeighborY="-35281">
        <dgm:presLayoutVars>
          <dgm:chMax val="0"/>
          <dgm:chPref val="0"/>
          <dgm:bulletEnabled val="1"/>
        </dgm:presLayoutVars>
      </dgm:prSet>
      <dgm:spPr/>
    </dgm:pt>
    <dgm:pt modelId="{50496146-02F9-EB4F-B668-BBCBDFDA1FF8}" type="pres">
      <dgm:prSet presAssocID="{C73906FA-35F1-A34D-95D4-6D78739C411A}" presName="sibTrans" presStyleCnt="0"/>
      <dgm:spPr/>
    </dgm:pt>
    <dgm:pt modelId="{9DF7538F-F30B-BB4B-90D1-B6DAD4A09CC5}" type="pres">
      <dgm:prSet presAssocID="{F1EB70A9-648E-3F48-8D0F-462F8ECA3C98}" presName="composite" presStyleCnt="0"/>
      <dgm:spPr/>
    </dgm:pt>
    <dgm:pt modelId="{D4BCFE12-1ECC-D645-ABE9-EE46ED2CB6CE}" type="pres">
      <dgm:prSet presAssocID="{F1EB70A9-648E-3F48-8D0F-462F8ECA3C98}" presName="bentUpArrow1" presStyleLbl="alignImgPlace1" presStyleIdx="3" presStyleCnt="4" custLinFactX="-12002" custLinFactNeighborX="-100000" custLinFactNeighborY="-26464"/>
      <dgm:spPr/>
    </dgm:pt>
    <dgm:pt modelId="{3E21A1E1-C725-504B-B4B8-7A8B7D9818C0}" type="pres">
      <dgm:prSet presAssocID="{F1EB70A9-648E-3F48-8D0F-462F8ECA3C98}" presName="ParentText" presStyleLbl="node1" presStyleIdx="3" presStyleCnt="5" custScaleX="119780" custLinFactX="-25186" custLinFactNeighborX="-100000" custLinFactNeighborY="-20536">
        <dgm:presLayoutVars>
          <dgm:chMax val="1"/>
          <dgm:chPref val="1"/>
          <dgm:bulletEnabled val="1"/>
        </dgm:presLayoutVars>
      </dgm:prSet>
      <dgm:spPr/>
    </dgm:pt>
    <dgm:pt modelId="{ECD57219-80AF-014E-AC13-9718A681E10E}" type="pres">
      <dgm:prSet presAssocID="{F1EB70A9-648E-3F48-8D0F-462F8ECA3C98}" presName="ChildText" presStyleLbl="revTx" presStyleIdx="3" presStyleCnt="5" custScaleX="483693" custLinFactNeighborX="47160" custLinFactNeighborY="-25327">
        <dgm:presLayoutVars>
          <dgm:chMax val="0"/>
          <dgm:chPref val="0"/>
          <dgm:bulletEnabled val="1"/>
        </dgm:presLayoutVars>
      </dgm:prSet>
      <dgm:spPr/>
    </dgm:pt>
    <dgm:pt modelId="{5687C311-771D-084B-81D1-4DC76A120151}" type="pres">
      <dgm:prSet presAssocID="{D920515E-9B4F-CE4B-B207-2882786129C5}" presName="sibTrans" presStyleCnt="0"/>
      <dgm:spPr/>
    </dgm:pt>
    <dgm:pt modelId="{3CF7FE4B-2AFB-2141-90FA-45A0A88D2CC6}" type="pres">
      <dgm:prSet presAssocID="{AC24ADE3-F922-9F4D-B059-A4AB8A9F5336}" presName="composite" presStyleCnt="0"/>
      <dgm:spPr/>
    </dgm:pt>
    <dgm:pt modelId="{57BA4D7F-A61D-4743-80A4-C0834AE9D02B}" type="pres">
      <dgm:prSet presAssocID="{AC24ADE3-F922-9F4D-B059-A4AB8A9F5336}" presName="ParentText" presStyleLbl="node1" presStyleIdx="4" presStyleCnt="5" custLinFactX="-28625" custLinFactNeighborX="-100000" custLinFactNeighborY="-20418">
        <dgm:presLayoutVars>
          <dgm:chMax val="1"/>
          <dgm:chPref val="1"/>
          <dgm:bulletEnabled val="1"/>
        </dgm:presLayoutVars>
      </dgm:prSet>
      <dgm:spPr/>
    </dgm:pt>
    <dgm:pt modelId="{D32E9906-3DF3-7A47-B045-4BF2BAD4585E}" type="pres">
      <dgm:prSet presAssocID="{AC24ADE3-F922-9F4D-B059-A4AB8A9F5336}" presName="FinalChildText" presStyleLbl="revTx" presStyleIdx="4" presStyleCnt="5" custScaleX="402509" custLinFactNeighborX="-16567" custLinFactNeighborY="-17683">
        <dgm:presLayoutVars>
          <dgm:chMax val="0"/>
          <dgm:chPref val="0"/>
          <dgm:bulletEnabled val="1"/>
        </dgm:presLayoutVars>
      </dgm:prSet>
      <dgm:spPr/>
    </dgm:pt>
  </dgm:ptLst>
  <dgm:cxnLst>
    <dgm:cxn modelId="{12887305-1CE7-5B47-9706-ED6EE5F03BEC}" srcId="{86E554FA-5A06-C140-A4E8-164DC1279667}" destId="{D632DF5B-4991-3949-9D95-AFF63103EA40}" srcOrd="0" destOrd="0" parTransId="{229B754F-15F8-894B-B438-1598EBBB7C19}" sibTransId="{357685BA-96D9-6945-81AB-CFA65576AAA9}"/>
    <dgm:cxn modelId="{2569361A-95FE-9846-9C52-0449BC89C76E}" type="presOf" srcId="{A2CB3FC8-8A76-FD48-8656-B2A1A1A9A833}" destId="{26799AB4-B4F5-9448-9524-876C530E459F}" srcOrd="0" destOrd="0" presId="urn:microsoft.com/office/officeart/2005/8/layout/StepDownProcess"/>
    <dgm:cxn modelId="{3DBCD922-65FB-6943-A114-424A90BDE24D}" type="presOf" srcId="{D632DF5B-4991-3949-9D95-AFF63103EA40}" destId="{3BDD7FD4-E497-E944-9824-5194F3AABADE}" srcOrd="0" destOrd="0" presId="urn:microsoft.com/office/officeart/2005/8/layout/StepDownProcess"/>
    <dgm:cxn modelId="{B099872E-24FD-EE49-BC71-808B7D970D59}" srcId="{F1EB70A9-648E-3F48-8D0F-462F8ECA3C98}" destId="{E0F64A54-5338-044F-949D-A44686269E72}" srcOrd="0" destOrd="0" parTransId="{2C7627DF-DB5C-6A43-90BA-1C5FE0072553}" sibTransId="{AAC37E1B-1D7A-1245-8026-759C53D708BB}"/>
    <dgm:cxn modelId="{276F2C2F-E3F4-0847-949D-68CF3DEBACC0}" type="presOf" srcId="{43318EE2-F2DA-1348-BC00-0328EB5DFE3A}" destId="{43410576-0CFD-8D4A-BB12-3A5F2C149FD1}" srcOrd="0" destOrd="0" presId="urn:microsoft.com/office/officeart/2005/8/layout/StepDownProcess"/>
    <dgm:cxn modelId="{BD25A636-9256-484F-AF16-E49E7757AE21}" srcId="{F0B5CE18-B4E2-C546-96EF-8A1A7642B899}" destId="{1EEB0875-FD21-8A4D-9605-5CDC89563E7A}" srcOrd="0" destOrd="0" parTransId="{9BE89E1A-2FC5-A943-949C-55A0A425803D}" sibTransId="{7B04E646-808C-DA41-861B-4BC2545B383E}"/>
    <dgm:cxn modelId="{A721E33C-083A-1D43-9467-3A4C3D423808}" type="presOf" srcId="{3CF84A9B-EC99-5740-A58A-455A56247CA0}" destId="{8168F128-387F-BC4C-AB38-85DEA4EE113B}" srcOrd="0" destOrd="0" presId="urn:microsoft.com/office/officeart/2005/8/layout/StepDownProcess"/>
    <dgm:cxn modelId="{DB21F24B-B43A-A44E-BB32-10F03BD021AC}" srcId="{3CF84A9B-EC99-5740-A58A-455A56247CA0}" destId="{AC24ADE3-F922-9F4D-B059-A4AB8A9F5336}" srcOrd="4" destOrd="0" parTransId="{F192D44B-1DFA-B846-BF3F-6CAF5166627D}" sibTransId="{047E6F30-7983-E049-AA10-4CB0102045C2}"/>
    <dgm:cxn modelId="{0D08F64E-422E-F545-BBA5-B19384E5CA89}" type="presOf" srcId="{E0F64A54-5338-044F-949D-A44686269E72}" destId="{ECD57219-80AF-014E-AC13-9718A681E10E}" srcOrd="0" destOrd="0" presId="urn:microsoft.com/office/officeart/2005/8/layout/StepDownProcess"/>
    <dgm:cxn modelId="{C7360B6D-4FE6-7E40-875D-B529E32598E7}" type="presOf" srcId="{F1EB70A9-648E-3F48-8D0F-462F8ECA3C98}" destId="{3E21A1E1-C725-504B-B4B8-7A8B7D9818C0}" srcOrd="0" destOrd="0" presId="urn:microsoft.com/office/officeart/2005/8/layout/StepDownProcess"/>
    <dgm:cxn modelId="{BF4BC86E-17AD-164E-8CD0-4592557104DC}" srcId="{3CF84A9B-EC99-5740-A58A-455A56247CA0}" destId="{43318EE2-F2DA-1348-BC00-0328EB5DFE3A}" srcOrd="0" destOrd="0" parTransId="{4BA895C0-A0A6-F249-89C8-F5ABA763297B}" sibTransId="{6D94F40B-FBF6-6346-B0AD-7F5CE4B5B7D4}"/>
    <dgm:cxn modelId="{AB160E85-576A-3347-B84A-252CA951B16A}" type="presOf" srcId="{AC24ADE3-F922-9F4D-B059-A4AB8A9F5336}" destId="{57BA4D7F-A61D-4743-80A4-C0834AE9D02B}" srcOrd="0" destOrd="0" presId="urn:microsoft.com/office/officeart/2005/8/layout/StepDownProcess"/>
    <dgm:cxn modelId="{3D9FD587-B58C-9640-8CB6-8FFFD6FE6ED2}" srcId="{AC24ADE3-F922-9F4D-B059-A4AB8A9F5336}" destId="{821554CA-AD5F-5943-B542-E07CB45A1A35}" srcOrd="0" destOrd="0" parTransId="{40C2E3B2-85F8-C640-BE09-632A2B82C29A}" sibTransId="{50250044-D56A-2243-A505-A41C33781F04}"/>
    <dgm:cxn modelId="{C07B1388-661B-1044-B8A4-2789B31F1829}" type="presOf" srcId="{86E554FA-5A06-C140-A4E8-164DC1279667}" destId="{56F348A0-549E-5046-97D8-C4E7EFD0D61B}" srcOrd="0" destOrd="0" presId="urn:microsoft.com/office/officeart/2005/8/layout/StepDownProcess"/>
    <dgm:cxn modelId="{B5B52791-428D-1349-A902-81995C0788B2}" srcId="{3CF84A9B-EC99-5740-A58A-455A56247CA0}" destId="{F0B5CE18-B4E2-C546-96EF-8A1A7642B899}" srcOrd="1" destOrd="0" parTransId="{9BF89971-1E14-A245-B65E-231158618FF4}" sibTransId="{4FA623C2-19CC-D543-A774-292D9567EC4F}"/>
    <dgm:cxn modelId="{06136396-75C7-5E4D-A700-D7BBE1D486B3}" srcId="{43318EE2-F2DA-1348-BC00-0328EB5DFE3A}" destId="{A2CB3FC8-8A76-FD48-8656-B2A1A1A9A833}" srcOrd="0" destOrd="0" parTransId="{EBD66D4B-F00A-6F46-952D-F99716E67617}" sibTransId="{CD9266FC-3403-B749-AD12-87F1B6201346}"/>
    <dgm:cxn modelId="{467C83B0-8014-7A43-A158-2D37E9221368}" type="presOf" srcId="{F0B5CE18-B4E2-C546-96EF-8A1A7642B899}" destId="{30996DE9-3815-B241-8217-C8E93D6007D0}" srcOrd="0" destOrd="0" presId="urn:microsoft.com/office/officeart/2005/8/layout/StepDownProcess"/>
    <dgm:cxn modelId="{2FD90CBA-4E62-984A-8E00-E64C6425715E}" srcId="{3CF84A9B-EC99-5740-A58A-455A56247CA0}" destId="{F1EB70A9-648E-3F48-8D0F-462F8ECA3C98}" srcOrd="3" destOrd="0" parTransId="{B47CC6D1-3095-1942-9AB0-341A15F3CFC7}" sibTransId="{D920515E-9B4F-CE4B-B207-2882786129C5}"/>
    <dgm:cxn modelId="{A64D78D2-BD4B-9B43-90D9-017F32F500A1}" type="presOf" srcId="{821554CA-AD5F-5943-B542-E07CB45A1A35}" destId="{D32E9906-3DF3-7A47-B045-4BF2BAD4585E}" srcOrd="0" destOrd="0" presId="urn:microsoft.com/office/officeart/2005/8/layout/StepDownProcess"/>
    <dgm:cxn modelId="{C9FA32E3-9354-5B4F-810B-9C7A1B12AE4B}" type="presOf" srcId="{1EEB0875-FD21-8A4D-9605-5CDC89563E7A}" destId="{0A6D4B51-0B3D-9047-B78B-194D613C5F5B}" srcOrd="0" destOrd="0" presId="urn:microsoft.com/office/officeart/2005/8/layout/StepDownProcess"/>
    <dgm:cxn modelId="{339BC0F1-D34B-7544-B835-8D2F532C994D}" srcId="{3CF84A9B-EC99-5740-A58A-455A56247CA0}" destId="{86E554FA-5A06-C140-A4E8-164DC1279667}" srcOrd="2" destOrd="0" parTransId="{AC7F48CA-0D53-7C4E-90E2-BD7F9B3A5F6C}" sibTransId="{C73906FA-35F1-A34D-95D4-6D78739C411A}"/>
    <dgm:cxn modelId="{19716B8B-900F-C941-9F34-C09EC8011613}" type="presParOf" srcId="{8168F128-387F-BC4C-AB38-85DEA4EE113B}" destId="{D1BE0099-1D13-8E47-B040-86238A8C1553}" srcOrd="0" destOrd="0" presId="urn:microsoft.com/office/officeart/2005/8/layout/StepDownProcess"/>
    <dgm:cxn modelId="{CED00D99-420F-6A4F-80E4-642EEAFF8017}" type="presParOf" srcId="{D1BE0099-1D13-8E47-B040-86238A8C1553}" destId="{DF950927-AD26-0E4C-9B5E-50846CE02561}" srcOrd="0" destOrd="0" presId="urn:microsoft.com/office/officeart/2005/8/layout/StepDownProcess"/>
    <dgm:cxn modelId="{38C766FE-1D97-E441-9148-885994DCA75B}" type="presParOf" srcId="{D1BE0099-1D13-8E47-B040-86238A8C1553}" destId="{43410576-0CFD-8D4A-BB12-3A5F2C149FD1}" srcOrd="1" destOrd="0" presId="urn:microsoft.com/office/officeart/2005/8/layout/StepDownProcess"/>
    <dgm:cxn modelId="{698C6D60-A791-7946-8A7B-2E8F111E0C9A}" type="presParOf" srcId="{D1BE0099-1D13-8E47-B040-86238A8C1553}" destId="{26799AB4-B4F5-9448-9524-876C530E459F}" srcOrd="2" destOrd="0" presId="urn:microsoft.com/office/officeart/2005/8/layout/StepDownProcess"/>
    <dgm:cxn modelId="{FE14316B-DF38-2146-9FF8-0F64A156A572}" type="presParOf" srcId="{8168F128-387F-BC4C-AB38-85DEA4EE113B}" destId="{18D44A31-42AF-6D40-B63E-B7608A2D1134}" srcOrd="1" destOrd="0" presId="urn:microsoft.com/office/officeart/2005/8/layout/StepDownProcess"/>
    <dgm:cxn modelId="{3E1D989B-D390-294E-94E1-BB7492C2E468}" type="presParOf" srcId="{8168F128-387F-BC4C-AB38-85DEA4EE113B}" destId="{2823F368-B9B2-A949-8978-111590392BF5}" srcOrd="2" destOrd="0" presId="urn:microsoft.com/office/officeart/2005/8/layout/StepDownProcess"/>
    <dgm:cxn modelId="{9E1DD361-4C69-4646-B055-BE623038CD6D}" type="presParOf" srcId="{2823F368-B9B2-A949-8978-111590392BF5}" destId="{68982C2D-6C71-5244-8BBD-E6E0CCB8594E}" srcOrd="0" destOrd="0" presId="urn:microsoft.com/office/officeart/2005/8/layout/StepDownProcess"/>
    <dgm:cxn modelId="{1339CEB6-1479-3A46-A1B1-C0F90B492884}" type="presParOf" srcId="{2823F368-B9B2-A949-8978-111590392BF5}" destId="{30996DE9-3815-B241-8217-C8E93D6007D0}" srcOrd="1" destOrd="0" presId="urn:microsoft.com/office/officeart/2005/8/layout/StepDownProcess"/>
    <dgm:cxn modelId="{20ADB7B7-9DEC-044F-A1A7-C06593176926}" type="presParOf" srcId="{2823F368-B9B2-A949-8978-111590392BF5}" destId="{0A6D4B51-0B3D-9047-B78B-194D613C5F5B}" srcOrd="2" destOrd="0" presId="urn:microsoft.com/office/officeart/2005/8/layout/StepDownProcess"/>
    <dgm:cxn modelId="{08030A08-5D36-9848-B7AA-20093FFCB56A}" type="presParOf" srcId="{8168F128-387F-BC4C-AB38-85DEA4EE113B}" destId="{09390065-3906-494A-96BF-90C6BA89DE69}" srcOrd="3" destOrd="0" presId="urn:microsoft.com/office/officeart/2005/8/layout/StepDownProcess"/>
    <dgm:cxn modelId="{7B824777-7BFE-CB40-9C00-EC4D3A0C39C5}" type="presParOf" srcId="{8168F128-387F-BC4C-AB38-85DEA4EE113B}" destId="{B58D1600-5725-1B44-927C-501127A5CC5B}" srcOrd="4" destOrd="0" presId="urn:microsoft.com/office/officeart/2005/8/layout/StepDownProcess"/>
    <dgm:cxn modelId="{096BB7BB-4455-CC4D-8BD9-3A579BD162AB}" type="presParOf" srcId="{B58D1600-5725-1B44-927C-501127A5CC5B}" destId="{1A6A88D0-5EEA-DC4B-AF57-A4379B7EF9DB}" srcOrd="0" destOrd="0" presId="urn:microsoft.com/office/officeart/2005/8/layout/StepDownProcess"/>
    <dgm:cxn modelId="{A323D56C-1D23-2D4C-AC6C-26401595DE57}" type="presParOf" srcId="{B58D1600-5725-1B44-927C-501127A5CC5B}" destId="{56F348A0-549E-5046-97D8-C4E7EFD0D61B}" srcOrd="1" destOrd="0" presId="urn:microsoft.com/office/officeart/2005/8/layout/StepDownProcess"/>
    <dgm:cxn modelId="{84EBCE9F-9332-C845-9EB1-B3C86C9705BA}" type="presParOf" srcId="{B58D1600-5725-1B44-927C-501127A5CC5B}" destId="{3BDD7FD4-E497-E944-9824-5194F3AABADE}" srcOrd="2" destOrd="0" presId="urn:microsoft.com/office/officeart/2005/8/layout/StepDownProcess"/>
    <dgm:cxn modelId="{43CFEDDC-0D22-C949-9F3C-228F17297984}" type="presParOf" srcId="{8168F128-387F-BC4C-AB38-85DEA4EE113B}" destId="{50496146-02F9-EB4F-B668-BBCBDFDA1FF8}" srcOrd="5" destOrd="0" presId="urn:microsoft.com/office/officeart/2005/8/layout/StepDownProcess"/>
    <dgm:cxn modelId="{D7F0BA51-A0F6-E74E-BCD4-984248F671AD}" type="presParOf" srcId="{8168F128-387F-BC4C-AB38-85DEA4EE113B}" destId="{9DF7538F-F30B-BB4B-90D1-B6DAD4A09CC5}" srcOrd="6" destOrd="0" presId="urn:microsoft.com/office/officeart/2005/8/layout/StepDownProcess"/>
    <dgm:cxn modelId="{59F54B11-65BA-9F4C-B8D7-CADFC4A051EE}" type="presParOf" srcId="{9DF7538F-F30B-BB4B-90D1-B6DAD4A09CC5}" destId="{D4BCFE12-1ECC-D645-ABE9-EE46ED2CB6CE}" srcOrd="0" destOrd="0" presId="urn:microsoft.com/office/officeart/2005/8/layout/StepDownProcess"/>
    <dgm:cxn modelId="{B025E431-312A-9342-A04D-620D581F12F1}" type="presParOf" srcId="{9DF7538F-F30B-BB4B-90D1-B6DAD4A09CC5}" destId="{3E21A1E1-C725-504B-B4B8-7A8B7D9818C0}" srcOrd="1" destOrd="0" presId="urn:microsoft.com/office/officeart/2005/8/layout/StepDownProcess"/>
    <dgm:cxn modelId="{635DD685-008F-6241-9D56-8A55320B9894}" type="presParOf" srcId="{9DF7538F-F30B-BB4B-90D1-B6DAD4A09CC5}" destId="{ECD57219-80AF-014E-AC13-9718A681E10E}" srcOrd="2" destOrd="0" presId="urn:microsoft.com/office/officeart/2005/8/layout/StepDownProcess"/>
    <dgm:cxn modelId="{B8CA7767-47AF-5F47-8CFE-9D370E34E570}" type="presParOf" srcId="{8168F128-387F-BC4C-AB38-85DEA4EE113B}" destId="{5687C311-771D-084B-81D1-4DC76A120151}" srcOrd="7" destOrd="0" presId="urn:microsoft.com/office/officeart/2005/8/layout/StepDownProcess"/>
    <dgm:cxn modelId="{BD8B4C25-C79D-114F-BA5C-271E44122996}" type="presParOf" srcId="{8168F128-387F-BC4C-AB38-85DEA4EE113B}" destId="{3CF7FE4B-2AFB-2141-90FA-45A0A88D2CC6}" srcOrd="8" destOrd="0" presId="urn:microsoft.com/office/officeart/2005/8/layout/StepDownProcess"/>
    <dgm:cxn modelId="{2064B9B3-5AE3-194C-886C-B36535965D45}" type="presParOf" srcId="{3CF7FE4B-2AFB-2141-90FA-45A0A88D2CC6}" destId="{57BA4D7F-A61D-4743-80A4-C0834AE9D02B}" srcOrd="0" destOrd="0" presId="urn:microsoft.com/office/officeart/2005/8/layout/StepDownProcess"/>
    <dgm:cxn modelId="{5A57D1EF-988E-A14E-8919-FB3FEB25580E}" type="presParOf" srcId="{3CF7FE4B-2AFB-2141-90FA-45A0A88D2CC6}" destId="{D32E9906-3DF3-7A47-B045-4BF2BAD4585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F84A9B-EC99-5740-A58A-455A56247CA0}"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43318EE2-F2DA-1348-BC00-0328EB5DFE3A}">
      <dgm:prSet phldrT="[Text]"/>
      <dgm:spPr/>
      <dgm:t>
        <a:bodyPr/>
        <a:lstStyle/>
        <a:p>
          <a:r>
            <a:rPr lang="en-US" dirty="0"/>
            <a:t>Step 1: Identification</a:t>
          </a:r>
        </a:p>
      </dgm:t>
    </dgm:pt>
    <dgm:pt modelId="{4BA895C0-A0A6-F249-89C8-F5ABA763297B}" type="parTrans" cxnId="{BF4BC86E-17AD-164E-8CD0-4592557104DC}">
      <dgm:prSet/>
      <dgm:spPr/>
      <dgm:t>
        <a:bodyPr/>
        <a:lstStyle/>
        <a:p>
          <a:endParaRPr lang="en-US"/>
        </a:p>
      </dgm:t>
    </dgm:pt>
    <dgm:pt modelId="{6D94F40B-FBF6-6346-B0AD-7F5CE4B5B7D4}" type="sibTrans" cxnId="{BF4BC86E-17AD-164E-8CD0-4592557104DC}">
      <dgm:prSet/>
      <dgm:spPr/>
      <dgm:t>
        <a:bodyPr/>
        <a:lstStyle/>
        <a:p>
          <a:endParaRPr lang="en-US"/>
        </a:p>
      </dgm:t>
    </dgm:pt>
    <dgm:pt modelId="{A2CB3FC8-8A76-FD48-8656-B2A1A1A9A833}">
      <dgm:prSet phldrT="[Text]" custT="1"/>
      <dgm:spPr/>
      <dgm:t>
        <a:bodyPr/>
        <a:lstStyle/>
        <a:p>
          <a:pPr algn="l"/>
          <a:r>
            <a:rPr lang="en-US" sz="1600" dirty="0"/>
            <a:t>  At-Risk individuals need to be identified</a:t>
          </a:r>
        </a:p>
      </dgm:t>
    </dgm:pt>
    <dgm:pt modelId="{EBD66D4B-F00A-6F46-952D-F99716E67617}" type="parTrans" cxnId="{06136396-75C7-5E4D-A700-D7BBE1D486B3}">
      <dgm:prSet/>
      <dgm:spPr/>
      <dgm:t>
        <a:bodyPr/>
        <a:lstStyle/>
        <a:p>
          <a:endParaRPr lang="en-US"/>
        </a:p>
      </dgm:t>
    </dgm:pt>
    <dgm:pt modelId="{CD9266FC-3403-B749-AD12-87F1B6201346}" type="sibTrans" cxnId="{06136396-75C7-5E4D-A700-D7BBE1D486B3}">
      <dgm:prSet/>
      <dgm:spPr/>
      <dgm:t>
        <a:bodyPr/>
        <a:lstStyle/>
        <a:p>
          <a:endParaRPr lang="en-US"/>
        </a:p>
      </dgm:t>
    </dgm:pt>
    <dgm:pt modelId="{F0B5CE18-B4E2-C546-96EF-8A1A7642B899}">
      <dgm:prSet phldrT="[Text]"/>
      <dgm:spPr/>
      <dgm:t>
        <a:bodyPr/>
        <a:lstStyle/>
        <a:p>
          <a:r>
            <a:rPr lang="en-US" dirty="0"/>
            <a:t>Step 2: </a:t>
          </a:r>
        </a:p>
        <a:p>
          <a:r>
            <a:rPr lang="en-US" dirty="0"/>
            <a:t>LTBI Screening</a:t>
          </a:r>
        </a:p>
      </dgm:t>
    </dgm:pt>
    <dgm:pt modelId="{9BF89971-1E14-A245-B65E-231158618FF4}" type="parTrans" cxnId="{B5B52791-428D-1349-A902-81995C0788B2}">
      <dgm:prSet/>
      <dgm:spPr/>
      <dgm:t>
        <a:bodyPr/>
        <a:lstStyle/>
        <a:p>
          <a:endParaRPr lang="en-US"/>
        </a:p>
      </dgm:t>
    </dgm:pt>
    <dgm:pt modelId="{4FA623C2-19CC-D543-A774-292D9567EC4F}" type="sibTrans" cxnId="{B5B52791-428D-1349-A902-81995C0788B2}">
      <dgm:prSet/>
      <dgm:spPr/>
      <dgm:t>
        <a:bodyPr/>
        <a:lstStyle/>
        <a:p>
          <a:endParaRPr lang="en-US"/>
        </a:p>
      </dgm:t>
    </dgm:pt>
    <dgm:pt modelId="{1EEB0875-FD21-8A4D-9605-5CDC89563E7A}">
      <dgm:prSet phldrT="[Text]" custT="1"/>
      <dgm:spPr/>
      <dgm:t>
        <a:bodyPr/>
        <a:lstStyle/>
        <a:p>
          <a:r>
            <a:rPr lang="en-US" sz="1600" dirty="0"/>
            <a:t>High-Risk</a:t>
          </a:r>
          <a:r>
            <a:rPr lang="en-US" sz="1600" baseline="0" dirty="0"/>
            <a:t> individuals undergo LTBI screening</a:t>
          </a:r>
          <a:endParaRPr lang="en-US" sz="1600" dirty="0"/>
        </a:p>
      </dgm:t>
    </dgm:pt>
    <dgm:pt modelId="{9BE89E1A-2FC5-A943-949C-55A0A425803D}" type="parTrans" cxnId="{BD25A636-9256-484F-AF16-E49E7757AE21}">
      <dgm:prSet/>
      <dgm:spPr/>
      <dgm:t>
        <a:bodyPr/>
        <a:lstStyle/>
        <a:p>
          <a:endParaRPr lang="en-US"/>
        </a:p>
      </dgm:t>
    </dgm:pt>
    <dgm:pt modelId="{7B04E646-808C-DA41-861B-4BC2545B383E}" type="sibTrans" cxnId="{BD25A636-9256-484F-AF16-E49E7757AE21}">
      <dgm:prSet/>
      <dgm:spPr/>
      <dgm:t>
        <a:bodyPr/>
        <a:lstStyle/>
        <a:p>
          <a:endParaRPr lang="en-US"/>
        </a:p>
      </dgm:t>
    </dgm:pt>
    <dgm:pt modelId="{86E554FA-5A06-C140-A4E8-164DC1279667}">
      <dgm:prSet phldrT="[Text]"/>
      <dgm:spPr/>
      <dgm:t>
        <a:bodyPr/>
        <a:lstStyle/>
        <a:p>
          <a:pPr>
            <a:spcAft>
              <a:spcPts val="0"/>
            </a:spcAft>
          </a:pPr>
          <a:r>
            <a:rPr lang="en-US" dirty="0"/>
            <a:t>Step 3: </a:t>
          </a:r>
        </a:p>
        <a:p>
          <a:pPr>
            <a:spcAft>
              <a:spcPts val="0"/>
            </a:spcAft>
          </a:pPr>
          <a:r>
            <a:rPr lang="en-US" dirty="0"/>
            <a:t>Active TB Evaluation</a:t>
          </a:r>
        </a:p>
      </dgm:t>
    </dgm:pt>
    <dgm:pt modelId="{AC7F48CA-0D53-7C4E-90E2-BD7F9B3A5F6C}" type="parTrans" cxnId="{339BC0F1-D34B-7544-B835-8D2F532C994D}">
      <dgm:prSet/>
      <dgm:spPr/>
      <dgm:t>
        <a:bodyPr/>
        <a:lstStyle/>
        <a:p>
          <a:endParaRPr lang="en-US"/>
        </a:p>
      </dgm:t>
    </dgm:pt>
    <dgm:pt modelId="{C73906FA-35F1-A34D-95D4-6D78739C411A}" type="sibTrans" cxnId="{339BC0F1-D34B-7544-B835-8D2F532C994D}">
      <dgm:prSet/>
      <dgm:spPr/>
      <dgm:t>
        <a:bodyPr/>
        <a:lstStyle/>
        <a:p>
          <a:endParaRPr lang="en-US"/>
        </a:p>
      </dgm:t>
    </dgm:pt>
    <dgm:pt modelId="{D632DF5B-4991-3949-9D95-AFF63103EA40}">
      <dgm:prSet phldrT="[Text]" custT="1"/>
      <dgm:spPr/>
      <dgm:t>
        <a:bodyPr/>
        <a:lstStyle/>
        <a:p>
          <a:r>
            <a:rPr lang="en-US" sz="1600" dirty="0"/>
            <a:t>Individuals who test positive for LTBI undergo active TB evaluation with symptom screen and chest X-ray</a:t>
          </a:r>
        </a:p>
      </dgm:t>
    </dgm:pt>
    <dgm:pt modelId="{229B754F-15F8-894B-B438-1598EBBB7C19}" type="parTrans" cxnId="{12887305-1CE7-5B47-9706-ED6EE5F03BEC}">
      <dgm:prSet/>
      <dgm:spPr/>
      <dgm:t>
        <a:bodyPr/>
        <a:lstStyle/>
        <a:p>
          <a:endParaRPr lang="en-US"/>
        </a:p>
      </dgm:t>
    </dgm:pt>
    <dgm:pt modelId="{357685BA-96D9-6945-81AB-CFA65576AAA9}" type="sibTrans" cxnId="{12887305-1CE7-5B47-9706-ED6EE5F03BEC}">
      <dgm:prSet/>
      <dgm:spPr/>
      <dgm:t>
        <a:bodyPr/>
        <a:lstStyle/>
        <a:p>
          <a:endParaRPr lang="en-US"/>
        </a:p>
      </dgm:t>
    </dgm:pt>
    <dgm:pt modelId="{F1EB70A9-648E-3F48-8D0F-462F8ECA3C98}">
      <dgm:prSet/>
      <dgm:spPr/>
      <dgm:t>
        <a:bodyPr/>
        <a:lstStyle/>
        <a:p>
          <a:pPr>
            <a:spcAft>
              <a:spcPts val="0"/>
            </a:spcAft>
          </a:pPr>
          <a:r>
            <a:rPr lang="en-US" dirty="0"/>
            <a:t>Step 4: </a:t>
          </a:r>
        </a:p>
        <a:p>
          <a:pPr>
            <a:spcAft>
              <a:spcPts val="0"/>
            </a:spcAft>
          </a:pPr>
          <a:r>
            <a:rPr lang="en-US" dirty="0"/>
            <a:t>LTBI treatment initiation</a:t>
          </a:r>
        </a:p>
      </dgm:t>
    </dgm:pt>
    <dgm:pt modelId="{B47CC6D1-3095-1942-9AB0-341A15F3CFC7}" type="parTrans" cxnId="{2FD90CBA-4E62-984A-8E00-E64C6425715E}">
      <dgm:prSet/>
      <dgm:spPr/>
      <dgm:t>
        <a:bodyPr/>
        <a:lstStyle/>
        <a:p>
          <a:endParaRPr lang="en-US"/>
        </a:p>
      </dgm:t>
    </dgm:pt>
    <dgm:pt modelId="{D920515E-9B4F-CE4B-B207-2882786129C5}" type="sibTrans" cxnId="{2FD90CBA-4E62-984A-8E00-E64C6425715E}">
      <dgm:prSet/>
      <dgm:spPr/>
      <dgm:t>
        <a:bodyPr/>
        <a:lstStyle/>
        <a:p>
          <a:endParaRPr lang="en-US"/>
        </a:p>
      </dgm:t>
    </dgm:pt>
    <dgm:pt modelId="{E0F64A54-5338-044F-949D-A44686269E72}">
      <dgm:prSet custT="1"/>
      <dgm:spPr/>
      <dgm:t>
        <a:bodyPr/>
        <a:lstStyle/>
        <a:p>
          <a:pPr>
            <a:spcAft>
              <a:spcPts val="0"/>
            </a:spcAft>
          </a:pPr>
          <a:r>
            <a:rPr lang="en-US" sz="1600" dirty="0"/>
            <a:t>Individuals who do not have active TB disease are started on LTBI treatment</a:t>
          </a:r>
        </a:p>
      </dgm:t>
    </dgm:pt>
    <dgm:pt modelId="{2C7627DF-DB5C-6A43-90BA-1C5FE0072553}" type="parTrans" cxnId="{B099872E-24FD-EE49-BC71-808B7D970D59}">
      <dgm:prSet/>
      <dgm:spPr/>
      <dgm:t>
        <a:bodyPr/>
        <a:lstStyle/>
        <a:p>
          <a:endParaRPr lang="en-US"/>
        </a:p>
      </dgm:t>
    </dgm:pt>
    <dgm:pt modelId="{AAC37E1B-1D7A-1245-8026-759C53D708BB}" type="sibTrans" cxnId="{B099872E-24FD-EE49-BC71-808B7D970D59}">
      <dgm:prSet/>
      <dgm:spPr/>
      <dgm:t>
        <a:bodyPr/>
        <a:lstStyle/>
        <a:p>
          <a:endParaRPr lang="en-US"/>
        </a:p>
      </dgm:t>
    </dgm:pt>
    <dgm:pt modelId="{AC24ADE3-F922-9F4D-B059-A4AB8A9F5336}">
      <dgm:prSet/>
      <dgm:spPr/>
      <dgm:t>
        <a:bodyPr/>
        <a:lstStyle/>
        <a:p>
          <a:pPr>
            <a:spcAft>
              <a:spcPts val="0"/>
            </a:spcAft>
          </a:pPr>
          <a:r>
            <a:rPr lang="en-US" dirty="0"/>
            <a:t>Step 5: LTBI treatment completion</a:t>
          </a:r>
        </a:p>
      </dgm:t>
    </dgm:pt>
    <dgm:pt modelId="{F192D44B-1DFA-B846-BF3F-6CAF5166627D}" type="parTrans" cxnId="{DB21F24B-B43A-A44E-BB32-10F03BD021AC}">
      <dgm:prSet/>
      <dgm:spPr/>
      <dgm:t>
        <a:bodyPr/>
        <a:lstStyle/>
        <a:p>
          <a:endParaRPr lang="en-US"/>
        </a:p>
      </dgm:t>
    </dgm:pt>
    <dgm:pt modelId="{047E6F30-7983-E049-AA10-4CB0102045C2}" type="sibTrans" cxnId="{DB21F24B-B43A-A44E-BB32-10F03BD021AC}">
      <dgm:prSet/>
      <dgm:spPr/>
      <dgm:t>
        <a:bodyPr/>
        <a:lstStyle/>
        <a:p>
          <a:endParaRPr lang="en-US"/>
        </a:p>
      </dgm:t>
    </dgm:pt>
    <dgm:pt modelId="{821554CA-AD5F-5943-B542-E07CB45A1A35}">
      <dgm:prSet custT="1"/>
      <dgm:spPr/>
      <dgm:t>
        <a:bodyPr/>
        <a:lstStyle/>
        <a:p>
          <a:pPr>
            <a:spcAft>
              <a:spcPts val="0"/>
            </a:spcAft>
          </a:pPr>
          <a:r>
            <a:rPr lang="en-US" sz="1600" dirty="0"/>
            <a:t>Individuals started on LTBI treatment need to follow up monthly and complete therapy</a:t>
          </a:r>
        </a:p>
      </dgm:t>
    </dgm:pt>
    <dgm:pt modelId="{40C2E3B2-85F8-C640-BE09-632A2B82C29A}" type="parTrans" cxnId="{3D9FD587-B58C-9640-8CB6-8FFFD6FE6ED2}">
      <dgm:prSet/>
      <dgm:spPr/>
      <dgm:t>
        <a:bodyPr/>
        <a:lstStyle/>
        <a:p>
          <a:endParaRPr lang="en-US"/>
        </a:p>
      </dgm:t>
    </dgm:pt>
    <dgm:pt modelId="{50250044-D56A-2243-A505-A41C33781F04}" type="sibTrans" cxnId="{3D9FD587-B58C-9640-8CB6-8FFFD6FE6ED2}">
      <dgm:prSet/>
      <dgm:spPr/>
      <dgm:t>
        <a:bodyPr/>
        <a:lstStyle/>
        <a:p>
          <a:endParaRPr lang="en-US"/>
        </a:p>
      </dgm:t>
    </dgm:pt>
    <dgm:pt modelId="{8168F128-387F-BC4C-AB38-85DEA4EE113B}" type="pres">
      <dgm:prSet presAssocID="{3CF84A9B-EC99-5740-A58A-455A56247CA0}" presName="rootnode" presStyleCnt="0">
        <dgm:presLayoutVars>
          <dgm:chMax/>
          <dgm:chPref/>
          <dgm:dir/>
          <dgm:animLvl val="lvl"/>
        </dgm:presLayoutVars>
      </dgm:prSet>
      <dgm:spPr/>
    </dgm:pt>
    <dgm:pt modelId="{D1BE0099-1D13-8E47-B040-86238A8C1553}" type="pres">
      <dgm:prSet presAssocID="{43318EE2-F2DA-1348-BC00-0328EB5DFE3A}" presName="composite" presStyleCnt="0"/>
      <dgm:spPr/>
    </dgm:pt>
    <dgm:pt modelId="{DF950927-AD26-0E4C-9B5E-50846CE02561}" type="pres">
      <dgm:prSet presAssocID="{43318EE2-F2DA-1348-BC00-0328EB5DFE3A}" presName="bentUpArrow1" presStyleLbl="alignImgPlace1" presStyleIdx="0" presStyleCnt="4" custLinFactNeighborX="18864" custLinFactNeighborY="-8242"/>
      <dgm:spPr/>
    </dgm:pt>
    <dgm:pt modelId="{43410576-0CFD-8D4A-BB12-3A5F2C149FD1}" type="pres">
      <dgm:prSet presAssocID="{43318EE2-F2DA-1348-BC00-0328EB5DFE3A}" presName="ParentText" presStyleLbl="node1" presStyleIdx="0" presStyleCnt="5">
        <dgm:presLayoutVars>
          <dgm:chMax val="1"/>
          <dgm:chPref val="1"/>
          <dgm:bulletEnabled val="1"/>
        </dgm:presLayoutVars>
      </dgm:prSet>
      <dgm:spPr/>
    </dgm:pt>
    <dgm:pt modelId="{26799AB4-B4F5-9448-9524-876C530E459F}" type="pres">
      <dgm:prSet presAssocID="{43318EE2-F2DA-1348-BC00-0328EB5DFE3A}" presName="ChildText" presStyleLbl="revTx" presStyleIdx="0" presStyleCnt="5" custScaleX="425776" custLinFactX="62496" custLinFactNeighborX="100000" custLinFactNeighborY="4700">
        <dgm:presLayoutVars>
          <dgm:chMax val="0"/>
          <dgm:chPref val="0"/>
          <dgm:bulletEnabled val="1"/>
        </dgm:presLayoutVars>
      </dgm:prSet>
      <dgm:spPr/>
    </dgm:pt>
    <dgm:pt modelId="{18D44A31-42AF-6D40-B63E-B7608A2D1134}" type="pres">
      <dgm:prSet presAssocID="{6D94F40B-FBF6-6346-B0AD-7F5CE4B5B7D4}" presName="sibTrans" presStyleCnt="0"/>
      <dgm:spPr/>
    </dgm:pt>
    <dgm:pt modelId="{2823F368-B9B2-A949-8978-111590392BF5}" type="pres">
      <dgm:prSet presAssocID="{F0B5CE18-B4E2-C546-96EF-8A1A7642B899}" presName="composite" presStyleCnt="0"/>
      <dgm:spPr/>
    </dgm:pt>
    <dgm:pt modelId="{68982C2D-6C71-5244-8BBD-E6E0CCB8594E}" type="pres">
      <dgm:prSet presAssocID="{F0B5CE18-B4E2-C546-96EF-8A1A7642B899}" presName="bentUpArrow1" presStyleLbl="alignImgPlace1" presStyleIdx="1" presStyleCnt="4" custLinFactNeighborX="-41382" custLinFactNeighborY="-7420"/>
      <dgm:spPr/>
    </dgm:pt>
    <dgm:pt modelId="{30996DE9-3815-B241-8217-C8E93D6007D0}" type="pres">
      <dgm:prSet presAssocID="{F0B5CE18-B4E2-C546-96EF-8A1A7642B899}" presName="ParentText" presStyleLbl="node1" presStyleIdx="1" presStyleCnt="5" custLinFactNeighborX="-45968" custLinFactNeighborY="-3027">
        <dgm:presLayoutVars>
          <dgm:chMax val="1"/>
          <dgm:chPref val="1"/>
          <dgm:bulletEnabled val="1"/>
        </dgm:presLayoutVars>
      </dgm:prSet>
      <dgm:spPr/>
    </dgm:pt>
    <dgm:pt modelId="{0A6D4B51-0B3D-9047-B78B-194D613C5F5B}" type="pres">
      <dgm:prSet presAssocID="{F0B5CE18-B4E2-C546-96EF-8A1A7642B899}" presName="ChildText" presStyleLbl="revTx" presStyleIdx="1" presStyleCnt="5" custScaleX="417640" custLinFactNeighborX="98668" custLinFactNeighborY="-17889">
        <dgm:presLayoutVars>
          <dgm:chMax val="0"/>
          <dgm:chPref val="0"/>
          <dgm:bulletEnabled val="1"/>
        </dgm:presLayoutVars>
      </dgm:prSet>
      <dgm:spPr/>
    </dgm:pt>
    <dgm:pt modelId="{09390065-3906-494A-96BF-90C6BA89DE69}" type="pres">
      <dgm:prSet presAssocID="{4FA623C2-19CC-D543-A774-292D9567EC4F}" presName="sibTrans" presStyleCnt="0"/>
      <dgm:spPr/>
    </dgm:pt>
    <dgm:pt modelId="{B58D1600-5725-1B44-927C-501127A5CC5B}" type="pres">
      <dgm:prSet presAssocID="{86E554FA-5A06-C140-A4E8-164DC1279667}" presName="composite" presStyleCnt="0"/>
      <dgm:spPr/>
    </dgm:pt>
    <dgm:pt modelId="{1A6A88D0-5EEA-DC4B-AF57-A4379B7EF9DB}" type="pres">
      <dgm:prSet presAssocID="{86E554FA-5A06-C140-A4E8-164DC1279667}" presName="bentUpArrow1" presStyleLbl="alignImgPlace1" presStyleIdx="2" presStyleCnt="4" custLinFactX="-20305" custLinFactNeighborX="-100000" custLinFactNeighborY="-35326"/>
      <dgm:spPr/>
    </dgm:pt>
    <dgm:pt modelId="{56F348A0-549E-5046-97D8-C4E7EFD0D61B}" type="pres">
      <dgm:prSet presAssocID="{86E554FA-5A06-C140-A4E8-164DC1279667}" presName="ParentText" presStyleLbl="node1" presStyleIdx="2" presStyleCnt="5" custLinFactX="-8167" custLinFactNeighborX="-100000" custLinFactNeighborY="-25999">
        <dgm:presLayoutVars>
          <dgm:chMax val="1"/>
          <dgm:chPref val="1"/>
          <dgm:bulletEnabled val="1"/>
        </dgm:presLayoutVars>
      </dgm:prSet>
      <dgm:spPr/>
    </dgm:pt>
    <dgm:pt modelId="{3BDD7FD4-E497-E944-9824-5194F3AABADE}" type="pres">
      <dgm:prSet presAssocID="{86E554FA-5A06-C140-A4E8-164DC1279667}" presName="ChildText" presStyleLbl="revTx" presStyleIdx="2" presStyleCnt="5" custScaleX="484504" custScaleY="139073" custLinFactNeighborX="44250" custLinFactNeighborY="-35281">
        <dgm:presLayoutVars>
          <dgm:chMax val="0"/>
          <dgm:chPref val="0"/>
          <dgm:bulletEnabled val="1"/>
        </dgm:presLayoutVars>
      </dgm:prSet>
      <dgm:spPr/>
    </dgm:pt>
    <dgm:pt modelId="{50496146-02F9-EB4F-B668-BBCBDFDA1FF8}" type="pres">
      <dgm:prSet presAssocID="{C73906FA-35F1-A34D-95D4-6D78739C411A}" presName="sibTrans" presStyleCnt="0"/>
      <dgm:spPr/>
    </dgm:pt>
    <dgm:pt modelId="{9DF7538F-F30B-BB4B-90D1-B6DAD4A09CC5}" type="pres">
      <dgm:prSet presAssocID="{F1EB70A9-648E-3F48-8D0F-462F8ECA3C98}" presName="composite" presStyleCnt="0"/>
      <dgm:spPr/>
    </dgm:pt>
    <dgm:pt modelId="{D4BCFE12-1ECC-D645-ABE9-EE46ED2CB6CE}" type="pres">
      <dgm:prSet presAssocID="{F1EB70A9-648E-3F48-8D0F-462F8ECA3C98}" presName="bentUpArrow1" presStyleLbl="alignImgPlace1" presStyleIdx="3" presStyleCnt="4" custLinFactX="-12002" custLinFactNeighborX="-100000" custLinFactNeighborY="-26464"/>
      <dgm:spPr/>
    </dgm:pt>
    <dgm:pt modelId="{3E21A1E1-C725-504B-B4B8-7A8B7D9818C0}" type="pres">
      <dgm:prSet presAssocID="{F1EB70A9-648E-3F48-8D0F-462F8ECA3C98}" presName="ParentText" presStyleLbl="node1" presStyleIdx="3" presStyleCnt="5" custScaleX="119780" custLinFactX="-25186" custLinFactNeighborX="-100000" custLinFactNeighborY="-20536">
        <dgm:presLayoutVars>
          <dgm:chMax val="1"/>
          <dgm:chPref val="1"/>
          <dgm:bulletEnabled val="1"/>
        </dgm:presLayoutVars>
      </dgm:prSet>
      <dgm:spPr/>
    </dgm:pt>
    <dgm:pt modelId="{ECD57219-80AF-014E-AC13-9718A681E10E}" type="pres">
      <dgm:prSet presAssocID="{F1EB70A9-648E-3F48-8D0F-462F8ECA3C98}" presName="ChildText" presStyleLbl="revTx" presStyleIdx="3" presStyleCnt="5" custScaleX="483693" custLinFactNeighborX="47160" custLinFactNeighborY="-25327">
        <dgm:presLayoutVars>
          <dgm:chMax val="0"/>
          <dgm:chPref val="0"/>
          <dgm:bulletEnabled val="1"/>
        </dgm:presLayoutVars>
      </dgm:prSet>
      <dgm:spPr/>
    </dgm:pt>
    <dgm:pt modelId="{5687C311-771D-084B-81D1-4DC76A120151}" type="pres">
      <dgm:prSet presAssocID="{D920515E-9B4F-CE4B-B207-2882786129C5}" presName="sibTrans" presStyleCnt="0"/>
      <dgm:spPr/>
    </dgm:pt>
    <dgm:pt modelId="{3CF7FE4B-2AFB-2141-90FA-45A0A88D2CC6}" type="pres">
      <dgm:prSet presAssocID="{AC24ADE3-F922-9F4D-B059-A4AB8A9F5336}" presName="composite" presStyleCnt="0"/>
      <dgm:spPr/>
    </dgm:pt>
    <dgm:pt modelId="{57BA4D7F-A61D-4743-80A4-C0834AE9D02B}" type="pres">
      <dgm:prSet presAssocID="{AC24ADE3-F922-9F4D-B059-A4AB8A9F5336}" presName="ParentText" presStyleLbl="node1" presStyleIdx="4" presStyleCnt="5" custLinFactX="-28625" custLinFactNeighborX="-100000" custLinFactNeighborY="-20418">
        <dgm:presLayoutVars>
          <dgm:chMax val="1"/>
          <dgm:chPref val="1"/>
          <dgm:bulletEnabled val="1"/>
        </dgm:presLayoutVars>
      </dgm:prSet>
      <dgm:spPr/>
    </dgm:pt>
    <dgm:pt modelId="{D32E9906-3DF3-7A47-B045-4BF2BAD4585E}" type="pres">
      <dgm:prSet presAssocID="{AC24ADE3-F922-9F4D-B059-A4AB8A9F5336}" presName="FinalChildText" presStyleLbl="revTx" presStyleIdx="4" presStyleCnt="5" custScaleX="402509" custLinFactNeighborX="-16567" custLinFactNeighborY="-17683">
        <dgm:presLayoutVars>
          <dgm:chMax val="0"/>
          <dgm:chPref val="0"/>
          <dgm:bulletEnabled val="1"/>
        </dgm:presLayoutVars>
      </dgm:prSet>
      <dgm:spPr/>
    </dgm:pt>
  </dgm:ptLst>
  <dgm:cxnLst>
    <dgm:cxn modelId="{12887305-1CE7-5B47-9706-ED6EE5F03BEC}" srcId="{86E554FA-5A06-C140-A4E8-164DC1279667}" destId="{D632DF5B-4991-3949-9D95-AFF63103EA40}" srcOrd="0" destOrd="0" parTransId="{229B754F-15F8-894B-B438-1598EBBB7C19}" sibTransId="{357685BA-96D9-6945-81AB-CFA65576AAA9}"/>
    <dgm:cxn modelId="{2569361A-95FE-9846-9C52-0449BC89C76E}" type="presOf" srcId="{A2CB3FC8-8A76-FD48-8656-B2A1A1A9A833}" destId="{26799AB4-B4F5-9448-9524-876C530E459F}" srcOrd="0" destOrd="0" presId="urn:microsoft.com/office/officeart/2005/8/layout/StepDownProcess"/>
    <dgm:cxn modelId="{3DBCD922-65FB-6943-A114-424A90BDE24D}" type="presOf" srcId="{D632DF5B-4991-3949-9D95-AFF63103EA40}" destId="{3BDD7FD4-E497-E944-9824-5194F3AABADE}" srcOrd="0" destOrd="0" presId="urn:microsoft.com/office/officeart/2005/8/layout/StepDownProcess"/>
    <dgm:cxn modelId="{B099872E-24FD-EE49-BC71-808B7D970D59}" srcId="{F1EB70A9-648E-3F48-8D0F-462F8ECA3C98}" destId="{E0F64A54-5338-044F-949D-A44686269E72}" srcOrd="0" destOrd="0" parTransId="{2C7627DF-DB5C-6A43-90BA-1C5FE0072553}" sibTransId="{AAC37E1B-1D7A-1245-8026-759C53D708BB}"/>
    <dgm:cxn modelId="{276F2C2F-E3F4-0847-949D-68CF3DEBACC0}" type="presOf" srcId="{43318EE2-F2DA-1348-BC00-0328EB5DFE3A}" destId="{43410576-0CFD-8D4A-BB12-3A5F2C149FD1}" srcOrd="0" destOrd="0" presId="urn:microsoft.com/office/officeart/2005/8/layout/StepDownProcess"/>
    <dgm:cxn modelId="{BD25A636-9256-484F-AF16-E49E7757AE21}" srcId="{F0B5CE18-B4E2-C546-96EF-8A1A7642B899}" destId="{1EEB0875-FD21-8A4D-9605-5CDC89563E7A}" srcOrd="0" destOrd="0" parTransId="{9BE89E1A-2FC5-A943-949C-55A0A425803D}" sibTransId="{7B04E646-808C-DA41-861B-4BC2545B383E}"/>
    <dgm:cxn modelId="{A721E33C-083A-1D43-9467-3A4C3D423808}" type="presOf" srcId="{3CF84A9B-EC99-5740-A58A-455A56247CA0}" destId="{8168F128-387F-BC4C-AB38-85DEA4EE113B}" srcOrd="0" destOrd="0" presId="urn:microsoft.com/office/officeart/2005/8/layout/StepDownProcess"/>
    <dgm:cxn modelId="{DB21F24B-B43A-A44E-BB32-10F03BD021AC}" srcId="{3CF84A9B-EC99-5740-A58A-455A56247CA0}" destId="{AC24ADE3-F922-9F4D-B059-A4AB8A9F5336}" srcOrd="4" destOrd="0" parTransId="{F192D44B-1DFA-B846-BF3F-6CAF5166627D}" sibTransId="{047E6F30-7983-E049-AA10-4CB0102045C2}"/>
    <dgm:cxn modelId="{0D08F64E-422E-F545-BBA5-B19384E5CA89}" type="presOf" srcId="{E0F64A54-5338-044F-949D-A44686269E72}" destId="{ECD57219-80AF-014E-AC13-9718A681E10E}" srcOrd="0" destOrd="0" presId="urn:microsoft.com/office/officeart/2005/8/layout/StepDownProcess"/>
    <dgm:cxn modelId="{C7360B6D-4FE6-7E40-875D-B529E32598E7}" type="presOf" srcId="{F1EB70A9-648E-3F48-8D0F-462F8ECA3C98}" destId="{3E21A1E1-C725-504B-B4B8-7A8B7D9818C0}" srcOrd="0" destOrd="0" presId="urn:microsoft.com/office/officeart/2005/8/layout/StepDownProcess"/>
    <dgm:cxn modelId="{BF4BC86E-17AD-164E-8CD0-4592557104DC}" srcId="{3CF84A9B-EC99-5740-A58A-455A56247CA0}" destId="{43318EE2-F2DA-1348-BC00-0328EB5DFE3A}" srcOrd="0" destOrd="0" parTransId="{4BA895C0-A0A6-F249-89C8-F5ABA763297B}" sibTransId="{6D94F40B-FBF6-6346-B0AD-7F5CE4B5B7D4}"/>
    <dgm:cxn modelId="{AB160E85-576A-3347-B84A-252CA951B16A}" type="presOf" srcId="{AC24ADE3-F922-9F4D-B059-A4AB8A9F5336}" destId="{57BA4D7F-A61D-4743-80A4-C0834AE9D02B}" srcOrd="0" destOrd="0" presId="urn:microsoft.com/office/officeart/2005/8/layout/StepDownProcess"/>
    <dgm:cxn modelId="{3D9FD587-B58C-9640-8CB6-8FFFD6FE6ED2}" srcId="{AC24ADE3-F922-9F4D-B059-A4AB8A9F5336}" destId="{821554CA-AD5F-5943-B542-E07CB45A1A35}" srcOrd="0" destOrd="0" parTransId="{40C2E3B2-85F8-C640-BE09-632A2B82C29A}" sibTransId="{50250044-D56A-2243-A505-A41C33781F04}"/>
    <dgm:cxn modelId="{C07B1388-661B-1044-B8A4-2789B31F1829}" type="presOf" srcId="{86E554FA-5A06-C140-A4E8-164DC1279667}" destId="{56F348A0-549E-5046-97D8-C4E7EFD0D61B}" srcOrd="0" destOrd="0" presId="urn:microsoft.com/office/officeart/2005/8/layout/StepDownProcess"/>
    <dgm:cxn modelId="{B5B52791-428D-1349-A902-81995C0788B2}" srcId="{3CF84A9B-EC99-5740-A58A-455A56247CA0}" destId="{F0B5CE18-B4E2-C546-96EF-8A1A7642B899}" srcOrd="1" destOrd="0" parTransId="{9BF89971-1E14-A245-B65E-231158618FF4}" sibTransId="{4FA623C2-19CC-D543-A774-292D9567EC4F}"/>
    <dgm:cxn modelId="{06136396-75C7-5E4D-A700-D7BBE1D486B3}" srcId="{43318EE2-F2DA-1348-BC00-0328EB5DFE3A}" destId="{A2CB3FC8-8A76-FD48-8656-B2A1A1A9A833}" srcOrd="0" destOrd="0" parTransId="{EBD66D4B-F00A-6F46-952D-F99716E67617}" sibTransId="{CD9266FC-3403-B749-AD12-87F1B6201346}"/>
    <dgm:cxn modelId="{467C83B0-8014-7A43-A158-2D37E9221368}" type="presOf" srcId="{F0B5CE18-B4E2-C546-96EF-8A1A7642B899}" destId="{30996DE9-3815-B241-8217-C8E93D6007D0}" srcOrd="0" destOrd="0" presId="urn:microsoft.com/office/officeart/2005/8/layout/StepDownProcess"/>
    <dgm:cxn modelId="{2FD90CBA-4E62-984A-8E00-E64C6425715E}" srcId="{3CF84A9B-EC99-5740-A58A-455A56247CA0}" destId="{F1EB70A9-648E-3F48-8D0F-462F8ECA3C98}" srcOrd="3" destOrd="0" parTransId="{B47CC6D1-3095-1942-9AB0-341A15F3CFC7}" sibTransId="{D920515E-9B4F-CE4B-B207-2882786129C5}"/>
    <dgm:cxn modelId="{A64D78D2-BD4B-9B43-90D9-017F32F500A1}" type="presOf" srcId="{821554CA-AD5F-5943-B542-E07CB45A1A35}" destId="{D32E9906-3DF3-7A47-B045-4BF2BAD4585E}" srcOrd="0" destOrd="0" presId="urn:microsoft.com/office/officeart/2005/8/layout/StepDownProcess"/>
    <dgm:cxn modelId="{C9FA32E3-9354-5B4F-810B-9C7A1B12AE4B}" type="presOf" srcId="{1EEB0875-FD21-8A4D-9605-5CDC89563E7A}" destId="{0A6D4B51-0B3D-9047-B78B-194D613C5F5B}" srcOrd="0" destOrd="0" presId="urn:microsoft.com/office/officeart/2005/8/layout/StepDownProcess"/>
    <dgm:cxn modelId="{339BC0F1-D34B-7544-B835-8D2F532C994D}" srcId="{3CF84A9B-EC99-5740-A58A-455A56247CA0}" destId="{86E554FA-5A06-C140-A4E8-164DC1279667}" srcOrd="2" destOrd="0" parTransId="{AC7F48CA-0D53-7C4E-90E2-BD7F9B3A5F6C}" sibTransId="{C73906FA-35F1-A34D-95D4-6D78739C411A}"/>
    <dgm:cxn modelId="{19716B8B-900F-C941-9F34-C09EC8011613}" type="presParOf" srcId="{8168F128-387F-BC4C-AB38-85DEA4EE113B}" destId="{D1BE0099-1D13-8E47-B040-86238A8C1553}" srcOrd="0" destOrd="0" presId="urn:microsoft.com/office/officeart/2005/8/layout/StepDownProcess"/>
    <dgm:cxn modelId="{CED00D99-420F-6A4F-80E4-642EEAFF8017}" type="presParOf" srcId="{D1BE0099-1D13-8E47-B040-86238A8C1553}" destId="{DF950927-AD26-0E4C-9B5E-50846CE02561}" srcOrd="0" destOrd="0" presId="urn:microsoft.com/office/officeart/2005/8/layout/StepDownProcess"/>
    <dgm:cxn modelId="{38C766FE-1D97-E441-9148-885994DCA75B}" type="presParOf" srcId="{D1BE0099-1D13-8E47-B040-86238A8C1553}" destId="{43410576-0CFD-8D4A-BB12-3A5F2C149FD1}" srcOrd="1" destOrd="0" presId="urn:microsoft.com/office/officeart/2005/8/layout/StepDownProcess"/>
    <dgm:cxn modelId="{698C6D60-A791-7946-8A7B-2E8F111E0C9A}" type="presParOf" srcId="{D1BE0099-1D13-8E47-B040-86238A8C1553}" destId="{26799AB4-B4F5-9448-9524-876C530E459F}" srcOrd="2" destOrd="0" presId="urn:microsoft.com/office/officeart/2005/8/layout/StepDownProcess"/>
    <dgm:cxn modelId="{FE14316B-DF38-2146-9FF8-0F64A156A572}" type="presParOf" srcId="{8168F128-387F-BC4C-AB38-85DEA4EE113B}" destId="{18D44A31-42AF-6D40-B63E-B7608A2D1134}" srcOrd="1" destOrd="0" presId="urn:microsoft.com/office/officeart/2005/8/layout/StepDownProcess"/>
    <dgm:cxn modelId="{3E1D989B-D390-294E-94E1-BB7492C2E468}" type="presParOf" srcId="{8168F128-387F-BC4C-AB38-85DEA4EE113B}" destId="{2823F368-B9B2-A949-8978-111590392BF5}" srcOrd="2" destOrd="0" presId="urn:microsoft.com/office/officeart/2005/8/layout/StepDownProcess"/>
    <dgm:cxn modelId="{9E1DD361-4C69-4646-B055-BE623038CD6D}" type="presParOf" srcId="{2823F368-B9B2-A949-8978-111590392BF5}" destId="{68982C2D-6C71-5244-8BBD-E6E0CCB8594E}" srcOrd="0" destOrd="0" presId="urn:microsoft.com/office/officeart/2005/8/layout/StepDownProcess"/>
    <dgm:cxn modelId="{1339CEB6-1479-3A46-A1B1-C0F90B492884}" type="presParOf" srcId="{2823F368-B9B2-A949-8978-111590392BF5}" destId="{30996DE9-3815-B241-8217-C8E93D6007D0}" srcOrd="1" destOrd="0" presId="urn:microsoft.com/office/officeart/2005/8/layout/StepDownProcess"/>
    <dgm:cxn modelId="{20ADB7B7-9DEC-044F-A1A7-C06593176926}" type="presParOf" srcId="{2823F368-B9B2-A949-8978-111590392BF5}" destId="{0A6D4B51-0B3D-9047-B78B-194D613C5F5B}" srcOrd="2" destOrd="0" presId="urn:microsoft.com/office/officeart/2005/8/layout/StepDownProcess"/>
    <dgm:cxn modelId="{08030A08-5D36-9848-B7AA-20093FFCB56A}" type="presParOf" srcId="{8168F128-387F-BC4C-AB38-85DEA4EE113B}" destId="{09390065-3906-494A-96BF-90C6BA89DE69}" srcOrd="3" destOrd="0" presId="urn:microsoft.com/office/officeart/2005/8/layout/StepDownProcess"/>
    <dgm:cxn modelId="{7B824777-7BFE-CB40-9C00-EC4D3A0C39C5}" type="presParOf" srcId="{8168F128-387F-BC4C-AB38-85DEA4EE113B}" destId="{B58D1600-5725-1B44-927C-501127A5CC5B}" srcOrd="4" destOrd="0" presId="urn:microsoft.com/office/officeart/2005/8/layout/StepDownProcess"/>
    <dgm:cxn modelId="{096BB7BB-4455-CC4D-8BD9-3A579BD162AB}" type="presParOf" srcId="{B58D1600-5725-1B44-927C-501127A5CC5B}" destId="{1A6A88D0-5EEA-DC4B-AF57-A4379B7EF9DB}" srcOrd="0" destOrd="0" presId="urn:microsoft.com/office/officeart/2005/8/layout/StepDownProcess"/>
    <dgm:cxn modelId="{A323D56C-1D23-2D4C-AC6C-26401595DE57}" type="presParOf" srcId="{B58D1600-5725-1B44-927C-501127A5CC5B}" destId="{56F348A0-549E-5046-97D8-C4E7EFD0D61B}" srcOrd="1" destOrd="0" presId="urn:microsoft.com/office/officeart/2005/8/layout/StepDownProcess"/>
    <dgm:cxn modelId="{84EBCE9F-9332-C845-9EB1-B3C86C9705BA}" type="presParOf" srcId="{B58D1600-5725-1B44-927C-501127A5CC5B}" destId="{3BDD7FD4-E497-E944-9824-5194F3AABADE}" srcOrd="2" destOrd="0" presId="urn:microsoft.com/office/officeart/2005/8/layout/StepDownProcess"/>
    <dgm:cxn modelId="{43CFEDDC-0D22-C949-9F3C-228F17297984}" type="presParOf" srcId="{8168F128-387F-BC4C-AB38-85DEA4EE113B}" destId="{50496146-02F9-EB4F-B668-BBCBDFDA1FF8}" srcOrd="5" destOrd="0" presId="urn:microsoft.com/office/officeart/2005/8/layout/StepDownProcess"/>
    <dgm:cxn modelId="{D7F0BA51-A0F6-E74E-BCD4-984248F671AD}" type="presParOf" srcId="{8168F128-387F-BC4C-AB38-85DEA4EE113B}" destId="{9DF7538F-F30B-BB4B-90D1-B6DAD4A09CC5}" srcOrd="6" destOrd="0" presId="urn:microsoft.com/office/officeart/2005/8/layout/StepDownProcess"/>
    <dgm:cxn modelId="{59F54B11-65BA-9F4C-B8D7-CADFC4A051EE}" type="presParOf" srcId="{9DF7538F-F30B-BB4B-90D1-B6DAD4A09CC5}" destId="{D4BCFE12-1ECC-D645-ABE9-EE46ED2CB6CE}" srcOrd="0" destOrd="0" presId="urn:microsoft.com/office/officeart/2005/8/layout/StepDownProcess"/>
    <dgm:cxn modelId="{B025E431-312A-9342-A04D-620D581F12F1}" type="presParOf" srcId="{9DF7538F-F30B-BB4B-90D1-B6DAD4A09CC5}" destId="{3E21A1E1-C725-504B-B4B8-7A8B7D9818C0}" srcOrd="1" destOrd="0" presId="urn:microsoft.com/office/officeart/2005/8/layout/StepDownProcess"/>
    <dgm:cxn modelId="{635DD685-008F-6241-9D56-8A55320B9894}" type="presParOf" srcId="{9DF7538F-F30B-BB4B-90D1-B6DAD4A09CC5}" destId="{ECD57219-80AF-014E-AC13-9718A681E10E}" srcOrd="2" destOrd="0" presId="urn:microsoft.com/office/officeart/2005/8/layout/StepDownProcess"/>
    <dgm:cxn modelId="{B8CA7767-47AF-5F47-8CFE-9D370E34E570}" type="presParOf" srcId="{8168F128-387F-BC4C-AB38-85DEA4EE113B}" destId="{5687C311-771D-084B-81D1-4DC76A120151}" srcOrd="7" destOrd="0" presId="urn:microsoft.com/office/officeart/2005/8/layout/StepDownProcess"/>
    <dgm:cxn modelId="{BD8B4C25-C79D-114F-BA5C-271E44122996}" type="presParOf" srcId="{8168F128-387F-BC4C-AB38-85DEA4EE113B}" destId="{3CF7FE4B-2AFB-2141-90FA-45A0A88D2CC6}" srcOrd="8" destOrd="0" presId="urn:microsoft.com/office/officeart/2005/8/layout/StepDownProcess"/>
    <dgm:cxn modelId="{2064B9B3-5AE3-194C-886C-B36535965D45}" type="presParOf" srcId="{3CF7FE4B-2AFB-2141-90FA-45A0A88D2CC6}" destId="{57BA4D7F-A61D-4743-80A4-C0834AE9D02B}" srcOrd="0" destOrd="0" presId="urn:microsoft.com/office/officeart/2005/8/layout/StepDownProcess"/>
    <dgm:cxn modelId="{5A57D1EF-988E-A14E-8919-FB3FEB25580E}" type="presParOf" srcId="{3CF7FE4B-2AFB-2141-90FA-45A0A88D2CC6}" destId="{D32E9906-3DF3-7A47-B045-4BF2BAD4585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F84A9B-EC99-5740-A58A-455A56247CA0}"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43318EE2-F2DA-1348-BC00-0328EB5DFE3A}">
      <dgm:prSet phldrT="[Text]"/>
      <dgm:spPr/>
      <dgm:t>
        <a:bodyPr/>
        <a:lstStyle/>
        <a:p>
          <a:r>
            <a:rPr lang="en-US" dirty="0"/>
            <a:t>Step 1: Identification</a:t>
          </a:r>
        </a:p>
      </dgm:t>
    </dgm:pt>
    <dgm:pt modelId="{4BA895C0-A0A6-F249-89C8-F5ABA763297B}" type="parTrans" cxnId="{BF4BC86E-17AD-164E-8CD0-4592557104DC}">
      <dgm:prSet/>
      <dgm:spPr/>
      <dgm:t>
        <a:bodyPr/>
        <a:lstStyle/>
        <a:p>
          <a:endParaRPr lang="en-US"/>
        </a:p>
      </dgm:t>
    </dgm:pt>
    <dgm:pt modelId="{6D94F40B-FBF6-6346-B0AD-7F5CE4B5B7D4}" type="sibTrans" cxnId="{BF4BC86E-17AD-164E-8CD0-4592557104DC}">
      <dgm:prSet/>
      <dgm:spPr/>
      <dgm:t>
        <a:bodyPr/>
        <a:lstStyle/>
        <a:p>
          <a:endParaRPr lang="en-US"/>
        </a:p>
      </dgm:t>
    </dgm:pt>
    <dgm:pt modelId="{A2CB3FC8-8A76-FD48-8656-B2A1A1A9A833}">
      <dgm:prSet phldrT="[Text]" custT="1"/>
      <dgm:spPr/>
      <dgm:t>
        <a:bodyPr/>
        <a:lstStyle/>
        <a:p>
          <a:pPr algn="l"/>
          <a:r>
            <a:rPr lang="en-US" sz="1600" dirty="0"/>
            <a:t>  At-Risk individuals need to be identified</a:t>
          </a:r>
        </a:p>
      </dgm:t>
    </dgm:pt>
    <dgm:pt modelId="{EBD66D4B-F00A-6F46-952D-F99716E67617}" type="parTrans" cxnId="{06136396-75C7-5E4D-A700-D7BBE1D486B3}">
      <dgm:prSet/>
      <dgm:spPr/>
      <dgm:t>
        <a:bodyPr/>
        <a:lstStyle/>
        <a:p>
          <a:endParaRPr lang="en-US"/>
        </a:p>
      </dgm:t>
    </dgm:pt>
    <dgm:pt modelId="{CD9266FC-3403-B749-AD12-87F1B6201346}" type="sibTrans" cxnId="{06136396-75C7-5E4D-A700-D7BBE1D486B3}">
      <dgm:prSet/>
      <dgm:spPr/>
      <dgm:t>
        <a:bodyPr/>
        <a:lstStyle/>
        <a:p>
          <a:endParaRPr lang="en-US"/>
        </a:p>
      </dgm:t>
    </dgm:pt>
    <dgm:pt modelId="{F0B5CE18-B4E2-C546-96EF-8A1A7642B899}">
      <dgm:prSet phldrT="[Text]"/>
      <dgm:spPr/>
      <dgm:t>
        <a:bodyPr/>
        <a:lstStyle/>
        <a:p>
          <a:r>
            <a:rPr lang="en-US" dirty="0"/>
            <a:t>Step 2: </a:t>
          </a:r>
        </a:p>
        <a:p>
          <a:r>
            <a:rPr lang="en-US" dirty="0"/>
            <a:t>LTBI Screening</a:t>
          </a:r>
        </a:p>
      </dgm:t>
    </dgm:pt>
    <dgm:pt modelId="{9BF89971-1E14-A245-B65E-231158618FF4}" type="parTrans" cxnId="{B5B52791-428D-1349-A902-81995C0788B2}">
      <dgm:prSet/>
      <dgm:spPr/>
      <dgm:t>
        <a:bodyPr/>
        <a:lstStyle/>
        <a:p>
          <a:endParaRPr lang="en-US"/>
        </a:p>
      </dgm:t>
    </dgm:pt>
    <dgm:pt modelId="{4FA623C2-19CC-D543-A774-292D9567EC4F}" type="sibTrans" cxnId="{B5B52791-428D-1349-A902-81995C0788B2}">
      <dgm:prSet/>
      <dgm:spPr/>
      <dgm:t>
        <a:bodyPr/>
        <a:lstStyle/>
        <a:p>
          <a:endParaRPr lang="en-US"/>
        </a:p>
      </dgm:t>
    </dgm:pt>
    <dgm:pt modelId="{1EEB0875-FD21-8A4D-9605-5CDC89563E7A}">
      <dgm:prSet phldrT="[Text]" custT="1"/>
      <dgm:spPr/>
      <dgm:t>
        <a:bodyPr/>
        <a:lstStyle/>
        <a:p>
          <a:r>
            <a:rPr lang="en-US" sz="1600" dirty="0"/>
            <a:t>High-Risk</a:t>
          </a:r>
          <a:r>
            <a:rPr lang="en-US" sz="1600" baseline="0" dirty="0"/>
            <a:t> individuals undergo LTBI screening</a:t>
          </a:r>
          <a:endParaRPr lang="en-US" sz="1600" dirty="0"/>
        </a:p>
      </dgm:t>
    </dgm:pt>
    <dgm:pt modelId="{9BE89E1A-2FC5-A943-949C-55A0A425803D}" type="parTrans" cxnId="{BD25A636-9256-484F-AF16-E49E7757AE21}">
      <dgm:prSet/>
      <dgm:spPr/>
      <dgm:t>
        <a:bodyPr/>
        <a:lstStyle/>
        <a:p>
          <a:endParaRPr lang="en-US"/>
        </a:p>
      </dgm:t>
    </dgm:pt>
    <dgm:pt modelId="{7B04E646-808C-DA41-861B-4BC2545B383E}" type="sibTrans" cxnId="{BD25A636-9256-484F-AF16-E49E7757AE21}">
      <dgm:prSet/>
      <dgm:spPr/>
      <dgm:t>
        <a:bodyPr/>
        <a:lstStyle/>
        <a:p>
          <a:endParaRPr lang="en-US"/>
        </a:p>
      </dgm:t>
    </dgm:pt>
    <dgm:pt modelId="{86E554FA-5A06-C140-A4E8-164DC1279667}">
      <dgm:prSet phldrT="[Text]"/>
      <dgm:spPr/>
      <dgm:t>
        <a:bodyPr/>
        <a:lstStyle/>
        <a:p>
          <a:pPr>
            <a:spcAft>
              <a:spcPts val="0"/>
            </a:spcAft>
          </a:pPr>
          <a:r>
            <a:rPr lang="en-US" dirty="0"/>
            <a:t>Step 3: </a:t>
          </a:r>
        </a:p>
        <a:p>
          <a:pPr>
            <a:spcAft>
              <a:spcPts val="0"/>
            </a:spcAft>
          </a:pPr>
          <a:r>
            <a:rPr lang="en-US" dirty="0"/>
            <a:t>Active TB Evaluation</a:t>
          </a:r>
        </a:p>
      </dgm:t>
    </dgm:pt>
    <dgm:pt modelId="{AC7F48CA-0D53-7C4E-90E2-BD7F9B3A5F6C}" type="parTrans" cxnId="{339BC0F1-D34B-7544-B835-8D2F532C994D}">
      <dgm:prSet/>
      <dgm:spPr/>
      <dgm:t>
        <a:bodyPr/>
        <a:lstStyle/>
        <a:p>
          <a:endParaRPr lang="en-US"/>
        </a:p>
      </dgm:t>
    </dgm:pt>
    <dgm:pt modelId="{C73906FA-35F1-A34D-95D4-6D78739C411A}" type="sibTrans" cxnId="{339BC0F1-D34B-7544-B835-8D2F532C994D}">
      <dgm:prSet/>
      <dgm:spPr/>
      <dgm:t>
        <a:bodyPr/>
        <a:lstStyle/>
        <a:p>
          <a:endParaRPr lang="en-US"/>
        </a:p>
      </dgm:t>
    </dgm:pt>
    <dgm:pt modelId="{D632DF5B-4991-3949-9D95-AFF63103EA40}">
      <dgm:prSet phldrT="[Text]" custT="1"/>
      <dgm:spPr/>
      <dgm:t>
        <a:bodyPr/>
        <a:lstStyle/>
        <a:p>
          <a:r>
            <a:rPr lang="en-US" sz="1600" dirty="0"/>
            <a:t>Individuals who test positive for LTBI undergo active TB evaluation with symptom screen and chest X-ray</a:t>
          </a:r>
        </a:p>
      </dgm:t>
    </dgm:pt>
    <dgm:pt modelId="{229B754F-15F8-894B-B438-1598EBBB7C19}" type="parTrans" cxnId="{12887305-1CE7-5B47-9706-ED6EE5F03BEC}">
      <dgm:prSet/>
      <dgm:spPr/>
      <dgm:t>
        <a:bodyPr/>
        <a:lstStyle/>
        <a:p>
          <a:endParaRPr lang="en-US"/>
        </a:p>
      </dgm:t>
    </dgm:pt>
    <dgm:pt modelId="{357685BA-96D9-6945-81AB-CFA65576AAA9}" type="sibTrans" cxnId="{12887305-1CE7-5B47-9706-ED6EE5F03BEC}">
      <dgm:prSet/>
      <dgm:spPr/>
      <dgm:t>
        <a:bodyPr/>
        <a:lstStyle/>
        <a:p>
          <a:endParaRPr lang="en-US"/>
        </a:p>
      </dgm:t>
    </dgm:pt>
    <dgm:pt modelId="{F1EB70A9-648E-3F48-8D0F-462F8ECA3C98}">
      <dgm:prSet/>
      <dgm:spPr/>
      <dgm:t>
        <a:bodyPr/>
        <a:lstStyle/>
        <a:p>
          <a:pPr>
            <a:spcAft>
              <a:spcPts val="0"/>
            </a:spcAft>
          </a:pPr>
          <a:r>
            <a:rPr lang="en-US" dirty="0"/>
            <a:t>Step 4: </a:t>
          </a:r>
        </a:p>
        <a:p>
          <a:pPr>
            <a:spcAft>
              <a:spcPts val="0"/>
            </a:spcAft>
          </a:pPr>
          <a:r>
            <a:rPr lang="en-US" dirty="0"/>
            <a:t>LTBI treatment initiation</a:t>
          </a:r>
        </a:p>
      </dgm:t>
    </dgm:pt>
    <dgm:pt modelId="{B47CC6D1-3095-1942-9AB0-341A15F3CFC7}" type="parTrans" cxnId="{2FD90CBA-4E62-984A-8E00-E64C6425715E}">
      <dgm:prSet/>
      <dgm:spPr/>
      <dgm:t>
        <a:bodyPr/>
        <a:lstStyle/>
        <a:p>
          <a:endParaRPr lang="en-US"/>
        </a:p>
      </dgm:t>
    </dgm:pt>
    <dgm:pt modelId="{D920515E-9B4F-CE4B-B207-2882786129C5}" type="sibTrans" cxnId="{2FD90CBA-4E62-984A-8E00-E64C6425715E}">
      <dgm:prSet/>
      <dgm:spPr/>
      <dgm:t>
        <a:bodyPr/>
        <a:lstStyle/>
        <a:p>
          <a:endParaRPr lang="en-US"/>
        </a:p>
      </dgm:t>
    </dgm:pt>
    <dgm:pt modelId="{E0F64A54-5338-044F-949D-A44686269E72}">
      <dgm:prSet custT="1"/>
      <dgm:spPr/>
      <dgm:t>
        <a:bodyPr/>
        <a:lstStyle/>
        <a:p>
          <a:pPr>
            <a:spcAft>
              <a:spcPts val="0"/>
            </a:spcAft>
          </a:pPr>
          <a:r>
            <a:rPr lang="en-US" sz="1600" dirty="0"/>
            <a:t>Individuals who do not have active TB disease are started on LTBI treatment</a:t>
          </a:r>
        </a:p>
      </dgm:t>
    </dgm:pt>
    <dgm:pt modelId="{2C7627DF-DB5C-6A43-90BA-1C5FE0072553}" type="parTrans" cxnId="{B099872E-24FD-EE49-BC71-808B7D970D59}">
      <dgm:prSet/>
      <dgm:spPr/>
      <dgm:t>
        <a:bodyPr/>
        <a:lstStyle/>
        <a:p>
          <a:endParaRPr lang="en-US"/>
        </a:p>
      </dgm:t>
    </dgm:pt>
    <dgm:pt modelId="{AAC37E1B-1D7A-1245-8026-759C53D708BB}" type="sibTrans" cxnId="{B099872E-24FD-EE49-BC71-808B7D970D59}">
      <dgm:prSet/>
      <dgm:spPr/>
      <dgm:t>
        <a:bodyPr/>
        <a:lstStyle/>
        <a:p>
          <a:endParaRPr lang="en-US"/>
        </a:p>
      </dgm:t>
    </dgm:pt>
    <dgm:pt modelId="{AC24ADE3-F922-9F4D-B059-A4AB8A9F5336}">
      <dgm:prSet/>
      <dgm:spPr/>
      <dgm:t>
        <a:bodyPr/>
        <a:lstStyle/>
        <a:p>
          <a:pPr>
            <a:spcAft>
              <a:spcPts val="0"/>
            </a:spcAft>
          </a:pPr>
          <a:r>
            <a:rPr lang="en-US" dirty="0"/>
            <a:t>Step 5: LTBI treatment completion</a:t>
          </a:r>
        </a:p>
      </dgm:t>
    </dgm:pt>
    <dgm:pt modelId="{F192D44B-1DFA-B846-BF3F-6CAF5166627D}" type="parTrans" cxnId="{DB21F24B-B43A-A44E-BB32-10F03BD021AC}">
      <dgm:prSet/>
      <dgm:spPr/>
      <dgm:t>
        <a:bodyPr/>
        <a:lstStyle/>
        <a:p>
          <a:endParaRPr lang="en-US"/>
        </a:p>
      </dgm:t>
    </dgm:pt>
    <dgm:pt modelId="{047E6F30-7983-E049-AA10-4CB0102045C2}" type="sibTrans" cxnId="{DB21F24B-B43A-A44E-BB32-10F03BD021AC}">
      <dgm:prSet/>
      <dgm:spPr/>
      <dgm:t>
        <a:bodyPr/>
        <a:lstStyle/>
        <a:p>
          <a:endParaRPr lang="en-US"/>
        </a:p>
      </dgm:t>
    </dgm:pt>
    <dgm:pt modelId="{821554CA-AD5F-5943-B542-E07CB45A1A35}">
      <dgm:prSet custT="1"/>
      <dgm:spPr/>
      <dgm:t>
        <a:bodyPr/>
        <a:lstStyle/>
        <a:p>
          <a:pPr>
            <a:spcAft>
              <a:spcPts val="0"/>
            </a:spcAft>
          </a:pPr>
          <a:r>
            <a:rPr lang="en-US" sz="1600" dirty="0"/>
            <a:t>Individuals started on LTBI treatment need to follow up monthly and complete therapy</a:t>
          </a:r>
        </a:p>
      </dgm:t>
    </dgm:pt>
    <dgm:pt modelId="{40C2E3B2-85F8-C640-BE09-632A2B82C29A}" type="parTrans" cxnId="{3D9FD587-B58C-9640-8CB6-8FFFD6FE6ED2}">
      <dgm:prSet/>
      <dgm:spPr/>
      <dgm:t>
        <a:bodyPr/>
        <a:lstStyle/>
        <a:p>
          <a:endParaRPr lang="en-US"/>
        </a:p>
      </dgm:t>
    </dgm:pt>
    <dgm:pt modelId="{50250044-D56A-2243-A505-A41C33781F04}" type="sibTrans" cxnId="{3D9FD587-B58C-9640-8CB6-8FFFD6FE6ED2}">
      <dgm:prSet/>
      <dgm:spPr/>
      <dgm:t>
        <a:bodyPr/>
        <a:lstStyle/>
        <a:p>
          <a:endParaRPr lang="en-US"/>
        </a:p>
      </dgm:t>
    </dgm:pt>
    <dgm:pt modelId="{8168F128-387F-BC4C-AB38-85DEA4EE113B}" type="pres">
      <dgm:prSet presAssocID="{3CF84A9B-EC99-5740-A58A-455A56247CA0}" presName="rootnode" presStyleCnt="0">
        <dgm:presLayoutVars>
          <dgm:chMax/>
          <dgm:chPref/>
          <dgm:dir/>
          <dgm:animLvl val="lvl"/>
        </dgm:presLayoutVars>
      </dgm:prSet>
      <dgm:spPr/>
    </dgm:pt>
    <dgm:pt modelId="{D1BE0099-1D13-8E47-B040-86238A8C1553}" type="pres">
      <dgm:prSet presAssocID="{43318EE2-F2DA-1348-BC00-0328EB5DFE3A}" presName="composite" presStyleCnt="0"/>
      <dgm:spPr/>
    </dgm:pt>
    <dgm:pt modelId="{DF950927-AD26-0E4C-9B5E-50846CE02561}" type="pres">
      <dgm:prSet presAssocID="{43318EE2-F2DA-1348-BC00-0328EB5DFE3A}" presName="bentUpArrow1" presStyleLbl="alignImgPlace1" presStyleIdx="0" presStyleCnt="4" custLinFactNeighborX="18864" custLinFactNeighborY="-8242"/>
      <dgm:spPr/>
    </dgm:pt>
    <dgm:pt modelId="{43410576-0CFD-8D4A-BB12-3A5F2C149FD1}" type="pres">
      <dgm:prSet presAssocID="{43318EE2-F2DA-1348-BC00-0328EB5DFE3A}" presName="ParentText" presStyleLbl="node1" presStyleIdx="0" presStyleCnt="5">
        <dgm:presLayoutVars>
          <dgm:chMax val="1"/>
          <dgm:chPref val="1"/>
          <dgm:bulletEnabled val="1"/>
        </dgm:presLayoutVars>
      </dgm:prSet>
      <dgm:spPr/>
    </dgm:pt>
    <dgm:pt modelId="{26799AB4-B4F5-9448-9524-876C530E459F}" type="pres">
      <dgm:prSet presAssocID="{43318EE2-F2DA-1348-BC00-0328EB5DFE3A}" presName="ChildText" presStyleLbl="revTx" presStyleIdx="0" presStyleCnt="5" custScaleX="425776" custLinFactX="62496" custLinFactNeighborX="100000" custLinFactNeighborY="4700">
        <dgm:presLayoutVars>
          <dgm:chMax val="0"/>
          <dgm:chPref val="0"/>
          <dgm:bulletEnabled val="1"/>
        </dgm:presLayoutVars>
      </dgm:prSet>
      <dgm:spPr/>
    </dgm:pt>
    <dgm:pt modelId="{18D44A31-42AF-6D40-B63E-B7608A2D1134}" type="pres">
      <dgm:prSet presAssocID="{6D94F40B-FBF6-6346-B0AD-7F5CE4B5B7D4}" presName="sibTrans" presStyleCnt="0"/>
      <dgm:spPr/>
    </dgm:pt>
    <dgm:pt modelId="{2823F368-B9B2-A949-8978-111590392BF5}" type="pres">
      <dgm:prSet presAssocID="{F0B5CE18-B4E2-C546-96EF-8A1A7642B899}" presName="composite" presStyleCnt="0"/>
      <dgm:spPr/>
    </dgm:pt>
    <dgm:pt modelId="{68982C2D-6C71-5244-8BBD-E6E0CCB8594E}" type="pres">
      <dgm:prSet presAssocID="{F0B5CE18-B4E2-C546-96EF-8A1A7642B899}" presName="bentUpArrow1" presStyleLbl="alignImgPlace1" presStyleIdx="1" presStyleCnt="4" custLinFactNeighborX="-41382" custLinFactNeighborY="-7420"/>
      <dgm:spPr/>
    </dgm:pt>
    <dgm:pt modelId="{30996DE9-3815-B241-8217-C8E93D6007D0}" type="pres">
      <dgm:prSet presAssocID="{F0B5CE18-B4E2-C546-96EF-8A1A7642B899}" presName="ParentText" presStyleLbl="node1" presStyleIdx="1" presStyleCnt="5" custLinFactNeighborX="-45968" custLinFactNeighborY="-3027">
        <dgm:presLayoutVars>
          <dgm:chMax val="1"/>
          <dgm:chPref val="1"/>
          <dgm:bulletEnabled val="1"/>
        </dgm:presLayoutVars>
      </dgm:prSet>
      <dgm:spPr/>
    </dgm:pt>
    <dgm:pt modelId="{0A6D4B51-0B3D-9047-B78B-194D613C5F5B}" type="pres">
      <dgm:prSet presAssocID="{F0B5CE18-B4E2-C546-96EF-8A1A7642B899}" presName="ChildText" presStyleLbl="revTx" presStyleIdx="1" presStyleCnt="5" custScaleX="417640" custLinFactNeighborX="98668" custLinFactNeighborY="-17889">
        <dgm:presLayoutVars>
          <dgm:chMax val="0"/>
          <dgm:chPref val="0"/>
          <dgm:bulletEnabled val="1"/>
        </dgm:presLayoutVars>
      </dgm:prSet>
      <dgm:spPr/>
    </dgm:pt>
    <dgm:pt modelId="{09390065-3906-494A-96BF-90C6BA89DE69}" type="pres">
      <dgm:prSet presAssocID="{4FA623C2-19CC-D543-A774-292D9567EC4F}" presName="sibTrans" presStyleCnt="0"/>
      <dgm:spPr/>
    </dgm:pt>
    <dgm:pt modelId="{B58D1600-5725-1B44-927C-501127A5CC5B}" type="pres">
      <dgm:prSet presAssocID="{86E554FA-5A06-C140-A4E8-164DC1279667}" presName="composite" presStyleCnt="0"/>
      <dgm:spPr/>
    </dgm:pt>
    <dgm:pt modelId="{1A6A88D0-5EEA-DC4B-AF57-A4379B7EF9DB}" type="pres">
      <dgm:prSet presAssocID="{86E554FA-5A06-C140-A4E8-164DC1279667}" presName="bentUpArrow1" presStyleLbl="alignImgPlace1" presStyleIdx="2" presStyleCnt="4" custLinFactX="-20305" custLinFactNeighborX="-100000" custLinFactNeighborY="-35326"/>
      <dgm:spPr/>
    </dgm:pt>
    <dgm:pt modelId="{56F348A0-549E-5046-97D8-C4E7EFD0D61B}" type="pres">
      <dgm:prSet presAssocID="{86E554FA-5A06-C140-A4E8-164DC1279667}" presName="ParentText" presStyleLbl="node1" presStyleIdx="2" presStyleCnt="5" custLinFactX="-8167" custLinFactNeighborX="-100000" custLinFactNeighborY="-25999">
        <dgm:presLayoutVars>
          <dgm:chMax val="1"/>
          <dgm:chPref val="1"/>
          <dgm:bulletEnabled val="1"/>
        </dgm:presLayoutVars>
      </dgm:prSet>
      <dgm:spPr/>
    </dgm:pt>
    <dgm:pt modelId="{3BDD7FD4-E497-E944-9824-5194F3AABADE}" type="pres">
      <dgm:prSet presAssocID="{86E554FA-5A06-C140-A4E8-164DC1279667}" presName="ChildText" presStyleLbl="revTx" presStyleIdx="2" presStyleCnt="5" custScaleX="484504" custScaleY="139073" custLinFactNeighborX="44250" custLinFactNeighborY="-35281">
        <dgm:presLayoutVars>
          <dgm:chMax val="0"/>
          <dgm:chPref val="0"/>
          <dgm:bulletEnabled val="1"/>
        </dgm:presLayoutVars>
      </dgm:prSet>
      <dgm:spPr/>
    </dgm:pt>
    <dgm:pt modelId="{50496146-02F9-EB4F-B668-BBCBDFDA1FF8}" type="pres">
      <dgm:prSet presAssocID="{C73906FA-35F1-A34D-95D4-6D78739C411A}" presName="sibTrans" presStyleCnt="0"/>
      <dgm:spPr/>
    </dgm:pt>
    <dgm:pt modelId="{9DF7538F-F30B-BB4B-90D1-B6DAD4A09CC5}" type="pres">
      <dgm:prSet presAssocID="{F1EB70A9-648E-3F48-8D0F-462F8ECA3C98}" presName="composite" presStyleCnt="0"/>
      <dgm:spPr/>
    </dgm:pt>
    <dgm:pt modelId="{D4BCFE12-1ECC-D645-ABE9-EE46ED2CB6CE}" type="pres">
      <dgm:prSet presAssocID="{F1EB70A9-648E-3F48-8D0F-462F8ECA3C98}" presName="bentUpArrow1" presStyleLbl="alignImgPlace1" presStyleIdx="3" presStyleCnt="4" custLinFactX="-12002" custLinFactNeighborX="-100000" custLinFactNeighborY="-26464"/>
      <dgm:spPr/>
    </dgm:pt>
    <dgm:pt modelId="{3E21A1E1-C725-504B-B4B8-7A8B7D9818C0}" type="pres">
      <dgm:prSet presAssocID="{F1EB70A9-648E-3F48-8D0F-462F8ECA3C98}" presName="ParentText" presStyleLbl="node1" presStyleIdx="3" presStyleCnt="5" custScaleX="119780" custLinFactX="-25186" custLinFactNeighborX="-100000" custLinFactNeighborY="-20536">
        <dgm:presLayoutVars>
          <dgm:chMax val="1"/>
          <dgm:chPref val="1"/>
          <dgm:bulletEnabled val="1"/>
        </dgm:presLayoutVars>
      </dgm:prSet>
      <dgm:spPr/>
    </dgm:pt>
    <dgm:pt modelId="{ECD57219-80AF-014E-AC13-9718A681E10E}" type="pres">
      <dgm:prSet presAssocID="{F1EB70A9-648E-3F48-8D0F-462F8ECA3C98}" presName="ChildText" presStyleLbl="revTx" presStyleIdx="3" presStyleCnt="5" custScaleX="483693" custLinFactNeighborX="47160" custLinFactNeighborY="-25327">
        <dgm:presLayoutVars>
          <dgm:chMax val="0"/>
          <dgm:chPref val="0"/>
          <dgm:bulletEnabled val="1"/>
        </dgm:presLayoutVars>
      </dgm:prSet>
      <dgm:spPr/>
    </dgm:pt>
    <dgm:pt modelId="{5687C311-771D-084B-81D1-4DC76A120151}" type="pres">
      <dgm:prSet presAssocID="{D920515E-9B4F-CE4B-B207-2882786129C5}" presName="sibTrans" presStyleCnt="0"/>
      <dgm:spPr/>
    </dgm:pt>
    <dgm:pt modelId="{3CF7FE4B-2AFB-2141-90FA-45A0A88D2CC6}" type="pres">
      <dgm:prSet presAssocID="{AC24ADE3-F922-9F4D-B059-A4AB8A9F5336}" presName="composite" presStyleCnt="0"/>
      <dgm:spPr/>
    </dgm:pt>
    <dgm:pt modelId="{57BA4D7F-A61D-4743-80A4-C0834AE9D02B}" type="pres">
      <dgm:prSet presAssocID="{AC24ADE3-F922-9F4D-B059-A4AB8A9F5336}" presName="ParentText" presStyleLbl="node1" presStyleIdx="4" presStyleCnt="5" custLinFactX="-28625" custLinFactNeighborX="-100000" custLinFactNeighborY="-20418">
        <dgm:presLayoutVars>
          <dgm:chMax val="1"/>
          <dgm:chPref val="1"/>
          <dgm:bulletEnabled val="1"/>
        </dgm:presLayoutVars>
      </dgm:prSet>
      <dgm:spPr/>
    </dgm:pt>
    <dgm:pt modelId="{D32E9906-3DF3-7A47-B045-4BF2BAD4585E}" type="pres">
      <dgm:prSet presAssocID="{AC24ADE3-F922-9F4D-B059-A4AB8A9F5336}" presName="FinalChildText" presStyleLbl="revTx" presStyleIdx="4" presStyleCnt="5" custScaleX="402509" custLinFactNeighborX="-16567" custLinFactNeighborY="-17683">
        <dgm:presLayoutVars>
          <dgm:chMax val="0"/>
          <dgm:chPref val="0"/>
          <dgm:bulletEnabled val="1"/>
        </dgm:presLayoutVars>
      </dgm:prSet>
      <dgm:spPr/>
    </dgm:pt>
  </dgm:ptLst>
  <dgm:cxnLst>
    <dgm:cxn modelId="{12887305-1CE7-5B47-9706-ED6EE5F03BEC}" srcId="{86E554FA-5A06-C140-A4E8-164DC1279667}" destId="{D632DF5B-4991-3949-9D95-AFF63103EA40}" srcOrd="0" destOrd="0" parTransId="{229B754F-15F8-894B-B438-1598EBBB7C19}" sibTransId="{357685BA-96D9-6945-81AB-CFA65576AAA9}"/>
    <dgm:cxn modelId="{2569361A-95FE-9846-9C52-0449BC89C76E}" type="presOf" srcId="{A2CB3FC8-8A76-FD48-8656-B2A1A1A9A833}" destId="{26799AB4-B4F5-9448-9524-876C530E459F}" srcOrd="0" destOrd="0" presId="urn:microsoft.com/office/officeart/2005/8/layout/StepDownProcess"/>
    <dgm:cxn modelId="{3DBCD922-65FB-6943-A114-424A90BDE24D}" type="presOf" srcId="{D632DF5B-4991-3949-9D95-AFF63103EA40}" destId="{3BDD7FD4-E497-E944-9824-5194F3AABADE}" srcOrd="0" destOrd="0" presId="urn:microsoft.com/office/officeart/2005/8/layout/StepDownProcess"/>
    <dgm:cxn modelId="{B099872E-24FD-EE49-BC71-808B7D970D59}" srcId="{F1EB70A9-648E-3F48-8D0F-462F8ECA3C98}" destId="{E0F64A54-5338-044F-949D-A44686269E72}" srcOrd="0" destOrd="0" parTransId="{2C7627DF-DB5C-6A43-90BA-1C5FE0072553}" sibTransId="{AAC37E1B-1D7A-1245-8026-759C53D708BB}"/>
    <dgm:cxn modelId="{276F2C2F-E3F4-0847-949D-68CF3DEBACC0}" type="presOf" srcId="{43318EE2-F2DA-1348-BC00-0328EB5DFE3A}" destId="{43410576-0CFD-8D4A-BB12-3A5F2C149FD1}" srcOrd="0" destOrd="0" presId="urn:microsoft.com/office/officeart/2005/8/layout/StepDownProcess"/>
    <dgm:cxn modelId="{BD25A636-9256-484F-AF16-E49E7757AE21}" srcId="{F0B5CE18-B4E2-C546-96EF-8A1A7642B899}" destId="{1EEB0875-FD21-8A4D-9605-5CDC89563E7A}" srcOrd="0" destOrd="0" parTransId="{9BE89E1A-2FC5-A943-949C-55A0A425803D}" sibTransId="{7B04E646-808C-DA41-861B-4BC2545B383E}"/>
    <dgm:cxn modelId="{A721E33C-083A-1D43-9467-3A4C3D423808}" type="presOf" srcId="{3CF84A9B-EC99-5740-A58A-455A56247CA0}" destId="{8168F128-387F-BC4C-AB38-85DEA4EE113B}" srcOrd="0" destOrd="0" presId="urn:microsoft.com/office/officeart/2005/8/layout/StepDownProcess"/>
    <dgm:cxn modelId="{DB21F24B-B43A-A44E-BB32-10F03BD021AC}" srcId="{3CF84A9B-EC99-5740-A58A-455A56247CA0}" destId="{AC24ADE3-F922-9F4D-B059-A4AB8A9F5336}" srcOrd="4" destOrd="0" parTransId="{F192D44B-1DFA-B846-BF3F-6CAF5166627D}" sibTransId="{047E6F30-7983-E049-AA10-4CB0102045C2}"/>
    <dgm:cxn modelId="{0D08F64E-422E-F545-BBA5-B19384E5CA89}" type="presOf" srcId="{E0F64A54-5338-044F-949D-A44686269E72}" destId="{ECD57219-80AF-014E-AC13-9718A681E10E}" srcOrd="0" destOrd="0" presId="urn:microsoft.com/office/officeart/2005/8/layout/StepDownProcess"/>
    <dgm:cxn modelId="{C7360B6D-4FE6-7E40-875D-B529E32598E7}" type="presOf" srcId="{F1EB70A9-648E-3F48-8D0F-462F8ECA3C98}" destId="{3E21A1E1-C725-504B-B4B8-7A8B7D9818C0}" srcOrd="0" destOrd="0" presId="urn:microsoft.com/office/officeart/2005/8/layout/StepDownProcess"/>
    <dgm:cxn modelId="{BF4BC86E-17AD-164E-8CD0-4592557104DC}" srcId="{3CF84A9B-EC99-5740-A58A-455A56247CA0}" destId="{43318EE2-F2DA-1348-BC00-0328EB5DFE3A}" srcOrd="0" destOrd="0" parTransId="{4BA895C0-A0A6-F249-89C8-F5ABA763297B}" sibTransId="{6D94F40B-FBF6-6346-B0AD-7F5CE4B5B7D4}"/>
    <dgm:cxn modelId="{AB160E85-576A-3347-B84A-252CA951B16A}" type="presOf" srcId="{AC24ADE3-F922-9F4D-B059-A4AB8A9F5336}" destId="{57BA4D7F-A61D-4743-80A4-C0834AE9D02B}" srcOrd="0" destOrd="0" presId="urn:microsoft.com/office/officeart/2005/8/layout/StepDownProcess"/>
    <dgm:cxn modelId="{3D9FD587-B58C-9640-8CB6-8FFFD6FE6ED2}" srcId="{AC24ADE3-F922-9F4D-B059-A4AB8A9F5336}" destId="{821554CA-AD5F-5943-B542-E07CB45A1A35}" srcOrd="0" destOrd="0" parTransId="{40C2E3B2-85F8-C640-BE09-632A2B82C29A}" sibTransId="{50250044-D56A-2243-A505-A41C33781F04}"/>
    <dgm:cxn modelId="{C07B1388-661B-1044-B8A4-2789B31F1829}" type="presOf" srcId="{86E554FA-5A06-C140-A4E8-164DC1279667}" destId="{56F348A0-549E-5046-97D8-C4E7EFD0D61B}" srcOrd="0" destOrd="0" presId="urn:microsoft.com/office/officeart/2005/8/layout/StepDownProcess"/>
    <dgm:cxn modelId="{B5B52791-428D-1349-A902-81995C0788B2}" srcId="{3CF84A9B-EC99-5740-A58A-455A56247CA0}" destId="{F0B5CE18-B4E2-C546-96EF-8A1A7642B899}" srcOrd="1" destOrd="0" parTransId="{9BF89971-1E14-A245-B65E-231158618FF4}" sibTransId="{4FA623C2-19CC-D543-A774-292D9567EC4F}"/>
    <dgm:cxn modelId="{06136396-75C7-5E4D-A700-D7BBE1D486B3}" srcId="{43318EE2-F2DA-1348-BC00-0328EB5DFE3A}" destId="{A2CB3FC8-8A76-FD48-8656-B2A1A1A9A833}" srcOrd="0" destOrd="0" parTransId="{EBD66D4B-F00A-6F46-952D-F99716E67617}" sibTransId="{CD9266FC-3403-B749-AD12-87F1B6201346}"/>
    <dgm:cxn modelId="{467C83B0-8014-7A43-A158-2D37E9221368}" type="presOf" srcId="{F0B5CE18-B4E2-C546-96EF-8A1A7642B899}" destId="{30996DE9-3815-B241-8217-C8E93D6007D0}" srcOrd="0" destOrd="0" presId="urn:microsoft.com/office/officeart/2005/8/layout/StepDownProcess"/>
    <dgm:cxn modelId="{2FD90CBA-4E62-984A-8E00-E64C6425715E}" srcId="{3CF84A9B-EC99-5740-A58A-455A56247CA0}" destId="{F1EB70A9-648E-3F48-8D0F-462F8ECA3C98}" srcOrd="3" destOrd="0" parTransId="{B47CC6D1-3095-1942-9AB0-341A15F3CFC7}" sibTransId="{D920515E-9B4F-CE4B-B207-2882786129C5}"/>
    <dgm:cxn modelId="{A64D78D2-BD4B-9B43-90D9-017F32F500A1}" type="presOf" srcId="{821554CA-AD5F-5943-B542-E07CB45A1A35}" destId="{D32E9906-3DF3-7A47-B045-4BF2BAD4585E}" srcOrd="0" destOrd="0" presId="urn:microsoft.com/office/officeart/2005/8/layout/StepDownProcess"/>
    <dgm:cxn modelId="{C9FA32E3-9354-5B4F-810B-9C7A1B12AE4B}" type="presOf" srcId="{1EEB0875-FD21-8A4D-9605-5CDC89563E7A}" destId="{0A6D4B51-0B3D-9047-B78B-194D613C5F5B}" srcOrd="0" destOrd="0" presId="urn:microsoft.com/office/officeart/2005/8/layout/StepDownProcess"/>
    <dgm:cxn modelId="{339BC0F1-D34B-7544-B835-8D2F532C994D}" srcId="{3CF84A9B-EC99-5740-A58A-455A56247CA0}" destId="{86E554FA-5A06-C140-A4E8-164DC1279667}" srcOrd="2" destOrd="0" parTransId="{AC7F48CA-0D53-7C4E-90E2-BD7F9B3A5F6C}" sibTransId="{C73906FA-35F1-A34D-95D4-6D78739C411A}"/>
    <dgm:cxn modelId="{19716B8B-900F-C941-9F34-C09EC8011613}" type="presParOf" srcId="{8168F128-387F-BC4C-AB38-85DEA4EE113B}" destId="{D1BE0099-1D13-8E47-B040-86238A8C1553}" srcOrd="0" destOrd="0" presId="urn:microsoft.com/office/officeart/2005/8/layout/StepDownProcess"/>
    <dgm:cxn modelId="{CED00D99-420F-6A4F-80E4-642EEAFF8017}" type="presParOf" srcId="{D1BE0099-1D13-8E47-B040-86238A8C1553}" destId="{DF950927-AD26-0E4C-9B5E-50846CE02561}" srcOrd="0" destOrd="0" presId="urn:microsoft.com/office/officeart/2005/8/layout/StepDownProcess"/>
    <dgm:cxn modelId="{38C766FE-1D97-E441-9148-885994DCA75B}" type="presParOf" srcId="{D1BE0099-1D13-8E47-B040-86238A8C1553}" destId="{43410576-0CFD-8D4A-BB12-3A5F2C149FD1}" srcOrd="1" destOrd="0" presId="urn:microsoft.com/office/officeart/2005/8/layout/StepDownProcess"/>
    <dgm:cxn modelId="{698C6D60-A791-7946-8A7B-2E8F111E0C9A}" type="presParOf" srcId="{D1BE0099-1D13-8E47-B040-86238A8C1553}" destId="{26799AB4-B4F5-9448-9524-876C530E459F}" srcOrd="2" destOrd="0" presId="urn:microsoft.com/office/officeart/2005/8/layout/StepDownProcess"/>
    <dgm:cxn modelId="{FE14316B-DF38-2146-9FF8-0F64A156A572}" type="presParOf" srcId="{8168F128-387F-BC4C-AB38-85DEA4EE113B}" destId="{18D44A31-42AF-6D40-B63E-B7608A2D1134}" srcOrd="1" destOrd="0" presId="urn:microsoft.com/office/officeart/2005/8/layout/StepDownProcess"/>
    <dgm:cxn modelId="{3E1D989B-D390-294E-94E1-BB7492C2E468}" type="presParOf" srcId="{8168F128-387F-BC4C-AB38-85DEA4EE113B}" destId="{2823F368-B9B2-A949-8978-111590392BF5}" srcOrd="2" destOrd="0" presId="urn:microsoft.com/office/officeart/2005/8/layout/StepDownProcess"/>
    <dgm:cxn modelId="{9E1DD361-4C69-4646-B055-BE623038CD6D}" type="presParOf" srcId="{2823F368-B9B2-A949-8978-111590392BF5}" destId="{68982C2D-6C71-5244-8BBD-E6E0CCB8594E}" srcOrd="0" destOrd="0" presId="urn:microsoft.com/office/officeart/2005/8/layout/StepDownProcess"/>
    <dgm:cxn modelId="{1339CEB6-1479-3A46-A1B1-C0F90B492884}" type="presParOf" srcId="{2823F368-B9B2-A949-8978-111590392BF5}" destId="{30996DE9-3815-B241-8217-C8E93D6007D0}" srcOrd="1" destOrd="0" presId="urn:microsoft.com/office/officeart/2005/8/layout/StepDownProcess"/>
    <dgm:cxn modelId="{20ADB7B7-9DEC-044F-A1A7-C06593176926}" type="presParOf" srcId="{2823F368-B9B2-A949-8978-111590392BF5}" destId="{0A6D4B51-0B3D-9047-B78B-194D613C5F5B}" srcOrd="2" destOrd="0" presId="urn:microsoft.com/office/officeart/2005/8/layout/StepDownProcess"/>
    <dgm:cxn modelId="{08030A08-5D36-9848-B7AA-20093FFCB56A}" type="presParOf" srcId="{8168F128-387F-BC4C-AB38-85DEA4EE113B}" destId="{09390065-3906-494A-96BF-90C6BA89DE69}" srcOrd="3" destOrd="0" presId="urn:microsoft.com/office/officeart/2005/8/layout/StepDownProcess"/>
    <dgm:cxn modelId="{7B824777-7BFE-CB40-9C00-EC4D3A0C39C5}" type="presParOf" srcId="{8168F128-387F-BC4C-AB38-85DEA4EE113B}" destId="{B58D1600-5725-1B44-927C-501127A5CC5B}" srcOrd="4" destOrd="0" presId="urn:microsoft.com/office/officeart/2005/8/layout/StepDownProcess"/>
    <dgm:cxn modelId="{096BB7BB-4455-CC4D-8BD9-3A579BD162AB}" type="presParOf" srcId="{B58D1600-5725-1B44-927C-501127A5CC5B}" destId="{1A6A88D0-5EEA-DC4B-AF57-A4379B7EF9DB}" srcOrd="0" destOrd="0" presId="urn:microsoft.com/office/officeart/2005/8/layout/StepDownProcess"/>
    <dgm:cxn modelId="{A323D56C-1D23-2D4C-AC6C-26401595DE57}" type="presParOf" srcId="{B58D1600-5725-1B44-927C-501127A5CC5B}" destId="{56F348A0-549E-5046-97D8-C4E7EFD0D61B}" srcOrd="1" destOrd="0" presId="urn:microsoft.com/office/officeart/2005/8/layout/StepDownProcess"/>
    <dgm:cxn modelId="{84EBCE9F-9332-C845-9EB1-B3C86C9705BA}" type="presParOf" srcId="{B58D1600-5725-1B44-927C-501127A5CC5B}" destId="{3BDD7FD4-E497-E944-9824-5194F3AABADE}" srcOrd="2" destOrd="0" presId="urn:microsoft.com/office/officeart/2005/8/layout/StepDownProcess"/>
    <dgm:cxn modelId="{43CFEDDC-0D22-C949-9F3C-228F17297984}" type="presParOf" srcId="{8168F128-387F-BC4C-AB38-85DEA4EE113B}" destId="{50496146-02F9-EB4F-B668-BBCBDFDA1FF8}" srcOrd="5" destOrd="0" presId="urn:microsoft.com/office/officeart/2005/8/layout/StepDownProcess"/>
    <dgm:cxn modelId="{D7F0BA51-A0F6-E74E-BCD4-984248F671AD}" type="presParOf" srcId="{8168F128-387F-BC4C-AB38-85DEA4EE113B}" destId="{9DF7538F-F30B-BB4B-90D1-B6DAD4A09CC5}" srcOrd="6" destOrd="0" presId="urn:microsoft.com/office/officeart/2005/8/layout/StepDownProcess"/>
    <dgm:cxn modelId="{59F54B11-65BA-9F4C-B8D7-CADFC4A051EE}" type="presParOf" srcId="{9DF7538F-F30B-BB4B-90D1-B6DAD4A09CC5}" destId="{D4BCFE12-1ECC-D645-ABE9-EE46ED2CB6CE}" srcOrd="0" destOrd="0" presId="urn:microsoft.com/office/officeart/2005/8/layout/StepDownProcess"/>
    <dgm:cxn modelId="{B025E431-312A-9342-A04D-620D581F12F1}" type="presParOf" srcId="{9DF7538F-F30B-BB4B-90D1-B6DAD4A09CC5}" destId="{3E21A1E1-C725-504B-B4B8-7A8B7D9818C0}" srcOrd="1" destOrd="0" presId="urn:microsoft.com/office/officeart/2005/8/layout/StepDownProcess"/>
    <dgm:cxn modelId="{635DD685-008F-6241-9D56-8A55320B9894}" type="presParOf" srcId="{9DF7538F-F30B-BB4B-90D1-B6DAD4A09CC5}" destId="{ECD57219-80AF-014E-AC13-9718A681E10E}" srcOrd="2" destOrd="0" presId="urn:microsoft.com/office/officeart/2005/8/layout/StepDownProcess"/>
    <dgm:cxn modelId="{B8CA7767-47AF-5F47-8CFE-9D370E34E570}" type="presParOf" srcId="{8168F128-387F-BC4C-AB38-85DEA4EE113B}" destId="{5687C311-771D-084B-81D1-4DC76A120151}" srcOrd="7" destOrd="0" presId="urn:microsoft.com/office/officeart/2005/8/layout/StepDownProcess"/>
    <dgm:cxn modelId="{BD8B4C25-C79D-114F-BA5C-271E44122996}" type="presParOf" srcId="{8168F128-387F-BC4C-AB38-85DEA4EE113B}" destId="{3CF7FE4B-2AFB-2141-90FA-45A0A88D2CC6}" srcOrd="8" destOrd="0" presId="urn:microsoft.com/office/officeart/2005/8/layout/StepDownProcess"/>
    <dgm:cxn modelId="{2064B9B3-5AE3-194C-886C-B36535965D45}" type="presParOf" srcId="{3CF7FE4B-2AFB-2141-90FA-45A0A88D2CC6}" destId="{57BA4D7F-A61D-4743-80A4-C0834AE9D02B}" srcOrd="0" destOrd="0" presId="urn:microsoft.com/office/officeart/2005/8/layout/StepDownProcess"/>
    <dgm:cxn modelId="{5A57D1EF-988E-A14E-8919-FB3FEB25580E}" type="presParOf" srcId="{3CF7FE4B-2AFB-2141-90FA-45A0A88D2CC6}" destId="{D32E9906-3DF3-7A47-B045-4BF2BAD4585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84A9B-EC99-5740-A58A-455A56247CA0}"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43318EE2-F2DA-1348-BC00-0328EB5DFE3A}">
      <dgm:prSet phldrT="[Text]"/>
      <dgm:spPr/>
      <dgm:t>
        <a:bodyPr/>
        <a:lstStyle/>
        <a:p>
          <a:r>
            <a:rPr lang="en-US" dirty="0"/>
            <a:t>Step 1: Identification</a:t>
          </a:r>
        </a:p>
      </dgm:t>
    </dgm:pt>
    <dgm:pt modelId="{4BA895C0-A0A6-F249-89C8-F5ABA763297B}" type="parTrans" cxnId="{BF4BC86E-17AD-164E-8CD0-4592557104DC}">
      <dgm:prSet/>
      <dgm:spPr/>
      <dgm:t>
        <a:bodyPr/>
        <a:lstStyle/>
        <a:p>
          <a:endParaRPr lang="en-US"/>
        </a:p>
      </dgm:t>
    </dgm:pt>
    <dgm:pt modelId="{6D94F40B-FBF6-6346-B0AD-7F5CE4B5B7D4}" type="sibTrans" cxnId="{BF4BC86E-17AD-164E-8CD0-4592557104DC}">
      <dgm:prSet/>
      <dgm:spPr/>
      <dgm:t>
        <a:bodyPr/>
        <a:lstStyle/>
        <a:p>
          <a:endParaRPr lang="en-US"/>
        </a:p>
      </dgm:t>
    </dgm:pt>
    <dgm:pt modelId="{A2CB3FC8-8A76-FD48-8656-B2A1A1A9A833}">
      <dgm:prSet phldrT="[Text]" custT="1"/>
      <dgm:spPr/>
      <dgm:t>
        <a:bodyPr/>
        <a:lstStyle/>
        <a:p>
          <a:pPr algn="l"/>
          <a:r>
            <a:rPr lang="en-US" sz="1600" dirty="0"/>
            <a:t>  At-Risk individuals need to be identified</a:t>
          </a:r>
        </a:p>
      </dgm:t>
    </dgm:pt>
    <dgm:pt modelId="{EBD66D4B-F00A-6F46-952D-F99716E67617}" type="parTrans" cxnId="{06136396-75C7-5E4D-A700-D7BBE1D486B3}">
      <dgm:prSet/>
      <dgm:spPr/>
      <dgm:t>
        <a:bodyPr/>
        <a:lstStyle/>
        <a:p>
          <a:endParaRPr lang="en-US"/>
        </a:p>
      </dgm:t>
    </dgm:pt>
    <dgm:pt modelId="{CD9266FC-3403-B749-AD12-87F1B6201346}" type="sibTrans" cxnId="{06136396-75C7-5E4D-A700-D7BBE1D486B3}">
      <dgm:prSet/>
      <dgm:spPr/>
      <dgm:t>
        <a:bodyPr/>
        <a:lstStyle/>
        <a:p>
          <a:endParaRPr lang="en-US"/>
        </a:p>
      </dgm:t>
    </dgm:pt>
    <dgm:pt modelId="{F0B5CE18-B4E2-C546-96EF-8A1A7642B899}">
      <dgm:prSet phldrT="[Text]"/>
      <dgm:spPr/>
      <dgm:t>
        <a:bodyPr/>
        <a:lstStyle/>
        <a:p>
          <a:r>
            <a:rPr lang="en-US" dirty="0"/>
            <a:t>Step 2: </a:t>
          </a:r>
        </a:p>
        <a:p>
          <a:r>
            <a:rPr lang="en-US" dirty="0"/>
            <a:t>LTBI Screening</a:t>
          </a:r>
        </a:p>
      </dgm:t>
    </dgm:pt>
    <dgm:pt modelId="{9BF89971-1E14-A245-B65E-231158618FF4}" type="parTrans" cxnId="{B5B52791-428D-1349-A902-81995C0788B2}">
      <dgm:prSet/>
      <dgm:spPr/>
      <dgm:t>
        <a:bodyPr/>
        <a:lstStyle/>
        <a:p>
          <a:endParaRPr lang="en-US"/>
        </a:p>
      </dgm:t>
    </dgm:pt>
    <dgm:pt modelId="{4FA623C2-19CC-D543-A774-292D9567EC4F}" type="sibTrans" cxnId="{B5B52791-428D-1349-A902-81995C0788B2}">
      <dgm:prSet/>
      <dgm:spPr/>
      <dgm:t>
        <a:bodyPr/>
        <a:lstStyle/>
        <a:p>
          <a:endParaRPr lang="en-US"/>
        </a:p>
      </dgm:t>
    </dgm:pt>
    <dgm:pt modelId="{1EEB0875-FD21-8A4D-9605-5CDC89563E7A}">
      <dgm:prSet phldrT="[Text]" custT="1"/>
      <dgm:spPr/>
      <dgm:t>
        <a:bodyPr/>
        <a:lstStyle/>
        <a:p>
          <a:r>
            <a:rPr lang="en-US" sz="1600" dirty="0"/>
            <a:t>High-Risk</a:t>
          </a:r>
          <a:r>
            <a:rPr lang="en-US" sz="1600" baseline="0" dirty="0"/>
            <a:t> individuals undergo LTBI screening</a:t>
          </a:r>
          <a:endParaRPr lang="en-US" sz="1600" dirty="0"/>
        </a:p>
      </dgm:t>
    </dgm:pt>
    <dgm:pt modelId="{9BE89E1A-2FC5-A943-949C-55A0A425803D}" type="parTrans" cxnId="{BD25A636-9256-484F-AF16-E49E7757AE21}">
      <dgm:prSet/>
      <dgm:spPr/>
      <dgm:t>
        <a:bodyPr/>
        <a:lstStyle/>
        <a:p>
          <a:endParaRPr lang="en-US"/>
        </a:p>
      </dgm:t>
    </dgm:pt>
    <dgm:pt modelId="{7B04E646-808C-DA41-861B-4BC2545B383E}" type="sibTrans" cxnId="{BD25A636-9256-484F-AF16-E49E7757AE21}">
      <dgm:prSet/>
      <dgm:spPr/>
      <dgm:t>
        <a:bodyPr/>
        <a:lstStyle/>
        <a:p>
          <a:endParaRPr lang="en-US"/>
        </a:p>
      </dgm:t>
    </dgm:pt>
    <dgm:pt modelId="{86E554FA-5A06-C140-A4E8-164DC1279667}">
      <dgm:prSet phldrT="[Text]"/>
      <dgm:spPr/>
      <dgm:t>
        <a:bodyPr/>
        <a:lstStyle/>
        <a:p>
          <a:pPr>
            <a:spcAft>
              <a:spcPts val="0"/>
            </a:spcAft>
          </a:pPr>
          <a:r>
            <a:rPr lang="en-US" dirty="0"/>
            <a:t>Step 3: </a:t>
          </a:r>
        </a:p>
        <a:p>
          <a:pPr>
            <a:spcAft>
              <a:spcPts val="0"/>
            </a:spcAft>
          </a:pPr>
          <a:r>
            <a:rPr lang="en-US" dirty="0"/>
            <a:t>Active TB Evaluation</a:t>
          </a:r>
        </a:p>
      </dgm:t>
    </dgm:pt>
    <dgm:pt modelId="{AC7F48CA-0D53-7C4E-90E2-BD7F9B3A5F6C}" type="parTrans" cxnId="{339BC0F1-D34B-7544-B835-8D2F532C994D}">
      <dgm:prSet/>
      <dgm:spPr/>
      <dgm:t>
        <a:bodyPr/>
        <a:lstStyle/>
        <a:p>
          <a:endParaRPr lang="en-US"/>
        </a:p>
      </dgm:t>
    </dgm:pt>
    <dgm:pt modelId="{C73906FA-35F1-A34D-95D4-6D78739C411A}" type="sibTrans" cxnId="{339BC0F1-D34B-7544-B835-8D2F532C994D}">
      <dgm:prSet/>
      <dgm:spPr/>
      <dgm:t>
        <a:bodyPr/>
        <a:lstStyle/>
        <a:p>
          <a:endParaRPr lang="en-US"/>
        </a:p>
      </dgm:t>
    </dgm:pt>
    <dgm:pt modelId="{D632DF5B-4991-3949-9D95-AFF63103EA40}">
      <dgm:prSet phldrT="[Text]" custT="1"/>
      <dgm:spPr/>
      <dgm:t>
        <a:bodyPr/>
        <a:lstStyle/>
        <a:p>
          <a:r>
            <a:rPr lang="en-US" sz="1600" dirty="0"/>
            <a:t>Individuals who test positive for LTBI undergo active TB evaluation with symptom screen and chest X-ray</a:t>
          </a:r>
        </a:p>
      </dgm:t>
    </dgm:pt>
    <dgm:pt modelId="{229B754F-15F8-894B-B438-1598EBBB7C19}" type="parTrans" cxnId="{12887305-1CE7-5B47-9706-ED6EE5F03BEC}">
      <dgm:prSet/>
      <dgm:spPr/>
      <dgm:t>
        <a:bodyPr/>
        <a:lstStyle/>
        <a:p>
          <a:endParaRPr lang="en-US"/>
        </a:p>
      </dgm:t>
    </dgm:pt>
    <dgm:pt modelId="{357685BA-96D9-6945-81AB-CFA65576AAA9}" type="sibTrans" cxnId="{12887305-1CE7-5B47-9706-ED6EE5F03BEC}">
      <dgm:prSet/>
      <dgm:spPr/>
      <dgm:t>
        <a:bodyPr/>
        <a:lstStyle/>
        <a:p>
          <a:endParaRPr lang="en-US"/>
        </a:p>
      </dgm:t>
    </dgm:pt>
    <dgm:pt modelId="{F1EB70A9-648E-3F48-8D0F-462F8ECA3C98}">
      <dgm:prSet/>
      <dgm:spPr/>
      <dgm:t>
        <a:bodyPr/>
        <a:lstStyle/>
        <a:p>
          <a:pPr>
            <a:spcAft>
              <a:spcPts val="0"/>
            </a:spcAft>
          </a:pPr>
          <a:r>
            <a:rPr lang="en-US" dirty="0"/>
            <a:t>Step 4: </a:t>
          </a:r>
        </a:p>
        <a:p>
          <a:pPr>
            <a:spcAft>
              <a:spcPts val="0"/>
            </a:spcAft>
          </a:pPr>
          <a:r>
            <a:rPr lang="en-US" dirty="0"/>
            <a:t>LTBI treatment initiation</a:t>
          </a:r>
        </a:p>
      </dgm:t>
    </dgm:pt>
    <dgm:pt modelId="{B47CC6D1-3095-1942-9AB0-341A15F3CFC7}" type="parTrans" cxnId="{2FD90CBA-4E62-984A-8E00-E64C6425715E}">
      <dgm:prSet/>
      <dgm:spPr/>
      <dgm:t>
        <a:bodyPr/>
        <a:lstStyle/>
        <a:p>
          <a:endParaRPr lang="en-US"/>
        </a:p>
      </dgm:t>
    </dgm:pt>
    <dgm:pt modelId="{D920515E-9B4F-CE4B-B207-2882786129C5}" type="sibTrans" cxnId="{2FD90CBA-4E62-984A-8E00-E64C6425715E}">
      <dgm:prSet/>
      <dgm:spPr/>
      <dgm:t>
        <a:bodyPr/>
        <a:lstStyle/>
        <a:p>
          <a:endParaRPr lang="en-US"/>
        </a:p>
      </dgm:t>
    </dgm:pt>
    <dgm:pt modelId="{E0F64A54-5338-044F-949D-A44686269E72}">
      <dgm:prSet custT="1"/>
      <dgm:spPr/>
      <dgm:t>
        <a:bodyPr/>
        <a:lstStyle/>
        <a:p>
          <a:pPr>
            <a:spcAft>
              <a:spcPts val="0"/>
            </a:spcAft>
          </a:pPr>
          <a:r>
            <a:rPr lang="en-US" sz="1600" dirty="0"/>
            <a:t>Individuals who do not have active TB disease are started on LTBI treatment</a:t>
          </a:r>
        </a:p>
      </dgm:t>
    </dgm:pt>
    <dgm:pt modelId="{2C7627DF-DB5C-6A43-90BA-1C5FE0072553}" type="parTrans" cxnId="{B099872E-24FD-EE49-BC71-808B7D970D59}">
      <dgm:prSet/>
      <dgm:spPr/>
      <dgm:t>
        <a:bodyPr/>
        <a:lstStyle/>
        <a:p>
          <a:endParaRPr lang="en-US"/>
        </a:p>
      </dgm:t>
    </dgm:pt>
    <dgm:pt modelId="{AAC37E1B-1D7A-1245-8026-759C53D708BB}" type="sibTrans" cxnId="{B099872E-24FD-EE49-BC71-808B7D970D59}">
      <dgm:prSet/>
      <dgm:spPr/>
      <dgm:t>
        <a:bodyPr/>
        <a:lstStyle/>
        <a:p>
          <a:endParaRPr lang="en-US"/>
        </a:p>
      </dgm:t>
    </dgm:pt>
    <dgm:pt modelId="{AC24ADE3-F922-9F4D-B059-A4AB8A9F5336}">
      <dgm:prSet/>
      <dgm:spPr/>
      <dgm:t>
        <a:bodyPr/>
        <a:lstStyle/>
        <a:p>
          <a:pPr>
            <a:spcAft>
              <a:spcPts val="0"/>
            </a:spcAft>
          </a:pPr>
          <a:r>
            <a:rPr lang="en-US" dirty="0"/>
            <a:t>Step 5: LTBI treatment completion</a:t>
          </a:r>
        </a:p>
      </dgm:t>
    </dgm:pt>
    <dgm:pt modelId="{F192D44B-1DFA-B846-BF3F-6CAF5166627D}" type="parTrans" cxnId="{DB21F24B-B43A-A44E-BB32-10F03BD021AC}">
      <dgm:prSet/>
      <dgm:spPr/>
      <dgm:t>
        <a:bodyPr/>
        <a:lstStyle/>
        <a:p>
          <a:endParaRPr lang="en-US"/>
        </a:p>
      </dgm:t>
    </dgm:pt>
    <dgm:pt modelId="{047E6F30-7983-E049-AA10-4CB0102045C2}" type="sibTrans" cxnId="{DB21F24B-B43A-A44E-BB32-10F03BD021AC}">
      <dgm:prSet/>
      <dgm:spPr/>
      <dgm:t>
        <a:bodyPr/>
        <a:lstStyle/>
        <a:p>
          <a:endParaRPr lang="en-US"/>
        </a:p>
      </dgm:t>
    </dgm:pt>
    <dgm:pt modelId="{821554CA-AD5F-5943-B542-E07CB45A1A35}">
      <dgm:prSet custT="1"/>
      <dgm:spPr/>
      <dgm:t>
        <a:bodyPr/>
        <a:lstStyle/>
        <a:p>
          <a:pPr>
            <a:spcAft>
              <a:spcPts val="0"/>
            </a:spcAft>
          </a:pPr>
          <a:r>
            <a:rPr lang="en-US" sz="1600" dirty="0"/>
            <a:t>Individuals started on LTBI treatment need to follow up monthly and complete therapy</a:t>
          </a:r>
        </a:p>
      </dgm:t>
    </dgm:pt>
    <dgm:pt modelId="{40C2E3B2-85F8-C640-BE09-632A2B82C29A}" type="parTrans" cxnId="{3D9FD587-B58C-9640-8CB6-8FFFD6FE6ED2}">
      <dgm:prSet/>
      <dgm:spPr/>
      <dgm:t>
        <a:bodyPr/>
        <a:lstStyle/>
        <a:p>
          <a:endParaRPr lang="en-US"/>
        </a:p>
      </dgm:t>
    </dgm:pt>
    <dgm:pt modelId="{50250044-D56A-2243-A505-A41C33781F04}" type="sibTrans" cxnId="{3D9FD587-B58C-9640-8CB6-8FFFD6FE6ED2}">
      <dgm:prSet/>
      <dgm:spPr/>
      <dgm:t>
        <a:bodyPr/>
        <a:lstStyle/>
        <a:p>
          <a:endParaRPr lang="en-US"/>
        </a:p>
      </dgm:t>
    </dgm:pt>
    <dgm:pt modelId="{8168F128-387F-BC4C-AB38-85DEA4EE113B}" type="pres">
      <dgm:prSet presAssocID="{3CF84A9B-EC99-5740-A58A-455A56247CA0}" presName="rootnode" presStyleCnt="0">
        <dgm:presLayoutVars>
          <dgm:chMax/>
          <dgm:chPref/>
          <dgm:dir/>
          <dgm:animLvl val="lvl"/>
        </dgm:presLayoutVars>
      </dgm:prSet>
      <dgm:spPr/>
    </dgm:pt>
    <dgm:pt modelId="{D1BE0099-1D13-8E47-B040-86238A8C1553}" type="pres">
      <dgm:prSet presAssocID="{43318EE2-F2DA-1348-BC00-0328EB5DFE3A}" presName="composite" presStyleCnt="0"/>
      <dgm:spPr/>
    </dgm:pt>
    <dgm:pt modelId="{DF950927-AD26-0E4C-9B5E-50846CE02561}" type="pres">
      <dgm:prSet presAssocID="{43318EE2-F2DA-1348-BC00-0328EB5DFE3A}" presName="bentUpArrow1" presStyleLbl="alignImgPlace1" presStyleIdx="0" presStyleCnt="4" custLinFactNeighborX="18864" custLinFactNeighborY="-8242"/>
      <dgm:spPr/>
    </dgm:pt>
    <dgm:pt modelId="{43410576-0CFD-8D4A-BB12-3A5F2C149FD1}" type="pres">
      <dgm:prSet presAssocID="{43318EE2-F2DA-1348-BC00-0328EB5DFE3A}" presName="ParentText" presStyleLbl="node1" presStyleIdx="0" presStyleCnt="5">
        <dgm:presLayoutVars>
          <dgm:chMax val="1"/>
          <dgm:chPref val="1"/>
          <dgm:bulletEnabled val="1"/>
        </dgm:presLayoutVars>
      </dgm:prSet>
      <dgm:spPr/>
    </dgm:pt>
    <dgm:pt modelId="{26799AB4-B4F5-9448-9524-876C530E459F}" type="pres">
      <dgm:prSet presAssocID="{43318EE2-F2DA-1348-BC00-0328EB5DFE3A}" presName="ChildText" presStyleLbl="revTx" presStyleIdx="0" presStyleCnt="5" custScaleX="425776" custLinFactX="62496" custLinFactNeighborX="100000" custLinFactNeighborY="4700">
        <dgm:presLayoutVars>
          <dgm:chMax val="0"/>
          <dgm:chPref val="0"/>
          <dgm:bulletEnabled val="1"/>
        </dgm:presLayoutVars>
      </dgm:prSet>
      <dgm:spPr/>
    </dgm:pt>
    <dgm:pt modelId="{18D44A31-42AF-6D40-B63E-B7608A2D1134}" type="pres">
      <dgm:prSet presAssocID="{6D94F40B-FBF6-6346-B0AD-7F5CE4B5B7D4}" presName="sibTrans" presStyleCnt="0"/>
      <dgm:spPr/>
    </dgm:pt>
    <dgm:pt modelId="{2823F368-B9B2-A949-8978-111590392BF5}" type="pres">
      <dgm:prSet presAssocID="{F0B5CE18-B4E2-C546-96EF-8A1A7642B899}" presName="composite" presStyleCnt="0"/>
      <dgm:spPr/>
    </dgm:pt>
    <dgm:pt modelId="{68982C2D-6C71-5244-8BBD-E6E0CCB8594E}" type="pres">
      <dgm:prSet presAssocID="{F0B5CE18-B4E2-C546-96EF-8A1A7642B899}" presName="bentUpArrow1" presStyleLbl="alignImgPlace1" presStyleIdx="1" presStyleCnt="4" custLinFactNeighborX="-41382" custLinFactNeighborY="-7420"/>
      <dgm:spPr/>
    </dgm:pt>
    <dgm:pt modelId="{30996DE9-3815-B241-8217-C8E93D6007D0}" type="pres">
      <dgm:prSet presAssocID="{F0B5CE18-B4E2-C546-96EF-8A1A7642B899}" presName="ParentText" presStyleLbl="node1" presStyleIdx="1" presStyleCnt="5" custLinFactNeighborX="-45968" custLinFactNeighborY="-3027">
        <dgm:presLayoutVars>
          <dgm:chMax val="1"/>
          <dgm:chPref val="1"/>
          <dgm:bulletEnabled val="1"/>
        </dgm:presLayoutVars>
      </dgm:prSet>
      <dgm:spPr/>
    </dgm:pt>
    <dgm:pt modelId="{0A6D4B51-0B3D-9047-B78B-194D613C5F5B}" type="pres">
      <dgm:prSet presAssocID="{F0B5CE18-B4E2-C546-96EF-8A1A7642B899}" presName="ChildText" presStyleLbl="revTx" presStyleIdx="1" presStyleCnt="5" custScaleX="417640" custLinFactNeighborX="98668" custLinFactNeighborY="-17889">
        <dgm:presLayoutVars>
          <dgm:chMax val="0"/>
          <dgm:chPref val="0"/>
          <dgm:bulletEnabled val="1"/>
        </dgm:presLayoutVars>
      </dgm:prSet>
      <dgm:spPr/>
    </dgm:pt>
    <dgm:pt modelId="{09390065-3906-494A-96BF-90C6BA89DE69}" type="pres">
      <dgm:prSet presAssocID="{4FA623C2-19CC-D543-A774-292D9567EC4F}" presName="sibTrans" presStyleCnt="0"/>
      <dgm:spPr/>
    </dgm:pt>
    <dgm:pt modelId="{B58D1600-5725-1B44-927C-501127A5CC5B}" type="pres">
      <dgm:prSet presAssocID="{86E554FA-5A06-C140-A4E8-164DC1279667}" presName="composite" presStyleCnt="0"/>
      <dgm:spPr/>
    </dgm:pt>
    <dgm:pt modelId="{1A6A88D0-5EEA-DC4B-AF57-A4379B7EF9DB}" type="pres">
      <dgm:prSet presAssocID="{86E554FA-5A06-C140-A4E8-164DC1279667}" presName="bentUpArrow1" presStyleLbl="alignImgPlace1" presStyleIdx="2" presStyleCnt="4" custLinFactX="-20305" custLinFactNeighborX="-100000" custLinFactNeighborY="-35326"/>
      <dgm:spPr/>
    </dgm:pt>
    <dgm:pt modelId="{56F348A0-549E-5046-97D8-C4E7EFD0D61B}" type="pres">
      <dgm:prSet presAssocID="{86E554FA-5A06-C140-A4E8-164DC1279667}" presName="ParentText" presStyleLbl="node1" presStyleIdx="2" presStyleCnt="5" custLinFactX="-8167" custLinFactNeighborX="-100000" custLinFactNeighborY="-25999">
        <dgm:presLayoutVars>
          <dgm:chMax val="1"/>
          <dgm:chPref val="1"/>
          <dgm:bulletEnabled val="1"/>
        </dgm:presLayoutVars>
      </dgm:prSet>
      <dgm:spPr/>
    </dgm:pt>
    <dgm:pt modelId="{3BDD7FD4-E497-E944-9824-5194F3AABADE}" type="pres">
      <dgm:prSet presAssocID="{86E554FA-5A06-C140-A4E8-164DC1279667}" presName="ChildText" presStyleLbl="revTx" presStyleIdx="2" presStyleCnt="5" custScaleX="484504" custScaleY="139073" custLinFactNeighborX="44250" custLinFactNeighborY="-35281">
        <dgm:presLayoutVars>
          <dgm:chMax val="0"/>
          <dgm:chPref val="0"/>
          <dgm:bulletEnabled val="1"/>
        </dgm:presLayoutVars>
      </dgm:prSet>
      <dgm:spPr/>
    </dgm:pt>
    <dgm:pt modelId="{50496146-02F9-EB4F-B668-BBCBDFDA1FF8}" type="pres">
      <dgm:prSet presAssocID="{C73906FA-35F1-A34D-95D4-6D78739C411A}" presName="sibTrans" presStyleCnt="0"/>
      <dgm:spPr/>
    </dgm:pt>
    <dgm:pt modelId="{9DF7538F-F30B-BB4B-90D1-B6DAD4A09CC5}" type="pres">
      <dgm:prSet presAssocID="{F1EB70A9-648E-3F48-8D0F-462F8ECA3C98}" presName="composite" presStyleCnt="0"/>
      <dgm:spPr/>
    </dgm:pt>
    <dgm:pt modelId="{D4BCFE12-1ECC-D645-ABE9-EE46ED2CB6CE}" type="pres">
      <dgm:prSet presAssocID="{F1EB70A9-648E-3F48-8D0F-462F8ECA3C98}" presName="bentUpArrow1" presStyleLbl="alignImgPlace1" presStyleIdx="3" presStyleCnt="4" custLinFactX="-12002" custLinFactNeighborX="-100000" custLinFactNeighborY="-26464"/>
      <dgm:spPr/>
    </dgm:pt>
    <dgm:pt modelId="{3E21A1E1-C725-504B-B4B8-7A8B7D9818C0}" type="pres">
      <dgm:prSet presAssocID="{F1EB70A9-648E-3F48-8D0F-462F8ECA3C98}" presName="ParentText" presStyleLbl="node1" presStyleIdx="3" presStyleCnt="5" custScaleX="119780" custLinFactX="-25186" custLinFactNeighborX="-100000" custLinFactNeighborY="-20536">
        <dgm:presLayoutVars>
          <dgm:chMax val="1"/>
          <dgm:chPref val="1"/>
          <dgm:bulletEnabled val="1"/>
        </dgm:presLayoutVars>
      </dgm:prSet>
      <dgm:spPr/>
    </dgm:pt>
    <dgm:pt modelId="{ECD57219-80AF-014E-AC13-9718A681E10E}" type="pres">
      <dgm:prSet presAssocID="{F1EB70A9-648E-3F48-8D0F-462F8ECA3C98}" presName="ChildText" presStyleLbl="revTx" presStyleIdx="3" presStyleCnt="5" custScaleX="483693" custLinFactNeighborX="47160" custLinFactNeighborY="-25327">
        <dgm:presLayoutVars>
          <dgm:chMax val="0"/>
          <dgm:chPref val="0"/>
          <dgm:bulletEnabled val="1"/>
        </dgm:presLayoutVars>
      </dgm:prSet>
      <dgm:spPr/>
    </dgm:pt>
    <dgm:pt modelId="{5687C311-771D-084B-81D1-4DC76A120151}" type="pres">
      <dgm:prSet presAssocID="{D920515E-9B4F-CE4B-B207-2882786129C5}" presName="sibTrans" presStyleCnt="0"/>
      <dgm:spPr/>
    </dgm:pt>
    <dgm:pt modelId="{3CF7FE4B-2AFB-2141-90FA-45A0A88D2CC6}" type="pres">
      <dgm:prSet presAssocID="{AC24ADE3-F922-9F4D-B059-A4AB8A9F5336}" presName="composite" presStyleCnt="0"/>
      <dgm:spPr/>
    </dgm:pt>
    <dgm:pt modelId="{57BA4D7F-A61D-4743-80A4-C0834AE9D02B}" type="pres">
      <dgm:prSet presAssocID="{AC24ADE3-F922-9F4D-B059-A4AB8A9F5336}" presName="ParentText" presStyleLbl="node1" presStyleIdx="4" presStyleCnt="5" custLinFactX="-28625" custLinFactNeighborX="-100000" custLinFactNeighborY="-20418">
        <dgm:presLayoutVars>
          <dgm:chMax val="1"/>
          <dgm:chPref val="1"/>
          <dgm:bulletEnabled val="1"/>
        </dgm:presLayoutVars>
      </dgm:prSet>
      <dgm:spPr/>
    </dgm:pt>
    <dgm:pt modelId="{D32E9906-3DF3-7A47-B045-4BF2BAD4585E}" type="pres">
      <dgm:prSet presAssocID="{AC24ADE3-F922-9F4D-B059-A4AB8A9F5336}" presName="FinalChildText" presStyleLbl="revTx" presStyleIdx="4" presStyleCnt="5" custScaleX="402509" custLinFactNeighborX="-16567" custLinFactNeighborY="-17683">
        <dgm:presLayoutVars>
          <dgm:chMax val="0"/>
          <dgm:chPref val="0"/>
          <dgm:bulletEnabled val="1"/>
        </dgm:presLayoutVars>
      </dgm:prSet>
      <dgm:spPr/>
    </dgm:pt>
  </dgm:ptLst>
  <dgm:cxnLst>
    <dgm:cxn modelId="{12887305-1CE7-5B47-9706-ED6EE5F03BEC}" srcId="{86E554FA-5A06-C140-A4E8-164DC1279667}" destId="{D632DF5B-4991-3949-9D95-AFF63103EA40}" srcOrd="0" destOrd="0" parTransId="{229B754F-15F8-894B-B438-1598EBBB7C19}" sibTransId="{357685BA-96D9-6945-81AB-CFA65576AAA9}"/>
    <dgm:cxn modelId="{2569361A-95FE-9846-9C52-0449BC89C76E}" type="presOf" srcId="{A2CB3FC8-8A76-FD48-8656-B2A1A1A9A833}" destId="{26799AB4-B4F5-9448-9524-876C530E459F}" srcOrd="0" destOrd="0" presId="urn:microsoft.com/office/officeart/2005/8/layout/StepDownProcess"/>
    <dgm:cxn modelId="{3DBCD922-65FB-6943-A114-424A90BDE24D}" type="presOf" srcId="{D632DF5B-4991-3949-9D95-AFF63103EA40}" destId="{3BDD7FD4-E497-E944-9824-5194F3AABADE}" srcOrd="0" destOrd="0" presId="urn:microsoft.com/office/officeart/2005/8/layout/StepDownProcess"/>
    <dgm:cxn modelId="{B099872E-24FD-EE49-BC71-808B7D970D59}" srcId="{F1EB70A9-648E-3F48-8D0F-462F8ECA3C98}" destId="{E0F64A54-5338-044F-949D-A44686269E72}" srcOrd="0" destOrd="0" parTransId="{2C7627DF-DB5C-6A43-90BA-1C5FE0072553}" sibTransId="{AAC37E1B-1D7A-1245-8026-759C53D708BB}"/>
    <dgm:cxn modelId="{276F2C2F-E3F4-0847-949D-68CF3DEBACC0}" type="presOf" srcId="{43318EE2-F2DA-1348-BC00-0328EB5DFE3A}" destId="{43410576-0CFD-8D4A-BB12-3A5F2C149FD1}" srcOrd="0" destOrd="0" presId="urn:microsoft.com/office/officeart/2005/8/layout/StepDownProcess"/>
    <dgm:cxn modelId="{BD25A636-9256-484F-AF16-E49E7757AE21}" srcId="{F0B5CE18-B4E2-C546-96EF-8A1A7642B899}" destId="{1EEB0875-FD21-8A4D-9605-5CDC89563E7A}" srcOrd="0" destOrd="0" parTransId="{9BE89E1A-2FC5-A943-949C-55A0A425803D}" sibTransId="{7B04E646-808C-DA41-861B-4BC2545B383E}"/>
    <dgm:cxn modelId="{A721E33C-083A-1D43-9467-3A4C3D423808}" type="presOf" srcId="{3CF84A9B-EC99-5740-A58A-455A56247CA0}" destId="{8168F128-387F-BC4C-AB38-85DEA4EE113B}" srcOrd="0" destOrd="0" presId="urn:microsoft.com/office/officeart/2005/8/layout/StepDownProcess"/>
    <dgm:cxn modelId="{DB21F24B-B43A-A44E-BB32-10F03BD021AC}" srcId="{3CF84A9B-EC99-5740-A58A-455A56247CA0}" destId="{AC24ADE3-F922-9F4D-B059-A4AB8A9F5336}" srcOrd="4" destOrd="0" parTransId="{F192D44B-1DFA-B846-BF3F-6CAF5166627D}" sibTransId="{047E6F30-7983-E049-AA10-4CB0102045C2}"/>
    <dgm:cxn modelId="{0D08F64E-422E-F545-BBA5-B19384E5CA89}" type="presOf" srcId="{E0F64A54-5338-044F-949D-A44686269E72}" destId="{ECD57219-80AF-014E-AC13-9718A681E10E}" srcOrd="0" destOrd="0" presId="urn:microsoft.com/office/officeart/2005/8/layout/StepDownProcess"/>
    <dgm:cxn modelId="{C7360B6D-4FE6-7E40-875D-B529E32598E7}" type="presOf" srcId="{F1EB70A9-648E-3F48-8D0F-462F8ECA3C98}" destId="{3E21A1E1-C725-504B-B4B8-7A8B7D9818C0}" srcOrd="0" destOrd="0" presId="urn:microsoft.com/office/officeart/2005/8/layout/StepDownProcess"/>
    <dgm:cxn modelId="{BF4BC86E-17AD-164E-8CD0-4592557104DC}" srcId="{3CF84A9B-EC99-5740-A58A-455A56247CA0}" destId="{43318EE2-F2DA-1348-BC00-0328EB5DFE3A}" srcOrd="0" destOrd="0" parTransId="{4BA895C0-A0A6-F249-89C8-F5ABA763297B}" sibTransId="{6D94F40B-FBF6-6346-B0AD-7F5CE4B5B7D4}"/>
    <dgm:cxn modelId="{AB160E85-576A-3347-B84A-252CA951B16A}" type="presOf" srcId="{AC24ADE3-F922-9F4D-B059-A4AB8A9F5336}" destId="{57BA4D7F-A61D-4743-80A4-C0834AE9D02B}" srcOrd="0" destOrd="0" presId="urn:microsoft.com/office/officeart/2005/8/layout/StepDownProcess"/>
    <dgm:cxn modelId="{3D9FD587-B58C-9640-8CB6-8FFFD6FE6ED2}" srcId="{AC24ADE3-F922-9F4D-B059-A4AB8A9F5336}" destId="{821554CA-AD5F-5943-B542-E07CB45A1A35}" srcOrd="0" destOrd="0" parTransId="{40C2E3B2-85F8-C640-BE09-632A2B82C29A}" sibTransId="{50250044-D56A-2243-A505-A41C33781F04}"/>
    <dgm:cxn modelId="{C07B1388-661B-1044-B8A4-2789B31F1829}" type="presOf" srcId="{86E554FA-5A06-C140-A4E8-164DC1279667}" destId="{56F348A0-549E-5046-97D8-C4E7EFD0D61B}" srcOrd="0" destOrd="0" presId="urn:microsoft.com/office/officeart/2005/8/layout/StepDownProcess"/>
    <dgm:cxn modelId="{B5B52791-428D-1349-A902-81995C0788B2}" srcId="{3CF84A9B-EC99-5740-A58A-455A56247CA0}" destId="{F0B5CE18-B4E2-C546-96EF-8A1A7642B899}" srcOrd="1" destOrd="0" parTransId="{9BF89971-1E14-A245-B65E-231158618FF4}" sibTransId="{4FA623C2-19CC-D543-A774-292D9567EC4F}"/>
    <dgm:cxn modelId="{06136396-75C7-5E4D-A700-D7BBE1D486B3}" srcId="{43318EE2-F2DA-1348-BC00-0328EB5DFE3A}" destId="{A2CB3FC8-8A76-FD48-8656-B2A1A1A9A833}" srcOrd="0" destOrd="0" parTransId="{EBD66D4B-F00A-6F46-952D-F99716E67617}" sibTransId="{CD9266FC-3403-B749-AD12-87F1B6201346}"/>
    <dgm:cxn modelId="{467C83B0-8014-7A43-A158-2D37E9221368}" type="presOf" srcId="{F0B5CE18-B4E2-C546-96EF-8A1A7642B899}" destId="{30996DE9-3815-B241-8217-C8E93D6007D0}" srcOrd="0" destOrd="0" presId="urn:microsoft.com/office/officeart/2005/8/layout/StepDownProcess"/>
    <dgm:cxn modelId="{2FD90CBA-4E62-984A-8E00-E64C6425715E}" srcId="{3CF84A9B-EC99-5740-A58A-455A56247CA0}" destId="{F1EB70A9-648E-3F48-8D0F-462F8ECA3C98}" srcOrd="3" destOrd="0" parTransId="{B47CC6D1-3095-1942-9AB0-341A15F3CFC7}" sibTransId="{D920515E-9B4F-CE4B-B207-2882786129C5}"/>
    <dgm:cxn modelId="{A64D78D2-BD4B-9B43-90D9-017F32F500A1}" type="presOf" srcId="{821554CA-AD5F-5943-B542-E07CB45A1A35}" destId="{D32E9906-3DF3-7A47-B045-4BF2BAD4585E}" srcOrd="0" destOrd="0" presId="urn:microsoft.com/office/officeart/2005/8/layout/StepDownProcess"/>
    <dgm:cxn modelId="{C9FA32E3-9354-5B4F-810B-9C7A1B12AE4B}" type="presOf" srcId="{1EEB0875-FD21-8A4D-9605-5CDC89563E7A}" destId="{0A6D4B51-0B3D-9047-B78B-194D613C5F5B}" srcOrd="0" destOrd="0" presId="urn:microsoft.com/office/officeart/2005/8/layout/StepDownProcess"/>
    <dgm:cxn modelId="{339BC0F1-D34B-7544-B835-8D2F532C994D}" srcId="{3CF84A9B-EC99-5740-A58A-455A56247CA0}" destId="{86E554FA-5A06-C140-A4E8-164DC1279667}" srcOrd="2" destOrd="0" parTransId="{AC7F48CA-0D53-7C4E-90E2-BD7F9B3A5F6C}" sibTransId="{C73906FA-35F1-A34D-95D4-6D78739C411A}"/>
    <dgm:cxn modelId="{19716B8B-900F-C941-9F34-C09EC8011613}" type="presParOf" srcId="{8168F128-387F-BC4C-AB38-85DEA4EE113B}" destId="{D1BE0099-1D13-8E47-B040-86238A8C1553}" srcOrd="0" destOrd="0" presId="urn:microsoft.com/office/officeart/2005/8/layout/StepDownProcess"/>
    <dgm:cxn modelId="{CED00D99-420F-6A4F-80E4-642EEAFF8017}" type="presParOf" srcId="{D1BE0099-1D13-8E47-B040-86238A8C1553}" destId="{DF950927-AD26-0E4C-9B5E-50846CE02561}" srcOrd="0" destOrd="0" presId="urn:microsoft.com/office/officeart/2005/8/layout/StepDownProcess"/>
    <dgm:cxn modelId="{38C766FE-1D97-E441-9148-885994DCA75B}" type="presParOf" srcId="{D1BE0099-1D13-8E47-B040-86238A8C1553}" destId="{43410576-0CFD-8D4A-BB12-3A5F2C149FD1}" srcOrd="1" destOrd="0" presId="urn:microsoft.com/office/officeart/2005/8/layout/StepDownProcess"/>
    <dgm:cxn modelId="{698C6D60-A791-7946-8A7B-2E8F111E0C9A}" type="presParOf" srcId="{D1BE0099-1D13-8E47-B040-86238A8C1553}" destId="{26799AB4-B4F5-9448-9524-876C530E459F}" srcOrd="2" destOrd="0" presId="urn:microsoft.com/office/officeart/2005/8/layout/StepDownProcess"/>
    <dgm:cxn modelId="{FE14316B-DF38-2146-9FF8-0F64A156A572}" type="presParOf" srcId="{8168F128-387F-BC4C-AB38-85DEA4EE113B}" destId="{18D44A31-42AF-6D40-B63E-B7608A2D1134}" srcOrd="1" destOrd="0" presId="urn:microsoft.com/office/officeart/2005/8/layout/StepDownProcess"/>
    <dgm:cxn modelId="{3E1D989B-D390-294E-94E1-BB7492C2E468}" type="presParOf" srcId="{8168F128-387F-BC4C-AB38-85DEA4EE113B}" destId="{2823F368-B9B2-A949-8978-111590392BF5}" srcOrd="2" destOrd="0" presId="urn:microsoft.com/office/officeart/2005/8/layout/StepDownProcess"/>
    <dgm:cxn modelId="{9E1DD361-4C69-4646-B055-BE623038CD6D}" type="presParOf" srcId="{2823F368-B9B2-A949-8978-111590392BF5}" destId="{68982C2D-6C71-5244-8BBD-E6E0CCB8594E}" srcOrd="0" destOrd="0" presId="urn:microsoft.com/office/officeart/2005/8/layout/StepDownProcess"/>
    <dgm:cxn modelId="{1339CEB6-1479-3A46-A1B1-C0F90B492884}" type="presParOf" srcId="{2823F368-B9B2-A949-8978-111590392BF5}" destId="{30996DE9-3815-B241-8217-C8E93D6007D0}" srcOrd="1" destOrd="0" presId="urn:microsoft.com/office/officeart/2005/8/layout/StepDownProcess"/>
    <dgm:cxn modelId="{20ADB7B7-9DEC-044F-A1A7-C06593176926}" type="presParOf" srcId="{2823F368-B9B2-A949-8978-111590392BF5}" destId="{0A6D4B51-0B3D-9047-B78B-194D613C5F5B}" srcOrd="2" destOrd="0" presId="urn:microsoft.com/office/officeart/2005/8/layout/StepDownProcess"/>
    <dgm:cxn modelId="{08030A08-5D36-9848-B7AA-20093FFCB56A}" type="presParOf" srcId="{8168F128-387F-BC4C-AB38-85DEA4EE113B}" destId="{09390065-3906-494A-96BF-90C6BA89DE69}" srcOrd="3" destOrd="0" presId="urn:microsoft.com/office/officeart/2005/8/layout/StepDownProcess"/>
    <dgm:cxn modelId="{7B824777-7BFE-CB40-9C00-EC4D3A0C39C5}" type="presParOf" srcId="{8168F128-387F-BC4C-AB38-85DEA4EE113B}" destId="{B58D1600-5725-1B44-927C-501127A5CC5B}" srcOrd="4" destOrd="0" presId="urn:microsoft.com/office/officeart/2005/8/layout/StepDownProcess"/>
    <dgm:cxn modelId="{096BB7BB-4455-CC4D-8BD9-3A579BD162AB}" type="presParOf" srcId="{B58D1600-5725-1B44-927C-501127A5CC5B}" destId="{1A6A88D0-5EEA-DC4B-AF57-A4379B7EF9DB}" srcOrd="0" destOrd="0" presId="urn:microsoft.com/office/officeart/2005/8/layout/StepDownProcess"/>
    <dgm:cxn modelId="{A323D56C-1D23-2D4C-AC6C-26401595DE57}" type="presParOf" srcId="{B58D1600-5725-1B44-927C-501127A5CC5B}" destId="{56F348A0-549E-5046-97D8-C4E7EFD0D61B}" srcOrd="1" destOrd="0" presId="urn:microsoft.com/office/officeart/2005/8/layout/StepDownProcess"/>
    <dgm:cxn modelId="{84EBCE9F-9332-C845-9EB1-B3C86C9705BA}" type="presParOf" srcId="{B58D1600-5725-1B44-927C-501127A5CC5B}" destId="{3BDD7FD4-E497-E944-9824-5194F3AABADE}" srcOrd="2" destOrd="0" presId="urn:microsoft.com/office/officeart/2005/8/layout/StepDownProcess"/>
    <dgm:cxn modelId="{43CFEDDC-0D22-C949-9F3C-228F17297984}" type="presParOf" srcId="{8168F128-387F-BC4C-AB38-85DEA4EE113B}" destId="{50496146-02F9-EB4F-B668-BBCBDFDA1FF8}" srcOrd="5" destOrd="0" presId="urn:microsoft.com/office/officeart/2005/8/layout/StepDownProcess"/>
    <dgm:cxn modelId="{D7F0BA51-A0F6-E74E-BCD4-984248F671AD}" type="presParOf" srcId="{8168F128-387F-BC4C-AB38-85DEA4EE113B}" destId="{9DF7538F-F30B-BB4B-90D1-B6DAD4A09CC5}" srcOrd="6" destOrd="0" presId="urn:microsoft.com/office/officeart/2005/8/layout/StepDownProcess"/>
    <dgm:cxn modelId="{59F54B11-65BA-9F4C-B8D7-CADFC4A051EE}" type="presParOf" srcId="{9DF7538F-F30B-BB4B-90D1-B6DAD4A09CC5}" destId="{D4BCFE12-1ECC-D645-ABE9-EE46ED2CB6CE}" srcOrd="0" destOrd="0" presId="urn:microsoft.com/office/officeart/2005/8/layout/StepDownProcess"/>
    <dgm:cxn modelId="{B025E431-312A-9342-A04D-620D581F12F1}" type="presParOf" srcId="{9DF7538F-F30B-BB4B-90D1-B6DAD4A09CC5}" destId="{3E21A1E1-C725-504B-B4B8-7A8B7D9818C0}" srcOrd="1" destOrd="0" presId="urn:microsoft.com/office/officeart/2005/8/layout/StepDownProcess"/>
    <dgm:cxn modelId="{635DD685-008F-6241-9D56-8A55320B9894}" type="presParOf" srcId="{9DF7538F-F30B-BB4B-90D1-B6DAD4A09CC5}" destId="{ECD57219-80AF-014E-AC13-9718A681E10E}" srcOrd="2" destOrd="0" presId="urn:microsoft.com/office/officeart/2005/8/layout/StepDownProcess"/>
    <dgm:cxn modelId="{B8CA7767-47AF-5F47-8CFE-9D370E34E570}" type="presParOf" srcId="{8168F128-387F-BC4C-AB38-85DEA4EE113B}" destId="{5687C311-771D-084B-81D1-4DC76A120151}" srcOrd="7" destOrd="0" presId="urn:microsoft.com/office/officeart/2005/8/layout/StepDownProcess"/>
    <dgm:cxn modelId="{BD8B4C25-C79D-114F-BA5C-271E44122996}" type="presParOf" srcId="{8168F128-387F-BC4C-AB38-85DEA4EE113B}" destId="{3CF7FE4B-2AFB-2141-90FA-45A0A88D2CC6}" srcOrd="8" destOrd="0" presId="urn:microsoft.com/office/officeart/2005/8/layout/StepDownProcess"/>
    <dgm:cxn modelId="{2064B9B3-5AE3-194C-886C-B36535965D45}" type="presParOf" srcId="{3CF7FE4B-2AFB-2141-90FA-45A0A88D2CC6}" destId="{57BA4D7F-A61D-4743-80A4-C0834AE9D02B}" srcOrd="0" destOrd="0" presId="urn:microsoft.com/office/officeart/2005/8/layout/StepDownProcess"/>
    <dgm:cxn modelId="{5A57D1EF-988E-A14E-8919-FB3FEB25580E}" type="presParOf" srcId="{3CF7FE4B-2AFB-2141-90FA-45A0A88D2CC6}" destId="{D32E9906-3DF3-7A47-B045-4BF2BAD4585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F84A9B-EC99-5740-A58A-455A56247CA0}"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43318EE2-F2DA-1348-BC00-0328EB5DFE3A}">
      <dgm:prSet phldrT="[Text]"/>
      <dgm:spPr/>
      <dgm:t>
        <a:bodyPr/>
        <a:lstStyle/>
        <a:p>
          <a:r>
            <a:rPr lang="en-US" dirty="0"/>
            <a:t>Step 1: Identification</a:t>
          </a:r>
        </a:p>
      </dgm:t>
    </dgm:pt>
    <dgm:pt modelId="{4BA895C0-A0A6-F249-89C8-F5ABA763297B}" type="parTrans" cxnId="{BF4BC86E-17AD-164E-8CD0-4592557104DC}">
      <dgm:prSet/>
      <dgm:spPr/>
      <dgm:t>
        <a:bodyPr/>
        <a:lstStyle/>
        <a:p>
          <a:endParaRPr lang="en-US"/>
        </a:p>
      </dgm:t>
    </dgm:pt>
    <dgm:pt modelId="{6D94F40B-FBF6-6346-B0AD-7F5CE4B5B7D4}" type="sibTrans" cxnId="{BF4BC86E-17AD-164E-8CD0-4592557104DC}">
      <dgm:prSet/>
      <dgm:spPr/>
      <dgm:t>
        <a:bodyPr/>
        <a:lstStyle/>
        <a:p>
          <a:endParaRPr lang="en-US"/>
        </a:p>
      </dgm:t>
    </dgm:pt>
    <dgm:pt modelId="{A2CB3FC8-8A76-FD48-8656-B2A1A1A9A833}">
      <dgm:prSet phldrT="[Text]" custT="1"/>
      <dgm:spPr/>
      <dgm:t>
        <a:bodyPr/>
        <a:lstStyle/>
        <a:p>
          <a:pPr algn="l"/>
          <a:r>
            <a:rPr lang="en-US" sz="1600" dirty="0"/>
            <a:t>  At-Risk individuals need to be identified</a:t>
          </a:r>
        </a:p>
      </dgm:t>
    </dgm:pt>
    <dgm:pt modelId="{EBD66D4B-F00A-6F46-952D-F99716E67617}" type="parTrans" cxnId="{06136396-75C7-5E4D-A700-D7BBE1D486B3}">
      <dgm:prSet/>
      <dgm:spPr/>
      <dgm:t>
        <a:bodyPr/>
        <a:lstStyle/>
        <a:p>
          <a:endParaRPr lang="en-US"/>
        </a:p>
      </dgm:t>
    </dgm:pt>
    <dgm:pt modelId="{CD9266FC-3403-B749-AD12-87F1B6201346}" type="sibTrans" cxnId="{06136396-75C7-5E4D-A700-D7BBE1D486B3}">
      <dgm:prSet/>
      <dgm:spPr/>
      <dgm:t>
        <a:bodyPr/>
        <a:lstStyle/>
        <a:p>
          <a:endParaRPr lang="en-US"/>
        </a:p>
      </dgm:t>
    </dgm:pt>
    <dgm:pt modelId="{F0B5CE18-B4E2-C546-96EF-8A1A7642B899}">
      <dgm:prSet phldrT="[Text]"/>
      <dgm:spPr/>
      <dgm:t>
        <a:bodyPr/>
        <a:lstStyle/>
        <a:p>
          <a:r>
            <a:rPr lang="en-US" dirty="0"/>
            <a:t>Step 2: </a:t>
          </a:r>
        </a:p>
        <a:p>
          <a:r>
            <a:rPr lang="en-US" dirty="0"/>
            <a:t>LTBI Screening</a:t>
          </a:r>
        </a:p>
      </dgm:t>
    </dgm:pt>
    <dgm:pt modelId="{9BF89971-1E14-A245-B65E-231158618FF4}" type="parTrans" cxnId="{B5B52791-428D-1349-A902-81995C0788B2}">
      <dgm:prSet/>
      <dgm:spPr/>
      <dgm:t>
        <a:bodyPr/>
        <a:lstStyle/>
        <a:p>
          <a:endParaRPr lang="en-US"/>
        </a:p>
      </dgm:t>
    </dgm:pt>
    <dgm:pt modelId="{4FA623C2-19CC-D543-A774-292D9567EC4F}" type="sibTrans" cxnId="{B5B52791-428D-1349-A902-81995C0788B2}">
      <dgm:prSet/>
      <dgm:spPr/>
      <dgm:t>
        <a:bodyPr/>
        <a:lstStyle/>
        <a:p>
          <a:endParaRPr lang="en-US"/>
        </a:p>
      </dgm:t>
    </dgm:pt>
    <dgm:pt modelId="{1EEB0875-FD21-8A4D-9605-5CDC89563E7A}">
      <dgm:prSet phldrT="[Text]" custT="1"/>
      <dgm:spPr/>
      <dgm:t>
        <a:bodyPr/>
        <a:lstStyle/>
        <a:p>
          <a:r>
            <a:rPr lang="en-US" sz="1600" dirty="0"/>
            <a:t>High-Risk</a:t>
          </a:r>
          <a:r>
            <a:rPr lang="en-US" sz="1600" baseline="0" dirty="0"/>
            <a:t> individuals undergo LTBI screening</a:t>
          </a:r>
          <a:endParaRPr lang="en-US" sz="1600" dirty="0"/>
        </a:p>
      </dgm:t>
    </dgm:pt>
    <dgm:pt modelId="{9BE89E1A-2FC5-A943-949C-55A0A425803D}" type="parTrans" cxnId="{BD25A636-9256-484F-AF16-E49E7757AE21}">
      <dgm:prSet/>
      <dgm:spPr/>
      <dgm:t>
        <a:bodyPr/>
        <a:lstStyle/>
        <a:p>
          <a:endParaRPr lang="en-US"/>
        </a:p>
      </dgm:t>
    </dgm:pt>
    <dgm:pt modelId="{7B04E646-808C-DA41-861B-4BC2545B383E}" type="sibTrans" cxnId="{BD25A636-9256-484F-AF16-E49E7757AE21}">
      <dgm:prSet/>
      <dgm:spPr/>
      <dgm:t>
        <a:bodyPr/>
        <a:lstStyle/>
        <a:p>
          <a:endParaRPr lang="en-US"/>
        </a:p>
      </dgm:t>
    </dgm:pt>
    <dgm:pt modelId="{86E554FA-5A06-C140-A4E8-164DC1279667}">
      <dgm:prSet phldrT="[Text]"/>
      <dgm:spPr/>
      <dgm:t>
        <a:bodyPr/>
        <a:lstStyle/>
        <a:p>
          <a:pPr>
            <a:spcAft>
              <a:spcPts val="0"/>
            </a:spcAft>
          </a:pPr>
          <a:r>
            <a:rPr lang="en-US" dirty="0"/>
            <a:t>Step 3: </a:t>
          </a:r>
        </a:p>
        <a:p>
          <a:pPr>
            <a:spcAft>
              <a:spcPts val="0"/>
            </a:spcAft>
          </a:pPr>
          <a:r>
            <a:rPr lang="en-US" dirty="0"/>
            <a:t>Active TB Evaluation</a:t>
          </a:r>
        </a:p>
      </dgm:t>
    </dgm:pt>
    <dgm:pt modelId="{AC7F48CA-0D53-7C4E-90E2-BD7F9B3A5F6C}" type="parTrans" cxnId="{339BC0F1-D34B-7544-B835-8D2F532C994D}">
      <dgm:prSet/>
      <dgm:spPr/>
      <dgm:t>
        <a:bodyPr/>
        <a:lstStyle/>
        <a:p>
          <a:endParaRPr lang="en-US"/>
        </a:p>
      </dgm:t>
    </dgm:pt>
    <dgm:pt modelId="{C73906FA-35F1-A34D-95D4-6D78739C411A}" type="sibTrans" cxnId="{339BC0F1-D34B-7544-B835-8D2F532C994D}">
      <dgm:prSet/>
      <dgm:spPr/>
      <dgm:t>
        <a:bodyPr/>
        <a:lstStyle/>
        <a:p>
          <a:endParaRPr lang="en-US"/>
        </a:p>
      </dgm:t>
    </dgm:pt>
    <dgm:pt modelId="{D632DF5B-4991-3949-9D95-AFF63103EA40}">
      <dgm:prSet phldrT="[Text]" custT="1"/>
      <dgm:spPr/>
      <dgm:t>
        <a:bodyPr/>
        <a:lstStyle/>
        <a:p>
          <a:r>
            <a:rPr lang="en-US" sz="1600" dirty="0"/>
            <a:t>Individuals who test positive for LTBI undergo active TB evaluation with symptom screen and chest X-ray</a:t>
          </a:r>
        </a:p>
      </dgm:t>
    </dgm:pt>
    <dgm:pt modelId="{229B754F-15F8-894B-B438-1598EBBB7C19}" type="parTrans" cxnId="{12887305-1CE7-5B47-9706-ED6EE5F03BEC}">
      <dgm:prSet/>
      <dgm:spPr/>
      <dgm:t>
        <a:bodyPr/>
        <a:lstStyle/>
        <a:p>
          <a:endParaRPr lang="en-US"/>
        </a:p>
      </dgm:t>
    </dgm:pt>
    <dgm:pt modelId="{357685BA-96D9-6945-81AB-CFA65576AAA9}" type="sibTrans" cxnId="{12887305-1CE7-5B47-9706-ED6EE5F03BEC}">
      <dgm:prSet/>
      <dgm:spPr/>
      <dgm:t>
        <a:bodyPr/>
        <a:lstStyle/>
        <a:p>
          <a:endParaRPr lang="en-US"/>
        </a:p>
      </dgm:t>
    </dgm:pt>
    <dgm:pt modelId="{F1EB70A9-648E-3F48-8D0F-462F8ECA3C98}">
      <dgm:prSet/>
      <dgm:spPr/>
      <dgm:t>
        <a:bodyPr/>
        <a:lstStyle/>
        <a:p>
          <a:pPr>
            <a:spcAft>
              <a:spcPts val="0"/>
            </a:spcAft>
          </a:pPr>
          <a:r>
            <a:rPr lang="en-US" dirty="0"/>
            <a:t>Step 4: </a:t>
          </a:r>
        </a:p>
        <a:p>
          <a:pPr>
            <a:spcAft>
              <a:spcPts val="0"/>
            </a:spcAft>
          </a:pPr>
          <a:r>
            <a:rPr lang="en-US" dirty="0"/>
            <a:t>LTBI treatment initiation</a:t>
          </a:r>
        </a:p>
      </dgm:t>
    </dgm:pt>
    <dgm:pt modelId="{B47CC6D1-3095-1942-9AB0-341A15F3CFC7}" type="parTrans" cxnId="{2FD90CBA-4E62-984A-8E00-E64C6425715E}">
      <dgm:prSet/>
      <dgm:spPr/>
      <dgm:t>
        <a:bodyPr/>
        <a:lstStyle/>
        <a:p>
          <a:endParaRPr lang="en-US"/>
        </a:p>
      </dgm:t>
    </dgm:pt>
    <dgm:pt modelId="{D920515E-9B4F-CE4B-B207-2882786129C5}" type="sibTrans" cxnId="{2FD90CBA-4E62-984A-8E00-E64C6425715E}">
      <dgm:prSet/>
      <dgm:spPr/>
      <dgm:t>
        <a:bodyPr/>
        <a:lstStyle/>
        <a:p>
          <a:endParaRPr lang="en-US"/>
        </a:p>
      </dgm:t>
    </dgm:pt>
    <dgm:pt modelId="{E0F64A54-5338-044F-949D-A44686269E72}">
      <dgm:prSet custT="1"/>
      <dgm:spPr/>
      <dgm:t>
        <a:bodyPr/>
        <a:lstStyle/>
        <a:p>
          <a:pPr>
            <a:spcAft>
              <a:spcPts val="0"/>
            </a:spcAft>
          </a:pPr>
          <a:r>
            <a:rPr lang="en-US" sz="1600" dirty="0"/>
            <a:t>Individuals who do not have active TB disease are started on LTBI treatment</a:t>
          </a:r>
        </a:p>
      </dgm:t>
    </dgm:pt>
    <dgm:pt modelId="{2C7627DF-DB5C-6A43-90BA-1C5FE0072553}" type="parTrans" cxnId="{B099872E-24FD-EE49-BC71-808B7D970D59}">
      <dgm:prSet/>
      <dgm:spPr/>
      <dgm:t>
        <a:bodyPr/>
        <a:lstStyle/>
        <a:p>
          <a:endParaRPr lang="en-US"/>
        </a:p>
      </dgm:t>
    </dgm:pt>
    <dgm:pt modelId="{AAC37E1B-1D7A-1245-8026-759C53D708BB}" type="sibTrans" cxnId="{B099872E-24FD-EE49-BC71-808B7D970D59}">
      <dgm:prSet/>
      <dgm:spPr/>
      <dgm:t>
        <a:bodyPr/>
        <a:lstStyle/>
        <a:p>
          <a:endParaRPr lang="en-US"/>
        </a:p>
      </dgm:t>
    </dgm:pt>
    <dgm:pt modelId="{AC24ADE3-F922-9F4D-B059-A4AB8A9F5336}">
      <dgm:prSet/>
      <dgm:spPr/>
      <dgm:t>
        <a:bodyPr/>
        <a:lstStyle/>
        <a:p>
          <a:pPr>
            <a:spcAft>
              <a:spcPts val="0"/>
            </a:spcAft>
          </a:pPr>
          <a:r>
            <a:rPr lang="en-US" dirty="0"/>
            <a:t>Step 5: LTBI treatment completion</a:t>
          </a:r>
        </a:p>
      </dgm:t>
    </dgm:pt>
    <dgm:pt modelId="{F192D44B-1DFA-B846-BF3F-6CAF5166627D}" type="parTrans" cxnId="{DB21F24B-B43A-A44E-BB32-10F03BD021AC}">
      <dgm:prSet/>
      <dgm:spPr/>
      <dgm:t>
        <a:bodyPr/>
        <a:lstStyle/>
        <a:p>
          <a:endParaRPr lang="en-US"/>
        </a:p>
      </dgm:t>
    </dgm:pt>
    <dgm:pt modelId="{047E6F30-7983-E049-AA10-4CB0102045C2}" type="sibTrans" cxnId="{DB21F24B-B43A-A44E-BB32-10F03BD021AC}">
      <dgm:prSet/>
      <dgm:spPr/>
      <dgm:t>
        <a:bodyPr/>
        <a:lstStyle/>
        <a:p>
          <a:endParaRPr lang="en-US"/>
        </a:p>
      </dgm:t>
    </dgm:pt>
    <dgm:pt modelId="{821554CA-AD5F-5943-B542-E07CB45A1A35}">
      <dgm:prSet custT="1"/>
      <dgm:spPr/>
      <dgm:t>
        <a:bodyPr/>
        <a:lstStyle/>
        <a:p>
          <a:pPr>
            <a:spcAft>
              <a:spcPts val="0"/>
            </a:spcAft>
          </a:pPr>
          <a:r>
            <a:rPr lang="en-US" sz="1600" dirty="0"/>
            <a:t>Individuals started on LTBI treatment need to follow up monthly and complete therapy</a:t>
          </a:r>
        </a:p>
      </dgm:t>
    </dgm:pt>
    <dgm:pt modelId="{40C2E3B2-85F8-C640-BE09-632A2B82C29A}" type="parTrans" cxnId="{3D9FD587-B58C-9640-8CB6-8FFFD6FE6ED2}">
      <dgm:prSet/>
      <dgm:spPr/>
      <dgm:t>
        <a:bodyPr/>
        <a:lstStyle/>
        <a:p>
          <a:endParaRPr lang="en-US"/>
        </a:p>
      </dgm:t>
    </dgm:pt>
    <dgm:pt modelId="{50250044-D56A-2243-A505-A41C33781F04}" type="sibTrans" cxnId="{3D9FD587-B58C-9640-8CB6-8FFFD6FE6ED2}">
      <dgm:prSet/>
      <dgm:spPr/>
      <dgm:t>
        <a:bodyPr/>
        <a:lstStyle/>
        <a:p>
          <a:endParaRPr lang="en-US"/>
        </a:p>
      </dgm:t>
    </dgm:pt>
    <dgm:pt modelId="{8168F128-387F-BC4C-AB38-85DEA4EE113B}" type="pres">
      <dgm:prSet presAssocID="{3CF84A9B-EC99-5740-A58A-455A56247CA0}" presName="rootnode" presStyleCnt="0">
        <dgm:presLayoutVars>
          <dgm:chMax/>
          <dgm:chPref/>
          <dgm:dir/>
          <dgm:animLvl val="lvl"/>
        </dgm:presLayoutVars>
      </dgm:prSet>
      <dgm:spPr/>
    </dgm:pt>
    <dgm:pt modelId="{D1BE0099-1D13-8E47-B040-86238A8C1553}" type="pres">
      <dgm:prSet presAssocID="{43318EE2-F2DA-1348-BC00-0328EB5DFE3A}" presName="composite" presStyleCnt="0"/>
      <dgm:spPr/>
    </dgm:pt>
    <dgm:pt modelId="{DF950927-AD26-0E4C-9B5E-50846CE02561}" type="pres">
      <dgm:prSet presAssocID="{43318EE2-F2DA-1348-BC00-0328EB5DFE3A}" presName="bentUpArrow1" presStyleLbl="alignImgPlace1" presStyleIdx="0" presStyleCnt="4" custLinFactNeighborX="18864" custLinFactNeighborY="-8242"/>
      <dgm:spPr/>
    </dgm:pt>
    <dgm:pt modelId="{43410576-0CFD-8D4A-BB12-3A5F2C149FD1}" type="pres">
      <dgm:prSet presAssocID="{43318EE2-F2DA-1348-BC00-0328EB5DFE3A}" presName="ParentText" presStyleLbl="node1" presStyleIdx="0" presStyleCnt="5">
        <dgm:presLayoutVars>
          <dgm:chMax val="1"/>
          <dgm:chPref val="1"/>
          <dgm:bulletEnabled val="1"/>
        </dgm:presLayoutVars>
      </dgm:prSet>
      <dgm:spPr/>
    </dgm:pt>
    <dgm:pt modelId="{26799AB4-B4F5-9448-9524-876C530E459F}" type="pres">
      <dgm:prSet presAssocID="{43318EE2-F2DA-1348-BC00-0328EB5DFE3A}" presName="ChildText" presStyleLbl="revTx" presStyleIdx="0" presStyleCnt="5" custScaleX="425776" custLinFactX="62496" custLinFactNeighborX="100000" custLinFactNeighborY="4700">
        <dgm:presLayoutVars>
          <dgm:chMax val="0"/>
          <dgm:chPref val="0"/>
          <dgm:bulletEnabled val="1"/>
        </dgm:presLayoutVars>
      </dgm:prSet>
      <dgm:spPr/>
    </dgm:pt>
    <dgm:pt modelId="{18D44A31-42AF-6D40-B63E-B7608A2D1134}" type="pres">
      <dgm:prSet presAssocID="{6D94F40B-FBF6-6346-B0AD-7F5CE4B5B7D4}" presName="sibTrans" presStyleCnt="0"/>
      <dgm:spPr/>
    </dgm:pt>
    <dgm:pt modelId="{2823F368-B9B2-A949-8978-111590392BF5}" type="pres">
      <dgm:prSet presAssocID="{F0B5CE18-B4E2-C546-96EF-8A1A7642B899}" presName="composite" presStyleCnt="0"/>
      <dgm:spPr/>
    </dgm:pt>
    <dgm:pt modelId="{68982C2D-6C71-5244-8BBD-E6E0CCB8594E}" type="pres">
      <dgm:prSet presAssocID="{F0B5CE18-B4E2-C546-96EF-8A1A7642B899}" presName="bentUpArrow1" presStyleLbl="alignImgPlace1" presStyleIdx="1" presStyleCnt="4" custLinFactNeighborX="-41382" custLinFactNeighborY="-7420"/>
      <dgm:spPr/>
    </dgm:pt>
    <dgm:pt modelId="{30996DE9-3815-B241-8217-C8E93D6007D0}" type="pres">
      <dgm:prSet presAssocID="{F0B5CE18-B4E2-C546-96EF-8A1A7642B899}" presName="ParentText" presStyleLbl="node1" presStyleIdx="1" presStyleCnt="5" custLinFactNeighborX="-45968" custLinFactNeighborY="-3027">
        <dgm:presLayoutVars>
          <dgm:chMax val="1"/>
          <dgm:chPref val="1"/>
          <dgm:bulletEnabled val="1"/>
        </dgm:presLayoutVars>
      </dgm:prSet>
      <dgm:spPr/>
    </dgm:pt>
    <dgm:pt modelId="{0A6D4B51-0B3D-9047-B78B-194D613C5F5B}" type="pres">
      <dgm:prSet presAssocID="{F0B5CE18-B4E2-C546-96EF-8A1A7642B899}" presName="ChildText" presStyleLbl="revTx" presStyleIdx="1" presStyleCnt="5" custScaleX="417640" custLinFactNeighborX="98668" custLinFactNeighborY="-17889">
        <dgm:presLayoutVars>
          <dgm:chMax val="0"/>
          <dgm:chPref val="0"/>
          <dgm:bulletEnabled val="1"/>
        </dgm:presLayoutVars>
      </dgm:prSet>
      <dgm:spPr/>
    </dgm:pt>
    <dgm:pt modelId="{09390065-3906-494A-96BF-90C6BA89DE69}" type="pres">
      <dgm:prSet presAssocID="{4FA623C2-19CC-D543-A774-292D9567EC4F}" presName="sibTrans" presStyleCnt="0"/>
      <dgm:spPr/>
    </dgm:pt>
    <dgm:pt modelId="{B58D1600-5725-1B44-927C-501127A5CC5B}" type="pres">
      <dgm:prSet presAssocID="{86E554FA-5A06-C140-A4E8-164DC1279667}" presName="composite" presStyleCnt="0"/>
      <dgm:spPr/>
    </dgm:pt>
    <dgm:pt modelId="{1A6A88D0-5EEA-DC4B-AF57-A4379B7EF9DB}" type="pres">
      <dgm:prSet presAssocID="{86E554FA-5A06-C140-A4E8-164DC1279667}" presName="bentUpArrow1" presStyleLbl="alignImgPlace1" presStyleIdx="2" presStyleCnt="4" custLinFactX="-20305" custLinFactNeighborX="-100000" custLinFactNeighborY="-35326"/>
      <dgm:spPr/>
    </dgm:pt>
    <dgm:pt modelId="{56F348A0-549E-5046-97D8-C4E7EFD0D61B}" type="pres">
      <dgm:prSet presAssocID="{86E554FA-5A06-C140-A4E8-164DC1279667}" presName="ParentText" presStyleLbl="node1" presStyleIdx="2" presStyleCnt="5" custLinFactX="-8167" custLinFactNeighborX="-100000" custLinFactNeighborY="-25999">
        <dgm:presLayoutVars>
          <dgm:chMax val="1"/>
          <dgm:chPref val="1"/>
          <dgm:bulletEnabled val="1"/>
        </dgm:presLayoutVars>
      </dgm:prSet>
      <dgm:spPr/>
    </dgm:pt>
    <dgm:pt modelId="{3BDD7FD4-E497-E944-9824-5194F3AABADE}" type="pres">
      <dgm:prSet presAssocID="{86E554FA-5A06-C140-A4E8-164DC1279667}" presName="ChildText" presStyleLbl="revTx" presStyleIdx="2" presStyleCnt="5" custScaleX="484504" custScaleY="139073" custLinFactNeighborX="44250" custLinFactNeighborY="-35281">
        <dgm:presLayoutVars>
          <dgm:chMax val="0"/>
          <dgm:chPref val="0"/>
          <dgm:bulletEnabled val="1"/>
        </dgm:presLayoutVars>
      </dgm:prSet>
      <dgm:spPr/>
    </dgm:pt>
    <dgm:pt modelId="{50496146-02F9-EB4F-B668-BBCBDFDA1FF8}" type="pres">
      <dgm:prSet presAssocID="{C73906FA-35F1-A34D-95D4-6D78739C411A}" presName="sibTrans" presStyleCnt="0"/>
      <dgm:spPr/>
    </dgm:pt>
    <dgm:pt modelId="{9DF7538F-F30B-BB4B-90D1-B6DAD4A09CC5}" type="pres">
      <dgm:prSet presAssocID="{F1EB70A9-648E-3F48-8D0F-462F8ECA3C98}" presName="composite" presStyleCnt="0"/>
      <dgm:spPr/>
    </dgm:pt>
    <dgm:pt modelId="{D4BCFE12-1ECC-D645-ABE9-EE46ED2CB6CE}" type="pres">
      <dgm:prSet presAssocID="{F1EB70A9-648E-3F48-8D0F-462F8ECA3C98}" presName="bentUpArrow1" presStyleLbl="alignImgPlace1" presStyleIdx="3" presStyleCnt="4" custLinFactX="-12002" custLinFactNeighborX="-100000" custLinFactNeighborY="-26464"/>
      <dgm:spPr/>
    </dgm:pt>
    <dgm:pt modelId="{3E21A1E1-C725-504B-B4B8-7A8B7D9818C0}" type="pres">
      <dgm:prSet presAssocID="{F1EB70A9-648E-3F48-8D0F-462F8ECA3C98}" presName="ParentText" presStyleLbl="node1" presStyleIdx="3" presStyleCnt="5" custScaleX="119780" custLinFactX="-25186" custLinFactNeighborX="-100000" custLinFactNeighborY="-20536">
        <dgm:presLayoutVars>
          <dgm:chMax val="1"/>
          <dgm:chPref val="1"/>
          <dgm:bulletEnabled val="1"/>
        </dgm:presLayoutVars>
      </dgm:prSet>
      <dgm:spPr/>
    </dgm:pt>
    <dgm:pt modelId="{ECD57219-80AF-014E-AC13-9718A681E10E}" type="pres">
      <dgm:prSet presAssocID="{F1EB70A9-648E-3F48-8D0F-462F8ECA3C98}" presName="ChildText" presStyleLbl="revTx" presStyleIdx="3" presStyleCnt="5" custScaleX="483693" custLinFactNeighborX="47160" custLinFactNeighborY="-25327">
        <dgm:presLayoutVars>
          <dgm:chMax val="0"/>
          <dgm:chPref val="0"/>
          <dgm:bulletEnabled val="1"/>
        </dgm:presLayoutVars>
      </dgm:prSet>
      <dgm:spPr/>
    </dgm:pt>
    <dgm:pt modelId="{5687C311-771D-084B-81D1-4DC76A120151}" type="pres">
      <dgm:prSet presAssocID="{D920515E-9B4F-CE4B-B207-2882786129C5}" presName="sibTrans" presStyleCnt="0"/>
      <dgm:spPr/>
    </dgm:pt>
    <dgm:pt modelId="{3CF7FE4B-2AFB-2141-90FA-45A0A88D2CC6}" type="pres">
      <dgm:prSet presAssocID="{AC24ADE3-F922-9F4D-B059-A4AB8A9F5336}" presName="composite" presStyleCnt="0"/>
      <dgm:spPr/>
    </dgm:pt>
    <dgm:pt modelId="{57BA4D7F-A61D-4743-80A4-C0834AE9D02B}" type="pres">
      <dgm:prSet presAssocID="{AC24ADE3-F922-9F4D-B059-A4AB8A9F5336}" presName="ParentText" presStyleLbl="node1" presStyleIdx="4" presStyleCnt="5" custLinFactX="-28625" custLinFactNeighborX="-100000" custLinFactNeighborY="-20418">
        <dgm:presLayoutVars>
          <dgm:chMax val="1"/>
          <dgm:chPref val="1"/>
          <dgm:bulletEnabled val="1"/>
        </dgm:presLayoutVars>
      </dgm:prSet>
      <dgm:spPr/>
    </dgm:pt>
    <dgm:pt modelId="{D32E9906-3DF3-7A47-B045-4BF2BAD4585E}" type="pres">
      <dgm:prSet presAssocID="{AC24ADE3-F922-9F4D-B059-A4AB8A9F5336}" presName="FinalChildText" presStyleLbl="revTx" presStyleIdx="4" presStyleCnt="5" custScaleX="402509" custLinFactNeighborX="-16567" custLinFactNeighborY="-17683">
        <dgm:presLayoutVars>
          <dgm:chMax val="0"/>
          <dgm:chPref val="0"/>
          <dgm:bulletEnabled val="1"/>
        </dgm:presLayoutVars>
      </dgm:prSet>
      <dgm:spPr/>
    </dgm:pt>
  </dgm:ptLst>
  <dgm:cxnLst>
    <dgm:cxn modelId="{12887305-1CE7-5B47-9706-ED6EE5F03BEC}" srcId="{86E554FA-5A06-C140-A4E8-164DC1279667}" destId="{D632DF5B-4991-3949-9D95-AFF63103EA40}" srcOrd="0" destOrd="0" parTransId="{229B754F-15F8-894B-B438-1598EBBB7C19}" sibTransId="{357685BA-96D9-6945-81AB-CFA65576AAA9}"/>
    <dgm:cxn modelId="{2569361A-95FE-9846-9C52-0449BC89C76E}" type="presOf" srcId="{A2CB3FC8-8A76-FD48-8656-B2A1A1A9A833}" destId="{26799AB4-B4F5-9448-9524-876C530E459F}" srcOrd="0" destOrd="0" presId="urn:microsoft.com/office/officeart/2005/8/layout/StepDownProcess"/>
    <dgm:cxn modelId="{3DBCD922-65FB-6943-A114-424A90BDE24D}" type="presOf" srcId="{D632DF5B-4991-3949-9D95-AFF63103EA40}" destId="{3BDD7FD4-E497-E944-9824-5194F3AABADE}" srcOrd="0" destOrd="0" presId="urn:microsoft.com/office/officeart/2005/8/layout/StepDownProcess"/>
    <dgm:cxn modelId="{B099872E-24FD-EE49-BC71-808B7D970D59}" srcId="{F1EB70A9-648E-3F48-8D0F-462F8ECA3C98}" destId="{E0F64A54-5338-044F-949D-A44686269E72}" srcOrd="0" destOrd="0" parTransId="{2C7627DF-DB5C-6A43-90BA-1C5FE0072553}" sibTransId="{AAC37E1B-1D7A-1245-8026-759C53D708BB}"/>
    <dgm:cxn modelId="{276F2C2F-E3F4-0847-949D-68CF3DEBACC0}" type="presOf" srcId="{43318EE2-F2DA-1348-BC00-0328EB5DFE3A}" destId="{43410576-0CFD-8D4A-BB12-3A5F2C149FD1}" srcOrd="0" destOrd="0" presId="urn:microsoft.com/office/officeart/2005/8/layout/StepDownProcess"/>
    <dgm:cxn modelId="{BD25A636-9256-484F-AF16-E49E7757AE21}" srcId="{F0B5CE18-B4E2-C546-96EF-8A1A7642B899}" destId="{1EEB0875-FD21-8A4D-9605-5CDC89563E7A}" srcOrd="0" destOrd="0" parTransId="{9BE89E1A-2FC5-A943-949C-55A0A425803D}" sibTransId="{7B04E646-808C-DA41-861B-4BC2545B383E}"/>
    <dgm:cxn modelId="{A721E33C-083A-1D43-9467-3A4C3D423808}" type="presOf" srcId="{3CF84A9B-EC99-5740-A58A-455A56247CA0}" destId="{8168F128-387F-BC4C-AB38-85DEA4EE113B}" srcOrd="0" destOrd="0" presId="urn:microsoft.com/office/officeart/2005/8/layout/StepDownProcess"/>
    <dgm:cxn modelId="{DB21F24B-B43A-A44E-BB32-10F03BD021AC}" srcId="{3CF84A9B-EC99-5740-A58A-455A56247CA0}" destId="{AC24ADE3-F922-9F4D-B059-A4AB8A9F5336}" srcOrd="4" destOrd="0" parTransId="{F192D44B-1DFA-B846-BF3F-6CAF5166627D}" sibTransId="{047E6F30-7983-E049-AA10-4CB0102045C2}"/>
    <dgm:cxn modelId="{0D08F64E-422E-F545-BBA5-B19384E5CA89}" type="presOf" srcId="{E0F64A54-5338-044F-949D-A44686269E72}" destId="{ECD57219-80AF-014E-AC13-9718A681E10E}" srcOrd="0" destOrd="0" presId="urn:microsoft.com/office/officeart/2005/8/layout/StepDownProcess"/>
    <dgm:cxn modelId="{C7360B6D-4FE6-7E40-875D-B529E32598E7}" type="presOf" srcId="{F1EB70A9-648E-3F48-8D0F-462F8ECA3C98}" destId="{3E21A1E1-C725-504B-B4B8-7A8B7D9818C0}" srcOrd="0" destOrd="0" presId="urn:microsoft.com/office/officeart/2005/8/layout/StepDownProcess"/>
    <dgm:cxn modelId="{BF4BC86E-17AD-164E-8CD0-4592557104DC}" srcId="{3CF84A9B-EC99-5740-A58A-455A56247CA0}" destId="{43318EE2-F2DA-1348-BC00-0328EB5DFE3A}" srcOrd="0" destOrd="0" parTransId="{4BA895C0-A0A6-F249-89C8-F5ABA763297B}" sibTransId="{6D94F40B-FBF6-6346-B0AD-7F5CE4B5B7D4}"/>
    <dgm:cxn modelId="{AB160E85-576A-3347-B84A-252CA951B16A}" type="presOf" srcId="{AC24ADE3-F922-9F4D-B059-A4AB8A9F5336}" destId="{57BA4D7F-A61D-4743-80A4-C0834AE9D02B}" srcOrd="0" destOrd="0" presId="urn:microsoft.com/office/officeart/2005/8/layout/StepDownProcess"/>
    <dgm:cxn modelId="{3D9FD587-B58C-9640-8CB6-8FFFD6FE6ED2}" srcId="{AC24ADE3-F922-9F4D-B059-A4AB8A9F5336}" destId="{821554CA-AD5F-5943-B542-E07CB45A1A35}" srcOrd="0" destOrd="0" parTransId="{40C2E3B2-85F8-C640-BE09-632A2B82C29A}" sibTransId="{50250044-D56A-2243-A505-A41C33781F04}"/>
    <dgm:cxn modelId="{C07B1388-661B-1044-B8A4-2789B31F1829}" type="presOf" srcId="{86E554FA-5A06-C140-A4E8-164DC1279667}" destId="{56F348A0-549E-5046-97D8-C4E7EFD0D61B}" srcOrd="0" destOrd="0" presId="urn:microsoft.com/office/officeart/2005/8/layout/StepDownProcess"/>
    <dgm:cxn modelId="{B5B52791-428D-1349-A902-81995C0788B2}" srcId="{3CF84A9B-EC99-5740-A58A-455A56247CA0}" destId="{F0B5CE18-B4E2-C546-96EF-8A1A7642B899}" srcOrd="1" destOrd="0" parTransId="{9BF89971-1E14-A245-B65E-231158618FF4}" sibTransId="{4FA623C2-19CC-D543-A774-292D9567EC4F}"/>
    <dgm:cxn modelId="{06136396-75C7-5E4D-A700-D7BBE1D486B3}" srcId="{43318EE2-F2DA-1348-BC00-0328EB5DFE3A}" destId="{A2CB3FC8-8A76-FD48-8656-B2A1A1A9A833}" srcOrd="0" destOrd="0" parTransId="{EBD66D4B-F00A-6F46-952D-F99716E67617}" sibTransId="{CD9266FC-3403-B749-AD12-87F1B6201346}"/>
    <dgm:cxn modelId="{467C83B0-8014-7A43-A158-2D37E9221368}" type="presOf" srcId="{F0B5CE18-B4E2-C546-96EF-8A1A7642B899}" destId="{30996DE9-3815-B241-8217-C8E93D6007D0}" srcOrd="0" destOrd="0" presId="urn:microsoft.com/office/officeart/2005/8/layout/StepDownProcess"/>
    <dgm:cxn modelId="{2FD90CBA-4E62-984A-8E00-E64C6425715E}" srcId="{3CF84A9B-EC99-5740-A58A-455A56247CA0}" destId="{F1EB70A9-648E-3F48-8D0F-462F8ECA3C98}" srcOrd="3" destOrd="0" parTransId="{B47CC6D1-3095-1942-9AB0-341A15F3CFC7}" sibTransId="{D920515E-9B4F-CE4B-B207-2882786129C5}"/>
    <dgm:cxn modelId="{A64D78D2-BD4B-9B43-90D9-017F32F500A1}" type="presOf" srcId="{821554CA-AD5F-5943-B542-E07CB45A1A35}" destId="{D32E9906-3DF3-7A47-B045-4BF2BAD4585E}" srcOrd="0" destOrd="0" presId="urn:microsoft.com/office/officeart/2005/8/layout/StepDownProcess"/>
    <dgm:cxn modelId="{C9FA32E3-9354-5B4F-810B-9C7A1B12AE4B}" type="presOf" srcId="{1EEB0875-FD21-8A4D-9605-5CDC89563E7A}" destId="{0A6D4B51-0B3D-9047-B78B-194D613C5F5B}" srcOrd="0" destOrd="0" presId="urn:microsoft.com/office/officeart/2005/8/layout/StepDownProcess"/>
    <dgm:cxn modelId="{339BC0F1-D34B-7544-B835-8D2F532C994D}" srcId="{3CF84A9B-EC99-5740-A58A-455A56247CA0}" destId="{86E554FA-5A06-C140-A4E8-164DC1279667}" srcOrd="2" destOrd="0" parTransId="{AC7F48CA-0D53-7C4E-90E2-BD7F9B3A5F6C}" sibTransId="{C73906FA-35F1-A34D-95D4-6D78739C411A}"/>
    <dgm:cxn modelId="{19716B8B-900F-C941-9F34-C09EC8011613}" type="presParOf" srcId="{8168F128-387F-BC4C-AB38-85DEA4EE113B}" destId="{D1BE0099-1D13-8E47-B040-86238A8C1553}" srcOrd="0" destOrd="0" presId="urn:microsoft.com/office/officeart/2005/8/layout/StepDownProcess"/>
    <dgm:cxn modelId="{CED00D99-420F-6A4F-80E4-642EEAFF8017}" type="presParOf" srcId="{D1BE0099-1D13-8E47-B040-86238A8C1553}" destId="{DF950927-AD26-0E4C-9B5E-50846CE02561}" srcOrd="0" destOrd="0" presId="urn:microsoft.com/office/officeart/2005/8/layout/StepDownProcess"/>
    <dgm:cxn modelId="{38C766FE-1D97-E441-9148-885994DCA75B}" type="presParOf" srcId="{D1BE0099-1D13-8E47-B040-86238A8C1553}" destId="{43410576-0CFD-8D4A-BB12-3A5F2C149FD1}" srcOrd="1" destOrd="0" presId="urn:microsoft.com/office/officeart/2005/8/layout/StepDownProcess"/>
    <dgm:cxn modelId="{698C6D60-A791-7946-8A7B-2E8F111E0C9A}" type="presParOf" srcId="{D1BE0099-1D13-8E47-B040-86238A8C1553}" destId="{26799AB4-B4F5-9448-9524-876C530E459F}" srcOrd="2" destOrd="0" presId="urn:microsoft.com/office/officeart/2005/8/layout/StepDownProcess"/>
    <dgm:cxn modelId="{FE14316B-DF38-2146-9FF8-0F64A156A572}" type="presParOf" srcId="{8168F128-387F-BC4C-AB38-85DEA4EE113B}" destId="{18D44A31-42AF-6D40-B63E-B7608A2D1134}" srcOrd="1" destOrd="0" presId="urn:microsoft.com/office/officeart/2005/8/layout/StepDownProcess"/>
    <dgm:cxn modelId="{3E1D989B-D390-294E-94E1-BB7492C2E468}" type="presParOf" srcId="{8168F128-387F-BC4C-AB38-85DEA4EE113B}" destId="{2823F368-B9B2-A949-8978-111590392BF5}" srcOrd="2" destOrd="0" presId="urn:microsoft.com/office/officeart/2005/8/layout/StepDownProcess"/>
    <dgm:cxn modelId="{9E1DD361-4C69-4646-B055-BE623038CD6D}" type="presParOf" srcId="{2823F368-B9B2-A949-8978-111590392BF5}" destId="{68982C2D-6C71-5244-8BBD-E6E0CCB8594E}" srcOrd="0" destOrd="0" presId="urn:microsoft.com/office/officeart/2005/8/layout/StepDownProcess"/>
    <dgm:cxn modelId="{1339CEB6-1479-3A46-A1B1-C0F90B492884}" type="presParOf" srcId="{2823F368-B9B2-A949-8978-111590392BF5}" destId="{30996DE9-3815-B241-8217-C8E93D6007D0}" srcOrd="1" destOrd="0" presId="urn:microsoft.com/office/officeart/2005/8/layout/StepDownProcess"/>
    <dgm:cxn modelId="{20ADB7B7-9DEC-044F-A1A7-C06593176926}" type="presParOf" srcId="{2823F368-B9B2-A949-8978-111590392BF5}" destId="{0A6D4B51-0B3D-9047-B78B-194D613C5F5B}" srcOrd="2" destOrd="0" presId="urn:microsoft.com/office/officeart/2005/8/layout/StepDownProcess"/>
    <dgm:cxn modelId="{08030A08-5D36-9848-B7AA-20093FFCB56A}" type="presParOf" srcId="{8168F128-387F-BC4C-AB38-85DEA4EE113B}" destId="{09390065-3906-494A-96BF-90C6BA89DE69}" srcOrd="3" destOrd="0" presId="urn:microsoft.com/office/officeart/2005/8/layout/StepDownProcess"/>
    <dgm:cxn modelId="{7B824777-7BFE-CB40-9C00-EC4D3A0C39C5}" type="presParOf" srcId="{8168F128-387F-BC4C-AB38-85DEA4EE113B}" destId="{B58D1600-5725-1B44-927C-501127A5CC5B}" srcOrd="4" destOrd="0" presId="urn:microsoft.com/office/officeart/2005/8/layout/StepDownProcess"/>
    <dgm:cxn modelId="{096BB7BB-4455-CC4D-8BD9-3A579BD162AB}" type="presParOf" srcId="{B58D1600-5725-1B44-927C-501127A5CC5B}" destId="{1A6A88D0-5EEA-DC4B-AF57-A4379B7EF9DB}" srcOrd="0" destOrd="0" presId="urn:microsoft.com/office/officeart/2005/8/layout/StepDownProcess"/>
    <dgm:cxn modelId="{A323D56C-1D23-2D4C-AC6C-26401595DE57}" type="presParOf" srcId="{B58D1600-5725-1B44-927C-501127A5CC5B}" destId="{56F348A0-549E-5046-97D8-C4E7EFD0D61B}" srcOrd="1" destOrd="0" presId="urn:microsoft.com/office/officeart/2005/8/layout/StepDownProcess"/>
    <dgm:cxn modelId="{84EBCE9F-9332-C845-9EB1-B3C86C9705BA}" type="presParOf" srcId="{B58D1600-5725-1B44-927C-501127A5CC5B}" destId="{3BDD7FD4-E497-E944-9824-5194F3AABADE}" srcOrd="2" destOrd="0" presId="urn:microsoft.com/office/officeart/2005/8/layout/StepDownProcess"/>
    <dgm:cxn modelId="{43CFEDDC-0D22-C949-9F3C-228F17297984}" type="presParOf" srcId="{8168F128-387F-BC4C-AB38-85DEA4EE113B}" destId="{50496146-02F9-EB4F-B668-BBCBDFDA1FF8}" srcOrd="5" destOrd="0" presId="urn:microsoft.com/office/officeart/2005/8/layout/StepDownProcess"/>
    <dgm:cxn modelId="{D7F0BA51-A0F6-E74E-BCD4-984248F671AD}" type="presParOf" srcId="{8168F128-387F-BC4C-AB38-85DEA4EE113B}" destId="{9DF7538F-F30B-BB4B-90D1-B6DAD4A09CC5}" srcOrd="6" destOrd="0" presId="urn:microsoft.com/office/officeart/2005/8/layout/StepDownProcess"/>
    <dgm:cxn modelId="{59F54B11-65BA-9F4C-B8D7-CADFC4A051EE}" type="presParOf" srcId="{9DF7538F-F30B-BB4B-90D1-B6DAD4A09CC5}" destId="{D4BCFE12-1ECC-D645-ABE9-EE46ED2CB6CE}" srcOrd="0" destOrd="0" presId="urn:microsoft.com/office/officeart/2005/8/layout/StepDownProcess"/>
    <dgm:cxn modelId="{B025E431-312A-9342-A04D-620D581F12F1}" type="presParOf" srcId="{9DF7538F-F30B-BB4B-90D1-B6DAD4A09CC5}" destId="{3E21A1E1-C725-504B-B4B8-7A8B7D9818C0}" srcOrd="1" destOrd="0" presId="urn:microsoft.com/office/officeart/2005/8/layout/StepDownProcess"/>
    <dgm:cxn modelId="{635DD685-008F-6241-9D56-8A55320B9894}" type="presParOf" srcId="{9DF7538F-F30B-BB4B-90D1-B6DAD4A09CC5}" destId="{ECD57219-80AF-014E-AC13-9718A681E10E}" srcOrd="2" destOrd="0" presId="urn:microsoft.com/office/officeart/2005/8/layout/StepDownProcess"/>
    <dgm:cxn modelId="{B8CA7767-47AF-5F47-8CFE-9D370E34E570}" type="presParOf" srcId="{8168F128-387F-BC4C-AB38-85DEA4EE113B}" destId="{5687C311-771D-084B-81D1-4DC76A120151}" srcOrd="7" destOrd="0" presId="urn:microsoft.com/office/officeart/2005/8/layout/StepDownProcess"/>
    <dgm:cxn modelId="{BD8B4C25-C79D-114F-BA5C-271E44122996}" type="presParOf" srcId="{8168F128-387F-BC4C-AB38-85DEA4EE113B}" destId="{3CF7FE4B-2AFB-2141-90FA-45A0A88D2CC6}" srcOrd="8" destOrd="0" presId="urn:microsoft.com/office/officeart/2005/8/layout/StepDownProcess"/>
    <dgm:cxn modelId="{2064B9B3-5AE3-194C-886C-B36535965D45}" type="presParOf" srcId="{3CF7FE4B-2AFB-2141-90FA-45A0A88D2CC6}" destId="{57BA4D7F-A61D-4743-80A4-C0834AE9D02B}" srcOrd="0" destOrd="0" presId="urn:microsoft.com/office/officeart/2005/8/layout/StepDownProcess"/>
    <dgm:cxn modelId="{5A57D1EF-988E-A14E-8919-FB3FEB25580E}" type="presParOf" srcId="{3CF7FE4B-2AFB-2141-90FA-45A0A88D2CC6}" destId="{D32E9906-3DF3-7A47-B045-4BF2BAD4585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50927-AD26-0E4C-9B5E-50846CE02561}">
      <dsp:nvSpPr>
        <dsp:cNvPr id="0" name=""/>
        <dsp:cNvSpPr/>
      </dsp:nvSpPr>
      <dsp:spPr>
        <a:xfrm rot="5400000">
          <a:off x="1395826" y="749872"/>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3410576-0CFD-8D4A-BB12-3A5F2C149FD1}">
      <dsp:nvSpPr>
        <dsp:cNvPr id="0" name=""/>
        <dsp:cNvSpPr/>
      </dsp:nvSpPr>
      <dsp:spPr>
        <a:xfrm>
          <a:off x="1058197" y="27666"/>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Step 1: Identification</a:t>
          </a:r>
        </a:p>
      </dsp:txBody>
      <dsp:txXfrm>
        <a:off x="1098690" y="68159"/>
        <a:ext cx="1103860" cy="748367"/>
      </dsp:txXfrm>
    </dsp:sp>
    <dsp:sp modelId="{26799AB4-B4F5-9448-9524-876C530E459F}">
      <dsp:nvSpPr>
        <dsp:cNvPr id="0" name=""/>
        <dsp:cNvSpPr/>
      </dsp:nvSpPr>
      <dsp:spPr>
        <a:xfrm>
          <a:off x="2239665" y="138269"/>
          <a:ext cx="3669099"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  At-Risk individuals need to be identified</a:t>
          </a:r>
        </a:p>
      </dsp:txBody>
      <dsp:txXfrm>
        <a:off x="2239665" y="138269"/>
        <a:ext cx="3669099" cy="670320"/>
      </dsp:txXfrm>
    </dsp:sp>
    <dsp:sp modelId="{68982C2D-6C71-5244-8BBD-E6E0CCB8594E}">
      <dsp:nvSpPr>
        <dsp:cNvPr id="0" name=""/>
        <dsp:cNvSpPr/>
      </dsp:nvSpPr>
      <dsp:spPr>
        <a:xfrm rot="5400000">
          <a:off x="2639192" y="1687296"/>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0996DE9-3815-B241-8217-C8E93D6007D0}">
      <dsp:nvSpPr>
        <dsp:cNvPr id="0" name=""/>
        <dsp:cNvSpPr/>
      </dsp:nvSpPr>
      <dsp:spPr>
        <a:xfrm>
          <a:off x="2239659" y="934199"/>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Step 2: </a:t>
          </a:r>
        </a:p>
        <a:p>
          <a:pPr marL="0" lvl="0" indent="0" algn="ctr" defTabSz="577850">
            <a:lnSpc>
              <a:spcPct val="90000"/>
            </a:lnSpc>
            <a:spcBef>
              <a:spcPct val="0"/>
            </a:spcBef>
            <a:spcAft>
              <a:spcPct val="35000"/>
            </a:spcAft>
            <a:buNone/>
          </a:pPr>
          <a:r>
            <a:rPr lang="en-US" sz="1300" kern="1200" dirty="0"/>
            <a:t>LTBI Screening</a:t>
          </a:r>
        </a:p>
      </dsp:txBody>
      <dsp:txXfrm>
        <a:off x="2280152" y="974692"/>
        <a:ext cx="1103860" cy="748367"/>
      </dsp:txXfrm>
    </dsp:sp>
    <dsp:sp modelId="{0A6D4B51-0B3D-9047-B78B-194D613C5F5B}">
      <dsp:nvSpPr>
        <dsp:cNvPr id="0" name=""/>
        <dsp:cNvSpPr/>
      </dsp:nvSpPr>
      <dsp:spPr>
        <a:xfrm>
          <a:off x="3450798" y="918488"/>
          <a:ext cx="3598988"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High-Risk</a:t>
          </a:r>
          <a:r>
            <a:rPr lang="en-US" sz="1600" kern="1200" baseline="0" dirty="0"/>
            <a:t> individuals undergo LTBI screening</a:t>
          </a:r>
          <a:endParaRPr lang="en-US" sz="1600" kern="1200" dirty="0"/>
        </a:p>
      </dsp:txBody>
      <dsp:txXfrm>
        <a:off x="3450798" y="918488"/>
        <a:ext cx="3598988" cy="670320"/>
      </dsp:txXfrm>
    </dsp:sp>
    <dsp:sp modelId="{1A6A88D0-5EEA-DC4B-AF57-A4379B7EF9DB}">
      <dsp:nvSpPr>
        <dsp:cNvPr id="0" name=""/>
        <dsp:cNvSpPr/>
      </dsp:nvSpPr>
      <dsp:spPr>
        <a:xfrm rot="5400000">
          <a:off x="4056053" y="2474381"/>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6F348A0-549E-5046-97D8-C4E7EFD0D61B}">
      <dsp:nvSpPr>
        <dsp:cNvPr id="0" name=""/>
        <dsp:cNvSpPr/>
      </dsp:nvSpPr>
      <dsp:spPr>
        <a:xfrm>
          <a:off x="3551962" y="1727178"/>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3: </a:t>
          </a:r>
        </a:p>
        <a:p>
          <a:pPr marL="0" lvl="0" indent="0" algn="ctr" defTabSz="577850">
            <a:lnSpc>
              <a:spcPct val="90000"/>
            </a:lnSpc>
            <a:spcBef>
              <a:spcPct val="0"/>
            </a:spcBef>
            <a:spcAft>
              <a:spcPts val="0"/>
            </a:spcAft>
            <a:buNone/>
          </a:pPr>
          <a:r>
            <a:rPr lang="en-US" sz="1300" kern="1200" dirty="0"/>
            <a:t>Active TB Evaluation</a:t>
          </a:r>
        </a:p>
      </dsp:txBody>
      <dsp:txXfrm>
        <a:off x="3592455" y="1767671"/>
        <a:ext cx="1103860" cy="748367"/>
      </dsp:txXfrm>
    </dsp:sp>
    <dsp:sp modelId="{3BDD7FD4-E497-E944-9824-5194F3AABADE}">
      <dsp:nvSpPr>
        <dsp:cNvPr id="0" name=""/>
        <dsp:cNvSpPr/>
      </dsp:nvSpPr>
      <dsp:spPr>
        <a:xfrm>
          <a:off x="4743022" y="1654446"/>
          <a:ext cx="4175184" cy="93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Individuals who test positive for LTBI undergo active TB evaluation with symptom screen and chest X-ray</a:t>
          </a:r>
        </a:p>
      </dsp:txBody>
      <dsp:txXfrm>
        <a:off x="4743022" y="1654446"/>
        <a:ext cx="4175184" cy="932234"/>
      </dsp:txXfrm>
    </dsp:sp>
    <dsp:sp modelId="{D4BCFE12-1ECC-D645-ABE9-EE46ED2CB6CE}">
      <dsp:nvSpPr>
        <dsp:cNvPr id="0" name=""/>
        <dsp:cNvSpPr/>
      </dsp:nvSpPr>
      <dsp:spPr>
        <a:xfrm rot="5400000">
          <a:off x="5880258" y="3468393"/>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E21A1E1-C725-504B-B4B8-7A8B7D9818C0}">
      <dsp:nvSpPr>
        <dsp:cNvPr id="0" name=""/>
        <dsp:cNvSpPr/>
      </dsp:nvSpPr>
      <dsp:spPr>
        <a:xfrm>
          <a:off x="4990806" y="2704123"/>
          <a:ext cx="1419208"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4: </a:t>
          </a:r>
        </a:p>
        <a:p>
          <a:pPr marL="0" lvl="0" indent="0" algn="ctr" defTabSz="577850">
            <a:lnSpc>
              <a:spcPct val="90000"/>
            </a:lnSpc>
            <a:spcBef>
              <a:spcPct val="0"/>
            </a:spcBef>
            <a:spcAft>
              <a:spcPts val="0"/>
            </a:spcAft>
            <a:buNone/>
          </a:pPr>
          <a:r>
            <a:rPr lang="en-US" sz="1300" kern="1200" dirty="0"/>
            <a:t>LTBI treatment initiation</a:t>
          </a:r>
        </a:p>
      </dsp:txBody>
      <dsp:txXfrm>
        <a:off x="5031299" y="2744616"/>
        <a:ext cx="1338222" cy="748367"/>
      </dsp:txXfrm>
    </dsp:sp>
    <dsp:sp modelId="{ECD57219-80AF-014E-AC13-9718A681E10E}">
      <dsp:nvSpPr>
        <dsp:cNvPr id="0" name=""/>
        <dsp:cNvSpPr/>
      </dsp:nvSpPr>
      <dsp:spPr>
        <a:xfrm>
          <a:off x="6529267" y="2783765"/>
          <a:ext cx="4168196"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ts val="0"/>
            </a:spcAft>
            <a:buChar char="•"/>
          </a:pPr>
          <a:r>
            <a:rPr lang="en-US" sz="1600" kern="1200" dirty="0"/>
            <a:t>Individuals who do not have active TB disease are started on LTBI treatment</a:t>
          </a:r>
        </a:p>
      </dsp:txBody>
      <dsp:txXfrm>
        <a:off x="6529267" y="2783765"/>
        <a:ext cx="4168196" cy="670320"/>
      </dsp:txXfrm>
    </dsp:sp>
    <dsp:sp modelId="{57BA4D7F-A61D-4743-80A4-C0834AE9D02B}">
      <dsp:nvSpPr>
        <dsp:cNvPr id="0" name=""/>
        <dsp:cNvSpPr/>
      </dsp:nvSpPr>
      <dsp:spPr>
        <a:xfrm>
          <a:off x="6478609" y="3636740"/>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5: LTBI treatment completion</a:t>
          </a:r>
        </a:p>
      </dsp:txBody>
      <dsp:txXfrm>
        <a:off x="6519102" y="3677233"/>
        <a:ext cx="1103860" cy="748367"/>
      </dsp:txXfrm>
    </dsp:sp>
    <dsp:sp modelId="{D32E9906-3DF3-7A47-B045-4BF2BAD4585E}">
      <dsp:nvSpPr>
        <dsp:cNvPr id="0" name=""/>
        <dsp:cNvSpPr/>
      </dsp:nvSpPr>
      <dsp:spPr>
        <a:xfrm>
          <a:off x="7741271" y="3766642"/>
          <a:ext cx="3468597"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ts val="0"/>
            </a:spcAft>
            <a:buChar char="•"/>
          </a:pPr>
          <a:r>
            <a:rPr lang="en-US" sz="1600" kern="1200" dirty="0"/>
            <a:t>Individuals started on LTBI treatment need to follow up monthly and complete therapy</a:t>
          </a:r>
        </a:p>
      </dsp:txBody>
      <dsp:txXfrm>
        <a:off x="7741271" y="3766642"/>
        <a:ext cx="3468597" cy="670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50927-AD26-0E4C-9B5E-50846CE02561}">
      <dsp:nvSpPr>
        <dsp:cNvPr id="0" name=""/>
        <dsp:cNvSpPr/>
      </dsp:nvSpPr>
      <dsp:spPr>
        <a:xfrm rot="5400000">
          <a:off x="1395826" y="749872"/>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3410576-0CFD-8D4A-BB12-3A5F2C149FD1}">
      <dsp:nvSpPr>
        <dsp:cNvPr id="0" name=""/>
        <dsp:cNvSpPr/>
      </dsp:nvSpPr>
      <dsp:spPr>
        <a:xfrm>
          <a:off x="1058197" y="27666"/>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Step 1: Identification</a:t>
          </a:r>
        </a:p>
      </dsp:txBody>
      <dsp:txXfrm>
        <a:off x="1098690" y="68159"/>
        <a:ext cx="1103860" cy="748367"/>
      </dsp:txXfrm>
    </dsp:sp>
    <dsp:sp modelId="{26799AB4-B4F5-9448-9524-876C530E459F}">
      <dsp:nvSpPr>
        <dsp:cNvPr id="0" name=""/>
        <dsp:cNvSpPr/>
      </dsp:nvSpPr>
      <dsp:spPr>
        <a:xfrm>
          <a:off x="2239665" y="138269"/>
          <a:ext cx="3669099"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  At-Risk individuals need to be identified</a:t>
          </a:r>
        </a:p>
      </dsp:txBody>
      <dsp:txXfrm>
        <a:off x="2239665" y="138269"/>
        <a:ext cx="3669099" cy="670320"/>
      </dsp:txXfrm>
    </dsp:sp>
    <dsp:sp modelId="{68982C2D-6C71-5244-8BBD-E6E0CCB8594E}">
      <dsp:nvSpPr>
        <dsp:cNvPr id="0" name=""/>
        <dsp:cNvSpPr/>
      </dsp:nvSpPr>
      <dsp:spPr>
        <a:xfrm rot="5400000">
          <a:off x="2639192" y="1687296"/>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0996DE9-3815-B241-8217-C8E93D6007D0}">
      <dsp:nvSpPr>
        <dsp:cNvPr id="0" name=""/>
        <dsp:cNvSpPr/>
      </dsp:nvSpPr>
      <dsp:spPr>
        <a:xfrm>
          <a:off x="2239659" y="934199"/>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Step 2: </a:t>
          </a:r>
        </a:p>
        <a:p>
          <a:pPr marL="0" lvl="0" indent="0" algn="ctr" defTabSz="577850">
            <a:lnSpc>
              <a:spcPct val="90000"/>
            </a:lnSpc>
            <a:spcBef>
              <a:spcPct val="0"/>
            </a:spcBef>
            <a:spcAft>
              <a:spcPct val="35000"/>
            </a:spcAft>
            <a:buNone/>
          </a:pPr>
          <a:r>
            <a:rPr lang="en-US" sz="1300" kern="1200" dirty="0"/>
            <a:t>LTBI Screening</a:t>
          </a:r>
        </a:p>
      </dsp:txBody>
      <dsp:txXfrm>
        <a:off x="2280152" y="974692"/>
        <a:ext cx="1103860" cy="748367"/>
      </dsp:txXfrm>
    </dsp:sp>
    <dsp:sp modelId="{0A6D4B51-0B3D-9047-B78B-194D613C5F5B}">
      <dsp:nvSpPr>
        <dsp:cNvPr id="0" name=""/>
        <dsp:cNvSpPr/>
      </dsp:nvSpPr>
      <dsp:spPr>
        <a:xfrm>
          <a:off x="3450798" y="918488"/>
          <a:ext cx="3598988"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High-Risk</a:t>
          </a:r>
          <a:r>
            <a:rPr lang="en-US" sz="1600" kern="1200" baseline="0" dirty="0"/>
            <a:t> individuals undergo LTBI screening</a:t>
          </a:r>
          <a:endParaRPr lang="en-US" sz="1600" kern="1200" dirty="0"/>
        </a:p>
      </dsp:txBody>
      <dsp:txXfrm>
        <a:off x="3450798" y="918488"/>
        <a:ext cx="3598988" cy="670320"/>
      </dsp:txXfrm>
    </dsp:sp>
    <dsp:sp modelId="{1A6A88D0-5EEA-DC4B-AF57-A4379B7EF9DB}">
      <dsp:nvSpPr>
        <dsp:cNvPr id="0" name=""/>
        <dsp:cNvSpPr/>
      </dsp:nvSpPr>
      <dsp:spPr>
        <a:xfrm rot="5400000">
          <a:off x="4056053" y="2474381"/>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6F348A0-549E-5046-97D8-C4E7EFD0D61B}">
      <dsp:nvSpPr>
        <dsp:cNvPr id="0" name=""/>
        <dsp:cNvSpPr/>
      </dsp:nvSpPr>
      <dsp:spPr>
        <a:xfrm>
          <a:off x="3551962" y="1727178"/>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3: </a:t>
          </a:r>
        </a:p>
        <a:p>
          <a:pPr marL="0" lvl="0" indent="0" algn="ctr" defTabSz="577850">
            <a:lnSpc>
              <a:spcPct val="90000"/>
            </a:lnSpc>
            <a:spcBef>
              <a:spcPct val="0"/>
            </a:spcBef>
            <a:spcAft>
              <a:spcPts val="0"/>
            </a:spcAft>
            <a:buNone/>
          </a:pPr>
          <a:r>
            <a:rPr lang="en-US" sz="1300" kern="1200" dirty="0"/>
            <a:t>Active TB Evaluation</a:t>
          </a:r>
        </a:p>
      </dsp:txBody>
      <dsp:txXfrm>
        <a:off x="3592455" y="1767671"/>
        <a:ext cx="1103860" cy="748367"/>
      </dsp:txXfrm>
    </dsp:sp>
    <dsp:sp modelId="{3BDD7FD4-E497-E944-9824-5194F3AABADE}">
      <dsp:nvSpPr>
        <dsp:cNvPr id="0" name=""/>
        <dsp:cNvSpPr/>
      </dsp:nvSpPr>
      <dsp:spPr>
        <a:xfrm>
          <a:off x="4743022" y="1654446"/>
          <a:ext cx="4175184" cy="93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Individuals who test positive for LTBI undergo active TB evaluation with symptom screen and chest X-ray</a:t>
          </a:r>
        </a:p>
      </dsp:txBody>
      <dsp:txXfrm>
        <a:off x="4743022" y="1654446"/>
        <a:ext cx="4175184" cy="932234"/>
      </dsp:txXfrm>
    </dsp:sp>
    <dsp:sp modelId="{D4BCFE12-1ECC-D645-ABE9-EE46ED2CB6CE}">
      <dsp:nvSpPr>
        <dsp:cNvPr id="0" name=""/>
        <dsp:cNvSpPr/>
      </dsp:nvSpPr>
      <dsp:spPr>
        <a:xfrm rot="5400000">
          <a:off x="5880258" y="3468393"/>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E21A1E1-C725-504B-B4B8-7A8B7D9818C0}">
      <dsp:nvSpPr>
        <dsp:cNvPr id="0" name=""/>
        <dsp:cNvSpPr/>
      </dsp:nvSpPr>
      <dsp:spPr>
        <a:xfrm>
          <a:off x="4990806" y="2704123"/>
          <a:ext cx="1419208"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4: </a:t>
          </a:r>
        </a:p>
        <a:p>
          <a:pPr marL="0" lvl="0" indent="0" algn="ctr" defTabSz="577850">
            <a:lnSpc>
              <a:spcPct val="90000"/>
            </a:lnSpc>
            <a:spcBef>
              <a:spcPct val="0"/>
            </a:spcBef>
            <a:spcAft>
              <a:spcPts val="0"/>
            </a:spcAft>
            <a:buNone/>
          </a:pPr>
          <a:r>
            <a:rPr lang="en-US" sz="1300" kern="1200" dirty="0"/>
            <a:t>LTBI treatment initiation</a:t>
          </a:r>
        </a:p>
      </dsp:txBody>
      <dsp:txXfrm>
        <a:off x="5031299" y="2744616"/>
        <a:ext cx="1338222" cy="748367"/>
      </dsp:txXfrm>
    </dsp:sp>
    <dsp:sp modelId="{ECD57219-80AF-014E-AC13-9718A681E10E}">
      <dsp:nvSpPr>
        <dsp:cNvPr id="0" name=""/>
        <dsp:cNvSpPr/>
      </dsp:nvSpPr>
      <dsp:spPr>
        <a:xfrm>
          <a:off x="6529267" y="2783765"/>
          <a:ext cx="4168196"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ts val="0"/>
            </a:spcAft>
            <a:buChar char="•"/>
          </a:pPr>
          <a:r>
            <a:rPr lang="en-US" sz="1600" kern="1200" dirty="0"/>
            <a:t>Individuals who do not have active TB disease are started on LTBI treatment</a:t>
          </a:r>
        </a:p>
      </dsp:txBody>
      <dsp:txXfrm>
        <a:off x="6529267" y="2783765"/>
        <a:ext cx="4168196" cy="670320"/>
      </dsp:txXfrm>
    </dsp:sp>
    <dsp:sp modelId="{57BA4D7F-A61D-4743-80A4-C0834AE9D02B}">
      <dsp:nvSpPr>
        <dsp:cNvPr id="0" name=""/>
        <dsp:cNvSpPr/>
      </dsp:nvSpPr>
      <dsp:spPr>
        <a:xfrm>
          <a:off x="6478609" y="3636740"/>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5: LTBI treatment completion</a:t>
          </a:r>
        </a:p>
      </dsp:txBody>
      <dsp:txXfrm>
        <a:off x="6519102" y="3677233"/>
        <a:ext cx="1103860" cy="748367"/>
      </dsp:txXfrm>
    </dsp:sp>
    <dsp:sp modelId="{D32E9906-3DF3-7A47-B045-4BF2BAD4585E}">
      <dsp:nvSpPr>
        <dsp:cNvPr id="0" name=""/>
        <dsp:cNvSpPr/>
      </dsp:nvSpPr>
      <dsp:spPr>
        <a:xfrm>
          <a:off x="7741271" y="3766642"/>
          <a:ext cx="3468597"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ts val="0"/>
            </a:spcAft>
            <a:buChar char="•"/>
          </a:pPr>
          <a:r>
            <a:rPr lang="en-US" sz="1600" kern="1200" dirty="0"/>
            <a:t>Individuals started on LTBI treatment need to follow up monthly and complete therapy</a:t>
          </a:r>
        </a:p>
      </dsp:txBody>
      <dsp:txXfrm>
        <a:off x="7741271" y="3766642"/>
        <a:ext cx="3468597" cy="670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50927-AD26-0E4C-9B5E-50846CE02561}">
      <dsp:nvSpPr>
        <dsp:cNvPr id="0" name=""/>
        <dsp:cNvSpPr/>
      </dsp:nvSpPr>
      <dsp:spPr>
        <a:xfrm rot="5400000">
          <a:off x="1395826" y="749872"/>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3410576-0CFD-8D4A-BB12-3A5F2C149FD1}">
      <dsp:nvSpPr>
        <dsp:cNvPr id="0" name=""/>
        <dsp:cNvSpPr/>
      </dsp:nvSpPr>
      <dsp:spPr>
        <a:xfrm>
          <a:off x="1058197" y="27666"/>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Step 1: Identification</a:t>
          </a:r>
        </a:p>
      </dsp:txBody>
      <dsp:txXfrm>
        <a:off x="1098690" y="68159"/>
        <a:ext cx="1103860" cy="748367"/>
      </dsp:txXfrm>
    </dsp:sp>
    <dsp:sp modelId="{26799AB4-B4F5-9448-9524-876C530E459F}">
      <dsp:nvSpPr>
        <dsp:cNvPr id="0" name=""/>
        <dsp:cNvSpPr/>
      </dsp:nvSpPr>
      <dsp:spPr>
        <a:xfrm>
          <a:off x="2239665" y="138269"/>
          <a:ext cx="3669099"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  At-Risk individuals need to be identified</a:t>
          </a:r>
        </a:p>
      </dsp:txBody>
      <dsp:txXfrm>
        <a:off x="2239665" y="138269"/>
        <a:ext cx="3669099" cy="670320"/>
      </dsp:txXfrm>
    </dsp:sp>
    <dsp:sp modelId="{68982C2D-6C71-5244-8BBD-E6E0CCB8594E}">
      <dsp:nvSpPr>
        <dsp:cNvPr id="0" name=""/>
        <dsp:cNvSpPr/>
      </dsp:nvSpPr>
      <dsp:spPr>
        <a:xfrm rot="5400000">
          <a:off x="2639192" y="1687296"/>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0996DE9-3815-B241-8217-C8E93D6007D0}">
      <dsp:nvSpPr>
        <dsp:cNvPr id="0" name=""/>
        <dsp:cNvSpPr/>
      </dsp:nvSpPr>
      <dsp:spPr>
        <a:xfrm>
          <a:off x="2239659" y="934199"/>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Step 2: </a:t>
          </a:r>
        </a:p>
        <a:p>
          <a:pPr marL="0" lvl="0" indent="0" algn="ctr" defTabSz="577850">
            <a:lnSpc>
              <a:spcPct val="90000"/>
            </a:lnSpc>
            <a:spcBef>
              <a:spcPct val="0"/>
            </a:spcBef>
            <a:spcAft>
              <a:spcPct val="35000"/>
            </a:spcAft>
            <a:buNone/>
          </a:pPr>
          <a:r>
            <a:rPr lang="en-US" sz="1300" kern="1200" dirty="0"/>
            <a:t>LTBI Screening</a:t>
          </a:r>
        </a:p>
      </dsp:txBody>
      <dsp:txXfrm>
        <a:off x="2280152" y="974692"/>
        <a:ext cx="1103860" cy="748367"/>
      </dsp:txXfrm>
    </dsp:sp>
    <dsp:sp modelId="{0A6D4B51-0B3D-9047-B78B-194D613C5F5B}">
      <dsp:nvSpPr>
        <dsp:cNvPr id="0" name=""/>
        <dsp:cNvSpPr/>
      </dsp:nvSpPr>
      <dsp:spPr>
        <a:xfrm>
          <a:off x="3450798" y="918488"/>
          <a:ext cx="3598988"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High-Risk</a:t>
          </a:r>
          <a:r>
            <a:rPr lang="en-US" sz="1600" kern="1200" baseline="0" dirty="0"/>
            <a:t> individuals undergo LTBI screening</a:t>
          </a:r>
          <a:endParaRPr lang="en-US" sz="1600" kern="1200" dirty="0"/>
        </a:p>
      </dsp:txBody>
      <dsp:txXfrm>
        <a:off x="3450798" y="918488"/>
        <a:ext cx="3598988" cy="670320"/>
      </dsp:txXfrm>
    </dsp:sp>
    <dsp:sp modelId="{1A6A88D0-5EEA-DC4B-AF57-A4379B7EF9DB}">
      <dsp:nvSpPr>
        <dsp:cNvPr id="0" name=""/>
        <dsp:cNvSpPr/>
      </dsp:nvSpPr>
      <dsp:spPr>
        <a:xfrm rot="5400000">
          <a:off x="4056053" y="2474381"/>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6F348A0-549E-5046-97D8-C4E7EFD0D61B}">
      <dsp:nvSpPr>
        <dsp:cNvPr id="0" name=""/>
        <dsp:cNvSpPr/>
      </dsp:nvSpPr>
      <dsp:spPr>
        <a:xfrm>
          <a:off x="3551962" y="1727178"/>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3: </a:t>
          </a:r>
        </a:p>
        <a:p>
          <a:pPr marL="0" lvl="0" indent="0" algn="ctr" defTabSz="577850">
            <a:lnSpc>
              <a:spcPct val="90000"/>
            </a:lnSpc>
            <a:spcBef>
              <a:spcPct val="0"/>
            </a:spcBef>
            <a:spcAft>
              <a:spcPts val="0"/>
            </a:spcAft>
            <a:buNone/>
          </a:pPr>
          <a:r>
            <a:rPr lang="en-US" sz="1300" kern="1200" dirty="0"/>
            <a:t>Active TB Evaluation</a:t>
          </a:r>
        </a:p>
      </dsp:txBody>
      <dsp:txXfrm>
        <a:off x="3592455" y="1767671"/>
        <a:ext cx="1103860" cy="748367"/>
      </dsp:txXfrm>
    </dsp:sp>
    <dsp:sp modelId="{3BDD7FD4-E497-E944-9824-5194F3AABADE}">
      <dsp:nvSpPr>
        <dsp:cNvPr id="0" name=""/>
        <dsp:cNvSpPr/>
      </dsp:nvSpPr>
      <dsp:spPr>
        <a:xfrm>
          <a:off x="4743022" y="1654446"/>
          <a:ext cx="4175184" cy="93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Individuals who test positive for LTBI undergo active TB evaluation with symptom screen and chest X-ray</a:t>
          </a:r>
        </a:p>
      </dsp:txBody>
      <dsp:txXfrm>
        <a:off x="4743022" y="1654446"/>
        <a:ext cx="4175184" cy="932234"/>
      </dsp:txXfrm>
    </dsp:sp>
    <dsp:sp modelId="{D4BCFE12-1ECC-D645-ABE9-EE46ED2CB6CE}">
      <dsp:nvSpPr>
        <dsp:cNvPr id="0" name=""/>
        <dsp:cNvSpPr/>
      </dsp:nvSpPr>
      <dsp:spPr>
        <a:xfrm rot="5400000">
          <a:off x="5880258" y="3468393"/>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E21A1E1-C725-504B-B4B8-7A8B7D9818C0}">
      <dsp:nvSpPr>
        <dsp:cNvPr id="0" name=""/>
        <dsp:cNvSpPr/>
      </dsp:nvSpPr>
      <dsp:spPr>
        <a:xfrm>
          <a:off x="4990806" y="2704123"/>
          <a:ext cx="1419208"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4: </a:t>
          </a:r>
        </a:p>
        <a:p>
          <a:pPr marL="0" lvl="0" indent="0" algn="ctr" defTabSz="577850">
            <a:lnSpc>
              <a:spcPct val="90000"/>
            </a:lnSpc>
            <a:spcBef>
              <a:spcPct val="0"/>
            </a:spcBef>
            <a:spcAft>
              <a:spcPts val="0"/>
            </a:spcAft>
            <a:buNone/>
          </a:pPr>
          <a:r>
            <a:rPr lang="en-US" sz="1300" kern="1200" dirty="0"/>
            <a:t>LTBI treatment initiation</a:t>
          </a:r>
        </a:p>
      </dsp:txBody>
      <dsp:txXfrm>
        <a:off x="5031299" y="2744616"/>
        <a:ext cx="1338222" cy="748367"/>
      </dsp:txXfrm>
    </dsp:sp>
    <dsp:sp modelId="{ECD57219-80AF-014E-AC13-9718A681E10E}">
      <dsp:nvSpPr>
        <dsp:cNvPr id="0" name=""/>
        <dsp:cNvSpPr/>
      </dsp:nvSpPr>
      <dsp:spPr>
        <a:xfrm>
          <a:off x="6529267" y="2783765"/>
          <a:ext cx="4168196"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ts val="0"/>
            </a:spcAft>
            <a:buChar char="•"/>
          </a:pPr>
          <a:r>
            <a:rPr lang="en-US" sz="1600" kern="1200" dirty="0"/>
            <a:t>Individuals who do not have active TB disease are started on LTBI treatment</a:t>
          </a:r>
        </a:p>
      </dsp:txBody>
      <dsp:txXfrm>
        <a:off x="6529267" y="2783765"/>
        <a:ext cx="4168196" cy="670320"/>
      </dsp:txXfrm>
    </dsp:sp>
    <dsp:sp modelId="{57BA4D7F-A61D-4743-80A4-C0834AE9D02B}">
      <dsp:nvSpPr>
        <dsp:cNvPr id="0" name=""/>
        <dsp:cNvSpPr/>
      </dsp:nvSpPr>
      <dsp:spPr>
        <a:xfrm>
          <a:off x="6478609" y="3636740"/>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5: LTBI treatment completion</a:t>
          </a:r>
        </a:p>
      </dsp:txBody>
      <dsp:txXfrm>
        <a:off x="6519102" y="3677233"/>
        <a:ext cx="1103860" cy="748367"/>
      </dsp:txXfrm>
    </dsp:sp>
    <dsp:sp modelId="{D32E9906-3DF3-7A47-B045-4BF2BAD4585E}">
      <dsp:nvSpPr>
        <dsp:cNvPr id="0" name=""/>
        <dsp:cNvSpPr/>
      </dsp:nvSpPr>
      <dsp:spPr>
        <a:xfrm>
          <a:off x="7741271" y="3766642"/>
          <a:ext cx="3468597"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ts val="0"/>
            </a:spcAft>
            <a:buChar char="•"/>
          </a:pPr>
          <a:r>
            <a:rPr lang="en-US" sz="1600" kern="1200" dirty="0"/>
            <a:t>Individuals started on LTBI treatment need to follow up monthly and complete therapy</a:t>
          </a:r>
        </a:p>
      </dsp:txBody>
      <dsp:txXfrm>
        <a:off x="7741271" y="3766642"/>
        <a:ext cx="3468597" cy="670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50927-AD26-0E4C-9B5E-50846CE02561}">
      <dsp:nvSpPr>
        <dsp:cNvPr id="0" name=""/>
        <dsp:cNvSpPr/>
      </dsp:nvSpPr>
      <dsp:spPr>
        <a:xfrm rot="5400000">
          <a:off x="1395826" y="749872"/>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3410576-0CFD-8D4A-BB12-3A5F2C149FD1}">
      <dsp:nvSpPr>
        <dsp:cNvPr id="0" name=""/>
        <dsp:cNvSpPr/>
      </dsp:nvSpPr>
      <dsp:spPr>
        <a:xfrm>
          <a:off x="1058197" y="27666"/>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Step 1: Identification</a:t>
          </a:r>
        </a:p>
      </dsp:txBody>
      <dsp:txXfrm>
        <a:off x="1098690" y="68159"/>
        <a:ext cx="1103860" cy="748367"/>
      </dsp:txXfrm>
    </dsp:sp>
    <dsp:sp modelId="{26799AB4-B4F5-9448-9524-876C530E459F}">
      <dsp:nvSpPr>
        <dsp:cNvPr id="0" name=""/>
        <dsp:cNvSpPr/>
      </dsp:nvSpPr>
      <dsp:spPr>
        <a:xfrm>
          <a:off x="2239665" y="138269"/>
          <a:ext cx="3669099"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  At-Risk individuals need to be identified</a:t>
          </a:r>
        </a:p>
      </dsp:txBody>
      <dsp:txXfrm>
        <a:off x="2239665" y="138269"/>
        <a:ext cx="3669099" cy="670320"/>
      </dsp:txXfrm>
    </dsp:sp>
    <dsp:sp modelId="{68982C2D-6C71-5244-8BBD-E6E0CCB8594E}">
      <dsp:nvSpPr>
        <dsp:cNvPr id="0" name=""/>
        <dsp:cNvSpPr/>
      </dsp:nvSpPr>
      <dsp:spPr>
        <a:xfrm rot="5400000">
          <a:off x="2639192" y="1687296"/>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0996DE9-3815-B241-8217-C8E93D6007D0}">
      <dsp:nvSpPr>
        <dsp:cNvPr id="0" name=""/>
        <dsp:cNvSpPr/>
      </dsp:nvSpPr>
      <dsp:spPr>
        <a:xfrm>
          <a:off x="2239659" y="934199"/>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Step 2: </a:t>
          </a:r>
        </a:p>
        <a:p>
          <a:pPr marL="0" lvl="0" indent="0" algn="ctr" defTabSz="577850">
            <a:lnSpc>
              <a:spcPct val="90000"/>
            </a:lnSpc>
            <a:spcBef>
              <a:spcPct val="0"/>
            </a:spcBef>
            <a:spcAft>
              <a:spcPct val="35000"/>
            </a:spcAft>
            <a:buNone/>
          </a:pPr>
          <a:r>
            <a:rPr lang="en-US" sz="1300" kern="1200" dirty="0"/>
            <a:t>LTBI Screening</a:t>
          </a:r>
        </a:p>
      </dsp:txBody>
      <dsp:txXfrm>
        <a:off x="2280152" y="974692"/>
        <a:ext cx="1103860" cy="748367"/>
      </dsp:txXfrm>
    </dsp:sp>
    <dsp:sp modelId="{0A6D4B51-0B3D-9047-B78B-194D613C5F5B}">
      <dsp:nvSpPr>
        <dsp:cNvPr id="0" name=""/>
        <dsp:cNvSpPr/>
      </dsp:nvSpPr>
      <dsp:spPr>
        <a:xfrm>
          <a:off x="3450798" y="918488"/>
          <a:ext cx="3598988"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High-Risk</a:t>
          </a:r>
          <a:r>
            <a:rPr lang="en-US" sz="1600" kern="1200" baseline="0" dirty="0"/>
            <a:t> individuals undergo LTBI screening</a:t>
          </a:r>
          <a:endParaRPr lang="en-US" sz="1600" kern="1200" dirty="0"/>
        </a:p>
      </dsp:txBody>
      <dsp:txXfrm>
        <a:off x="3450798" y="918488"/>
        <a:ext cx="3598988" cy="670320"/>
      </dsp:txXfrm>
    </dsp:sp>
    <dsp:sp modelId="{1A6A88D0-5EEA-DC4B-AF57-A4379B7EF9DB}">
      <dsp:nvSpPr>
        <dsp:cNvPr id="0" name=""/>
        <dsp:cNvSpPr/>
      </dsp:nvSpPr>
      <dsp:spPr>
        <a:xfrm rot="5400000">
          <a:off x="4056053" y="2474381"/>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6F348A0-549E-5046-97D8-C4E7EFD0D61B}">
      <dsp:nvSpPr>
        <dsp:cNvPr id="0" name=""/>
        <dsp:cNvSpPr/>
      </dsp:nvSpPr>
      <dsp:spPr>
        <a:xfrm>
          <a:off x="3551962" y="1727178"/>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3: </a:t>
          </a:r>
        </a:p>
        <a:p>
          <a:pPr marL="0" lvl="0" indent="0" algn="ctr" defTabSz="577850">
            <a:lnSpc>
              <a:spcPct val="90000"/>
            </a:lnSpc>
            <a:spcBef>
              <a:spcPct val="0"/>
            </a:spcBef>
            <a:spcAft>
              <a:spcPts val="0"/>
            </a:spcAft>
            <a:buNone/>
          </a:pPr>
          <a:r>
            <a:rPr lang="en-US" sz="1300" kern="1200" dirty="0"/>
            <a:t>Active TB Evaluation</a:t>
          </a:r>
        </a:p>
      </dsp:txBody>
      <dsp:txXfrm>
        <a:off x="3592455" y="1767671"/>
        <a:ext cx="1103860" cy="748367"/>
      </dsp:txXfrm>
    </dsp:sp>
    <dsp:sp modelId="{3BDD7FD4-E497-E944-9824-5194F3AABADE}">
      <dsp:nvSpPr>
        <dsp:cNvPr id="0" name=""/>
        <dsp:cNvSpPr/>
      </dsp:nvSpPr>
      <dsp:spPr>
        <a:xfrm>
          <a:off x="4743022" y="1654446"/>
          <a:ext cx="4175184" cy="93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Individuals who test positive for LTBI undergo active TB evaluation with symptom screen and chest X-ray</a:t>
          </a:r>
        </a:p>
      </dsp:txBody>
      <dsp:txXfrm>
        <a:off x="4743022" y="1654446"/>
        <a:ext cx="4175184" cy="932234"/>
      </dsp:txXfrm>
    </dsp:sp>
    <dsp:sp modelId="{D4BCFE12-1ECC-D645-ABE9-EE46ED2CB6CE}">
      <dsp:nvSpPr>
        <dsp:cNvPr id="0" name=""/>
        <dsp:cNvSpPr/>
      </dsp:nvSpPr>
      <dsp:spPr>
        <a:xfrm rot="5400000">
          <a:off x="5880258" y="3468393"/>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E21A1E1-C725-504B-B4B8-7A8B7D9818C0}">
      <dsp:nvSpPr>
        <dsp:cNvPr id="0" name=""/>
        <dsp:cNvSpPr/>
      </dsp:nvSpPr>
      <dsp:spPr>
        <a:xfrm>
          <a:off x="4990806" y="2704123"/>
          <a:ext cx="1419208"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4: </a:t>
          </a:r>
        </a:p>
        <a:p>
          <a:pPr marL="0" lvl="0" indent="0" algn="ctr" defTabSz="577850">
            <a:lnSpc>
              <a:spcPct val="90000"/>
            </a:lnSpc>
            <a:spcBef>
              <a:spcPct val="0"/>
            </a:spcBef>
            <a:spcAft>
              <a:spcPts val="0"/>
            </a:spcAft>
            <a:buNone/>
          </a:pPr>
          <a:r>
            <a:rPr lang="en-US" sz="1300" kern="1200" dirty="0"/>
            <a:t>LTBI treatment initiation</a:t>
          </a:r>
        </a:p>
      </dsp:txBody>
      <dsp:txXfrm>
        <a:off x="5031299" y="2744616"/>
        <a:ext cx="1338222" cy="748367"/>
      </dsp:txXfrm>
    </dsp:sp>
    <dsp:sp modelId="{ECD57219-80AF-014E-AC13-9718A681E10E}">
      <dsp:nvSpPr>
        <dsp:cNvPr id="0" name=""/>
        <dsp:cNvSpPr/>
      </dsp:nvSpPr>
      <dsp:spPr>
        <a:xfrm>
          <a:off x="6529267" y="2783765"/>
          <a:ext cx="4168196"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ts val="0"/>
            </a:spcAft>
            <a:buChar char="•"/>
          </a:pPr>
          <a:r>
            <a:rPr lang="en-US" sz="1600" kern="1200" dirty="0"/>
            <a:t>Individuals who do not have active TB disease are started on LTBI treatment</a:t>
          </a:r>
        </a:p>
      </dsp:txBody>
      <dsp:txXfrm>
        <a:off x="6529267" y="2783765"/>
        <a:ext cx="4168196" cy="670320"/>
      </dsp:txXfrm>
    </dsp:sp>
    <dsp:sp modelId="{57BA4D7F-A61D-4743-80A4-C0834AE9D02B}">
      <dsp:nvSpPr>
        <dsp:cNvPr id="0" name=""/>
        <dsp:cNvSpPr/>
      </dsp:nvSpPr>
      <dsp:spPr>
        <a:xfrm>
          <a:off x="6478609" y="3636740"/>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5: LTBI treatment completion</a:t>
          </a:r>
        </a:p>
      </dsp:txBody>
      <dsp:txXfrm>
        <a:off x="6519102" y="3677233"/>
        <a:ext cx="1103860" cy="748367"/>
      </dsp:txXfrm>
    </dsp:sp>
    <dsp:sp modelId="{D32E9906-3DF3-7A47-B045-4BF2BAD4585E}">
      <dsp:nvSpPr>
        <dsp:cNvPr id="0" name=""/>
        <dsp:cNvSpPr/>
      </dsp:nvSpPr>
      <dsp:spPr>
        <a:xfrm>
          <a:off x="7741271" y="3766642"/>
          <a:ext cx="3468597"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ts val="0"/>
            </a:spcAft>
            <a:buChar char="•"/>
          </a:pPr>
          <a:r>
            <a:rPr lang="en-US" sz="1600" kern="1200" dirty="0"/>
            <a:t>Individuals started on LTBI treatment need to follow up monthly and complete therapy</a:t>
          </a:r>
        </a:p>
      </dsp:txBody>
      <dsp:txXfrm>
        <a:off x="7741271" y="3766642"/>
        <a:ext cx="3468597" cy="670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50927-AD26-0E4C-9B5E-50846CE02561}">
      <dsp:nvSpPr>
        <dsp:cNvPr id="0" name=""/>
        <dsp:cNvSpPr/>
      </dsp:nvSpPr>
      <dsp:spPr>
        <a:xfrm rot="5400000">
          <a:off x="1395826" y="749872"/>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3410576-0CFD-8D4A-BB12-3A5F2C149FD1}">
      <dsp:nvSpPr>
        <dsp:cNvPr id="0" name=""/>
        <dsp:cNvSpPr/>
      </dsp:nvSpPr>
      <dsp:spPr>
        <a:xfrm>
          <a:off x="1058197" y="27666"/>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Step 1: Identification</a:t>
          </a:r>
        </a:p>
      </dsp:txBody>
      <dsp:txXfrm>
        <a:off x="1098690" y="68159"/>
        <a:ext cx="1103860" cy="748367"/>
      </dsp:txXfrm>
    </dsp:sp>
    <dsp:sp modelId="{26799AB4-B4F5-9448-9524-876C530E459F}">
      <dsp:nvSpPr>
        <dsp:cNvPr id="0" name=""/>
        <dsp:cNvSpPr/>
      </dsp:nvSpPr>
      <dsp:spPr>
        <a:xfrm>
          <a:off x="2239665" y="138269"/>
          <a:ext cx="3669099"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  At-Risk individuals need to be identified</a:t>
          </a:r>
        </a:p>
      </dsp:txBody>
      <dsp:txXfrm>
        <a:off x="2239665" y="138269"/>
        <a:ext cx="3669099" cy="670320"/>
      </dsp:txXfrm>
    </dsp:sp>
    <dsp:sp modelId="{68982C2D-6C71-5244-8BBD-E6E0CCB8594E}">
      <dsp:nvSpPr>
        <dsp:cNvPr id="0" name=""/>
        <dsp:cNvSpPr/>
      </dsp:nvSpPr>
      <dsp:spPr>
        <a:xfrm rot="5400000">
          <a:off x="2639192" y="1687296"/>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0996DE9-3815-B241-8217-C8E93D6007D0}">
      <dsp:nvSpPr>
        <dsp:cNvPr id="0" name=""/>
        <dsp:cNvSpPr/>
      </dsp:nvSpPr>
      <dsp:spPr>
        <a:xfrm>
          <a:off x="2239659" y="934199"/>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Step 2: </a:t>
          </a:r>
        </a:p>
        <a:p>
          <a:pPr marL="0" lvl="0" indent="0" algn="ctr" defTabSz="577850">
            <a:lnSpc>
              <a:spcPct val="90000"/>
            </a:lnSpc>
            <a:spcBef>
              <a:spcPct val="0"/>
            </a:spcBef>
            <a:spcAft>
              <a:spcPct val="35000"/>
            </a:spcAft>
            <a:buNone/>
          </a:pPr>
          <a:r>
            <a:rPr lang="en-US" sz="1300" kern="1200" dirty="0"/>
            <a:t>LTBI Screening</a:t>
          </a:r>
        </a:p>
      </dsp:txBody>
      <dsp:txXfrm>
        <a:off x="2280152" y="974692"/>
        <a:ext cx="1103860" cy="748367"/>
      </dsp:txXfrm>
    </dsp:sp>
    <dsp:sp modelId="{0A6D4B51-0B3D-9047-B78B-194D613C5F5B}">
      <dsp:nvSpPr>
        <dsp:cNvPr id="0" name=""/>
        <dsp:cNvSpPr/>
      </dsp:nvSpPr>
      <dsp:spPr>
        <a:xfrm>
          <a:off x="3450798" y="918488"/>
          <a:ext cx="3598988"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High-Risk</a:t>
          </a:r>
          <a:r>
            <a:rPr lang="en-US" sz="1600" kern="1200" baseline="0" dirty="0"/>
            <a:t> individuals undergo LTBI screening</a:t>
          </a:r>
          <a:endParaRPr lang="en-US" sz="1600" kern="1200" dirty="0"/>
        </a:p>
      </dsp:txBody>
      <dsp:txXfrm>
        <a:off x="3450798" y="918488"/>
        <a:ext cx="3598988" cy="670320"/>
      </dsp:txXfrm>
    </dsp:sp>
    <dsp:sp modelId="{1A6A88D0-5EEA-DC4B-AF57-A4379B7EF9DB}">
      <dsp:nvSpPr>
        <dsp:cNvPr id="0" name=""/>
        <dsp:cNvSpPr/>
      </dsp:nvSpPr>
      <dsp:spPr>
        <a:xfrm rot="5400000">
          <a:off x="4056053" y="2474381"/>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6F348A0-549E-5046-97D8-C4E7EFD0D61B}">
      <dsp:nvSpPr>
        <dsp:cNvPr id="0" name=""/>
        <dsp:cNvSpPr/>
      </dsp:nvSpPr>
      <dsp:spPr>
        <a:xfrm>
          <a:off x="3551962" y="1727178"/>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3: </a:t>
          </a:r>
        </a:p>
        <a:p>
          <a:pPr marL="0" lvl="0" indent="0" algn="ctr" defTabSz="577850">
            <a:lnSpc>
              <a:spcPct val="90000"/>
            </a:lnSpc>
            <a:spcBef>
              <a:spcPct val="0"/>
            </a:spcBef>
            <a:spcAft>
              <a:spcPts val="0"/>
            </a:spcAft>
            <a:buNone/>
          </a:pPr>
          <a:r>
            <a:rPr lang="en-US" sz="1300" kern="1200" dirty="0"/>
            <a:t>Active TB Evaluation</a:t>
          </a:r>
        </a:p>
      </dsp:txBody>
      <dsp:txXfrm>
        <a:off x="3592455" y="1767671"/>
        <a:ext cx="1103860" cy="748367"/>
      </dsp:txXfrm>
    </dsp:sp>
    <dsp:sp modelId="{3BDD7FD4-E497-E944-9824-5194F3AABADE}">
      <dsp:nvSpPr>
        <dsp:cNvPr id="0" name=""/>
        <dsp:cNvSpPr/>
      </dsp:nvSpPr>
      <dsp:spPr>
        <a:xfrm>
          <a:off x="4743022" y="1654446"/>
          <a:ext cx="4175184" cy="93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Individuals who test positive for LTBI undergo active TB evaluation with symptom screen and chest X-ray</a:t>
          </a:r>
        </a:p>
      </dsp:txBody>
      <dsp:txXfrm>
        <a:off x="4743022" y="1654446"/>
        <a:ext cx="4175184" cy="932234"/>
      </dsp:txXfrm>
    </dsp:sp>
    <dsp:sp modelId="{D4BCFE12-1ECC-D645-ABE9-EE46ED2CB6CE}">
      <dsp:nvSpPr>
        <dsp:cNvPr id="0" name=""/>
        <dsp:cNvSpPr/>
      </dsp:nvSpPr>
      <dsp:spPr>
        <a:xfrm rot="5400000">
          <a:off x="5880258" y="3468393"/>
          <a:ext cx="703836" cy="80129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E21A1E1-C725-504B-B4B8-7A8B7D9818C0}">
      <dsp:nvSpPr>
        <dsp:cNvPr id="0" name=""/>
        <dsp:cNvSpPr/>
      </dsp:nvSpPr>
      <dsp:spPr>
        <a:xfrm>
          <a:off x="4990806" y="2704123"/>
          <a:ext cx="1419208"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4: </a:t>
          </a:r>
        </a:p>
        <a:p>
          <a:pPr marL="0" lvl="0" indent="0" algn="ctr" defTabSz="577850">
            <a:lnSpc>
              <a:spcPct val="90000"/>
            </a:lnSpc>
            <a:spcBef>
              <a:spcPct val="0"/>
            </a:spcBef>
            <a:spcAft>
              <a:spcPts val="0"/>
            </a:spcAft>
            <a:buNone/>
          </a:pPr>
          <a:r>
            <a:rPr lang="en-US" sz="1300" kern="1200" dirty="0"/>
            <a:t>LTBI treatment initiation</a:t>
          </a:r>
        </a:p>
      </dsp:txBody>
      <dsp:txXfrm>
        <a:off x="5031299" y="2744616"/>
        <a:ext cx="1338222" cy="748367"/>
      </dsp:txXfrm>
    </dsp:sp>
    <dsp:sp modelId="{ECD57219-80AF-014E-AC13-9718A681E10E}">
      <dsp:nvSpPr>
        <dsp:cNvPr id="0" name=""/>
        <dsp:cNvSpPr/>
      </dsp:nvSpPr>
      <dsp:spPr>
        <a:xfrm>
          <a:off x="6529267" y="2783765"/>
          <a:ext cx="4168196"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ts val="0"/>
            </a:spcAft>
            <a:buChar char="•"/>
          </a:pPr>
          <a:r>
            <a:rPr lang="en-US" sz="1600" kern="1200" dirty="0"/>
            <a:t>Individuals who do not have active TB disease are started on LTBI treatment</a:t>
          </a:r>
        </a:p>
      </dsp:txBody>
      <dsp:txXfrm>
        <a:off x="6529267" y="2783765"/>
        <a:ext cx="4168196" cy="670320"/>
      </dsp:txXfrm>
    </dsp:sp>
    <dsp:sp modelId="{57BA4D7F-A61D-4743-80A4-C0834AE9D02B}">
      <dsp:nvSpPr>
        <dsp:cNvPr id="0" name=""/>
        <dsp:cNvSpPr/>
      </dsp:nvSpPr>
      <dsp:spPr>
        <a:xfrm>
          <a:off x="6478609" y="3636740"/>
          <a:ext cx="1184846" cy="82935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en-US" sz="1300" kern="1200" dirty="0"/>
            <a:t>Step 5: LTBI treatment completion</a:t>
          </a:r>
        </a:p>
      </dsp:txBody>
      <dsp:txXfrm>
        <a:off x="6519102" y="3677233"/>
        <a:ext cx="1103860" cy="748367"/>
      </dsp:txXfrm>
    </dsp:sp>
    <dsp:sp modelId="{D32E9906-3DF3-7A47-B045-4BF2BAD4585E}">
      <dsp:nvSpPr>
        <dsp:cNvPr id="0" name=""/>
        <dsp:cNvSpPr/>
      </dsp:nvSpPr>
      <dsp:spPr>
        <a:xfrm>
          <a:off x="7741271" y="3766642"/>
          <a:ext cx="3468597" cy="67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ts val="0"/>
            </a:spcAft>
            <a:buChar char="•"/>
          </a:pPr>
          <a:r>
            <a:rPr lang="en-US" sz="1600" kern="1200" dirty="0"/>
            <a:t>Individuals started on LTBI treatment need to follow up monthly and complete therapy</a:t>
          </a:r>
        </a:p>
      </dsp:txBody>
      <dsp:txXfrm>
        <a:off x="7741271" y="3766642"/>
        <a:ext cx="3468597" cy="67032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C5153-6358-094A-9A92-AF8FA5A653BD}" type="datetimeFigureOut">
              <a:rPr lang="en-US" smtClean="0"/>
              <a:t>12/15/21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B4E35-B2B5-AC48-9B59-1CB62BCC72D2}" type="slidenum">
              <a:rPr lang="en-US" smtClean="0"/>
              <a:t>‹#›</a:t>
            </a:fld>
            <a:endParaRPr lang="en-US"/>
          </a:p>
        </p:txBody>
      </p:sp>
    </p:spTree>
    <p:extLst>
      <p:ext uri="{BB962C8B-B14F-4D97-AF65-F5344CB8AC3E}">
        <p14:creationId xmlns:p14="http://schemas.microsoft.com/office/powerpoint/2010/main" val="1374919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a:t>
            </a:r>
          </a:p>
          <a:p>
            <a:endParaRPr lang="en-US" dirty="0"/>
          </a:p>
        </p:txBody>
      </p:sp>
      <p:sp>
        <p:nvSpPr>
          <p:cNvPr id="4" name="Slide Number Placeholder 3"/>
          <p:cNvSpPr>
            <a:spLocks noGrp="1"/>
          </p:cNvSpPr>
          <p:nvPr>
            <p:ph type="sldNum" sz="quarter" idx="5"/>
          </p:nvPr>
        </p:nvSpPr>
        <p:spPr/>
        <p:txBody>
          <a:bodyPr/>
          <a:lstStyle/>
          <a:p>
            <a:fld id="{3CDE636B-A4FB-5E4A-BD64-C9604C8755B3}" type="slidenum">
              <a:rPr lang="en-US" smtClean="0"/>
              <a:t>3</a:t>
            </a:fld>
            <a:endParaRPr lang="en-US"/>
          </a:p>
        </p:txBody>
      </p:sp>
    </p:spTree>
    <p:extLst>
      <p:ext uri="{BB962C8B-B14F-4D97-AF65-F5344CB8AC3E}">
        <p14:creationId xmlns:p14="http://schemas.microsoft.com/office/powerpoint/2010/main" val="365556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D4DD9D9-AD04-7042-A352-91FD5D8BFD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4929E7B6-ED28-C446-87F2-34F4550F0E1A}" type="slidenum">
              <a:rPr lang="en-US" altLang="en-US" smtClean="0">
                <a:latin typeface="Arial" panose="020B0604020202020204" pitchFamily="34" charset="0"/>
              </a:rPr>
              <a:pPr fontAlgn="base">
                <a:spcBef>
                  <a:spcPct val="0"/>
                </a:spcBef>
                <a:spcAft>
                  <a:spcPct val="0"/>
                </a:spcAft>
              </a:pPr>
              <a:t>26</a:t>
            </a:fld>
            <a:endParaRPr lang="en-US" altLang="en-US">
              <a:latin typeface="Arial" panose="020B0604020202020204" pitchFamily="34" charset="0"/>
            </a:endParaRPr>
          </a:p>
        </p:txBody>
      </p:sp>
      <p:sp>
        <p:nvSpPr>
          <p:cNvPr id="51203" name="Rectangle 2">
            <a:extLst>
              <a:ext uri="{FF2B5EF4-FFF2-40B4-BE49-F238E27FC236}">
                <a16:creationId xmlns:a16="http://schemas.microsoft.com/office/drawing/2014/main" id="{6D40FB77-A42F-1D42-8B15-1B1FE38D3458}"/>
              </a:ext>
            </a:extLst>
          </p:cNvPr>
          <p:cNvSpPr>
            <a:spLocks noGrp="1" noRot="1" noChangeAspect="1" noChangeArrowheads="1" noTextEdit="1"/>
          </p:cNvSpPr>
          <p:nvPr>
            <p:ph type="sldImg"/>
          </p:nvPr>
        </p:nvSpPr>
        <p:spPr bwMode="auto">
          <a:xfrm>
            <a:off x="381000" y="687388"/>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B7CD64AF-7D9C-DC4E-AF69-23ED05CDB109}"/>
              </a:ext>
            </a:extLst>
          </p:cNvPr>
          <p:cNvSpPr>
            <a:spLocks noGrp="1" noChangeArrowheads="1"/>
          </p:cNvSpPr>
          <p:nvPr>
            <p:ph type="body" idx="1"/>
          </p:nvPr>
        </p:nvSpPr>
        <p:spPr bwMode="auto">
          <a:xfrm>
            <a:off x="685800" y="4344988"/>
            <a:ext cx="5486400"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8709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a:t>
            </a:r>
          </a:p>
          <a:p>
            <a:endParaRPr lang="en-US" dirty="0"/>
          </a:p>
        </p:txBody>
      </p:sp>
      <p:sp>
        <p:nvSpPr>
          <p:cNvPr id="4" name="Slide Number Placeholder 3"/>
          <p:cNvSpPr>
            <a:spLocks noGrp="1"/>
          </p:cNvSpPr>
          <p:nvPr>
            <p:ph type="sldNum" sz="quarter" idx="5"/>
          </p:nvPr>
        </p:nvSpPr>
        <p:spPr/>
        <p:txBody>
          <a:bodyPr/>
          <a:lstStyle/>
          <a:p>
            <a:fld id="{3CDE636B-A4FB-5E4A-BD64-C9604C8755B3}" type="slidenum">
              <a:rPr lang="en-US" smtClean="0"/>
              <a:t>9</a:t>
            </a:fld>
            <a:endParaRPr lang="en-US"/>
          </a:p>
        </p:txBody>
      </p:sp>
    </p:spTree>
    <p:extLst>
      <p:ext uri="{BB962C8B-B14F-4D97-AF65-F5344CB8AC3E}">
        <p14:creationId xmlns:p14="http://schemas.microsoft.com/office/powerpoint/2010/main" val="3206764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012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232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a:t>
            </a:r>
          </a:p>
          <a:p>
            <a:endParaRPr lang="en-US" dirty="0"/>
          </a:p>
        </p:txBody>
      </p:sp>
      <p:sp>
        <p:nvSpPr>
          <p:cNvPr id="4" name="Slide Number Placeholder 3"/>
          <p:cNvSpPr>
            <a:spLocks noGrp="1"/>
          </p:cNvSpPr>
          <p:nvPr>
            <p:ph type="sldNum" sz="quarter" idx="5"/>
          </p:nvPr>
        </p:nvSpPr>
        <p:spPr/>
        <p:txBody>
          <a:bodyPr/>
          <a:lstStyle/>
          <a:p>
            <a:fld id="{3CDE636B-A4FB-5E4A-BD64-C9604C8755B3}" type="slidenum">
              <a:rPr lang="en-US" smtClean="0"/>
              <a:t>14</a:t>
            </a:fld>
            <a:endParaRPr lang="en-US"/>
          </a:p>
        </p:txBody>
      </p:sp>
    </p:spTree>
    <p:extLst>
      <p:ext uri="{BB962C8B-B14F-4D97-AF65-F5344CB8AC3E}">
        <p14:creationId xmlns:p14="http://schemas.microsoft.com/office/powerpoint/2010/main" val="235114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a:t>
            </a:r>
          </a:p>
          <a:p>
            <a:endParaRPr lang="en-US" dirty="0"/>
          </a:p>
        </p:txBody>
      </p:sp>
      <p:sp>
        <p:nvSpPr>
          <p:cNvPr id="4" name="Slide Number Placeholder 3"/>
          <p:cNvSpPr>
            <a:spLocks noGrp="1"/>
          </p:cNvSpPr>
          <p:nvPr>
            <p:ph type="sldNum" sz="quarter" idx="5"/>
          </p:nvPr>
        </p:nvSpPr>
        <p:spPr/>
        <p:txBody>
          <a:bodyPr/>
          <a:lstStyle/>
          <a:p>
            <a:fld id="{3CDE636B-A4FB-5E4A-BD64-C9604C8755B3}" type="slidenum">
              <a:rPr lang="en-US" smtClean="0"/>
              <a:t>17</a:t>
            </a:fld>
            <a:endParaRPr lang="en-US"/>
          </a:p>
        </p:txBody>
      </p:sp>
    </p:spTree>
    <p:extLst>
      <p:ext uri="{BB962C8B-B14F-4D97-AF65-F5344CB8AC3E}">
        <p14:creationId xmlns:p14="http://schemas.microsoft.com/office/powerpoint/2010/main" val="325966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0064F6A-6B66-8B48-95E1-83492673B8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fld id="{0987DC6D-2FA3-0644-A8E4-01BE8BFBABFD}" type="slidenum">
              <a:rPr lang="en-US" altLang="en-US" smtClean="0">
                <a:solidFill>
                  <a:srgbClr val="000000"/>
                </a:solidFill>
              </a:rPr>
              <a:pPr fontAlgn="base">
                <a:spcBef>
                  <a:spcPct val="0"/>
                </a:spcBef>
                <a:spcAft>
                  <a:spcPct val="0"/>
                </a:spcAft>
              </a:pPr>
              <a:t>18</a:t>
            </a:fld>
            <a:endParaRPr lang="en-US" altLang="en-US">
              <a:solidFill>
                <a:srgbClr val="000000"/>
              </a:solidFill>
            </a:endParaRPr>
          </a:p>
        </p:txBody>
      </p:sp>
      <p:sp>
        <p:nvSpPr>
          <p:cNvPr id="56323" name="Rectangle 2">
            <a:extLst>
              <a:ext uri="{FF2B5EF4-FFF2-40B4-BE49-F238E27FC236}">
                <a16:creationId xmlns:a16="http://schemas.microsoft.com/office/drawing/2014/main" id="{F9A63EA1-856E-B449-A204-62D8264CB442}"/>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EB32FA0-46F3-9C4F-A88E-3F9947532F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5798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pts on rifampin for active TB, generally we continue; risk is low and risk of resurgent active TB is high</a:t>
            </a:r>
            <a:endParaRPr lang="en-US" b="0" dirty="0">
              <a:effectLst/>
            </a:endParaRPr>
          </a:p>
          <a:p>
            <a:pPr rtl="0"/>
            <a:r>
              <a:rPr lang="en-US" sz="1200" b="0" i="0" u="none" strike="noStrike" kern="1200" dirty="0">
                <a:solidFill>
                  <a:schemeClr val="tx1"/>
                </a:solidFill>
                <a:effectLst/>
                <a:latin typeface="+mn-lt"/>
                <a:ea typeface="+mn-ea"/>
                <a:cs typeface="+mn-cs"/>
              </a:rPr>
              <a:t>For latent TB, we should engage in shared decision making, but in general, can continue patients who are already on treatment. Patients starting treatment should be preferentially offered alternative treatment (for now, 9mo of INH) until more info is available.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CDE636B-A4FB-5E4A-BD64-C9604C8755B3}" type="slidenum">
              <a:rPr lang="en-US" smtClean="0"/>
              <a:t>21</a:t>
            </a:fld>
            <a:endParaRPr lang="en-US"/>
          </a:p>
        </p:txBody>
      </p:sp>
    </p:spTree>
    <p:extLst>
      <p:ext uri="{BB962C8B-B14F-4D97-AF65-F5344CB8AC3E}">
        <p14:creationId xmlns:p14="http://schemas.microsoft.com/office/powerpoint/2010/main" val="281036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a:t>
            </a:r>
          </a:p>
          <a:p>
            <a:endParaRPr lang="en-US" dirty="0"/>
          </a:p>
        </p:txBody>
      </p:sp>
      <p:sp>
        <p:nvSpPr>
          <p:cNvPr id="4" name="Slide Number Placeholder 3"/>
          <p:cNvSpPr>
            <a:spLocks noGrp="1"/>
          </p:cNvSpPr>
          <p:nvPr>
            <p:ph type="sldNum" sz="quarter" idx="5"/>
          </p:nvPr>
        </p:nvSpPr>
        <p:spPr/>
        <p:txBody>
          <a:bodyPr/>
          <a:lstStyle/>
          <a:p>
            <a:fld id="{3CDE636B-A4FB-5E4A-BD64-C9604C8755B3}" type="slidenum">
              <a:rPr lang="en-US" smtClean="0"/>
              <a:t>25</a:t>
            </a:fld>
            <a:endParaRPr lang="en-US"/>
          </a:p>
        </p:txBody>
      </p:sp>
    </p:spTree>
    <p:extLst>
      <p:ext uri="{BB962C8B-B14F-4D97-AF65-F5344CB8AC3E}">
        <p14:creationId xmlns:p14="http://schemas.microsoft.com/office/powerpoint/2010/main" val="229704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DFC2-6D5A-A645-915A-3D1E22BA6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245E9-47EC-6248-B5E4-42E6F3E10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1BBDBD-D686-2340-8712-2F3AA8356CDA}"/>
              </a:ext>
            </a:extLst>
          </p:cNvPr>
          <p:cNvSpPr>
            <a:spLocks noGrp="1"/>
          </p:cNvSpPr>
          <p:nvPr>
            <p:ph type="dt" sz="half" idx="10"/>
          </p:nvPr>
        </p:nvSpPr>
        <p:spPr/>
        <p:txBody>
          <a:bodyPr/>
          <a:lstStyle/>
          <a:p>
            <a:fld id="{5327F086-1A2D-BC45-B98A-689494C0E9DF}" type="datetimeFigureOut">
              <a:rPr lang="en-US" smtClean="0"/>
              <a:t>12/15/21</a:t>
            </a:fld>
            <a:endParaRPr lang="en-US"/>
          </a:p>
        </p:txBody>
      </p:sp>
      <p:sp>
        <p:nvSpPr>
          <p:cNvPr id="5" name="Footer Placeholder 4">
            <a:extLst>
              <a:ext uri="{FF2B5EF4-FFF2-40B4-BE49-F238E27FC236}">
                <a16:creationId xmlns:a16="http://schemas.microsoft.com/office/drawing/2014/main" id="{FFE0B3ED-28CE-1E40-981D-DAC7D1937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68B090-C2B8-314B-8AA2-76FF6E2EA699}"/>
              </a:ext>
            </a:extLst>
          </p:cNvPr>
          <p:cNvSpPr>
            <a:spLocks noGrp="1"/>
          </p:cNvSpPr>
          <p:nvPr>
            <p:ph type="sldNum" sz="quarter" idx="12"/>
          </p:nvPr>
        </p:nvSpPr>
        <p:spPr/>
        <p:txBody>
          <a:bodyPr/>
          <a:lstStyle/>
          <a:p>
            <a:fld id="{87CF947D-A9E7-DA41-8351-26ED49922050}" type="slidenum">
              <a:rPr lang="en-US" smtClean="0"/>
              <a:t>‹#›</a:t>
            </a:fld>
            <a:endParaRPr lang="en-US"/>
          </a:p>
        </p:txBody>
      </p:sp>
    </p:spTree>
    <p:extLst>
      <p:ext uri="{BB962C8B-B14F-4D97-AF65-F5344CB8AC3E}">
        <p14:creationId xmlns:p14="http://schemas.microsoft.com/office/powerpoint/2010/main" val="361710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A763-193D-2A48-85BA-7C53657DC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878B9B-0026-554D-BF8D-51176C0F38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06DEB-E60B-EA49-A9AF-C90F2135B735}"/>
              </a:ext>
            </a:extLst>
          </p:cNvPr>
          <p:cNvSpPr>
            <a:spLocks noGrp="1"/>
          </p:cNvSpPr>
          <p:nvPr>
            <p:ph type="dt" sz="half" idx="10"/>
          </p:nvPr>
        </p:nvSpPr>
        <p:spPr/>
        <p:txBody>
          <a:bodyPr/>
          <a:lstStyle/>
          <a:p>
            <a:fld id="{5327F086-1A2D-BC45-B98A-689494C0E9DF}" type="datetimeFigureOut">
              <a:rPr lang="en-US" smtClean="0"/>
              <a:t>12/15/21</a:t>
            </a:fld>
            <a:endParaRPr lang="en-US"/>
          </a:p>
        </p:txBody>
      </p:sp>
      <p:sp>
        <p:nvSpPr>
          <p:cNvPr id="5" name="Footer Placeholder 4">
            <a:extLst>
              <a:ext uri="{FF2B5EF4-FFF2-40B4-BE49-F238E27FC236}">
                <a16:creationId xmlns:a16="http://schemas.microsoft.com/office/drawing/2014/main" id="{9A02D018-B9A1-884E-A19F-B782FB03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F5E12-FEDC-754F-809B-74B69F08AE40}"/>
              </a:ext>
            </a:extLst>
          </p:cNvPr>
          <p:cNvSpPr>
            <a:spLocks noGrp="1"/>
          </p:cNvSpPr>
          <p:nvPr>
            <p:ph type="sldNum" sz="quarter" idx="12"/>
          </p:nvPr>
        </p:nvSpPr>
        <p:spPr/>
        <p:txBody>
          <a:bodyPr/>
          <a:lstStyle/>
          <a:p>
            <a:fld id="{87CF947D-A9E7-DA41-8351-26ED49922050}" type="slidenum">
              <a:rPr lang="en-US" smtClean="0"/>
              <a:t>‹#›</a:t>
            </a:fld>
            <a:endParaRPr lang="en-US"/>
          </a:p>
        </p:txBody>
      </p:sp>
    </p:spTree>
    <p:extLst>
      <p:ext uri="{BB962C8B-B14F-4D97-AF65-F5344CB8AC3E}">
        <p14:creationId xmlns:p14="http://schemas.microsoft.com/office/powerpoint/2010/main" val="210303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1E3A0-0AC0-C345-89AB-956BA022B2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661D92-AD60-0041-94E4-61081DFE97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85412-2581-B642-A36E-66FE027E13DC}"/>
              </a:ext>
            </a:extLst>
          </p:cNvPr>
          <p:cNvSpPr>
            <a:spLocks noGrp="1"/>
          </p:cNvSpPr>
          <p:nvPr>
            <p:ph type="dt" sz="half" idx="10"/>
          </p:nvPr>
        </p:nvSpPr>
        <p:spPr/>
        <p:txBody>
          <a:bodyPr/>
          <a:lstStyle/>
          <a:p>
            <a:fld id="{5327F086-1A2D-BC45-B98A-689494C0E9DF}" type="datetimeFigureOut">
              <a:rPr lang="en-US" smtClean="0"/>
              <a:t>12/15/21</a:t>
            </a:fld>
            <a:endParaRPr lang="en-US"/>
          </a:p>
        </p:txBody>
      </p:sp>
      <p:sp>
        <p:nvSpPr>
          <p:cNvPr id="5" name="Footer Placeholder 4">
            <a:extLst>
              <a:ext uri="{FF2B5EF4-FFF2-40B4-BE49-F238E27FC236}">
                <a16:creationId xmlns:a16="http://schemas.microsoft.com/office/drawing/2014/main" id="{AF5285BB-4CA8-524C-9563-BD0553E19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88C60-6F0F-D946-B404-506E4143D09F}"/>
              </a:ext>
            </a:extLst>
          </p:cNvPr>
          <p:cNvSpPr>
            <a:spLocks noGrp="1"/>
          </p:cNvSpPr>
          <p:nvPr>
            <p:ph type="sldNum" sz="quarter" idx="12"/>
          </p:nvPr>
        </p:nvSpPr>
        <p:spPr/>
        <p:txBody>
          <a:bodyPr/>
          <a:lstStyle/>
          <a:p>
            <a:fld id="{87CF947D-A9E7-DA41-8351-26ED49922050}" type="slidenum">
              <a:rPr lang="en-US" smtClean="0"/>
              <a:t>‹#›</a:t>
            </a:fld>
            <a:endParaRPr lang="en-US"/>
          </a:p>
        </p:txBody>
      </p:sp>
    </p:spTree>
    <p:extLst>
      <p:ext uri="{BB962C8B-B14F-4D97-AF65-F5344CB8AC3E}">
        <p14:creationId xmlns:p14="http://schemas.microsoft.com/office/powerpoint/2010/main" val="278202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FB52-A1EF-2146-B382-C9E9A7137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9623F-1617-9844-82DB-A8F9F2AC3B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7D283-09A1-2C4F-B65C-E2ACF26941D2}"/>
              </a:ext>
            </a:extLst>
          </p:cNvPr>
          <p:cNvSpPr>
            <a:spLocks noGrp="1"/>
          </p:cNvSpPr>
          <p:nvPr>
            <p:ph type="dt" sz="half" idx="10"/>
          </p:nvPr>
        </p:nvSpPr>
        <p:spPr/>
        <p:txBody>
          <a:bodyPr/>
          <a:lstStyle/>
          <a:p>
            <a:fld id="{5327F086-1A2D-BC45-B98A-689494C0E9DF}" type="datetimeFigureOut">
              <a:rPr lang="en-US" smtClean="0"/>
              <a:t>12/15/21</a:t>
            </a:fld>
            <a:endParaRPr lang="en-US"/>
          </a:p>
        </p:txBody>
      </p:sp>
      <p:sp>
        <p:nvSpPr>
          <p:cNvPr id="5" name="Footer Placeholder 4">
            <a:extLst>
              <a:ext uri="{FF2B5EF4-FFF2-40B4-BE49-F238E27FC236}">
                <a16:creationId xmlns:a16="http://schemas.microsoft.com/office/drawing/2014/main" id="{F9D1A8D8-7B4B-FC4C-B07D-037E9A466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3AEA4-E8F9-6F4E-9B1E-B0D436E1F47B}"/>
              </a:ext>
            </a:extLst>
          </p:cNvPr>
          <p:cNvSpPr>
            <a:spLocks noGrp="1"/>
          </p:cNvSpPr>
          <p:nvPr>
            <p:ph type="sldNum" sz="quarter" idx="12"/>
          </p:nvPr>
        </p:nvSpPr>
        <p:spPr/>
        <p:txBody>
          <a:bodyPr/>
          <a:lstStyle/>
          <a:p>
            <a:fld id="{87CF947D-A9E7-DA41-8351-26ED49922050}" type="slidenum">
              <a:rPr lang="en-US" smtClean="0"/>
              <a:t>‹#›</a:t>
            </a:fld>
            <a:endParaRPr lang="en-US"/>
          </a:p>
        </p:txBody>
      </p:sp>
    </p:spTree>
    <p:extLst>
      <p:ext uri="{BB962C8B-B14F-4D97-AF65-F5344CB8AC3E}">
        <p14:creationId xmlns:p14="http://schemas.microsoft.com/office/powerpoint/2010/main" val="312033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5E37-B403-254E-BEAA-8F6D91915F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91CB1F-0C9B-7046-B251-26122F969B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6B3F7E-8C77-F943-9ADA-2A54CADA0153}"/>
              </a:ext>
            </a:extLst>
          </p:cNvPr>
          <p:cNvSpPr>
            <a:spLocks noGrp="1"/>
          </p:cNvSpPr>
          <p:nvPr>
            <p:ph type="dt" sz="half" idx="10"/>
          </p:nvPr>
        </p:nvSpPr>
        <p:spPr/>
        <p:txBody>
          <a:bodyPr/>
          <a:lstStyle/>
          <a:p>
            <a:fld id="{5327F086-1A2D-BC45-B98A-689494C0E9DF}" type="datetimeFigureOut">
              <a:rPr lang="en-US" smtClean="0"/>
              <a:t>12/15/21</a:t>
            </a:fld>
            <a:endParaRPr lang="en-US"/>
          </a:p>
        </p:txBody>
      </p:sp>
      <p:sp>
        <p:nvSpPr>
          <p:cNvPr id="5" name="Footer Placeholder 4">
            <a:extLst>
              <a:ext uri="{FF2B5EF4-FFF2-40B4-BE49-F238E27FC236}">
                <a16:creationId xmlns:a16="http://schemas.microsoft.com/office/drawing/2014/main" id="{5DC77C60-217C-C244-8E27-BA7D8051A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00224-2453-0D45-924D-D080D70E0823}"/>
              </a:ext>
            </a:extLst>
          </p:cNvPr>
          <p:cNvSpPr>
            <a:spLocks noGrp="1"/>
          </p:cNvSpPr>
          <p:nvPr>
            <p:ph type="sldNum" sz="quarter" idx="12"/>
          </p:nvPr>
        </p:nvSpPr>
        <p:spPr/>
        <p:txBody>
          <a:bodyPr/>
          <a:lstStyle/>
          <a:p>
            <a:fld id="{87CF947D-A9E7-DA41-8351-26ED49922050}" type="slidenum">
              <a:rPr lang="en-US" smtClean="0"/>
              <a:t>‹#›</a:t>
            </a:fld>
            <a:endParaRPr lang="en-US"/>
          </a:p>
        </p:txBody>
      </p:sp>
    </p:spTree>
    <p:extLst>
      <p:ext uri="{BB962C8B-B14F-4D97-AF65-F5344CB8AC3E}">
        <p14:creationId xmlns:p14="http://schemas.microsoft.com/office/powerpoint/2010/main" val="173720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CB52-2222-0140-BAFB-208ED53053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5A13FC-7F57-6049-BF16-12567922B4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E6E3AA-089D-6A46-9E03-A5C6BD9EB9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E2B784-4F9E-A744-A51F-8E004A7C6D57}"/>
              </a:ext>
            </a:extLst>
          </p:cNvPr>
          <p:cNvSpPr>
            <a:spLocks noGrp="1"/>
          </p:cNvSpPr>
          <p:nvPr>
            <p:ph type="dt" sz="half" idx="10"/>
          </p:nvPr>
        </p:nvSpPr>
        <p:spPr/>
        <p:txBody>
          <a:bodyPr/>
          <a:lstStyle/>
          <a:p>
            <a:fld id="{5327F086-1A2D-BC45-B98A-689494C0E9DF}" type="datetimeFigureOut">
              <a:rPr lang="en-US" smtClean="0"/>
              <a:t>12/15/21</a:t>
            </a:fld>
            <a:endParaRPr lang="en-US"/>
          </a:p>
        </p:txBody>
      </p:sp>
      <p:sp>
        <p:nvSpPr>
          <p:cNvPr id="6" name="Footer Placeholder 5">
            <a:extLst>
              <a:ext uri="{FF2B5EF4-FFF2-40B4-BE49-F238E27FC236}">
                <a16:creationId xmlns:a16="http://schemas.microsoft.com/office/drawing/2014/main" id="{252F0213-2443-9648-ACDF-31AE64C18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F2E757-FE02-5C4F-9835-E913A007EF82}"/>
              </a:ext>
            </a:extLst>
          </p:cNvPr>
          <p:cNvSpPr>
            <a:spLocks noGrp="1"/>
          </p:cNvSpPr>
          <p:nvPr>
            <p:ph type="sldNum" sz="quarter" idx="12"/>
          </p:nvPr>
        </p:nvSpPr>
        <p:spPr/>
        <p:txBody>
          <a:bodyPr/>
          <a:lstStyle/>
          <a:p>
            <a:fld id="{87CF947D-A9E7-DA41-8351-26ED49922050}" type="slidenum">
              <a:rPr lang="en-US" smtClean="0"/>
              <a:t>‹#›</a:t>
            </a:fld>
            <a:endParaRPr lang="en-US"/>
          </a:p>
        </p:txBody>
      </p:sp>
    </p:spTree>
    <p:extLst>
      <p:ext uri="{BB962C8B-B14F-4D97-AF65-F5344CB8AC3E}">
        <p14:creationId xmlns:p14="http://schemas.microsoft.com/office/powerpoint/2010/main" val="362328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5FF3-9B54-9044-AEC1-6F921EC5AF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B2D075-D512-7142-B7DC-780FBE8CB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341617-2D8A-1D44-8848-02327B911A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2B3D66-6B92-BB42-A68A-22DB206188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842F1E-59BD-A94F-88D1-1A8B15D718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5B5921-C783-2442-BDC7-AC6076301FBC}"/>
              </a:ext>
            </a:extLst>
          </p:cNvPr>
          <p:cNvSpPr>
            <a:spLocks noGrp="1"/>
          </p:cNvSpPr>
          <p:nvPr>
            <p:ph type="dt" sz="half" idx="10"/>
          </p:nvPr>
        </p:nvSpPr>
        <p:spPr/>
        <p:txBody>
          <a:bodyPr/>
          <a:lstStyle/>
          <a:p>
            <a:fld id="{5327F086-1A2D-BC45-B98A-689494C0E9DF}" type="datetimeFigureOut">
              <a:rPr lang="en-US" smtClean="0"/>
              <a:t>12/15/21</a:t>
            </a:fld>
            <a:endParaRPr lang="en-US"/>
          </a:p>
        </p:txBody>
      </p:sp>
      <p:sp>
        <p:nvSpPr>
          <p:cNvPr id="8" name="Footer Placeholder 7">
            <a:extLst>
              <a:ext uri="{FF2B5EF4-FFF2-40B4-BE49-F238E27FC236}">
                <a16:creationId xmlns:a16="http://schemas.microsoft.com/office/drawing/2014/main" id="{70E1F0D0-9C52-0C4D-BF9B-0B457B6960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54ACF-ECE3-2144-81E8-831DA46EC52A}"/>
              </a:ext>
            </a:extLst>
          </p:cNvPr>
          <p:cNvSpPr>
            <a:spLocks noGrp="1"/>
          </p:cNvSpPr>
          <p:nvPr>
            <p:ph type="sldNum" sz="quarter" idx="12"/>
          </p:nvPr>
        </p:nvSpPr>
        <p:spPr/>
        <p:txBody>
          <a:bodyPr/>
          <a:lstStyle/>
          <a:p>
            <a:fld id="{87CF947D-A9E7-DA41-8351-26ED49922050}" type="slidenum">
              <a:rPr lang="en-US" smtClean="0"/>
              <a:t>‹#›</a:t>
            </a:fld>
            <a:endParaRPr lang="en-US"/>
          </a:p>
        </p:txBody>
      </p:sp>
    </p:spTree>
    <p:extLst>
      <p:ext uri="{BB962C8B-B14F-4D97-AF65-F5344CB8AC3E}">
        <p14:creationId xmlns:p14="http://schemas.microsoft.com/office/powerpoint/2010/main" val="401044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1A35-A757-B14D-8618-76909B5A37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B3F235-414B-5041-8248-10BE2885BE0C}"/>
              </a:ext>
            </a:extLst>
          </p:cNvPr>
          <p:cNvSpPr>
            <a:spLocks noGrp="1"/>
          </p:cNvSpPr>
          <p:nvPr>
            <p:ph type="dt" sz="half" idx="10"/>
          </p:nvPr>
        </p:nvSpPr>
        <p:spPr/>
        <p:txBody>
          <a:bodyPr/>
          <a:lstStyle/>
          <a:p>
            <a:fld id="{5327F086-1A2D-BC45-B98A-689494C0E9DF}" type="datetimeFigureOut">
              <a:rPr lang="en-US" smtClean="0"/>
              <a:t>12/15/21</a:t>
            </a:fld>
            <a:endParaRPr lang="en-US"/>
          </a:p>
        </p:txBody>
      </p:sp>
      <p:sp>
        <p:nvSpPr>
          <p:cNvPr id="4" name="Footer Placeholder 3">
            <a:extLst>
              <a:ext uri="{FF2B5EF4-FFF2-40B4-BE49-F238E27FC236}">
                <a16:creationId xmlns:a16="http://schemas.microsoft.com/office/drawing/2014/main" id="{1AAEC7EF-3791-5847-BE02-FEB15D55CC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0C0437-082F-7A45-B792-8F707C6FA127}"/>
              </a:ext>
            </a:extLst>
          </p:cNvPr>
          <p:cNvSpPr>
            <a:spLocks noGrp="1"/>
          </p:cNvSpPr>
          <p:nvPr>
            <p:ph type="sldNum" sz="quarter" idx="12"/>
          </p:nvPr>
        </p:nvSpPr>
        <p:spPr/>
        <p:txBody>
          <a:bodyPr/>
          <a:lstStyle/>
          <a:p>
            <a:fld id="{87CF947D-A9E7-DA41-8351-26ED49922050}" type="slidenum">
              <a:rPr lang="en-US" smtClean="0"/>
              <a:t>‹#›</a:t>
            </a:fld>
            <a:endParaRPr lang="en-US"/>
          </a:p>
        </p:txBody>
      </p:sp>
    </p:spTree>
    <p:extLst>
      <p:ext uri="{BB962C8B-B14F-4D97-AF65-F5344CB8AC3E}">
        <p14:creationId xmlns:p14="http://schemas.microsoft.com/office/powerpoint/2010/main" val="259338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E950B-7295-1D4C-9D1E-4764B16BA70D}"/>
              </a:ext>
            </a:extLst>
          </p:cNvPr>
          <p:cNvSpPr>
            <a:spLocks noGrp="1"/>
          </p:cNvSpPr>
          <p:nvPr>
            <p:ph type="dt" sz="half" idx="10"/>
          </p:nvPr>
        </p:nvSpPr>
        <p:spPr/>
        <p:txBody>
          <a:bodyPr/>
          <a:lstStyle/>
          <a:p>
            <a:fld id="{5327F086-1A2D-BC45-B98A-689494C0E9DF}" type="datetimeFigureOut">
              <a:rPr lang="en-US" smtClean="0"/>
              <a:t>12/15/21</a:t>
            </a:fld>
            <a:endParaRPr lang="en-US"/>
          </a:p>
        </p:txBody>
      </p:sp>
      <p:sp>
        <p:nvSpPr>
          <p:cNvPr id="3" name="Footer Placeholder 2">
            <a:extLst>
              <a:ext uri="{FF2B5EF4-FFF2-40B4-BE49-F238E27FC236}">
                <a16:creationId xmlns:a16="http://schemas.microsoft.com/office/drawing/2014/main" id="{BD06C2D4-FB11-374B-A146-E646058925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5E5A36-24A5-3D49-9E61-DCB1B4EDF4E5}"/>
              </a:ext>
            </a:extLst>
          </p:cNvPr>
          <p:cNvSpPr>
            <a:spLocks noGrp="1"/>
          </p:cNvSpPr>
          <p:nvPr>
            <p:ph type="sldNum" sz="quarter" idx="12"/>
          </p:nvPr>
        </p:nvSpPr>
        <p:spPr/>
        <p:txBody>
          <a:bodyPr/>
          <a:lstStyle/>
          <a:p>
            <a:fld id="{87CF947D-A9E7-DA41-8351-26ED49922050}" type="slidenum">
              <a:rPr lang="en-US" smtClean="0"/>
              <a:t>‹#›</a:t>
            </a:fld>
            <a:endParaRPr lang="en-US"/>
          </a:p>
        </p:txBody>
      </p:sp>
    </p:spTree>
    <p:extLst>
      <p:ext uri="{BB962C8B-B14F-4D97-AF65-F5344CB8AC3E}">
        <p14:creationId xmlns:p14="http://schemas.microsoft.com/office/powerpoint/2010/main" val="72644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D1C3-9653-D340-BCE1-CF2A493984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0C0DB5-B554-1E44-8D0A-71A35147B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6C934C-A1DA-A14E-AE8E-11498169B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6FD045-D222-4D40-8436-A4AA6ACD01AD}"/>
              </a:ext>
            </a:extLst>
          </p:cNvPr>
          <p:cNvSpPr>
            <a:spLocks noGrp="1"/>
          </p:cNvSpPr>
          <p:nvPr>
            <p:ph type="dt" sz="half" idx="10"/>
          </p:nvPr>
        </p:nvSpPr>
        <p:spPr/>
        <p:txBody>
          <a:bodyPr/>
          <a:lstStyle/>
          <a:p>
            <a:fld id="{5327F086-1A2D-BC45-B98A-689494C0E9DF}" type="datetimeFigureOut">
              <a:rPr lang="en-US" smtClean="0"/>
              <a:t>12/15/21</a:t>
            </a:fld>
            <a:endParaRPr lang="en-US"/>
          </a:p>
        </p:txBody>
      </p:sp>
      <p:sp>
        <p:nvSpPr>
          <p:cNvPr id="6" name="Footer Placeholder 5">
            <a:extLst>
              <a:ext uri="{FF2B5EF4-FFF2-40B4-BE49-F238E27FC236}">
                <a16:creationId xmlns:a16="http://schemas.microsoft.com/office/drawing/2014/main" id="{2687C2A9-4847-F647-810B-9FF4EA18D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E4CA0-0254-6E41-8B7A-35D9A7611231}"/>
              </a:ext>
            </a:extLst>
          </p:cNvPr>
          <p:cNvSpPr>
            <a:spLocks noGrp="1"/>
          </p:cNvSpPr>
          <p:nvPr>
            <p:ph type="sldNum" sz="quarter" idx="12"/>
          </p:nvPr>
        </p:nvSpPr>
        <p:spPr/>
        <p:txBody>
          <a:bodyPr/>
          <a:lstStyle/>
          <a:p>
            <a:fld id="{87CF947D-A9E7-DA41-8351-26ED49922050}" type="slidenum">
              <a:rPr lang="en-US" smtClean="0"/>
              <a:t>‹#›</a:t>
            </a:fld>
            <a:endParaRPr lang="en-US"/>
          </a:p>
        </p:txBody>
      </p:sp>
    </p:spTree>
    <p:extLst>
      <p:ext uri="{BB962C8B-B14F-4D97-AF65-F5344CB8AC3E}">
        <p14:creationId xmlns:p14="http://schemas.microsoft.com/office/powerpoint/2010/main" val="389186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2C2F-0002-D048-B91F-B03077F537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7219A7-A7E6-2A46-8B2F-82534FAEB4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8E69A-B6F9-B941-8ACF-79A91DE44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5FA4AF-81D1-3542-83FF-75EA8233D851}"/>
              </a:ext>
            </a:extLst>
          </p:cNvPr>
          <p:cNvSpPr>
            <a:spLocks noGrp="1"/>
          </p:cNvSpPr>
          <p:nvPr>
            <p:ph type="dt" sz="half" idx="10"/>
          </p:nvPr>
        </p:nvSpPr>
        <p:spPr/>
        <p:txBody>
          <a:bodyPr/>
          <a:lstStyle/>
          <a:p>
            <a:fld id="{5327F086-1A2D-BC45-B98A-689494C0E9DF}" type="datetimeFigureOut">
              <a:rPr lang="en-US" smtClean="0"/>
              <a:t>12/15/21</a:t>
            </a:fld>
            <a:endParaRPr lang="en-US"/>
          </a:p>
        </p:txBody>
      </p:sp>
      <p:sp>
        <p:nvSpPr>
          <p:cNvPr id="6" name="Footer Placeholder 5">
            <a:extLst>
              <a:ext uri="{FF2B5EF4-FFF2-40B4-BE49-F238E27FC236}">
                <a16:creationId xmlns:a16="http://schemas.microsoft.com/office/drawing/2014/main" id="{6C34DBD6-CE21-DB47-B542-417FFEBA27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C7C49-5512-3748-A58E-0B54B6C1D398}"/>
              </a:ext>
            </a:extLst>
          </p:cNvPr>
          <p:cNvSpPr>
            <a:spLocks noGrp="1"/>
          </p:cNvSpPr>
          <p:nvPr>
            <p:ph type="sldNum" sz="quarter" idx="12"/>
          </p:nvPr>
        </p:nvSpPr>
        <p:spPr/>
        <p:txBody>
          <a:bodyPr/>
          <a:lstStyle/>
          <a:p>
            <a:fld id="{87CF947D-A9E7-DA41-8351-26ED49922050}" type="slidenum">
              <a:rPr lang="en-US" smtClean="0"/>
              <a:t>‹#›</a:t>
            </a:fld>
            <a:endParaRPr lang="en-US"/>
          </a:p>
        </p:txBody>
      </p:sp>
    </p:spTree>
    <p:extLst>
      <p:ext uri="{BB962C8B-B14F-4D97-AF65-F5344CB8AC3E}">
        <p14:creationId xmlns:p14="http://schemas.microsoft.com/office/powerpoint/2010/main" val="355655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C0D23D-8ABF-1A4B-986D-3B1D91CDCE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7094AA-9FE8-F44F-B7DB-BB2C219C0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35D8A-65C0-CE44-96FB-10C7229B4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F086-1A2D-BC45-B98A-689494C0E9DF}" type="datetimeFigureOut">
              <a:rPr lang="en-US" smtClean="0"/>
              <a:t>12/15/21</a:t>
            </a:fld>
            <a:endParaRPr lang="en-US"/>
          </a:p>
        </p:txBody>
      </p:sp>
      <p:sp>
        <p:nvSpPr>
          <p:cNvPr id="5" name="Footer Placeholder 4">
            <a:extLst>
              <a:ext uri="{FF2B5EF4-FFF2-40B4-BE49-F238E27FC236}">
                <a16:creationId xmlns:a16="http://schemas.microsoft.com/office/drawing/2014/main" id="{CFA0716E-3A21-5346-9453-BF23F98FF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42B3B4-BE31-6F48-A2AE-0A2224F6E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F947D-A9E7-DA41-8351-26ED49922050}" type="slidenum">
              <a:rPr lang="en-US" smtClean="0"/>
              <a:t>‹#›</a:t>
            </a:fld>
            <a:endParaRPr lang="en-US"/>
          </a:p>
        </p:txBody>
      </p:sp>
    </p:spTree>
    <p:extLst>
      <p:ext uri="{BB962C8B-B14F-4D97-AF65-F5344CB8AC3E}">
        <p14:creationId xmlns:p14="http://schemas.microsoft.com/office/powerpoint/2010/main" val="1237473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03E4-EE43-0D47-A07E-26EC5E1B7350}"/>
              </a:ext>
            </a:extLst>
          </p:cNvPr>
          <p:cNvSpPr>
            <a:spLocks noGrp="1"/>
          </p:cNvSpPr>
          <p:nvPr>
            <p:ph type="ctrTitle"/>
          </p:nvPr>
        </p:nvSpPr>
        <p:spPr/>
        <p:txBody>
          <a:bodyPr/>
          <a:lstStyle/>
          <a:p>
            <a:r>
              <a:rPr lang="en-US" dirty="0"/>
              <a:t>Common PCP questions along the LTBI care cascade</a:t>
            </a:r>
          </a:p>
        </p:txBody>
      </p:sp>
      <p:sp>
        <p:nvSpPr>
          <p:cNvPr id="3" name="Subtitle 2">
            <a:extLst>
              <a:ext uri="{FF2B5EF4-FFF2-40B4-BE49-F238E27FC236}">
                <a16:creationId xmlns:a16="http://schemas.microsoft.com/office/drawing/2014/main" id="{420CDB80-1D08-0E40-9286-0B009105BE4B}"/>
              </a:ext>
            </a:extLst>
          </p:cNvPr>
          <p:cNvSpPr>
            <a:spLocks noGrp="1"/>
          </p:cNvSpPr>
          <p:nvPr>
            <p:ph type="subTitle" idx="1"/>
          </p:nvPr>
        </p:nvSpPr>
        <p:spPr>
          <a:xfrm>
            <a:off x="1524000" y="4627274"/>
            <a:ext cx="9144000" cy="1655762"/>
          </a:xfrm>
        </p:spPr>
        <p:txBody>
          <a:bodyPr/>
          <a:lstStyle/>
          <a:p>
            <a:r>
              <a:rPr lang="en-US" dirty="0"/>
              <a:t>Daria Szkwarko, DO, MPH</a:t>
            </a:r>
          </a:p>
        </p:txBody>
      </p:sp>
    </p:spTree>
    <p:extLst>
      <p:ext uri="{BB962C8B-B14F-4D97-AF65-F5344CB8AC3E}">
        <p14:creationId xmlns:p14="http://schemas.microsoft.com/office/powerpoint/2010/main" val="403622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872488" y="545421"/>
            <a:ext cx="10515600" cy="740344"/>
          </a:xfrm>
          <a:prstGeom prst="rect">
            <a:avLst/>
          </a:prstGeom>
          <a:noFill/>
          <a:ln>
            <a:noFill/>
          </a:ln>
        </p:spPr>
        <p:txBody>
          <a:bodyPr spcFirstLastPara="1" vert="horz" wrap="square" lIns="121900" tIns="121900" rIns="121900" bIns="121900" rtlCol="0" anchor="t" anchorCtr="0">
            <a:noAutofit/>
          </a:bodyPr>
          <a:lstStyle/>
          <a:p>
            <a:pPr algn="ctr">
              <a:spcBef>
                <a:spcPts val="0"/>
              </a:spcBef>
              <a:buClr>
                <a:schemeClr val="dk1"/>
              </a:buClr>
              <a:buSzPts val="1100"/>
            </a:pPr>
            <a:r>
              <a:rPr lang="en" sz="4000" b="1" dirty="0">
                <a:solidFill>
                  <a:srgbClr val="222222"/>
                </a:solidFill>
                <a:highlight>
                  <a:schemeClr val="lt1"/>
                </a:highlight>
                <a:latin typeface="Calibri"/>
                <a:ea typeface="Calibri"/>
                <a:cs typeface="Calibri"/>
                <a:sym typeface="Calibri"/>
              </a:rPr>
              <a:t>TB Infection Testing Interpretation</a:t>
            </a:r>
            <a:endParaRPr sz="4000" b="1" dirty="0"/>
          </a:p>
        </p:txBody>
      </p:sp>
      <p:sp>
        <p:nvSpPr>
          <p:cNvPr id="291" name="Google Shape;291;p45"/>
          <p:cNvSpPr txBox="1">
            <a:spLocks noGrp="1"/>
          </p:cNvSpPr>
          <p:nvPr>
            <p:ph type="body" idx="1"/>
          </p:nvPr>
        </p:nvSpPr>
        <p:spPr>
          <a:xfrm>
            <a:off x="298823" y="1750252"/>
            <a:ext cx="10676888" cy="4110665"/>
          </a:xfrm>
          <a:prstGeom prst="rect">
            <a:avLst/>
          </a:prstGeom>
          <a:noFill/>
          <a:ln>
            <a:noFill/>
          </a:ln>
        </p:spPr>
        <p:txBody>
          <a:bodyPr spcFirstLastPara="1" vert="horz" wrap="square" lIns="121900" tIns="121900" rIns="121900" bIns="121900" rtlCol="0" anchor="t" anchorCtr="0">
            <a:noAutofit/>
          </a:bodyPr>
          <a:lstStyle/>
          <a:p>
            <a:pPr marL="152396" indent="0">
              <a:spcBef>
                <a:spcPts val="0"/>
              </a:spcBef>
              <a:buClr>
                <a:schemeClr val="dk1"/>
              </a:buClr>
              <a:buSzPts val="1800"/>
              <a:buNone/>
            </a:pPr>
            <a:endParaRPr sz="3600" dirty="0"/>
          </a:p>
          <a:p>
            <a:pPr marL="1219170" lvl="1" indent="-440256">
              <a:spcBef>
                <a:spcPts val="0"/>
              </a:spcBef>
              <a:buClr>
                <a:schemeClr val="dk1"/>
              </a:buClr>
              <a:buSzPts val="1600"/>
            </a:pPr>
            <a:r>
              <a:rPr lang="en" sz="3600" dirty="0"/>
              <a:t>Neither PPD or IGRAs differentiates b/w latent TB infection or active TB disease</a:t>
            </a:r>
          </a:p>
          <a:p>
            <a:pPr marL="1219170" lvl="1" indent="-440256">
              <a:spcBef>
                <a:spcPts val="0"/>
              </a:spcBef>
              <a:buClr>
                <a:schemeClr val="dk1"/>
              </a:buClr>
              <a:buSzPts val="1600"/>
            </a:pPr>
            <a:endParaRPr sz="3600" dirty="0"/>
          </a:p>
          <a:p>
            <a:pPr marL="1219170" lvl="1" indent="-440256">
              <a:spcBef>
                <a:spcPts val="0"/>
              </a:spcBef>
              <a:buClr>
                <a:schemeClr val="dk1"/>
              </a:buClr>
              <a:buSzPts val="1600"/>
            </a:pPr>
            <a:r>
              <a:rPr lang="en" sz="3600" dirty="0"/>
              <a:t>Neither is used to follow response to treatment </a:t>
            </a:r>
          </a:p>
          <a:p>
            <a:pPr marL="1219170" lvl="1" indent="-440256">
              <a:spcBef>
                <a:spcPts val="0"/>
              </a:spcBef>
              <a:buClr>
                <a:schemeClr val="dk1"/>
              </a:buClr>
              <a:buSzPts val="1600"/>
            </a:pPr>
            <a:endParaRPr sz="3600" dirty="0"/>
          </a:p>
          <a:p>
            <a:pPr marL="1219170" lvl="1" indent="-440256">
              <a:spcBef>
                <a:spcPts val="0"/>
              </a:spcBef>
              <a:buClr>
                <a:schemeClr val="dk1"/>
              </a:buClr>
              <a:buSzPts val="1600"/>
            </a:pPr>
            <a:r>
              <a:rPr lang="en" sz="3600" dirty="0"/>
              <a:t>After TB infection both </a:t>
            </a:r>
            <a:r>
              <a:rPr lang="en" sz="3600" u="sng" dirty="0"/>
              <a:t>may remain + for life</a:t>
            </a:r>
            <a:endParaRPr sz="3600" u="sng" dirty="0"/>
          </a:p>
        </p:txBody>
      </p:sp>
    </p:spTree>
    <p:extLst>
      <p:ext uri="{BB962C8B-B14F-4D97-AF65-F5344CB8AC3E}">
        <p14:creationId xmlns:p14="http://schemas.microsoft.com/office/powerpoint/2010/main" val="423880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8D26-6FCE-BB41-97CC-E654E3D8A2FA}"/>
              </a:ext>
            </a:extLst>
          </p:cNvPr>
          <p:cNvSpPr>
            <a:spLocks noGrp="1"/>
          </p:cNvSpPr>
          <p:nvPr>
            <p:ph type="title"/>
          </p:nvPr>
        </p:nvSpPr>
        <p:spPr/>
        <p:txBody>
          <a:bodyPr/>
          <a:lstStyle/>
          <a:p>
            <a:r>
              <a:rPr lang="en-US" dirty="0"/>
              <a:t>But what about...</a:t>
            </a:r>
          </a:p>
        </p:txBody>
      </p:sp>
      <p:sp>
        <p:nvSpPr>
          <p:cNvPr id="3" name="Content Placeholder 2">
            <a:extLst>
              <a:ext uri="{FF2B5EF4-FFF2-40B4-BE49-F238E27FC236}">
                <a16:creationId xmlns:a16="http://schemas.microsoft.com/office/drawing/2014/main" id="{4055F7B3-7AFD-AA43-B080-212035933257}"/>
              </a:ext>
            </a:extLst>
          </p:cNvPr>
          <p:cNvSpPr>
            <a:spLocks noGrp="1"/>
          </p:cNvSpPr>
          <p:nvPr>
            <p:ph idx="1"/>
          </p:nvPr>
        </p:nvSpPr>
        <p:spPr/>
        <p:txBody>
          <a:bodyPr/>
          <a:lstStyle/>
          <a:p>
            <a:r>
              <a:rPr lang="en-US" dirty="0"/>
              <a:t>A low risk patient who was screened for work and has a positive TST?</a:t>
            </a:r>
          </a:p>
          <a:p>
            <a:endParaRPr lang="en-US" dirty="0"/>
          </a:p>
          <a:p>
            <a:r>
              <a:rPr lang="en-US" dirty="0"/>
              <a:t>An 8 month old from Afghanistan with a 15mm TST?</a:t>
            </a:r>
          </a:p>
          <a:p>
            <a:endParaRPr lang="en-US" dirty="0"/>
          </a:p>
          <a:p>
            <a:r>
              <a:rPr lang="en-US" dirty="0"/>
              <a:t>A patient who will start a biologic medication and has had two indeterminate IGRAs?</a:t>
            </a:r>
          </a:p>
        </p:txBody>
      </p:sp>
    </p:spTree>
    <p:extLst>
      <p:ext uri="{BB962C8B-B14F-4D97-AF65-F5344CB8AC3E}">
        <p14:creationId xmlns:p14="http://schemas.microsoft.com/office/powerpoint/2010/main" val="348043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46C7-5A41-594E-9D49-F09E83F3C1A5}"/>
              </a:ext>
            </a:extLst>
          </p:cNvPr>
          <p:cNvSpPr>
            <a:spLocks noGrp="1"/>
          </p:cNvSpPr>
          <p:nvPr>
            <p:ph type="title"/>
          </p:nvPr>
        </p:nvSpPr>
        <p:spPr/>
        <p:txBody>
          <a:bodyPr/>
          <a:lstStyle/>
          <a:p>
            <a:r>
              <a:rPr lang="en-US" dirty="0"/>
              <a:t>Consider an alternate test?</a:t>
            </a:r>
          </a:p>
        </p:txBody>
      </p:sp>
      <p:sp>
        <p:nvSpPr>
          <p:cNvPr id="3" name="Content Placeholder 2">
            <a:extLst>
              <a:ext uri="{FF2B5EF4-FFF2-40B4-BE49-F238E27FC236}">
                <a16:creationId xmlns:a16="http://schemas.microsoft.com/office/drawing/2014/main" id="{D9ADFE9F-9F72-674F-9D00-235E3258C0E3}"/>
              </a:ext>
            </a:extLst>
          </p:cNvPr>
          <p:cNvSpPr>
            <a:spLocks noGrp="1"/>
          </p:cNvSpPr>
          <p:nvPr>
            <p:ph idx="1"/>
          </p:nvPr>
        </p:nvSpPr>
        <p:spPr/>
        <p:txBody>
          <a:bodyPr/>
          <a:lstStyle/>
          <a:p>
            <a:r>
              <a:rPr lang="en-US" dirty="0"/>
              <a:t>A decision to test is a decision to think!</a:t>
            </a:r>
          </a:p>
          <a:p>
            <a:pPr lvl="1"/>
            <a:r>
              <a:rPr lang="en-US" dirty="0"/>
              <a:t>Will it change your management? (e.g. perhaps the low risk patient works in a NICU, if the IGRA is positive in an 8 month old you may go ahead and treat, if the TST is negative in the person starting a biologic you may not treat)</a:t>
            </a:r>
          </a:p>
          <a:p>
            <a:endParaRPr lang="en-US" dirty="0"/>
          </a:p>
          <a:p>
            <a:r>
              <a:rPr lang="en-US" dirty="0"/>
              <a:t>Context matters – again risk of exposure, risk of progression, risk of disease transmission to others</a:t>
            </a:r>
          </a:p>
        </p:txBody>
      </p:sp>
    </p:spTree>
    <p:extLst>
      <p:ext uri="{BB962C8B-B14F-4D97-AF65-F5344CB8AC3E}">
        <p14:creationId xmlns:p14="http://schemas.microsoft.com/office/powerpoint/2010/main" val="148286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7"/>
          <p:cNvSpPr txBox="1">
            <a:spLocks noGrp="1"/>
          </p:cNvSpPr>
          <p:nvPr>
            <p:ph type="title"/>
          </p:nvPr>
        </p:nvSpPr>
        <p:spPr>
          <a:xfrm>
            <a:off x="549309" y="566811"/>
            <a:ext cx="10896600" cy="740344"/>
          </a:xfrm>
          <a:prstGeom prst="rect">
            <a:avLst/>
          </a:prstGeom>
          <a:noFill/>
          <a:ln>
            <a:noFill/>
          </a:ln>
        </p:spPr>
        <p:txBody>
          <a:bodyPr spcFirstLastPara="1" vert="horz" wrap="square" lIns="121900" tIns="121900" rIns="121900" bIns="121900" rtlCol="0" anchor="t" anchorCtr="0">
            <a:noAutofit/>
          </a:bodyPr>
          <a:lstStyle/>
          <a:p>
            <a:pPr>
              <a:spcBef>
                <a:spcPts val="0"/>
              </a:spcBef>
              <a:buClr>
                <a:schemeClr val="dk1"/>
              </a:buClr>
              <a:buSzPts val="1100"/>
            </a:pPr>
            <a:r>
              <a:rPr lang="en" sz="3600" b="1" dirty="0">
                <a:solidFill>
                  <a:srgbClr val="222222"/>
                </a:solidFill>
                <a:highlight>
                  <a:schemeClr val="lt1"/>
                </a:highlight>
                <a:latin typeface="Calibri"/>
                <a:ea typeface="Calibri"/>
                <a:cs typeface="Calibri"/>
                <a:sym typeface="Calibri"/>
              </a:rPr>
              <a:t>TB infection testing interpretation, Context matters!</a:t>
            </a:r>
            <a:endParaRPr sz="3600" b="1" dirty="0"/>
          </a:p>
        </p:txBody>
      </p:sp>
      <p:sp>
        <p:nvSpPr>
          <p:cNvPr id="304" name="Google Shape;304;p47"/>
          <p:cNvSpPr txBox="1">
            <a:spLocks noGrp="1"/>
          </p:cNvSpPr>
          <p:nvPr>
            <p:ph type="body" idx="1"/>
          </p:nvPr>
        </p:nvSpPr>
        <p:spPr>
          <a:xfrm>
            <a:off x="205153" y="1666541"/>
            <a:ext cx="11240756" cy="4703005"/>
          </a:xfrm>
          <a:prstGeom prst="rect">
            <a:avLst/>
          </a:prstGeom>
          <a:noFill/>
          <a:ln>
            <a:noFill/>
          </a:ln>
        </p:spPr>
        <p:txBody>
          <a:bodyPr spcFirstLastPara="1" vert="horz" wrap="square" lIns="121900" tIns="121900" rIns="121900" bIns="121900" rtlCol="0" anchor="t" anchorCtr="0">
            <a:noAutofit/>
          </a:bodyPr>
          <a:lstStyle/>
          <a:p>
            <a:pPr marL="609585" indent="-457189">
              <a:spcBef>
                <a:spcPts val="0"/>
              </a:spcBef>
              <a:buSzPts val="1800"/>
            </a:pPr>
            <a:r>
              <a:rPr lang="en" dirty="0"/>
              <a:t>+ PPD, - IGRA test</a:t>
            </a:r>
          </a:p>
          <a:p>
            <a:pPr marL="152396" indent="0">
              <a:spcBef>
                <a:spcPts val="0"/>
              </a:spcBef>
              <a:buSzPts val="1800"/>
              <a:buNone/>
            </a:pPr>
            <a:endParaRPr sz="2400" dirty="0"/>
          </a:p>
          <a:p>
            <a:pPr marL="1219170" lvl="1" indent="-440256">
              <a:spcBef>
                <a:spcPts val="0"/>
              </a:spcBef>
              <a:buSzPts val="1600"/>
            </a:pPr>
            <a:r>
              <a:rPr lang="en" dirty="0"/>
              <a:t>8 </a:t>
            </a:r>
            <a:r>
              <a:rPr lang="en" dirty="0" err="1"/>
              <a:t>yr</a:t>
            </a:r>
            <a:r>
              <a:rPr lang="en" dirty="0"/>
              <a:t> old healthy girl from Brazil, PPD 10mm, IGRA neg</a:t>
            </a:r>
          </a:p>
          <a:p>
            <a:pPr marL="1219170" lvl="1" indent="-440256">
              <a:spcBef>
                <a:spcPts val="0"/>
              </a:spcBef>
              <a:buSzPts val="1600"/>
            </a:pPr>
            <a:endParaRPr dirty="0"/>
          </a:p>
          <a:p>
            <a:pPr marL="1219170" lvl="1" indent="-440256">
              <a:spcBef>
                <a:spcPts val="0"/>
              </a:spcBef>
              <a:buSzPts val="1600"/>
            </a:pPr>
            <a:r>
              <a:rPr lang="en" dirty="0"/>
              <a:t>60 </a:t>
            </a:r>
            <a:r>
              <a:rPr lang="en" dirty="0" err="1"/>
              <a:t>yr</a:t>
            </a:r>
            <a:r>
              <a:rPr lang="en" dirty="0"/>
              <a:t> old female from Brazil, uncontrolled DM and CKD, PPD 10mm, IGRA neg</a:t>
            </a:r>
          </a:p>
          <a:p>
            <a:pPr marL="1219170" lvl="1" indent="-440256">
              <a:spcBef>
                <a:spcPts val="0"/>
              </a:spcBef>
              <a:buSzPts val="1600"/>
            </a:pPr>
            <a:endParaRPr dirty="0"/>
          </a:p>
          <a:p>
            <a:pPr marL="1219170" lvl="1" indent="-440256">
              <a:spcBef>
                <a:spcPts val="0"/>
              </a:spcBef>
              <a:buSzPts val="1600"/>
            </a:pPr>
            <a:r>
              <a:rPr lang="en" dirty="0"/>
              <a:t>60 </a:t>
            </a:r>
            <a:r>
              <a:rPr lang="en" dirty="0" err="1"/>
              <a:t>yr</a:t>
            </a:r>
            <a:r>
              <a:rPr lang="en" dirty="0"/>
              <a:t> female from Brazil, PPD 0mm 2 </a:t>
            </a:r>
            <a:r>
              <a:rPr lang="en" dirty="0" err="1"/>
              <a:t>yrs</a:t>
            </a:r>
            <a:r>
              <a:rPr lang="en" dirty="0"/>
              <a:t> ago, now a contact of an active smear + case, current PPD 10mm, IGRA neg</a:t>
            </a:r>
          </a:p>
          <a:p>
            <a:pPr marL="1219170" lvl="1" indent="-440256">
              <a:spcBef>
                <a:spcPts val="0"/>
              </a:spcBef>
              <a:buSzPts val="1600"/>
            </a:pPr>
            <a:endParaRPr dirty="0"/>
          </a:p>
          <a:p>
            <a:pPr marL="1219170" lvl="1" indent="-440256">
              <a:spcBef>
                <a:spcPts val="0"/>
              </a:spcBef>
              <a:buSzPts val="1600"/>
            </a:pPr>
            <a:r>
              <a:rPr lang="en" dirty="0"/>
              <a:t>8 </a:t>
            </a:r>
            <a:r>
              <a:rPr lang="en" dirty="0" err="1"/>
              <a:t>yr</a:t>
            </a:r>
            <a:r>
              <a:rPr lang="en" dirty="0"/>
              <a:t> old healthy girl from Kenya, PPD 30mm, IGRA neg</a:t>
            </a:r>
          </a:p>
          <a:p>
            <a:pPr marL="1219170" lvl="1" indent="-440256">
              <a:spcBef>
                <a:spcPts val="0"/>
              </a:spcBef>
              <a:buSzPts val="1600"/>
            </a:pPr>
            <a:endParaRPr dirty="0"/>
          </a:p>
          <a:p>
            <a:pPr marL="1219170" lvl="1" indent="-440256">
              <a:spcBef>
                <a:spcPts val="0"/>
              </a:spcBef>
              <a:buSzPts val="1600"/>
            </a:pPr>
            <a:r>
              <a:rPr lang="en" dirty="0"/>
              <a:t>40 </a:t>
            </a:r>
            <a:r>
              <a:rPr lang="en" dirty="0" err="1"/>
              <a:t>yr</a:t>
            </a:r>
            <a:r>
              <a:rPr lang="en" dirty="0"/>
              <a:t> healthy male from Russia, PPD 10mm, IGRA neg, works in a neonatal ICU</a:t>
            </a:r>
            <a:endParaRPr dirty="0"/>
          </a:p>
          <a:p>
            <a:pPr marL="0" indent="0">
              <a:spcBef>
                <a:spcPts val="2133"/>
              </a:spcBef>
              <a:spcAft>
                <a:spcPts val="2133"/>
              </a:spcAft>
              <a:buClr>
                <a:schemeClr val="dk1"/>
              </a:buClr>
              <a:buSzPts val="1800"/>
              <a:buNone/>
            </a:pPr>
            <a:endParaRPr dirty="0"/>
          </a:p>
        </p:txBody>
      </p:sp>
    </p:spTree>
    <p:extLst>
      <p:ext uri="{BB962C8B-B14F-4D97-AF65-F5344CB8AC3E}">
        <p14:creationId xmlns:p14="http://schemas.microsoft.com/office/powerpoint/2010/main" val="371475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D585-313C-1948-B335-626A1AF4660F}"/>
              </a:ext>
            </a:extLst>
          </p:cNvPr>
          <p:cNvSpPr>
            <a:spLocks noGrp="1"/>
          </p:cNvSpPr>
          <p:nvPr>
            <p:ph type="title"/>
          </p:nvPr>
        </p:nvSpPr>
        <p:spPr>
          <a:xfrm>
            <a:off x="6272373" y="769569"/>
            <a:ext cx="10515600" cy="740344"/>
          </a:xfrm>
        </p:spPr>
        <p:txBody>
          <a:bodyPr>
            <a:normAutofit/>
          </a:bodyPr>
          <a:lstStyle/>
          <a:p>
            <a:r>
              <a:rPr lang="en-US" sz="4000" b="1" dirty="0"/>
              <a:t>The LTBI Care Cascade</a:t>
            </a:r>
          </a:p>
        </p:txBody>
      </p:sp>
      <p:graphicFrame>
        <p:nvGraphicFramePr>
          <p:cNvPr id="4" name="Content Placeholder 5">
            <a:extLst>
              <a:ext uri="{FF2B5EF4-FFF2-40B4-BE49-F238E27FC236}">
                <a16:creationId xmlns:a16="http://schemas.microsoft.com/office/drawing/2014/main" id="{84151EB3-3E63-7F46-8E36-C357A43136C3}"/>
              </a:ext>
            </a:extLst>
          </p:cNvPr>
          <p:cNvGraphicFramePr>
            <a:graphicFrameLocks noGrp="1"/>
          </p:cNvGraphicFramePr>
          <p:nvPr>
            <p:ph idx="1"/>
            <p:extLst>
              <p:ext uri="{D42A27DB-BD31-4B8C-83A1-F6EECF244321}">
                <p14:modId xmlns:p14="http://schemas.microsoft.com/office/powerpoint/2010/main" val="3181320237"/>
              </p:ext>
            </p:extLst>
          </p:nvPr>
        </p:nvGraphicFramePr>
        <p:xfrm>
          <a:off x="0" y="1292141"/>
          <a:ext cx="12192000" cy="4663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CE9B0E84-F8CE-D144-9CFE-3A9913EA4303}"/>
              </a:ext>
            </a:extLst>
          </p:cNvPr>
          <p:cNvSpPr/>
          <p:nvPr/>
        </p:nvSpPr>
        <p:spPr>
          <a:xfrm>
            <a:off x="3256350" y="2824196"/>
            <a:ext cx="1787564" cy="1316182"/>
          </a:xfrm>
          <a:prstGeom prst="ellipse">
            <a:avLst/>
          </a:prstGeom>
          <a:noFill/>
          <a:ln w="111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6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61A58-62C5-8541-9D6F-6215740A7C54}"/>
              </a:ext>
            </a:extLst>
          </p:cNvPr>
          <p:cNvSpPr>
            <a:spLocks noGrp="1"/>
          </p:cNvSpPr>
          <p:nvPr>
            <p:ph type="title"/>
          </p:nvPr>
        </p:nvSpPr>
        <p:spPr/>
        <p:txBody>
          <a:bodyPr/>
          <a:lstStyle/>
          <a:p>
            <a:r>
              <a:rPr lang="en-US" dirty="0"/>
              <a:t>Evaluation Recap</a:t>
            </a:r>
          </a:p>
        </p:txBody>
      </p:sp>
      <p:sp>
        <p:nvSpPr>
          <p:cNvPr id="3" name="Content Placeholder 2">
            <a:extLst>
              <a:ext uri="{FF2B5EF4-FFF2-40B4-BE49-F238E27FC236}">
                <a16:creationId xmlns:a16="http://schemas.microsoft.com/office/drawing/2014/main" id="{ADDB9957-7A89-8948-9626-6C97079402BF}"/>
              </a:ext>
            </a:extLst>
          </p:cNvPr>
          <p:cNvSpPr>
            <a:spLocks noGrp="1"/>
          </p:cNvSpPr>
          <p:nvPr>
            <p:ph idx="1"/>
          </p:nvPr>
        </p:nvSpPr>
        <p:spPr/>
        <p:txBody>
          <a:bodyPr/>
          <a:lstStyle/>
          <a:p>
            <a:r>
              <a:rPr lang="en-US" dirty="0"/>
              <a:t>History and physical examination are key</a:t>
            </a:r>
          </a:p>
          <a:p>
            <a:pPr lvl="1"/>
            <a:r>
              <a:rPr lang="en-US" dirty="0"/>
              <a:t>Don’t forget to ask questions and perform physical exam to look for extrapulmonary disease!</a:t>
            </a:r>
          </a:p>
          <a:p>
            <a:pPr lvl="1"/>
            <a:endParaRPr lang="en-US" dirty="0"/>
          </a:p>
          <a:p>
            <a:r>
              <a:rPr lang="en-US" dirty="0"/>
              <a:t>X-ray recap</a:t>
            </a:r>
          </a:p>
          <a:p>
            <a:pPr lvl="1"/>
            <a:r>
              <a:rPr lang="en-US" dirty="0"/>
              <a:t>In adults, one single PA view is sufficient</a:t>
            </a:r>
          </a:p>
          <a:p>
            <a:pPr lvl="1"/>
            <a:r>
              <a:rPr lang="en-US" dirty="0"/>
              <a:t>In children, two views needed!</a:t>
            </a:r>
          </a:p>
          <a:p>
            <a:pPr lvl="1"/>
            <a:r>
              <a:rPr lang="en-US" dirty="0"/>
              <a:t>Need chest x-ray within 2 months of starting treatment</a:t>
            </a:r>
          </a:p>
        </p:txBody>
      </p:sp>
    </p:spTree>
    <p:extLst>
      <p:ext uri="{BB962C8B-B14F-4D97-AF65-F5344CB8AC3E}">
        <p14:creationId xmlns:p14="http://schemas.microsoft.com/office/powerpoint/2010/main" val="32844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0387-8D9A-C740-B7C7-A9D6801F291F}"/>
              </a:ext>
            </a:extLst>
          </p:cNvPr>
          <p:cNvSpPr>
            <a:spLocks noGrp="1"/>
          </p:cNvSpPr>
          <p:nvPr>
            <p:ph type="title"/>
          </p:nvPr>
        </p:nvSpPr>
        <p:spPr/>
        <p:txBody>
          <a:bodyPr/>
          <a:lstStyle/>
          <a:p>
            <a:r>
              <a:rPr lang="en-US" dirty="0"/>
              <a:t>But what about....</a:t>
            </a:r>
          </a:p>
        </p:txBody>
      </p:sp>
      <p:sp>
        <p:nvSpPr>
          <p:cNvPr id="3" name="Content Placeholder 2">
            <a:extLst>
              <a:ext uri="{FF2B5EF4-FFF2-40B4-BE49-F238E27FC236}">
                <a16:creationId xmlns:a16="http://schemas.microsoft.com/office/drawing/2014/main" id="{65E7302A-CA4C-3341-9B29-175B5F7BA0FA}"/>
              </a:ext>
            </a:extLst>
          </p:cNvPr>
          <p:cNvSpPr>
            <a:spLocks noGrp="1"/>
          </p:cNvSpPr>
          <p:nvPr>
            <p:ph idx="1"/>
          </p:nvPr>
        </p:nvSpPr>
        <p:spPr/>
        <p:txBody>
          <a:bodyPr>
            <a:normAutofit lnSpcReduction="10000"/>
          </a:bodyPr>
          <a:lstStyle/>
          <a:p>
            <a:r>
              <a:rPr lang="en-US" dirty="0"/>
              <a:t>An abnormal X-ray with evidence of ? Old TB disease or hilar lymphadenopathy</a:t>
            </a:r>
          </a:p>
          <a:p>
            <a:pPr lvl="1"/>
            <a:r>
              <a:rPr lang="en-US" dirty="0"/>
              <a:t>Remember, our specialists are always there for us. An abnormal X-ray usually always warrants a discussion with a specialist!</a:t>
            </a:r>
          </a:p>
          <a:p>
            <a:r>
              <a:rPr lang="en-US" dirty="0"/>
              <a:t>A 6 month old X-ray</a:t>
            </a:r>
          </a:p>
          <a:p>
            <a:pPr lvl="1"/>
            <a:r>
              <a:rPr lang="en-US" dirty="0"/>
              <a:t>Repeat it!</a:t>
            </a:r>
          </a:p>
          <a:p>
            <a:r>
              <a:rPr lang="en-US" dirty="0"/>
              <a:t>History and PE suggestive of an abnormality that may or may not be TB (e.g. persistent unilateral adenopathy, fatigue, chronic cough without other symptoms)</a:t>
            </a:r>
          </a:p>
          <a:p>
            <a:pPr lvl="1"/>
            <a:r>
              <a:rPr lang="en-US" dirty="0"/>
              <a:t>TB infection treatment is not an emergency! As PCPs we are experts in working up non-specific complaints. Take the time to feel good about finding another diagnosis prior to initiating LTBI treatment</a:t>
            </a:r>
          </a:p>
          <a:p>
            <a:endParaRPr lang="en-US" dirty="0"/>
          </a:p>
          <a:p>
            <a:endParaRPr lang="en-US" dirty="0"/>
          </a:p>
        </p:txBody>
      </p:sp>
    </p:spTree>
    <p:extLst>
      <p:ext uri="{BB962C8B-B14F-4D97-AF65-F5344CB8AC3E}">
        <p14:creationId xmlns:p14="http://schemas.microsoft.com/office/powerpoint/2010/main" val="38712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D585-313C-1948-B335-626A1AF4660F}"/>
              </a:ext>
            </a:extLst>
          </p:cNvPr>
          <p:cNvSpPr>
            <a:spLocks noGrp="1"/>
          </p:cNvSpPr>
          <p:nvPr>
            <p:ph type="title"/>
          </p:nvPr>
        </p:nvSpPr>
        <p:spPr>
          <a:xfrm>
            <a:off x="6272373" y="769569"/>
            <a:ext cx="10515600" cy="740344"/>
          </a:xfrm>
        </p:spPr>
        <p:txBody>
          <a:bodyPr>
            <a:normAutofit/>
          </a:bodyPr>
          <a:lstStyle/>
          <a:p>
            <a:r>
              <a:rPr lang="en-US" sz="4000" b="1" dirty="0"/>
              <a:t>The LTBI Care Cascade</a:t>
            </a:r>
          </a:p>
        </p:txBody>
      </p:sp>
      <p:graphicFrame>
        <p:nvGraphicFramePr>
          <p:cNvPr id="4" name="Content Placeholder 5">
            <a:extLst>
              <a:ext uri="{FF2B5EF4-FFF2-40B4-BE49-F238E27FC236}">
                <a16:creationId xmlns:a16="http://schemas.microsoft.com/office/drawing/2014/main" id="{84151EB3-3E63-7F46-8E36-C357A43136C3}"/>
              </a:ext>
            </a:extLst>
          </p:cNvPr>
          <p:cNvGraphicFramePr>
            <a:graphicFrameLocks noGrp="1"/>
          </p:cNvGraphicFramePr>
          <p:nvPr>
            <p:ph idx="1"/>
            <p:extLst>
              <p:ext uri="{D42A27DB-BD31-4B8C-83A1-F6EECF244321}">
                <p14:modId xmlns:p14="http://schemas.microsoft.com/office/powerpoint/2010/main" val="2306454279"/>
              </p:ext>
            </p:extLst>
          </p:nvPr>
        </p:nvGraphicFramePr>
        <p:xfrm>
          <a:off x="0" y="1292141"/>
          <a:ext cx="12192000" cy="4663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CE9B0E84-F8CE-D144-9CFE-3A9913EA4303}"/>
              </a:ext>
            </a:extLst>
          </p:cNvPr>
          <p:cNvSpPr/>
          <p:nvPr/>
        </p:nvSpPr>
        <p:spPr>
          <a:xfrm>
            <a:off x="4733458" y="3861688"/>
            <a:ext cx="1787564" cy="1316182"/>
          </a:xfrm>
          <a:prstGeom prst="ellipse">
            <a:avLst/>
          </a:prstGeom>
          <a:noFill/>
          <a:ln w="111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11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712EC01-4012-154E-ADC5-C8F3206B077D}"/>
              </a:ext>
            </a:extLst>
          </p:cNvPr>
          <p:cNvSpPr>
            <a:spLocks noGrp="1" noChangeArrowheads="1"/>
          </p:cNvSpPr>
          <p:nvPr>
            <p:ph type="title"/>
          </p:nvPr>
        </p:nvSpPr>
        <p:spPr>
          <a:xfrm>
            <a:off x="2711335" y="442624"/>
            <a:ext cx="5950527" cy="1143000"/>
          </a:xfrm>
        </p:spPr>
        <p:txBody>
          <a:bodyPr>
            <a:normAutofit/>
          </a:bodyPr>
          <a:lstStyle/>
          <a:p>
            <a:r>
              <a:rPr lang="en-US" altLang="en-US" sz="3600" b="1" dirty="0"/>
              <a:t>Treatment Regimens for LTBI</a:t>
            </a:r>
          </a:p>
        </p:txBody>
      </p:sp>
      <p:graphicFrame>
        <p:nvGraphicFramePr>
          <p:cNvPr id="4" name="Table 4">
            <a:extLst>
              <a:ext uri="{FF2B5EF4-FFF2-40B4-BE49-F238E27FC236}">
                <a16:creationId xmlns:a16="http://schemas.microsoft.com/office/drawing/2014/main" id="{8F56A54F-E051-4C01-932D-F47976D19139}"/>
              </a:ext>
            </a:extLst>
          </p:cNvPr>
          <p:cNvGraphicFramePr>
            <a:graphicFrameLocks noGrp="1"/>
          </p:cNvGraphicFramePr>
          <p:nvPr>
            <p:ph idx="1"/>
            <p:extLst>
              <p:ext uri="{D42A27DB-BD31-4B8C-83A1-F6EECF244321}">
                <p14:modId xmlns:p14="http://schemas.microsoft.com/office/powerpoint/2010/main" val="2522216617"/>
              </p:ext>
            </p:extLst>
          </p:nvPr>
        </p:nvGraphicFramePr>
        <p:xfrm>
          <a:off x="1855788" y="2133601"/>
          <a:ext cx="8507412" cy="3930649"/>
        </p:xfrm>
        <a:graphic>
          <a:graphicData uri="http://schemas.openxmlformats.org/drawingml/2006/table">
            <a:tbl>
              <a:tblPr firstRow="1" bandRow="1">
                <a:tableStyleId>{5C22544A-7EE6-4342-B048-85BDC9FD1C3A}</a:tableStyleId>
              </a:tblPr>
              <a:tblGrid>
                <a:gridCol w="5120202">
                  <a:extLst>
                    <a:ext uri="{9D8B030D-6E8A-4147-A177-3AD203B41FA5}">
                      <a16:colId xmlns:a16="http://schemas.microsoft.com/office/drawing/2014/main" val="20000"/>
                    </a:ext>
                  </a:extLst>
                </a:gridCol>
                <a:gridCol w="1811764">
                  <a:extLst>
                    <a:ext uri="{9D8B030D-6E8A-4147-A177-3AD203B41FA5}">
                      <a16:colId xmlns:a16="http://schemas.microsoft.com/office/drawing/2014/main" val="20001"/>
                    </a:ext>
                  </a:extLst>
                </a:gridCol>
                <a:gridCol w="1575446">
                  <a:extLst>
                    <a:ext uri="{9D8B030D-6E8A-4147-A177-3AD203B41FA5}">
                      <a16:colId xmlns:a16="http://schemas.microsoft.com/office/drawing/2014/main" val="20002"/>
                    </a:ext>
                  </a:extLst>
                </a:gridCol>
              </a:tblGrid>
              <a:tr h="640060">
                <a:tc>
                  <a:txBody>
                    <a:bodyPr/>
                    <a:lstStyle/>
                    <a:p>
                      <a:pPr algn="ctr"/>
                      <a:r>
                        <a:rPr lang="en-US" sz="1800" b="1" dirty="0"/>
                        <a:t>Drugs, dose</a:t>
                      </a:r>
                    </a:p>
                  </a:txBody>
                  <a:tcPr marL="91444" marR="91444" marT="45710" marB="45710" anchor="ctr"/>
                </a:tc>
                <a:tc>
                  <a:txBody>
                    <a:bodyPr/>
                    <a:lstStyle/>
                    <a:p>
                      <a:pPr algn="ctr"/>
                      <a:r>
                        <a:rPr lang="en-US" sz="1800" b="1" dirty="0"/>
                        <a:t>Dosing frequency</a:t>
                      </a:r>
                    </a:p>
                  </a:txBody>
                  <a:tcPr marL="91444" marR="91444" marT="45710" marB="45710" anchor="ctr"/>
                </a:tc>
                <a:tc>
                  <a:txBody>
                    <a:bodyPr/>
                    <a:lstStyle/>
                    <a:p>
                      <a:pPr algn="ctr"/>
                      <a:r>
                        <a:rPr lang="en-US" sz="1800" b="1" dirty="0"/>
                        <a:t>Duration</a:t>
                      </a:r>
                    </a:p>
                  </a:txBody>
                  <a:tcPr marL="91444" marR="91444" marT="45710" marB="45710" anchor="ctr"/>
                </a:tc>
                <a:extLst>
                  <a:ext uri="{0D108BD9-81ED-4DB2-BD59-A6C34878D82A}">
                    <a16:rowId xmlns:a16="http://schemas.microsoft.com/office/drawing/2014/main" val="10000"/>
                  </a:ext>
                </a:extLst>
              </a:tr>
              <a:tr h="1096863">
                <a:tc>
                  <a:txBody>
                    <a:bodyPr/>
                    <a:lstStyle/>
                    <a:p>
                      <a:r>
                        <a:rPr lang="en-US" sz="1800" b="1" dirty="0"/>
                        <a:t>Rifampin 600 mg (4R)</a:t>
                      </a:r>
                    </a:p>
                  </a:txBody>
                  <a:tcPr marL="91444" marR="91444" marT="45710" marB="45710" anchor="ctr"/>
                </a:tc>
                <a:tc>
                  <a:txBody>
                    <a:bodyPr/>
                    <a:lstStyle/>
                    <a:p>
                      <a:pPr algn="ctr"/>
                      <a:r>
                        <a:rPr lang="en-US" sz="1800" b="1" dirty="0"/>
                        <a:t>Daily</a:t>
                      </a:r>
                    </a:p>
                  </a:txBody>
                  <a:tcPr marL="91444" marR="91444" marT="45710" marB="45710" anchor="ctr"/>
                </a:tc>
                <a:tc>
                  <a:txBody>
                    <a:bodyPr/>
                    <a:lstStyle/>
                    <a:p>
                      <a:pPr algn="ctr"/>
                      <a:r>
                        <a:rPr lang="en-US" sz="1800" b="1" dirty="0"/>
                        <a:t>4 months</a:t>
                      </a:r>
                    </a:p>
                  </a:txBody>
                  <a:tcPr marL="91444" marR="91444" marT="45710" marB="45710" anchor="ctr"/>
                </a:tc>
                <a:extLst>
                  <a:ext uri="{0D108BD9-81ED-4DB2-BD59-A6C34878D82A}">
                    <a16:rowId xmlns:a16="http://schemas.microsoft.com/office/drawing/2014/main" val="10001"/>
                  </a:ext>
                </a:extLst>
              </a:tr>
              <a:tr h="1096863">
                <a:tc>
                  <a:txBody>
                    <a:bodyPr/>
                    <a:lstStyle/>
                    <a:p>
                      <a:r>
                        <a:rPr lang="en-US" sz="1800" b="1" dirty="0"/>
                        <a:t>Isoniazid 300 mg (6-9H)</a:t>
                      </a:r>
                    </a:p>
                  </a:txBody>
                  <a:tcPr marL="91444" marR="91444" marT="45710" marB="45710" anchor="ctr"/>
                </a:tc>
                <a:tc>
                  <a:txBody>
                    <a:bodyPr/>
                    <a:lstStyle/>
                    <a:p>
                      <a:pPr algn="ctr"/>
                      <a:r>
                        <a:rPr lang="en-US" sz="1800" b="1" dirty="0"/>
                        <a:t>Daily</a:t>
                      </a:r>
                    </a:p>
                  </a:txBody>
                  <a:tcPr marL="91444" marR="91444" marT="45710" marB="45710" anchor="ctr"/>
                </a:tc>
                <a:tc>
                  <a:txBody>
                    <a:bodyPr/>
                    <a:lstStyle/>
                    <a:p>
                      <a:pPr algn="ctr"/>
                      <a:r>
                        <a:rPr lang="en-US" sz="1800" b="1" dirty="0"/>
                        <a:t>6-9 months</a:t>
                      </a:r>
                    </a:p>
                    <a:p>
                      <a:pPr algn="ctr"/>
                      <a:r>
                        <a:rPr lang="en-US" sz="1800" b="1" dirty="0"/>
                        <a:t>**9 months preferred</a:t>
                      </a:r>
                    </a:p>
                  </a:txBody>
                  <a:tcPr marL="91444" marR="91444" marT="45710" marB="45710" anchor="ctr"/>
                </a:tc>
                <a:extLst>
                  <a:ext uri="{0D108BD9-81ED-4DB2-BD59-A6C34878D82A}">
                    <a16:rowId xmlns:a16="http://schemas.microsoft.com/office/drawing/2014/main" val="10002"/>
                  </a:ext>
                </a:extLst>
              </a:tr>
              <a:tr h="1096863">
                <a:tc>
                  <a:txBody>
                    <a:bodyPr/>
                    <a:lstStyle/>
                    <a:p>
                      <a:r>
                        <a:rPr lang="en-US" sz="1800" b="1" dirty="0"/>
                        <a:t>Isoniazid 900 mg + Rifapentine 900 mg (3HP)</a:t>
                      </a:r>
                    </a:p>
                  </a:txBody>
                  <a:tcPr marL="91444" marR="91444" marT="45710" marB="45710" anchor="ctr"/>
                </a:tc>
                <a:tc>
                  <a:txBody>
                    <a:bodyPr/>
                    <a:lstStyle/>
                    <a:p>
                      <a:pPr algn="ctr"/>
                      <a:r>
                        <a:rPr lang="en-US" sz="1800" b="1" dirty="0"/>
                        <a:t>Once weekly</a:t>
                      </a:r>
                    </a:p>
                  </a:txBody>
                  <a:tcPr marL="91444" marR="91444" marT="45710" marB="45710" anchor="ctr"/>
                </a:tc>
                <a:tc>
                  <a:txBody>
                    <a:bodyPr/>
                    <a:lstStyle/>
                    <a:p>
                      <a:pPr algn="ctr"/>
                      <a:r>
                        <a:rPr lang="en-US" sz="1800" b="1" dirty="0"/>
                        <a:t>3 months</a:t>
                      </a:r>
                    </a:p>
                  </a:txBody>
                  <a:tcPr marL="91444" marR="91444" marT="45710" marB="4571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13510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F0B3-E29D-0E40-9BFD-130E67723D01}"/>
              </a:ext>
            </a:extLst>
          </p:cNvPr>
          <p:cNvSpPr>
            <a:spLocks noGrp="1"/>
          </p:cNvSpPr>
          <p:nvPr>
            <p:ph type="title"/>
          </p:nvPr>
        </p:nvSpPr>
        <p:spPr/>
        <p:txBody>
          <a:bodyPr/>
          <a:lstStyle/>
          <a:p>
            <a:r>
              <a:rPr lang="en-US" dirty="0"/>
              <a:t>But what about...</a:t>
            </a:r>
          </a:p>
        </p:txBody>
      </p:sp>
      <p:sp>
        <p:nvSpPr>
          <p:cNvPr id="3" name="Content Placeholder 2">
            <a:extLst>
              <a:ext uri="{FF2B5EF4-FFF2-40B4-BE49-F238E27FC236}">
                <a16:creationId xmlns:a16="http://schemas.microsoft.com/office/drawing/2014/main" id="{EB2D8C32-4D77-1B4E-8602-C55FECF913E6}"/>
              </a:ext>
            </a:extLst>
          </p:cNvPr>
          <p:cNvSpPr>
            <a:spLocks noGrp="1"/>
          </p:cNvSpPr>
          <p:nvPr>
            <p:ph idx="1"/>
          </p:nvPr>
        </p:nvSpPr>
        <p:spPr/>
        <p:txBody>
          <a:bodyPr/>
          <a:lstStyle/>
          <a:p>
            <a:r>
              <a:rPr lang="en-US" dirty="0"/>
              <a:t>Those nitrosamines!</a:t>
            </a:r>
          </a:p>
          <a:p>
            <a:endParaRPr lang="en-US" dirty="0"/>
          </a:p>
          <a:p>
            <a:r>
              <a:rPr lang="en-US" dirty="0"/>
              <a:t>prescribing 3HP as self- administered?</a:t>
            </a:r>
          </a:p>
          <a:p>
            <a:endParaRPr lang="en-US" dirty="0"/>
          </a:p>
          <a:p>
            <a:r>
              <a:rPr lang="en-US" dirty="0"/>
              <a:t>those kids who just won’t swallow the medication??</a:t>
            </a:r>
          </a:p>
          <a:p>
            <a:endParaRPr lang="en-US" dirty="0"/>
          </a:p>
        </p:txBody>
      </p:sp>
    </p:spTree>
    <p:extLst>
      <p:ext uri="{BB962C8B-B14F-4D97-AF65-F5344CB8AC3E}">
        <p14:creationId xmlns:p14="http://schemas.microsoft.com/office/powerpoint/2010/main" val="280910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7B00-628A-1D48-9E08-03AAB463D50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E00F5852-57E6-7F44-BBFA-8A775B72296B}"/>
              </a:ext>
            </a:extLst>
          </p:cNvPr>
          <p:cNvSpPr>
            <a:spLocks noGrp="1"/>
          </p:cNvSpPr>
          <p:nvPr>
            <p:ph idx="1"/>
          </p:nvPr>
        </p:nvSpPr>
        <p:spPr/>
        <p:txBody>
          <a:bodyPr/>
          <a:lstStyle/>
          <a:p>
            <a:r>
              <a:rPr lang="en-US" dirty="0"/>
              <a:t>Describe the components of the LTBI care cascade</a:t>
            </a:r>
          </a:p>
          <a:p>
            <a:r>
              <a:rPr lang="en-US" dirty="0"/>
              <a:t>Consider the most common LTBI questions in primary care that come up throughout the cascade and how to address them</a:t>
            </a:r>
          </a:p>
          <a:p>
            <a:r>
              <a:rPr lang="en-US" dirty="0"/>
              <a:t>Identify an individual who can help answer other LTBI questions quickly so that care can continue in primary care</a:t>
            </a:r>
          </a:p>
          <a:p>
            <a:endParaRPr lang="en-US" dirty="0"/>
          </a:p>
        </p:txBody>
      </p:sp>
    </p:spTree>
    <p:extLst>
      <p:ext uri="{BB962C8B-B14F-4D97-AF65-F5344CB8AC3E}">
        <p14:creationId xmlns:p14="http://schemas.microsoft.com/office/powerpoint/2010/main" val="129272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20EC-8BD6-DD47-8AAE-B182BFA5D21C}"/>
              </a:ext>
            </a:extLst>
          </p:cNvPr>
          <p:cNvSpPr>
            <a:spLocks noGrp="1"/>
          </p:cNvSpPr>
          <p:nvPr>
            <p:ph type="title"/>
          </p:nvPr>
        </p:nvSpPr>
        <p:spPr>
          <a:xfrm>
            <a:off x="838199" y="365125"/>
            <a:ext cx="11102009" cy="1325563"/>
          </a:xfrm>
        </p:spPr>
        <p:txBody>
          <a:bodyPr/>
          <a:lstStyle/>
          <a:p>
            <a:r>
              <a:rPr lang="en-US" dirty="0"/>
              <a:t>N-nitrosamines, Cancer Risk and TB Medications</a:t>
            </a:r>
          </a:p>
        </p:txBody>
      </p:sp>
      <p:sp>
        <p:nvSpPr>
          <p:cNvPr id="3" name="Content Placeholder 2">
            <a:extLst>
              <a:ext uri="{FF2B5EF4-FFF2-40B4-BE49-F238E27FC236}">
                <a16:creationId xmlns:a16="http://schemas.microsoft.com/office/drawing/2014/main" id="{DE57B98F-B9E0-5A47-BC84-096A2ABEDC3D}"/>
              </a:ext>
            </a:extLst>
          </p:cNvPr>
          <p:cNvSpPr>
            <a:spLocks noGrp="1"/>
          </p:cNvSpPr>
          <p:nvPr>
            <p:ph idx="1"/>
          </p:nvPr>
        </p:nvSpPr>
        <p:spPr/>
        <p:txBody>
          <a:bodyPr>
            <a:normAutofit fontScale="92500" lnSpcReduction="20000"/>
          </a:bodyPr>
          <a:lstStyle/>
          <a:p>
            <a:r>
              <a:rPr lang="en-US" dirty="0"/>
              <a:t>Everyone is exposed to N-nitrosamines in every day life</a:t>
            </a:r>
          </a:p>
          <a:p>
            <a:pPr lvl="1"/>
            <a:r>
              <a:rPr lang="en-US" dirty="0"/>
              <a:t>Drinking water, foods (grilled or cured meats, dairy products, and veggies), tobacco exposure and some latex and rubber products</a:t>
            </a:r>
          </a:p>
          <a:p>
            <a:pPr lvl="1"/>
            <a:r>
              <a:rPr lang="en-US" dirty="0"/>
              <a:t>There are multiple N-n with varying mutagenic potential </a:t>
            </a:r>
          </a:p>
          <a:p>
            <a:pPr lvl="1"/>
            <a:r>
              <a:rPr lang="en-US" dirty="0"/>
              <a:t>In 2018, health authorities starting looking at medications for N-n contamination</a:t>
            </a:r>
          </a:p>
          <a:p>
            <a:pPr lvl="2"/>
            <a:r>
              <a:rPr lang="en-US" dirty="0"/>
              <a:t>API, drug synthesis products, cross contamination, recovery processes for solvents or drug degradation</a:t>
            </a:r>
          </a:p>
          <a:p>
            <a:r>
              <a:rPr lang="en-US" dirty="0"/>
              <a:t>Acceptable Intake (AI) = daily exposure approximates a cancer risk of 1:100,000 after 70 years of exposure; regulatory bodies have set minimum daily intake limits to remain under this break point</a:t>
            </a:r>
          </a:p>
          <a:p>
            <a:r>
              <a:rPr lang="en-US" dirty="0"/>
              <a:t>Present levels of N-n in 4R would be between 1 and 12 months of exposure </a:t>
            </a:r>
          </a:p>
          <a:p>
            <a:r>
              <a:rPr lang="en-US" dirty="0"/>
              <a:t>Pharmaceutical companies are working to continue to reduce N-n in all Rifampin compounds and must monitor all batches for specific contamination levels </a:t>
            </a:r>
          </a:p>
        </p:txBody>
      </p:sp>
    </p:spTree>
    <p:extLst>
      <p:ext uri="{BB962C8B-B14F-4D97-AF65-F5344CB8AC3E}">
        <p14:creationId xmlns:p14="http://schemas.microsoft.com/office/powerpoint/2010/main" val="364581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407" y="521777"/>
            <a:ext cx="10802318" cy="685800"/>
          </a:xfrm>
        </p:spPr>
        <p:txBody>
          <a:bodyPr>
            <a:normAutofit fontScale="90000"/>
          </a:bodyPr>
          <a:lstStyle/>
          <a:p>
            <a:r>
              <a:rPr lang="en-US" dirty="0"/>
              <a:t>Nitrosamines and </a:t>
            </a:r>
            <a:r>
              <a:rPr lang="en-US" dirty="0" err="1"/>
              <a:t>Rifamycins</a:t>
            </a:r>
            <a:r>
              <a:rPr lang="en-US" dirty="0"/>
              <a:t>: Some Considerations</a:t>
            </a:r>
          </a:p>
        </p:txBody>
      </p:sp>
      <p:sp>
        <p:nvSpPr>
          <p:cNvPr id="3" name="Content Placeholder 2"/>
          <p:cNvSpPr>
            <a:spLocks noGrp="1"/>
          </p:cNvSpPr>
          <p:nvPr>
            <p:ph idx="1"/>
          </p:nvPr>
        </p:nvSpPr>
        <p:spPr>
          <a:xfrm>
            <a:off x="852407" y="1828801"/>
            <a:ext cx="10321871" cy="4525963"/>
          </a:xfrm>
        </p:spPr>
        <p:txBody>
          <a:bodyPr>
            <a:normAutofit/>
          </a:bodyPr>
          <a:lstStyle/>
          <a:p>
            <a:r>
              <a:rPr lang="en-US" b="1" dirty="0"/>
              <a:t>Treatment of TB disease:</a:t>
            </a:r>
            <a:r>
              <a:rPr lang="en-US" dirty="0"/>
              <a:t> </a:t>
            </a:r>
          </a:p>
          <a:p>
            <a:pPr lvl="1"/>
            <a:r>
              <a:rPr lang="en-US" dirty="0"/>
              <a:t>Continue use of rifampin </a:t>
            </a:r>
            <a:r>
              <a:rPr lang="en-US" i="1" dirty="0"/>
              <a:t>if acceptable to the patient</a:t>
            </a:r>
            <a:r>
              <a:rPr lang="en-US" dirty="0"/>
              <a:t>, as the risk of not taking rifampin likely outweighs any potential risk from nitrosamine impurities.</a:t>
            </a:r>
          </a:p>
          <a:p>
            <a:pPr lvl="1"/>
            <a:endParaRPr lang="en-US" dirty="0"/>
          </a:p>
          <a:p>
            <a:r>
              <a:rPr lang="en-US" b="1" dirty="0"/>
              <a:t>Treatment of latent TB infection: </a:t>
            </a:r>
          </a:p>
          <a:p>
            <a:pPr lvl="1"/>
            <a:r>
              <a:rPr lang="en-US" b="1" dirty="0"/>
              <a:t>Currently receiving rifampin or </a:t>
            </a:r>
            <a:r>
              <a:rPr lang="en-US" b="1" dirty="0" err="1"/>
              <a:t>rifapentine</a:t>
            </a:r>
            <a:r>
              <a:rPr lang="en-US" b="1" dirty="0"/>
              <a:t>:</a:t>
            </a:r>
            <a:r>
              <a:rPr lang="en-US" dirty="0"/>
              <a:t> continue this treatment, although a change to isoniazid (INH) is acceptable </a:t>
            </a:r>
            <a:r>
              <a:rPr lang="en-US" i="1" dirty="0"/>
              <a:t>if preferred by the patient</a:t>
            </a:r>
            <a:r>
              <a:rPr lang="en-US" dirty="0"/>
              <a:t>.</a:t>
            </a:r>
          </a:p>
          <a:p>
            <a:pPr lvl="1"/>
            <a:r>
              <a:rPr lang="en-US" b="1" dirty="0"/>
              <a:t>Newly diagnosed LTBI</a:t>
            </a:r>
            <a:r>
              <a:rPr lang="en-US" dirty="0"/>
              <a:t>: Until more information becomes available, counsel patient regarding rifamycin risks and engage in </a:t>
            </a:r>
            <a:r>
              <a:rPr lang="en-US" i="1" dirty="0"/>
              <a:t>shared decision making with the patient</a:t>
            </a:r>
            <a:endParaRPr lang="en-US" dirty="0"/>
          </a:p>
        </p:txBody>
      </p:sp>
    </p:spTree>
    <p:extLst>
      <p:ext uri="{BB962C8B-B14F-4D97-AF65-F5344CB8AC3E}">
        <p14:creationId xmlns:p14="http://schemas.microsoft.com/office/powerpoint/2010/main" val="2843442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617D-1698-1A40-985D-7DC465BF9C76}"/>
              </a:ext>
            </a:extLst>
          </p:cNvPr>
          <p:cNvSpPr>
            <a:spLocks noGrp="1"/>
          </p:cNvSpPr>
          <p:nvPr>
            <p:ph type="title"/>
          </p:nvPr>
        </p:nvSpPr>
        <p:spPr>
          <a:xfrm>
            <a:off x="822702" y="0"/>
            <a:ext cx="10515600" cy="1325563"/>
          </a:xfrm>
        </p:spPr>
        <p:txBody>
          <a:bodyPr/>
          <a:lstStyle/>
          <a:p>
            <a:r>
              <a:rPr lang="en-US" dirty="0"/>
              <a:t>Suggested Scripts for Nitrosamine Counseling </a:t>
            </a:r>
          </a:p>
        </p:txBody>
      </p:sp>
      <p:sp>
        <p:nvSpPr>
          <p:cNvPr id="3" name="Content Placeholder 2">
            <a:extLst>
              <a:ext uri="{FF2B5EF4-FFF2-40B4-BE49-F238E27FC236}">
                <a16:creationId xmlns:a16="http://schemas.microsoft.com/office/drawing/2014/main" id="{DD17073E-16CD-D64C-B3A7-CDCC6AB821A2}"/>
              </a:ext>
            </a:extLst>
          </p:cNvPr>
          <p:cNvSpPr>
            <a:spLocks noGrp="1"/>
          </p:cNvSpPr>
          <p:nvPr>
            <p:ph idx="1"/>
          </p:nvPr>
        </p:nvSpPr>
        <p:spPr>
          <a:xfrm>
            <a:off x="526942" y="1425844"/>
            <a:ext cx="11437750" cy="5432155"/>
          </a:xfrm>
        </p:spPr>
        <p:txBody>
          <a:bodyPr>
            <a:normAutofit fontScale="92500" lnSpcReduction="20000"/>
          </a:bodyPr>
          <a:lstStyle/>
          <a:p>
            <a:pPr marL="0" indent="0">
              <a:buNone/>
            </a:pPr>
            <a:r>
              <a:rPr lang="en-US" dirty="0"/>
              <a:t>“Nitrosamines are chemicals that with cumulative exposure can increase risk of cancer. They are found in foods such as smoked meats, liquids such as beer or some water supplies, tobacco and some latex products. The FDA has found the level of nitrosamines in rifampin may be above the accepted limit; the company is working on reducing this level. With this careful oversight, CDC and FDA recommend that rifampin remain available for use due to the importance of treating TB. Taking rifampin for 4 months to treat LTBI is a very small contribution to the total amount of nitrosamine we are exposed to in daily life. </a:t>
            </a:r>
          </a:p>
          <a:p>
            <a:pPr marL="0" indent="0">
              <a:buNone/>
            </a:pPr>
            <a:r>
              <a:rPr lang="en-US" dirty="0"/>
              <a:t>If low risk....“It is important for you to choose what feels best for your body. If the risk of rifampin does not feel right to you and you would prefer not to take INH – a longer regimen, we can revisit this discussion in a year or two to see if the company can reduce further the risk”</a:t>
            </a:r>
          </a:p>
          <a:p>
            <a:pPr marL="0" indent="0">
              <a:buNone/>
            </a:pPr>
            <a:r>
              <a:rPr lang="en-US" dirty="0"/>
              <a:t>If high risk.... “You have several risk factors that make you at higher risk for progressing from your TB infection to TB disease, making you both ill and possibly spreading this infection to others. The benefits of treatment for your TB infection likely outweighs the risk of rifampin at this time. I would recommend that you choose a regimen that you are comfortable with and receive treatment as soon as possible” </a:t>
            </a:r>
          </a:p>
          <a:p>
            <a:pPr marL="0" indent="0">
              <a:buNone/>
            </a:pPr>
            <a:endParaRPr lang="en-US" dirty="0"/>
          </a:p>
        </p:txBody>
      </p:sp>
    </p:spTree>
    <p:extLst>
      <p:ext uri="{BB962C8B-B14F-4D97-AF65-F5344CB8AC3E}">
        <p14:creationId xmlns:p14="http://schemas.microsoft.com/office/powerpoint/2010/main" val="4162663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Isoniazid</a:t>
            </a:r>
            <a:r>
              <a:rPr lang="en-US" dirty="0"/>
              <a:t> + </a:t>
            </a:r>
            <a:r>
              <a:rPr lang="en-US" dirty="0" err="1"/>
              <a:t>Rifapentine</a:t>
            </a:r>
            <a:endParaRPr lang="en-US" dirty="0"/>
          </a:p>
        </p:txBody>
      </p:sp>
      <p:sp>
        <p:nvSpPr>
          <p:cNvPr id="3" name="Content Placeholder 2"/>
          <p:cNvSpPr>
            <a:spLocks noGrp="1"/>
          </p:cNvSpPr>
          <p:nvPr>
            <p:ph idx="1"/>
          </p:nvPr>
        </p:nvSpPr>
        <p:spPr/>
        <p:txBody>
          <a:bodyPr>
            <a:normAutofit/>
          </a:bodyPr>
          <a:lstStyle/>
          <a:p>
            <a:r>
              <a:rPr lang="en-US" dirty="0" err="1"/>
              <a:t>Isoniazid</a:t>
            </a:r>
            <a:r>
              <a:rPr lang="en-US" dirty="0"/>
              <a:t> 900 mg </a:t>
            </a:r>
            <a:r>
              <a:rPr lang="en-US" dirty="0" err="1"/>
              <a:t>p.o</a:t>
            </a:r>
            <a:r>
              <a:rPr lang="en-US" dirty="0"/>
              <a:t>. + </a:t>
            </a:r>
            <a:r>
              <a:rPr lang="en-US" dirty="0" err="1"/>
              <a:t>rifapentine</a:t>
            </a:r>
            <a:r>
              <a:rPr lang="en-US" dirty="0"/>
              <a:t> 900 mg </a:t>
            </a:r>
            <a:r>
              <a:rPr lang="en-US" dirty="0" err="1"/>
              <a:t>p.o</a:t>
            </a:r>
            <a:r>
              <a:rPr lang="en-US" dirty="0"/>
              <a:t>. weekly </a:t>
            </a:r>
            <a:r>
              <a:rPr lang="en-US" dirty="0" err="1"/>
              <a:t>x</a:t>
            </a:r>
            <a:r>
              <a:rPr lang="en-US" dirty="0"/>
              <a:t> 3 months</a:t>
            </a:r>
          </a:p>
          <a:p>
            <a:r>
              <a:rPr lang="en-US" dirty="0"/>
              <a:t>DOT (Directly Observed Therapy)</a:t>
            </a:r>
          </a:p>
          <a:p>
            <a:r>
              <a:rPr lang="en-US" dirty="0"/>
              <a:t>Not approved in:</a:t>
            </a:r>
          </a:p>
          <a:p>
            <a:pPr lvl="1"/>
            <a:r>
              <a:rPr lang="en-US" sz="2800" dirty="0"/>
              <a:t>Children &lt;2 years of age</a:t>
            </a:r>
          </a:p>
          <a:p>
            <a:pPr lvl="1"/>
            <a:r>
              <a:rPr lang="en-US" sz="2800" dirty="0"/>
              <a:t>Individuals with presumed infection with INH- or RIF-resistant TB</a:t>
            </a:r>
          </a:p>
          <a:p>
            <a:pPr lvl="1"/>
            <a:r>
              <a:rPr lang="en-US" sz="2800" dirty="0"/>
              <a:t>Pregnant women</a:t>
            </a:r>
          </a:p>
          <a:p>
            <a:pPr lvl="1"/>
            <a:r>
              <a:rPr lang="en-US" sz="2800" dirty="0"/>
              <a:t>PLHIV</a:t>
            </a:r>
          </a:p>
        </p:txBody>
      </p:sp>
      <p:pic>
        <p:nvPicPr>
          <p:cNvPr id="5" name="Picture 4">
            <a:extLst>
              <a:ext uri="{FF2B5EF4-FFF2-40B4-BE49-F238E27FC236}">
                <a16:creationId xmlns:a16="http://schemas.microsoft.com/office/drawing/2014/main" id="{8A53E6F0-D0C1-9F44-843B-90C54B5DBD69}"/>
              </a:ext>
            </a:extLst>
          </p:cNvPr>
          <p:cNvPicPr>
            <a:picLocks noChangeAspect="1"/>
          </p:cNvPicPr>
          <p:nvPr/>
        </p:nvPicPr>
        <p:blipFill>
          <a:blip r:embed="rId2"/>
          <a:stretch>
            <a:fillRect/>
          </a:stretch>
        </p:blipFill>
        <p:spPr>
          <a:xfrm>
            <a:off x="5172075" y="4599223"/>
            <a:ext cx="7019925" cy="2258777"/>
          </a:xfrm>
          <a:prstGeom prst="rect">
            <a:avLst/>
          </a:prstGeom>
        </p:spPr>
      </p:pic>
    </p:spTree>
    <p:extLst>
      <p:ext uri="{BB962C8B-B14F-4D97-AF65-F5344CB8AC3E}">
        <p14:creationId xmlns:p14="http://schemas.microsoft.com/office/powerpoint/2010/main" val="3691447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A13942-B02E-224F-970B-4B94B8D72F11}"/>
              </a:ext>
            </a:extLst>
          </p:cNvPr>
          <p:cNvSpPr>
            <a:spLocks noGrp="1"/>
          </p:cNvSpPr>
          <p:nvPr>
            <p:ph type="title"/>
          </p:nvPr>
        </p:nvSpPr>
        <p:spPr>
          <a:xfrm>
            <a:off x="1981200" y="129674"/>
            <a:ext cx="8229600" cy="1143000"/>
          </a:xfrm>
        </p:spPr>
        <p:txBody>
          <a:bodyPr/>
          <a:lstStyle/>
          <a:p>
            <a:pPr algn="l"/>
            <a:r>
              <a:rPr lang="en-US" dirty="0"/>
              <a:t>Medication administration</a:t>
            </a:r>
          </a:p>
        </p:txBody>
      </p:sp>
      <p:sp>
        <p:nvSpPr>
          <p:cNvPr id="6" name="Content Placeholder 5">
            <a:extLst>
              <a:ext uri="{FF2B5EF4-FFF2-40B4-BE49-F238E27FC236}">
                <a16:creationId xmlns:a16="http://schemas.microsoft.com/office/drawing/2014/main" id="{D127DE76-8D21-FA4C-B0C0-77F1396019A8}"/>
              </a:ext>
            </a:extLst>
          </p:cNvPr>
          <p:cNvSpPr>
            <a:spLocks noGrp="1"/>
          </p:cNvSpPr>
          <p:nvPr>
            <p:ph sz="half" idx="2"/>
          </p:nvPr>
        </p:nvSpPr>
        <p:spPr>
          <a:xfrm>
            <a:off x="1981200" y="1617316"/>
            <a:ext cx="4442356" cy="4605066"/>
          </a:xfrm>
        </p:spPr>
        <p:txBody>
          <a:bodyPr>
            <a:normAutofit fontScale="77500" lnSpcReduction="20000"/>
          </a:bodyPr>
          <a:lstStyle/>
          <a:p>
            <a:r>
              <a:rPr lang="en-US" dirty="0"/>
              <a:t>RIF capsules can be broken and powder sprinkled and mixed with foods</a:t>
            </a:r>
          </a:p>
          <a:p>
            <a:pPr marL="0" indent="0">
              <a:buNone/>
            </a:pPr>
            <a:endParaRPr lang="en-US" dirty="0"/>
          </a:p>
          <a:p>
            <a:r>
              <a:rPr lang="en-US" dirty="0"/>
              <a:t>RIF syrup (preferred) or INH syrup for exclusively breastfed infants</a:t>
            </a:r>
          </a:p>
          <a:p>
            <a:pPr marL="0" indent="0">
              <a:buNone/>
            </a:pPr>
            <a:endParaRPr lang="en-US" dirty="0"/>
          </a:p>
          <a:p>
            <a:r>
              <a:rPr lang="en-US" dirty="0"/>
              <a:t>Crushed pills can be mixed with food (don’t let the kid see)</a:t>
            </a:r>
          </a:p>
          <a:p>
            <a:pPr lvl="1"/>
            <a:r>
              <a:rPr lang="en-US" dirty="0"/>
              <a:t>Pudding</a:t>
            </a:r>
          </a:p>
          <a:p>
            <a:pPr lvl="1"/>
            <a:r>
              <a:rPr lang="en-US" dirty="0"/>
              <a:t>Chocolate syrup</a:t>
            </a:r>
          </a:p>
          <a:p>
            <a:pPr lvl="1"/>
            <a:r>
              <a:rPr lang="en-US" dirty="0"/>
              <a:t>Nutella</a:t>
            </a:r>
          </a:p>
          <a:p>
            <a:pPr lvl="1"/>
            <a:r>
              <a:rPr lang="en-US" dirty="0"/>
              <a:t>Applesauce</a:t>
            </a:r>
          </a:p>
          <a:p>
            <a:pPr lvl="1"/>
            <a:r>
              <a:rPr lang="en-US" dirty="0"/>
              <a:t>Yogurt</a:t>
            </a:r>
          </a:p>
          <a:p>
            <a:pPr lvl="1"/>
            <a:r>
              <a:rPr lang="en-US" dirty="0"/>
              <a:t>Double-Stuffed Oreo</a:t>
            </a:r>
          </a:p>
          <a:p>
            <a:endParaRPr lang="en-US" dirty="0"/>
          </a:p>
        </p:txBody>
      </p:sp>
      <p:pic>
        <p:nvPicPr>
          <p:cNvPr id="13" name="Picture 12">
            <a:extLst>
              <a:ext uri="{FF2B5EF4-FFF2-40B4-BE49-F238E27FC236}">
                <a16:creationId xmlns:a16="http://schemas.microsoft.com/office/drawing/2014/main" id="{69266BB5-38B7-174A-AB8E-B7C91DE4F870}"/>
              </a:ext>
            </a:extLst>
          </p:cNvPr>
          <p:cNvPicPr>
            <a:picLocks noChangeAspect="1"/>
          </p:cNvPicPr>
          <p:nvPr/>
        </p:nvPicPr>
        <p:blipFill>
          <a:blip r:embed="rId2"/>
          <a:stretch>
            <a:fillRect/>
          </a:stretch>
        </p:blipFill>
        <p:spPr>
          <a:xfrm>
            <a:off x="6423556" y="4494954"/>
            <a:ext cx="1451188" cy="1727429"/>
          </a:xfrm>
          <a:prstGeom prst="rect">
            <a:avLst/>
          </a:prstGeom>
        </p:spPr>
      </p:pic>
      <p:pic>
        <p:nvPicPr>
          <p:cNvPr id="15" name="Picture 14">
            <a:extLst>
              <a:ext uri="{FF2B5EF4-FFF2-40B4-BE49-F238E27FC236}">
                <a16:creationId xmlns:a16="http://schemas.microsoft.com/office/drawing/2014/main" id="{014006AA-359F-C348-B36A-0ABE5728F4FB}"/>
              </a:ext>
            </a:extLst>
          </p:cNvPr>
          <p:cNvPicPr>
            <a:picLocks noChangeAspect="1"/>
          </p:cNvPicPr>
          <p:nvPr/>
        </p:nvPicPr>
        <p:blipFill>
          <a:blip r:embed="rId3"/>
          <a:stretch>
            <a:fillRect/>
          </a:stretch>
        </p:blipFill>
        <p:spPr>
          <a:xfrm>
            <a:off x="8460494" y="4494953"/>
            <a:ext cx="1767331" cy="1694984"/>
          </a:xfrm>
          <a:prstGeom prst="rect">
            <a:avLst/>
          </a:prstGeom>
        </p:spPr>
      </p:pic>
      <p:pic>
        <p:nvPicPr>
          <p:cNvPr id="17" name="Picture 16">
            <a:extLst>
              <a:ext uri="{FF2B5EF4-FFF2-40B4-BE49-F238E27FC236}">
                <a16:creationId xmlns:a16="http://schemas.microsoft.com/office/drawing/2014/main" id="{2435776B-3E14-9E40-8B1C-E0653A22DD2E}"/>
              </a:ext>
            </a:extLst>
          </p:cNvPr>
          <p:cNvPicPr>
            <a:picLocks noChangeAspect="1"/>
          </p:cNvPicPr>
          <p:nvPr/>
        </p:nvPicPr>
        <p:blipFill>
          <a:blip r:embed="rId4"/>
          <a:stretch>
            <a:fillRect/>
          </a:stretch>
        </p:blipFill>
        <p:spPr>
          <a:xfrm>
            <a:off x="8460060" y="3017123"/>
            <a:ext cx="1767765" cy="1320705"/>
          </a:xfrm>
          <a:prstGeom prst="rect">
            <a:avLst/>
          </a:prstGeom>
        </p:spPr>
      </p:pic>
      <p:pic>
        <p:nvPicPr>
          <p:cNvPr id="19" name="Picture 18">
            <a:extLst>
              <a:ext uri="{FF2B5EF4-FFF2-40B4-BE49-F238E27FC236}">
                <a16:creationId xmlns:a16="http://schemas.microsoft.com/office/drawing/2014/main" id="{5191FE96-E751-A846-A2D3-D6C32C6C9A09}"/>
              </a:ext>
            </a:extLst>
          </p:cNvPr>
          <p:cNvPicPr>
            <a:picLocks noChangeAspect="1"/>
          </p:cNvPicPr>
          <p:nvPr/>
        </p:nvPicPr>
        <p:blipFill rotWithShape="1">
          <a:blip r:embed="rId5"/>
          <a:srcRect t="28281" b="22277"/>
          <a:stretch/>
        </p:blipFill>
        <p:spPr>
          <a:xfrm>
            <a:off x="6423556" y="1368801"/>
            <a:ext cx="3787244" cy="1548404"/>
          </a:xfrm>
          <a:prstGeom prst="rect">
            <a:avLst/>
          </a:prstGeom>
        </p:spPr>
      </p:pic>
      <p:pic>
        <p:nvPicPr>
          <p:cNvPr id="22" name="Picture 21">
            <a:extLst>
              <a:ext uri="{FF2B5EF4-FFF2-40B4-BE49-F238E27FC236}">
                <a16:creationId xmlns:a16="http://schemas.microsoft.com/office/drawing/2014/main" id="{F260FAA1-7137-164E-B60A-EDB81E1C5E76}"/>
              </a:ext>
            </a:extLst>
          </p:cNvPr>
          <p:cNvPicPr>
            <a:picLocks noChangeAspect="1"/>
          </p:cNvPicPr>
          <p:nvPr/>
        </p:nvPicPr>
        <p:blipFill rotWithShape="1">
          <a:blip r:embed="rId6"/>
          <a:srcRect l="10104" t="10013" b="3892"/>
          <a:stretch/>
        </p:blipFill>
        <p:spPr>
          <a:xfrm>
            <a:off x="6591812" y="3017123"/>
            <a:ext cx="1246677" cy="1477831"/>
          </a:xfrm>
          <a:prstGeom prst="rect">
            <a:avLst/>
          </a:prstGeom>
        </p:spPr>
      </p:pic>
    </p:spTree>
    <p:extLst>
      <p:ext uri="{BB962C8B-B14F-4D97-AF65-F5344CB8AC3E}">
        <p14:creationId xmlns:p14="http://schemas.microsoft.com/office/powerpoint/2010/main" val="1216977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D585-313C-1948-B335-626A1AF4660F}"/>
              </a:ext>
            </a:extLst>
          </p:cNvPr>
          <p:cNvSpPr>
            <a:spLocks noGrp="1"/>
          </p:cNvSpPr>
          <p:nvPr>
            <p:ph type="title"/>
          </p:nvPr>
        </p:nvSpPr>
        <p:spPr>
          <a:xfrm>
            <a:off x="6272373" y="769569"/>
            <a:ext cx="10515600" cy="740344"/>
          </a:xfrm>
        </p:spPr>
        <p:txBody>
          <a:bodyPr>
            <a:normAutofit/>
          </a:bodyPr>
          <a:lstStyle/>
          <a:p>
            <a:r>
              <a:rPr lang="en-US" sz="4000" b="1" dirty="0"/>
              <a:t>The LTBI Care Cascade</a:t>
            </a:r>
          </a:p>
        </p:txBody>
      </p:sp>
      <p:graphicFrame>
        <p:nvGraphicFramePr>
          <p:cNvPr id="4" name="Content Placeholder 5">
            <a:extLst>
              <a:ext uri="{FF2B5EF4-FFF2-40B4-BE49-F238E27FC236}">
                <a16:creationId xmlns:a16="http://schemas.microsoft.com/office/drawing/2014/main" id="{84151EB3-3E63-7F46-8E36-C357A43136C3}"/>
              </a:ext>
            </a:extLst>
          </p:cNvPr>
          <p:cNvGraphicFramePr>
            <a:graphicFrameLocks noGrp="1"/>
          </p:cNvGraphicFramePr>
          <p:nvPr>
            <p:ph idx="1"/>
            <p:extLst>
              <p:ext uri="{D42A27DB-BD31-4B8C-83A1-F6EECF244321}">
                <p14:modId xmlns:p14="http://schemas.microsoft.com/office/powerpoint/2010/main" val="1379062167"/>
              </p:ext>
            </p:extLst>
          </p:nvPr>
        </p:nvGraphicFramePr>
        <p:xfrm>
          <a:off x="0" y="1292141"/>
          <a:ext cx="12192000" cy="4663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CE9B0E84-F8CE-D144-9CFE-3A9913EA4303}"/>
              </a:ext>
            </a:extLst>
          </p:cNvPr>
          <p:cNvSpPr/>
          <p:nvPr/>
        </p:nvSpPr>
        <p:spPr>
          <a:xfrm>
            <a:off x="6096000" y="4776088"/>
            <a:ext cx="1787564" cy="1316182"/>
          </a:xfrm>
          <a:prstGeom prst="ellipse">
            <a:avLst/>
          </a:prstGeom>
          <a:noFill/>
          <a:ln w="111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00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25C50D2-647D-1E4A-A0FD-6632430E6E7A}"/>
              </a:ext>
            </a:extLst>
          </p:cNvPr>
          <p:cNvSpPr>
            <a:spLocks noGrp="1" noChangeArrowheads="1"/>
          </p:cNvSpPr>
          <p:nvPr>
            <p:ph type="title"/>
          </p:nvPr>
        </p:nvSpPr>
        <p:spPr>
          <a:xfrm>
            <a:off x="1185334" y="0"/>
            <a:ext cx="10261600" cy="1752600"/>
          </a:xfrm>
        </p:spPr>
        <p:txBody>
          <a:bodyPr/>
          <a:lstStyle/>
          <a:p>
            <a:r>
              <a:rPr lang="en-US" altLang="en-US" dirty="0"/>
              <a:t>Monitoring of patients on treatment for LTBI</a:t>
            </a:r>
          </a:p>
        </p:txBody>
      </p:sp>
      <p:sp>
        <p:nvSpPr>
          <p:cNvPr id="50179" name="Rectangle 3">
            <a:extLst>
              <a:ext uri="{FF2B5EF4-FFF2-40B4-BE49-F238E27FC236}">
                <a16:creationId xmlns:a16="http://schemas.microsoft.com/office/drawing/2014/main" id="{236D871F-2D23-5F44-B08F-6DF4D2FDB93B}"/>
              </a:ext>
            </a:extLst>
          </p:cNvPr>
          <p:cNvSpPr>
            <a:spLocks noGrp="1" noChangeArrowheads="1"/>
          </p:cNvSpPr>
          <p:nvPr>
            <p:ph idx="1"/>
          </p:nvPr>
        </p:nvSpPr>
        <p:spPr bwMode="auto">
          <a:xfrm>
            <a:off x="1981200" y="1600200"/>
            <a:ext cx="8229600" cy="5029200"/>
          </a:xfrm>
        </p:spPr>
        <p:txBody>
          <a:bodyPr wrap="square" numCol="1" anchor="t" anchorCtr="0" compatLnSpc="1">
            <a:prstTxWarp prst="textNoShape">
              <a:avLst/>
            </a:prstTxWarp>
          </a:bodyPr>
          <a:lstStyle/>
          <a:p>
            <a:r>
              <a:rPr lang="en-US" altLang="en-US" b="1" dirty="0"/>
              <a:t>Baseline laboratory testing </a:t>
            </a:r>
            <a:r>
              <a:rPr lang="en-US" altLang="en-US" b="1" i="1" u="sng" dirty="0"/>
              <a:t>not needed</a:t>
            </a:r>
            <a:r>
              <a:rPr lang="en-US" altLang="en-US" b="1" dirty="0"/>
              <a:t> except for:</a:t>
            </a:r>
          </a:p>
          <a:p>
            <a:pPr lvl="1"/>
            <a:r>
              <a:rPr lang="en-US" altLang="en-US" dirty="0"/>
              <a:t>HIV infection</a:t>
            </a:r>
          </a:p>
          <a:p>
            <a:pPr lvl="1"/>
            <a:r>
              <a:rPr lang="en-US" altLang="en-US" dirty="0"/>
              <a:t>Pregnancy</a:t>
            </a:r>
          </a:p>
          <a:p>
            <a:pPr lvl="1"/>
            <a:r>
              <a:rPr lang="en-US" altLang="en-US" dirty="0"/>
              <a:t>History of liver disease/heavy alcohol use</a:t>
            </a:r>
          </a:p>
          <a:p>
            <a:pPr lvl="1"/>
            <a:r>
              <a:rPr lang="en-US" altLang="en-US" dirty="0"/>
              <a:t>Patient on chemotherapy</a:t>
            </a:r>
          </a:p>
          <a:p>
            <a:endParaRPr lang="en-US" altLang="en-US" sz="1400" b="1" dirty="0"/>
          </a:p>
          <a:p>
            <a:r>
              <a:rPr lang="en-US" altLang="en-US" b="1" dirty="0"/>
              <a:t>Evaluate monthly for:</a:t>
            </a:r>
          </a:p>
          <a:p>
            <a:pPr lvl="1"/>
            <a:r>
              <a:rPr lang="en-US" altLang="en-US" dirty="0"/>
              <a:t>Adherence</a:t>
            </a:r>
          </a:p>
          <a:p>
            <a:pPr lvl="1"/>
            <a:r>
              <a:rPr lang="en-US" altLang="en-US" dirty="0"/>
              <a:t>Signs/symptoms of adverse reactions</a:t>
            </a:r>
          </a:p>
          <a:p>
            <a:pPr lvl="1"/>
            <a:r>
              <a:rPr lang="en-US" altLang="en-US" dirty="0"/>
              <a:t>Laboratory studies in persons at-risk (LFT, CBC)</a:t>
            </a:r>
          </a:p>
          <a:p>
            <a:pPr lvl="2"/>
            <a:r>
              <a:rPr lang="en-US" altLang="en-US" dirty="0"/>
              <a:t>If following LFTs: stop treatment if LFTs &gt;3 times upper limit + symptoms OR if LFTs &gt;5 times upper limit + no symptoms</a:t>
            </a:r>
          </a:p>
          <a:p>
            <a:pPr lvl="1"/>
            <a:endParaRPr lang="en-US" altLang="en-US" dirty="0">
              <a:solidFill>
                <a:srgbClr val="FFC000"/>
              </a:solidFill>
            </a:endParaRPr>
          </a:p>
          <a:p>
            <a:pPr>
              <a:buFontTx/>
              <a:buNone/>
            </a:pPr>
            <a:endParaRPr lang="en-US" altLang="en-US" dirty="0">
              <a:solidFill>
                <a:schemeClr val="bg1"/>
              </a:solidFill>
            </a:endParaRPr>
          </a:p>
        </p:txBody>
      </p:sp>
    </p:spTree>
    <p:extLst>
      <p:ext uri="{BB962C8B-B14F-4D97-AF65-F5344CB8AC3E}">
        <p14:creationId xmlns:p14="http://schemas.microsoft.com/office/powerpoint/2010/main" val="18181164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EF1C-ACEC-A84C-8E37-E866B289190C}"/>
              </a:ext>
            </a:extLst>
          </p:cNvPr>
          <p:cNvSpPr>
            <a:spLocks noGrp="1"/>
          </p:cNvSpPr>
          <p:nvPr>
            <p:ph type="title"/>
          </p:nvPr>
        </p:nvSpPr>
        <p:spPr/>
        <p:txBody>
          <a:bodyPr/>
          <a:lstStyle/>
          <a:p>
            <a:r>
              <a:rPr lang="en-US" dirty="0"/>
              <a:t>But what about....</a:t>
            </a:r>
          </a:p>
        </p:txBody>
      </p:sp>
      <p:sp>
        <p:nvSpPr>
          <p:cNvPr id="3" name="Content Placeholder 2">
            <a:extLst>
              <a:ext uri="{FF2B5EF4-FFF2-40B4-BE49-F238E27FC236}">
                <a16:creationId xmlns:a16="http://schemas.microsoft.com/office/drawing/2014/main" id="{679349EE-A54F-6B41-B6B3-C6361EE81823}"/>
              </a:ext>
            </a:extLst>
          </p:cNvPr>
          <p:cNvSpPr>
            <a:spLocks noGrp="1"/>
          </p:cNvSpPr>
          <p:nvPr>
            <p:ph idx="1"/>
          </p:nvPr>
        </p:nvSpPr>
        <p:spPr/>
        <p:txBody>
          <a:bodyPr/>
          <a:lstStyle/>
          <a:p>
            <a:r>
              <a:rPr lang="en-US" dirty="0"/>
              <a:t>My patient had baseline LFTs done by another provider and I felt obligated to continue checking monthly. Now they are elevated 3 times at month 3! When do I repeat?</a:t>
            </a:r>
          </a:p>
          <a:p>
            <a:pPr lvl="1"/>
            <a:r>
              <a:rPr lang="en-US" dirty="0"/>
              <a:t>If asymptomatic, could repeat in 2 weeks to see if stable. Likely would repeat one additional time and then ensure that patient knows to stop medication if any symptoms develop</a:t>
            </a:r>
          </a:p>
          <a:p>
            <a:pPr lvl="1"/>
            <a:r>
              <a:rPr lang="en-US" dirty="0"/>
              <a:t>If LFTs are continuing to increase, can call specialist for further guidance</a:t>
            </a:r>
          </a:p>
          <a:p>
            <a:endParaRPr lang="en-US" dirty="0"/>
          </a:p>
        </p:txBody>
      </p:sp>
    </p:spTree>
    <p:extLst>
      <p:ext uri="{BB962C8B-B14F-4D97-AF65-F5344CB8AC3E}">
        <p14:creationId xmlns:p14="http://schemas.microsoft.com/office/powerpoint/2010/main" val="3942293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6E93-E341-6F4F-B12F-B307AF532296}"/>
              </a:ext>
            </a:extLst>
          </p:cNvPr>
          <p:cNvSpPr>
            <a:spLocks noGrp="1"/>
          </p:cNvSpPr>
          <p:nvPr>
            <p:ph type="title"/>
          </p:nvPr>
        </p:nvSpPr>
        <p:spPr>
          <a:xfrm>
            <a:off x="978877" y="2475278"/>
            <a:ext cx="10515600" cy="1325563"/>
          </a:xfrm>
        </p:spPr>
        <p:txBody>
          <a:bodyPr>
            <a:normAutofit fontScale="90000"/>
          </a:bodyPr>
          <a:lstStyle/>
          <a:p>
            <a:pPr algn="ctr"/>
            <a:r>
              <a:rPr lang="en-US" sz="5400" dirty="0"/>
              <a:t>Who are these ‘TB specialists’???	</a:t>
            </a:r>
            <a:br>
              <a:rPr lang="en-US" sz="5400" dirty="0"/>
            </a:br>
            <a:r>
              <a:rPr lang="en-US" sz="5400" dirty="0"/>
              <a:t>How do I </a:t>
            </a:r>
            <a:r>
              <a:rPr lang="en-US" sz="5400"/>
              <a:t>find them???</a:t>
            </a:r>
            <a:endParaRPr lang="en-US" sz="5400" dirty="0"/>
          </a:p>
        </p:txBody>
      </p:sp>
    </p:spTree>
    <p:extLst>
      <p:ext uri="{BB962C8B-B14F-4D97-AF65-F5344CB8AC3E}">
        <p14:creationId xmlns:p14="http://schemas.microsoft.com/office/powerpoint/2010/main" val="232709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D585-313C-1948-B335-626A1AF4660F}"/>
              </a:ext>
            </a:extLst>
          </p:cNvPr>
          <p:cNvSpPr>
            <a:spLocks noGrp="1"/>
          </p:cNvSpPr>
          <p:nvPr>
            <p:ph type="title"/>
          </p:nvPr>
        </p:nvSpPr>
        <p:spPr>
          <a:xfrm>
            <a:off x="6272373" y="769569"/>
            <a:ext cx="10515600" cy="740344"/>
          </a:xfrm>
        </p:spPr>
        <p:txBody>
          <a:bodyPr>
            <a:normAutofit/>
          </a:bodyPr>
          <a:lstStyle/>
          <a:p>
            <a:r>
              <a:rPr lang="en-US" sz="4000" b="1" dirty="0"/>
              <a:t>The LTBI Care Cascade</a:t>
            </a:r>
          </a:p>
        </p:txBody>
      </p:sp>
      <p:graphicFrame>
        <p:nvGraphicFramePr>
          <p:cNvPr id="4" name="Content Placeholder 5">
            <a:extLst>
              <a:ext uri="{FF2B5EF4-FFF2-40B4-BE49-F238E27FC236}">
                <a16:creationId xmlns:a16="http://schemas.microsoft.com/office/drawing/2014/main" id="{84151EB3-3E63-7F46-8E36-C357A43136C3}"/>
              </a:ext>
            </a:extLst>
          </p:cNvPr>
          <p:cNvGraphicFramePr>
            <a:graphicFrameLocks noGrp="1"/>
          </p:cNvGraphicFramePr>
          <p:nvPr>
            <p:ph idx="1"/>
            <p:extLst>
              <p:ext uri="{D42A27DB-BD31-4B8C-83A1-F6EECF244321}">
                <p14:modId xmlns:p14="http://schemas.microsoft.com/office/powerpoint/2010/main" val="2044261828"/>
              </p:ext>
            </p:extLst>
          </p:nvPr>
        </p:nvGraphicFramePr>
        <p:xfrm>
          <a:off x="0" y="1292141"/>
          <a:ext cx="12192000" cy="4663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Callout 4">
            <a:extLst>
              <a:ext uri="{FF2B5EF4-FFF2-40B4-BE49-F238E27FC236}">
                <a16:creationId xmlns:a16="http://schemas.microsoft.com/office/drawing/2014/main" id="{2C1CB394-2A76-364D-8355-788EA650E06D}"/>
              </a:ext>
            </a:extLst>
          </p:cNvPr>
          <p:cNvSpPr/>
          <p:nvPr/>
        </p:nvSpPr>
        <p:spPr>
          <a:xfrm>
            <a:off x="1098193" y="2915909"/>
            <a:ext cx="858654" cy="1080358"/>
          </a:xfrm>
          <a:prstGeom prst="downArrowCallout">
            <a:avLst/>
          </a:prstGeom>
          <a:solidFill>
            <a:srgbClr val="83000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dirty="0">
                <a:ea typeface="Calibri" charset="0"/>
                <a:cs typeface="Times New Roman" charset="0"/>
              </a:rPr>
              <a:t>LOSSES</a:t>
            </a:r>
            <a:endParaRPr lang="en-US" dirty="0">
              <a:effectLst/>
              <a:ea typeface="Calibri" charset="0"/>
              <a:cs typeface="Times New Roman" charset="0"/>
            </a:endParaRPr>
          </a:p>
        </p:txBody>
      </p:sp>
      <p:sp>
        <p:nvSpPr>
          <p:cNvPr id="6" name="Down Arrow Callout 5">
            <a:extLst>
              <a:ext uri="{FF2B5EF4-FFF2-40B4-BE49-F238E27FC236}">
                <a16:creationId xmlns:a16="http://schemas.microsoft.com/office/drawing/2014/main" id="{2D9C51E1-F00E-C249-9B6B-9992783FE953}"/>
              </a:ext>
            </a:extLst>
          </p:cNvPr>
          <p:cNvSpPr/>
          <p:nvPr/>
        </p:nvSpPr>
        <p:spPr>
          <a:xfrm>
            <a:off x="2494146" y="3843738"/>
            <a:ext cx="858654" cy="1134662"/>
          </a:xfrm>
          <a:prstGeom prst="downArrowCallout">
            <a:avLst/>
          </a:prstGeom>
          <a:solidFill>
            <a:srgbClr val="83000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dirty="0">
                <a:ea typeface="Calibri" charset="0"/>
                <a:cs typeface="Times New Roman" charset="0"/>
              </a:rPr>
              <a:t>LOSSES</a:t>
            </a:r>
            <a:endParaRPr lang="en-US" dirty="0">
              <a:effectLst/>
              <a:ea typeface="Calibri" charset="0"/>
              <a:cs typeface="Times New Roman" charset="0"/>
            </a:endParaRPr>
          </a:p>
        </p:txBody>
      </p:sp>
      <p:sp>
        <p:nvSpPr>
          <p:cNvPr id="7" name="Down Arrow Callout 6">
            <a:extLst>
              <a:ext uri="{FF2B5EF4-FFF2-40B4-BE49-F238E27FC236}">
                <a16:creationId xmlns:a16="http://schemas.microsoft.com/office/drawing/2014/main" id="{8712839B-6407-7344-B4B6-E4CC8E03AF3E}"/>
              </a:ext>
            </a:extLst>
          </p:cNvPr>
          <p:cNvSpPr/>
          <p:nvPr/>
        </p:nvSpPr>
        <p:spPr>
          <a:xfrm>
            <a:off x="3890099" y="4692077"/>
            <a:ext cx="858654" cy="1116056"/>
          </a:xfrm>
          <a:prstGeom prst="downArrowCallout">
            <a:avLst/>
          </a:prstGeom>
          <a:solidFill>
            <a:srgbClr val="83000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dirty="0">
                <a:ea typeface="Calibri" charset="0"/>
                <a:cs typeface="Times New Roman" charset="0"/>
              </a:rPr>
              <a:t>LOSSES</a:t>
            </a:r>
            <a:endParaRPr lang="en-US" dirty="0">
              <a:effectLst/>
              <a:ea typeface="Calibri" charset="0"/>
              <a:cs typeface="Times New Roman" charset="0"/>
            </a:endParaRPr>
          </a:p>
        </p:txBody>
      </p:sp>
      <p:sp>
        <p:nvSpPr>
          <p:cNvPr id="8" name="Down Arrow Callout 7">
            <a:extLst>
              <a:ext uri="{FF2B5EF4-FFF2-40B4-BE49-F238E27FC236}">
                <a16:creationId xmlns:a16="http://schemas.microsoft.com/office/drawing/2014/main" id="{81A20F29-172F-5B4D-8456-5C7D05BBB177}"/>
              </a:ext>
            </a:extLst>
          </p:cNvPr>
          <p:cNvSpPr/>
          <p:nvPr/>
        </p:nvSpPr>
        <p:spPr>
          <a:xfrm>
            <a:off x="5237346" y="5530357"/>
            <a:ext cx="858654" cy="1083688"/>
          </a:xfrm>
          <a:prstGeom prst="downArrowCallout">
            <a:avLst/>
          </a:prstGeom>
          <a:solidFill>
            <a:srgbClr val="83000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dirty="0">
                <a:ea typeface="Calibri" charset="0"/>
                <a:cs typeface="Times New Roman" charset="0"/>
              </a:rPr>
              <a:t>LOSSES</a:t>
            </a:r>
            <a:endParaRPr lang="en-US" dirty="0">
              <a:effectLst/>
              <a:ea typeface="Calibri" charset="0"/>
              <a:cs typeface="Times New Roman" charset="0"/>
            </a:endParaRPr>
          </a:p>
        </p:txBody>
      </p:sp>
      <p:sp>
        <p:nvSpPr>
          <p:cNvPr id="9" name="Down Arrow Callout 8">
            <a:extLst>
              <a:ext uri="{FF2B5EF4-FFF2-40B4-BE49-F238E27FC236}">
                <a16:creationId xmlns:a16="http://schemas.microsoft.com/office/drawing/2014/main" id="{6485AA9F-DBDD-1943-8913-1EEBE38F317D}"/>
              </a:ext>
            </a:extLst>
          </p:cNvPr>
          <p:cNvSpPr/>
          <p:nvPr/>
        </p:nvSpPr>
        <p:spPr>
          <a:xfrm>
            <a:off x="6937339" y="5808133"/>
            <a:ext cx="858654" cy="1049867"/>
          </a:xfrm>
          <a:prstGeom prst="downArrowCallout">
            <a:avLst/>
          </a:prstGeom>
          <a:solidFill>
            <a:srgbClr val="83000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dirty="0">
                <a:ea typeface="Calibri" charset="0"/>
                <a:cs typeface="Times New Roman" charset="0"/>
              </a:rPr>
              <a:t>LOSSES</a:t>
            </a:r>
            <a:endParaRPr lang="en-US" dirty="0">
              <a:effectLst/>
              <a:ea typeface="Calibri" charset="0"/>
              <a:cs typeface="Times New Roman" charset="0"/>
            </a:endParaRPr>
          </a:p>
        </p:txBody>
      </p:sp>
      <p:sp>
        <p:nvSpPr>
          <p:cNvPr id="3" name="Oval 2">
            <a:extLst>
              <a:ext uri="{FF2B5EF4-FFF2-40B4-BE49-F238E27FC236}">
                <a16:creationId xmlns:a16="http://schemas.microsoft.com/office/drawing/2014/main" id="{CE9B0E84-F8CE-D144-9CFE-3A9913EA4303}"/>
              </a:ext>
            </a:extLst>
          </p:cNvPr>
          <p:cNvSpPr/>
          <p:nvPr/>
        </p:nvSpPr>
        <p:spPr>
          <a:xfrm>
            <a:off x="706582" y="1136073"/>
            <a:ext cx="1787564" cy="1316182"/>
          </a:xfrm>
          <a:prstGeom prst="ellipse">
            <a:avLst/>
          </a:prstGeom>
          <a:noFill/>
          <a:ln w="111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17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animBg="1"/>
      <p:bldP spid="9"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jcochran\Desktop\TB RiskAssessment MA_Aug2018.jpg">
            <a:extLst>
              <a:ext uri="{FF2B5EF4-FFF2-40B4-BE49-F238E27FC236}">
                <a16:creationId xmlns:a16="http://schemas.microsoft.com/office/drawing/2014/main" id="{DB2B1E0A-BA00-E046-B022-580AEC763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59" t="24333" r="3870" b="24333"/>
          <a:stretch>
            <a:fillRect/>
          </a:stretch>
        </p:blipFill>
        <p:spPr bwMode="auto">
          <a:xfrm>
            <a:off x="1660525" y="266700"/>
            <a:ext cx="8870950" cy="632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52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BF16-C06A-144E-B569-ACC46D8DE0F1}"/>
              </a:ext>
            </a:extLst>
          </p:cNvPr>
          <p:cNvSpPr>
            <a:spLocks noGrp="1"/>
          </p:cNvSpPr>
          <p:nvPr>
            <p:ph type="title"/>
          </p:nvPr>
        </p:nvSpPr>
        <p:spPr/>
        <p:txBody>
          <a:bodyPr/>
          <a:lstStyle/>
          <a:p>
            <a:r>
              <a:rPr lang="en-US" dirty="0"/>
              <a:t>Just remember…Screen if patient is from a country other than…</a:t>
            </a:r>
          </a:p>
        </p:txBody>
      </p:sp>
      <p:pic>
        <p:nvPicPr>
          <p:cNvPr id="5" name="Content Placeholder 4">
            <a:extLst>
              <a:ext uri="{FF2B5EF4-FFF2-40B4-BE49-F238E27FC236}">
                <a16:creationId xmlns:a16="http://schemas.microsoft.com/office/drawing/2014/main" id="{4D364C97-88CC-FC43-89FC-D8B93B8243FF}"/>
              </a:ext>
            </a:extLst>
          </p:cNvPr>
          <p:cNvPicPr>
            <a:picLocks noGrp="1" noChangeAspect="1"/>
          </p:cNvPicPr>
          <p:nvPr>
            <p:ph idx="1"/>
          </p:nvPr>
        </p:nvPicPr>
        <p:blipFill>
          <a:blip r:embed="rId2"/>
          <a:stretch>
            <a:fillRect/>
          </a:stretch>
        </p:blipFill>
        <p:spPr>
          <a:xfrm>
            <a:off x="3090789" y="1679505"/>
            <a:ext cx="8499621" cy="5167383"/>
          </a:xfrm>
        </p:spPr>
      </p:pic>
      <p:sp>
        <p:nvSpPr>
          <p:cNvPr id="6" name="Freeform 5">
            <a:extLst>
              <a:ext uri="{FF2B5EF4-FFF2-40B4-BE49-F238E27FC236}">
                <a16:creationId xmlns:a16="http://schemas.microsoft.com/office/drawing/2014/main" id="{5D48C6C2-E470-BE43-812F-431C5EAA554F}"/>
              </a:ext>
            </a:extLst>
          </p:cNvPr>
          <p:cNvSpPr/>
          <p:nvPr/>
        </p:nvSpPr>
        <p:spPr>
          <a:xfrm>
            <a:off x="4089400" y="2884488"/>
            <a:ext cx="1320800" cy="716133"/>
          </a:xfrm>
          <a:custGeom>
            <a:avLst/>
            <a:gdLst>
              <a:gd name="connsiteX0" fmla="*/ 508000 w 1320800"/>
              <a:gd name="connsiteY0" fmla="*/ 0 h 716133"/>
              <a:gd name="connsiteX1" fmla="*/ 508000 w 1320800"/>
              <a:gd name="connsiteY1" fmla="*/ 0 h 716133"/>
              <a:gd name="connsiteX2" fmla="*/ 965200 w 1320800"/>
              <a:gd name="connsiteY2" fmla="*/ 50800 h 716133"/>
              <a:gd name="connsiteX3" fmla="*/ 1041400 w 1320800"/>
              <a:gd name="connsiteY3" fmla="*/ 76200 h 716133"/>
              <a:gd name="connsiteX4" fmla="*/ 1193800 w 1320800"/>
              <a:gd name="connsiteY4" fmla="*/ 177800 h 716133"/>
              <a:gd name="connsiteX5" fmla="*/ 1320800 w 1320800"/>
              <a:gd name="connsiteY5" fmla="*/ 203200 h 716133"/>
              <a:gd name="connsiteX6" fmla="*/ 1295400 w 1320800"/>
              <a:gd name="connsiteY6" fmla="*/ 304800 h 716133"/>
              <a:gd name="connsiteX7" fmla="*/ 1193800 w 1320800"/>
              <a:gd name="connsiteY7" fmla="*/ 330200 h 716133"/>
              <a:gd name="connsiteX8" fmla="*/ 1117600 w 1320800"/>
              <a:gd name="connsiteY8" fmla="*/ 381000 h 716133"/>
              <a:gd name="connsiteX9" fmla="*/ 1092200 w 1320800"/>
              <a:gd name="connsiteY9" fmla="*/ 457200 h 716133"/>
              <a:gd name="connsiteX10" fmla="*/ 990600 w 1320800"/>
              <a:gd name="connsiteY10" fmla="*/ 609600 h 716133"/>
              <a:gd name="connsiteX11" fmla="*/ 965200 w 1320800"/>
              <a:gd name="connsiteY11" fmla="*/ 711200 h 716133"/>
              <a:gd name="connsiteX12" fmla="*/ 863600 w 1320800"/>
              <a:gd name="connsiteY12" fmla="*/ 584200 h 716133"/>
              <a:gd name="connsiteX13" fmla="*/ 787400 w 1320800"/>
              <a:gd name="connsiteY13" fmla="*/ 609600 h 716133"/>
              <a:gd name="connsiteX14" fmla="*/ 685800 w 1320800"/>
              <a:gd name="connsiteY14" fmla="*/ 635000 h 716133"/>
              <a:gd name="connsiteX15" fmla="*/ 533400 w 1320800"/>
              <a:gd name="connsiteY15" fmla="*/ 685800 h 716133"/>
              <a:gd name="connsiteX16" fmla="*/ 457200 w 1320800"/>
              <a:gd name="connsiteY16" fmla="*/ 660400 h 716133"/>
              <a:gd name="connsiteX17" fmla="*/ 330200 w 1320800"/>
              <a:gd name="connsiteY17" fmla="*/ 558800 h 716133"/>
              <a:gd name="connsiteX18" fmla="*/ 152400 w 1320800"/>
              <a:gd name="connsiteY18" fmla="*/ 584200 h 716133"/>
              <a:gd name="connsiteX19" fmla="*/ 50800 w 1320800"/>
              <a:gd name="connsiteY19" fmla="*/ 457200 h 716133"/>
              <a:gd name="connsiteX20" fmla="*/ 0 w 1320800"/>
              <a:gd name="connsiteY20" fmla="*/ 381000 h 716133"/>
              <a:gd name="connsiteX21" fmla="*/ 25400 w 1320800"/>
              <a:gd name="connsiteY21" fmla="*/ 177800 h 716133"/>
              <a:gd name="connsiteX22" fmla="*/ 101600 w 1320800"/>
              <a:gd name="connsiteY22" fmla="*/ 127000 h 716133"/>
              <a:gd name="connsiteX23" fmla="*/ 152400 w 1320800"/>
              <a:gd name="connsiteY23" fmla="*/ 50800 h 716133"/>
              <a:gd name="connsiteX24" fmla="*/ 254000 w 1320800"/>
              <a:gd name="connsiteY24" fmla="*/ 25400 h 716133"/>
              <a:gd name="connsiteX25" fmla="*/ 508000 w 1320800"/>
              <a:gd name="connsiteY25" fmla="*/ 0 h 71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0800" h="716133">
                <a:moveTo>
                  <a:pt x="508000" y="0"/>
                </a:moveTo>
                <a:lnTo>
                  <a:pt x="508000" y="0"/>
                </a:lnTo>
                <a:cubicBezTo>
                  <a:pt x="660400" y="16933"/>
                  <a:pt x="819731" y="2310"/>
                  <a:pt x="965200" y="50800"/>
                </a:cubicBezTo>
                <a:cubicBezTo>
                  <a:pt x="990600" y="59267"/>
                  <a:pt x="1017995" y="63197"/>
                  <a:pt x="1041400" y="76200"/>
                </a:cubicBezTo>
                <a:cubicBezTo>
                  <a:pt x="1094771" y="105850"/>
                  <a:pt x="1133932" y="165826"/>
                  <a:pt x="1193800" y="177800"/>
                </a:cubicBezTo>
                <a:lnTo>
                  <a:pt x="1320800" y="203200"/>
                </a:lnTo>
                <a:cubicBezTo>
                  <a:pt x="1312333" y="237067"/>
                  <a:pt x="1320084" y="280116"/>
                  <a:pt x="1295400" y="304800"/>
                </a:cubicBezTo>
                <a:cubicBezTo>
                  <a:pt x="1270716" y="329484"/>
                  <a:pt x="1225886" y="316449"/>
                  <a:pt x="1193800" y="330200"/>
                </a:cubicBezTo>
                <a:cubicBezTo>
                  <a:pt x="1165741" y="342225"/>
                  <a:pt x="1143000" y="364067"/>
                  <a:pt x="1117600" y="381000"/>
                </a:cubicBezTo>
                <a:cubicBezTo>
                  <a:pt x="1109133" y="406400"/>
                  <a:pt x="1105203" y="433795"/>
                  <a:pt x="1092200" y="457200"/>
                </a:cubicBezTo>
                <a:cubicBezTo>
                  <a:pt x="1062550" y="510571"/>
                  <a:pt x="990600" y="609600"/>
                  <a:pt x="990600" y="609600"/>
                </a:cubicBezTo>
                <a:cubicBezTo>
                  <a:pt x="982133" y="643467"/>
                  <a:pt x="996424" y="695588"/>
                  <a:pt x="965200" y="711200"/>
                </a:cubicBezTo>
                <a:cubicBezTo>
                  <a:pt x="899548" y="744026"/>
                  <a:pt x="869863" y="602990"/>
                  <a:pt x="863600" y="584200"/>
                </a:cubicBezTo>
                <a:cubicBezTo>
                  <a:pt x="838200" y="592667"/>
                  <a:pt x="813144" y="602245"/>
                  <a:pt x="787400" y="609600"/>
                </a:cubicBezTo>
                <a:cubicBezTo>
                  <a:pt x="753834" y="619190"/>
                  <a:pt x="719237" y="624969"/>
                  <a:pt x="685800" y="635000"/>
                </a:cubicBezTo>
                <a:cubicBezTo>
                  <a:pt x="634510" y="650387"/>
                  <a:pt x="533400" y="685800"/>
                  <a:pt x="533400" y="685800"/>
                </a:cubicBezTo>
                <a:cubicBezTo>
                  <a:pt x="508000" y="677333"/>
                  <a:pt x="478107" y="677126"/>
                  <a:pt x="457200" y="660400"/>
                </a:cubicBezTo>
                <a:cubicBezTo>
                  <a:pt x="293071" y="529097"/>
                  <a:pt x="521731" y="622644"/>
                  <a:pt x="330200" y="558800"/>
                </a:cubicBezTo>
                <a:cubicBezTo>
                  <a:pt x="270933" y="567267"/>
                  <a:pt x="211971" y="590157"/>
                  <a:pt x="152400" y="584200"/>
                </a:cubicBezTo>
                <a:cubicBezTo>
                  <a:pt x="62258" y="575186"/>
                  <a:pt x="78543" y="512686"/>
                  <a:pt x="50800" y="457200"/>
                </a:cubicBezTo>
                <a:cubicBezTo>
                  <a:pt x="37148" y="429896"/>
                  <a:pt x="16933" y="406400"/>
                  <a:pt x="0" y="381000"/>
                </a:cubicBezTo>
                <a:cubicBezTo>
                  <a:pt x="8467" y="313267"/>
                  <a:pt x="49" y="241178"/>
                  <a:pt x="25400" y="177800"/>
                </a:cubicBezTo>
                <a:cubicBezTo>
                  <a:pt x="36737" y="149456"/>
                  <a:pt x="80014" y="148586"/>
                  <a:pt x="101600" y="127000"/>
                </a:cubicBezTo>
                <a:cubicBezTo>
                  <a:pt x="123186" y="105414"/>
                  <a:pt x="127000" y="67733"/>
                  <a:pt x="152400" y="50800"/>
                </a:cubicBezTo>
                <a:cubicBezTo>
                  <a:pt x="181446" y="31436"/>
                  <a:pt x="219769" y="32246"/>
                  <a:pt x="254000" y="25400"/>
                </a:cubicBezTo>
                <a:cubicBezTo>
                  <a:pt x="408838" y="-5568"/>
                  <a:pt x="465667" y="4233"/>
                  <a:pt x="508000" y="0"/>
                </a:cubicBezTo>
                <a:close/>
              </a:path>
            </a:pathLst>
          </a:cu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D11B004-BA3B-B14B-92A3-DC1115E37410}"/>
              </a:ext>
            </a:extLst>
          </p:cNvPr>
          <p:cNvSpPr txBox="1"/>
          <p:nvPr/>
        </p:nvSpPr>
        <p:spPr>
          <a:xfrm>
            <a:off x="1281942" y="2433359"/>
            <a:ext cx="473206" cy="400110"/>
          </a:xfrm>
          <a:prstGeom prst="rect">
            <a:avLst/>
          </a:prstGeom>
          <a:noFill/>
        </p:spPr>
        <p:txBody>
          <a:bodyPr wrap="none" rtlCol="0">
            <a:spAutoFit/>
          </a:bodyPr>
          <a:lstStyle/>
          <a:p>
            <a:r>
              <a:rPr lang="en-US" sz="2000" b="1" dirty="0">
                <a:solidFill>
                  <a:schemeClr val="accent1"/>
                </a:solidFill>
              </a:rPr>
              <a:t>US</a:t>
            </a:r>
          </a:p>
        </p:txBody>
      </p:sp>
      <p:sp>
        <p:nvSpPr>
          <p:cNvPr id="8" name="Freeform 7">
            <a:extLst>
              <a:ext uri="{FF2B5EF4-FFF2-40B4-BE49-F238E27FC236}">
                <a16:creationId xmlns:a16="http://schemas.microsoft.com/office/drawing/2014/main" id="{8E0D1DA4-515C-BD4E-BC23-DA30BA45F138}"/>
              </a:ext>
            </a:extLst>
          </p:cNvPr>
          <p:cNvSpPr/>
          <p:nvPr/>
        </p:nvSpPr>
        <p:spPr>
          <a:xfrm>
            <a:off x="4165600" y="2249488"/>
            <a:ext cx="1651000" cy="812800"/>
          </a:xfrm>
          <a:custGeom>
            <a:avLst/>
            <a:gdLst>
              <a:gd name="connsiteX0" fmla="*/ 127000 w 1651000"/>
              <a:gd name="connsiteY0" fmla="*/ 660400 h 812800"/>
              <a:gd name="connsiteX1" fmla="*/ 127000 w 1651000"/>
              <a:gd name="connsiteY1" fmla="*/ 660400 h 812800"/>
              <a:gd name="connsiteX2" fmla="*/ 25400 w 1651000"/>
              <a:gd name="connsiteY2" fmla="*/ 457200 h 812800"/>
              <a:gd name="connsiteX3" fmla="*/ 0 w 1651000"/>
              <a:gd name="connsiteY3" fmla="*/ 381000 h 812800"/>
              <a:gd name="connsiteX4" fmla="*/ 25400 w 1651000"/>
              <a:gd name="connsiteY4" fmla="*/ 228600 h 812800"/>
              <a:gd name="connsiteX5" fmla="*/ 101600 w 1651000"/>
              <a:gd name="connsiteY5" fmla="*/ 203200 h 812800"/>
              <a:gd name="connsiteX6" fmla="*/ 177800 w 1651000"/>
              <a:gd name="connsiteY6" fmla="*/ 152400 h 812800"/>
              <a:gd name="connsiteX7" fmla="*/ 685800 w 1651000"/>
              <a:gd name="connsiteY7" fmla="*/ 101600 h 812800"/>
              <a:gd name="connsiteX8" fmla="*/ 762000 w 1651000"/>
              <a:gd name="connsiteY8" fmla="*/ 50800 h 812800"/>
              <a:gd name="connsiteX9" fmla="*/ 914400 w 1651000"/>
              <a:gd name="connsiteY9" fmla="*/ 0 h 812800"/>
              <a:gd name="connsiteX10" fmla="*/ 1066800 w 1651000"/>
              <a:gd name="connsiteY10" fmla="*/ 50800 h 812800"/>
              <a:gd name="connsiteX11" fmla="*/ 1346200 w 1651000"/>
              <a:gd name="connsiteY11" fmla="*/ 127000 h 812800"/>
              <a:gd name="connsiteX12" fmla="*/ 1422400 w 1651000"/>
              <a:gd name="connsiteY12" fmla="*/ 203200 h 812800"/>
              <a:gd name="connsiteX13" fmla="*/ 1574800 w 1651000"/>
              <a:gd name="connsiteY13" fmla="*/ 304800 h 812800"/>
              <a:gd name="connsiteX14" fmla="*/ 1625600 w 1651000"/>
              <a:gd name="connsiteY14" fmla="*/ 457200 h 812800"/>
              <a:gd name="connsiteX15" fmla="*/ 1651000 w 1651000"/>
              <a:gd name="connsiteY15" fmla="*/ 533400 h 812800"/>
              <a:gd name="connsiteX16" fmla="*/ 1625600 w 1651000"/>
              <a:gd name="connsiteY16" fmla="*/ 660400 h 812800"/>
              <a:gd name="connsiteX17" fmla="*/ 1549400 w 1651000"/>
              <a:gd name="connsiteY17" fmla="*/ 711200 h 812800"/>
              <a:gd name="connsiteX18" fmla="*/ 1295400 w 1651000"/>
              <a:gd name="connsiteY18" fmla="*/ 787400 h 812800"/>
              <a:gd name="connsiteX19" fmla="*/ 1219200 w 1651000"/>
              <a:gd name="connsiteY19" fmla="*/ 812800 h 812800"/>
              <a:gd name="connsiteX20" fmla="*/ 863600 w 1651000"/>
              <a:gd name="connsiteY20" fmla="*/ 736600 h 812800"/>
              <a:gd name="connsiteX21" fmla="*/ 812800 w 1651000"/>
              <a:gd name="connsiteY21" fmla="*/ 660400 h 812800"/>
              <a:gd name="connsiteX22" fmla="*/ 431800 w 1651000"/>
              <a:gd name="connsiteY22" fmla="*/ 685800 h 812800"/>
              <a:gd name="connsiteX23" fmla="*/ 355600 w 1651000"/>
              <a:gd name="connsiteY23" fmla="*/ 711200 h 812800"/>
              <a:gd name="connsiteX24" fmla="*/ 203200 w 1651000"/>
              <a:gd name="connsiteY24" fmla="*/ 685800 h 812800"/>
              <a:gd name="connsiteX25" fmla="*/ 127000 w 1651000"/>
              <a:gd name="connsiteY25" fmla="*/ 6604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51000" h="812800">
                <a:moveTo>
                  <a:pt x="127000" y="660400"/>
                </a:moveTo>
                <a:lnTo>
                  <a:pt x="127000" y="660400"/>
                </a:lnTo>
                <a:cubicBezTo>
                  <a:pt x="93133" y="592667"/>
                  <a:pt x="56737" y="526140"/>
                  <a:pt x="25400" y="457200"/>
                </a:cubicBezTo>
                <a:cubicBezTo>
                  <a:pt x="14321" y="432826"/>
                  <a:pt x="0" y="407774"/>
                  <a:pt x="0" y="381000"/>
                </a:cubicBezTo>
                <a:cubicBezTo>
                  <a:pt x="0" y="329499"/>
                  <a:pt x="-152" y="273315"/>
                  <a:pt x="25400" y="228600"/>
                </a:cubicBezTo>
                <a:cubicBezTo>
                  <a:pt x="38684" y="205354"/>
                  <a:pt x="77653" y="215174"/>
                  <a:pt x="101600" y="203200"/>
                </a:cubicBezTo>
                <a:cubicBezTo>
                  <a:pt x="128904" y="189548"/>
                  <a:pt x="150496" y="166052"/>
                  <a:pt x="177800" y="152400"/>
                </a:cubicBezTo>
                <a:cubicBezTo>
                  <a:pt x="310323" y="86139"/>
                  <a:pt x="660564" y="103084"/>
                  <a:pt x="685800" y="101600"/>
                </a:cubicBezTo>
                <a:cubicBezTo>
                  <a:pt x="711200" y="84667"/>
                  <a:pt x="734104" y="63198"/>
                  <a:pt x="762000" y="50800"/>
                </a:cubicBezTo>
                <a:cubicBezTo>
                  <a:pt x="810933" y="29052"/>
                  <a:pt x="914400" y="0"/>
                  <a:pt x="914400" y="0"/>
                </a:cubicBezTo>
                <a:cubicBezTo>
                  <a:pt x="965200" y="16933"/>
                  <a:pt x="1014851" y="37813"/>
                  <a:pt x="1066800" y="50800"/>
                </a:cubicBezTo>
                <a:cubicBezTo>
                  <a:pt x="1295975" y="108094"/>
                  <a:pt x="1203765" y="79522"/>
                  <a:pt x="1346200" y="127000"/>
                </a:cubicBezTo>
                <a:cubicBezTo>
                  <a:pt x="1371600" y="152400"/>
                  <a:pt x="1394046" y="181147"/>
                  <a:pt x="1422400" y="203200"/>
                </a:cubicBezTo>
                <a:cubicBezTo>
                  <a:pt x="1470593" y="240684"/>
                  <a:pt x="1574800" y="304800"/>
                  <a:pt x="1574800" y="304800"/>
                </a:cubicBezTo>
                <a:lnTo>
                  <a:pt x="1625600" y="457200"/>
                </a:lnTo>
                <a:lnTo>
                  <a:pt x="1651000" y="533400"/>
                </a:lnTo>
                <a:cubicBezTo>
                  <a:pt x="1642533" y="575733"/>
                  <a:pt x="1647019" y="622916"/>
                  <a:pt x="1625600" y="660400"/>
                </a:cubicBezTo>
                <a:cubicBezTo>
                  <a:pt x="1610454" y="686905"/>
                  <a:pt x="1577296" y="698802"/>
                  <a:pt x="1549400" y="711200"/>
                </a:cubicBezTo>
                <a:cubicBezTo>
                  <a:pt x="1440750" y="759489"/>
                  <a:pt x="1398838" y="757846"/>
                  <a:pt x="1295400" y="787400"/>
                </a:cubicBezTo>
                <a:cubicBezTo>
                  <a:pt x="1269656" y="794755"/>
                  <a:pt x="1244600" y="804333"/>
                  <a:pt x="1219200" y="812800"/>
                </a:cubicBezTo>
                <a:cubicBezTo>
                  <a:pt x="1082393" y="800363"/>
                  <a:pt x="961140" y="834140"/>
                  <a:pt x="863600" y="736600"/>
                </a:cubicBezTo>
                <a:cubicBezTo>
                  <a:pt x="842014" y="715014"/>
                  <a:pt x="829733" y="685800"/>
                  <a:pt x="812800" y="660400"/>
                </a:cubicBezTo>
                <a:cubicBezTo>
                  <a:pt x="685800" y="668867"/>
                  <a:pt x="558303" y="671744"/>
                  <a:pt x="431800" y="685800"/>
                </a:cubicBezTo>
                <a:cubicBezTo>
                  <a:pt x="405190" y="688757"/>
                  <a:pt x="382374" y="711200"/>
                  <a:pt x="355600" y="711200"/>
                </a:cubicBezTo>
                <a:cubicBezTo>
                  <a:pt x="304099" y="711200"/>
                  <a:pt x="254386" y="691487"/>
                  <a:pt x="203200" y="685800"/>
                </a:cubicBezTo>
                <a:cubicBezTo>
                  <a:pt x="177955" y="682995"/>
                  <a:pt x="139700" y="664633"/>
                  <a:pt x="127000" y="660400"/>
                </a:cubicBezTo>
                <a:close/>
              </a:path>
            </a:pathLst>
          </a:custGeom>
          <a:solidFill>
            <a:schemeClr val="accent2">
              <a:alpha val="63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1C5EA9E-C12B-ED4A-862E-9EDF21304B9E}"/>
              </a:ext>
            </a:extLst>
          </p:cNvPr>
          <p:cNvSpPr txBox="1"/>
          <p:nvPr/>
        </p:nvSpPr>
        <p:spPr>
          <a:xfrm>
            <a:off x="1073496" y="2925802"/>
            <a:ext cx="894797" cy="369332"/>
          </a:xfrm>
          <a:prstGeom prst="rect">
            <a:avLst/>
          </a:prstGeom>
          <a:noFill/>
        </p:spPr>
        <p:txBody>
          <a:bodyPr wrap="none" rtlCol="0">
            <a:spAutoFit/>
          </a:bodyPr>
          <a:lstStyle/>
          <a:p>
            <a:r>
              <a:rPr lang="en-US" b="1" dirty="0">
                <a:solidFill>
                  <a:schemeClr val="accent2"/>
                </a:solidFill>
              </a:rPr>
              <a:t>Canada</a:t>
            </a:r>
          </a:p>
        </p:txBody>
      </p:sp>
      <p:sp>
        <p:nvSpPr>
          <p:cNvPr id="10" name="Freeform 9">
            <a:extLst>
              <a:ext uri="{FF2B5EF4-FFF2-40B4-BE49-F238E27FC236}">
                <a16:creationId xmlns:a16="http://schemas.microsoft.com/office/drawing/2014/main" id="{D6418B89-3903-644E-AE4E-D8B31DDDA7C9}"/>
              </a:ext>
            </a:extLst>
          </p:cNvPr>
          <p:cNvSpPr/>
          <p:nvPr/>
        </p:nvSpPr>
        <p:spPr>
          <a:xfrm>
            <a:off x="9720786" y="4635448"/>
            <a:ext cx="998014" cy="916040"/>
          </a:xfrm>
          <a:custGeom>
            <a:avLst/>
            <a:gdLst>
              <a:gd name="connsiteX0" fmla="*/ 388414 w 998014"/>
              <a:gd name="connsiteY0" fmla="*/ 52440 h 916040"/>
              <a:gd name="connsiteX1" fmla="*/ 388414 w 998014"/>
              <a:gd name="connsiteY1" fmla="*/ 52440 h 916040"/>
              <a:gd name="connsiteX2" fmla="*/ 261414 w 998014"/>
              <a:gd name="connsiteY2" fmla="*/ 230240 h 916040"/>
              <a:gd name="connsiteX3" fmla="*/ 7414 w 998014"/>
              <a:gd name="connsiteY3" fmla="*/ 331840 h 916040"/>
              <a:gd name="connsiteX4" fmla="*/ 32814 w 998014"/>
              <a:gd name="connsiteY4" fmla="*/ 738240 h 916040"/>
              <a:gd name="connsiteX5" fmla="*/ 185214 w 998014"/>
              <a:gd name="connsiteY5" fmla="*/ 687440 h 916040"/>
              <a:gd name="connsiteX6" fmla="*/ 337614 w 998014"/>
              <a:gd name="connsiteY6" fmla="*/ 611240 h 916040"/>
              <a:gd name="connsiteX7" fmla="*/ 413814 w 998014"/>
              <a:gd name="connsiteY7" fmla="*/ 636640 h 916040"/>
              <a:gd name="connsiteX8" fmla="*/ 439214 w 998014"/>
              <a:gd name="connsiteY8" fmla="*/ 712840 h 916040"/>
              <a:gd name="connsiteX9" fmla="*/ 490014 w 998014"/>
              <a:gd name="connsiteY9" fmla="*/ 789040 h 916040"/>
              <a:gd name="connsiteX10" fmla="*/ 515414 w 998014"/>
              <a:gd name="connsiteY10" fmla="*/ 865240 h 916040"/>
              <a:gd name="connsiteX11" fmla="*/ 591614 w 998014"/>
              <a:gd name="connsiteY11" fmla="*/ 916040 h 916040"/>
              <a:gd name="connsiteX12" fmla="*/ 744014 w 998014"/>
              <a:gd name="connsiteY12" fmla="*/ 839840 h 916040"/>
              <a:gd name="connsiteX13" fmla="*/ 845614 w 998014"/>
              <a:gd name="connsiteY13" fmla="*/ 687440 h 916040"/>
              <a:gd name="connsiteX14" fmla="*/ 896414 w 998014"/>
              <a:gd name="connsiteY14" fmla="*/ 535040 h 916040"/>
              <a:gd name="connsiteX15" fmla="*/ 921814 w 998014"/>
              <a:gd name="connsiteY15" fmla="*/ 458840 h 916040"/>
              <a:gd name="connsiteX16" fmla="*/ 998014 w 998014"/>
              <a:gd name="connsiteY16" fmla="*/ 382640 h 916040"/>
              <a:gd name="connsiteX17" fmla="*/ 947214 w 998014"/>
              <a:gd name="connsiteY17" fmla="*/ 230240 h 916040"/>
              <a:gd name="connsiteX18" fmla="*/ 921814 w 998014"/>
              <a:gd name="connsiteY18" fmla="*/ 154040 h 916040"/>
              <a:gd name="connsiteX19" fmla="*/ 845614 w 998014"/>
              <a:gd name="connsiteY19" fmla="*/ 103240 h 916040"/>
              <a:gd name="connsiteX20" fmla="*/ 769414 w 998014"/>
              <a:gd name="connsiteY20" fmla="*/ 103240 h 916040"/>
              <a:gd name="connsiteX21" fmla="*/ 693214 w 998014"/>
              <a:gd name="connsiteY21" fmla="*/ 154040 h 916040"/>
              <a:gd name="connsiteX22" fmla="*/ 642414 w 998014"/>
              <a:gd name="connsiteY22" fmla="*/ 1640 h 916040"/>
              <a:gd name="connsiteX23" fmla="*/ 490014 w 998014"/>
              <a:gd name="connsiteY23" fmla="*/ 52440 h 916040"/>
              <a:gd name="connsiteX24" fmla="*/ 388414 w 998014"/>
              <a:gd name="connsiteY24" fmla="*/ 52440 h 9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8014" h="916040">
                <a:moveTo>
                  <a:pt x="388414" y="52440"/>
                </a:moveTo>
                <a:lnTo>
                  <a:pt x="388414" y="52440"/>
                </a:lnTo>
                <a:cubicBezTo>
                  <a:pt x="346081" y="111707"/>
                  <a:pt x="323443" y="192068"/>
                  <a:pt x="261414" y="230240"/>
                </a:cubicBezTo>
                <a:cubicBezTo>
                  <a:pt x="-101513" y="453579"/>
                  <a:pt x="153963" y="112016"/>
                  <a:pt x="7414" y="331840"/>
                </a:cubicBezTo>
                <a:cubicBezTo>
                  <a:pt x="15881" y="467307"/>
                  <a:pt x="-27887" y="616839"/>
                  <a:pt x="32814" y="738240"/>
                </a:cubicBezTo>
                <a:cubicBezTo>
                  <a:pt x="56761" y="786135"/>
                  <a:pt x="134414" y="704373"/>
                  <a:pt x="185214" y="687440"/>
                </a:cubicBezTo>
                <a:cubicBezTo>
                  <a:pt x="290374" y="652387"/>
                  <a:pt x="239137" y="676892"/>
                  <a:pt x="337614" y="611240"/>
                </a:cubicBezTo>
                <a:cubicBezTo>
                  <a:pt x="363014" y="619707"/>
                  <a:pt x="394882" y="617708"/>
                  <a:pt x="413814" y="636640"/>
                </a:cubicBezTo>
                <a:cubicBezTo>
                  <a:pt x="432746" y="655572"/>
                  <a:pt x="427240" y="688893"/>
                  <a:pt x="439214" y="712840"/>
                </a:cubicBezTo>
                <a:cubicBezTo>
                  <a:pt x="452866" y="740144"/>
                  <a:pt x="476362" y="761736"/>
                  <a:pt x="490014" y="789040"/>
                </a:cubicBezTo>
                <a:cubicBezTo>
                  <a:pt x="501988" y="812987"/>
                  <a:pt x="498688" y="844333"/>
                  <a:pt x="515414" y="865240"/>
                </a:cubicBezTo>
                <a:cubicBezTo>
                  <a:pt x="534484" y="889078"/>
                  <a:pt x="566214" y="899107"/>
                  <a:pt x="591614" y="916040"/>
                </a:cubicBezTo>
                <a:cubicBezTo>
                  <a:pt x="645968" y="897922"/>
                  <a:pt x="703465" y="886182"/>
                  <a:pt x="744014" y="839840"/>
                </a:cubicBezTo>
                <a:cubicBezTo>
                  <a:pt x="784218" y="793892"/>
                  <a:pt x="826307" y="745361"/>
                  <a:pt x="845614" y="687440"/>
                </a:cubicBezTo>
                <a:lnTo>
                  <a:pt x="896414" y="535040"/>
                </a:lnTo>
                <a:cubicBezTo>
                  <a:pt x="904881" y="509640"/>
                  <a:pt x="902882" y="477772"/>
                  <a:pt x="921814" y="458840"/>
                </a:cubicBezTo>
                <a:lnTo>
                  <a:pt x="998014" y="382640"/>
                </a:lnTo>
                <a:lnTo>
                  <a:pt x="947214" y="230240"/>
                </a:lnTo>
                <a:cubicBezTo>
                  <a:pt x="938747" y="204840"/>
                  <a:pt x="944091" y="168892"/>
                  <a:pt x="921814" y="154040"/>
                </a:cubicBezTo>
                <a:lnTo>
                  <a:pt x="845614" y="103240"/>
                </a:lnTo>
                <a:cubicBezTo>
                  <a:pt x="754529" y="-33388"/>
                  <a:pt x="826774" y="31540"/>
                  <a:pt x="769414" y="103240"/>
                </a:cubicBezTo>
                <a:cubicBezTo>
                  <a:pt x="750344" y="127078"/>
                  <a:pt x="718614" y="137107"/>
                  <a:pt x="693214" y="154040"/>
                </a:cubicBezTo>
                <a:cubicBezTo>
                  <a:pt x="676281" y="103240"/>
                  <a:pt x="693214" y="-15293"/>
                  <a:pt x="642414" y="1640"/>
                </a:cubicBezTo>
                <a:lnTo>
                  <a:pt x="490014" y="52440"/>
                </a:lnTo>
                <a:cubicBezTo>
                  <a:pt x="405782" y="80517"/>
                  <a:pt x="405347" y="52440"/>
                  <a:pt x="388414" y="52440"/>
                </a:cubicBezTo>
                <a:close/>
              </a:path>
            </a:pathLst>
          </a:custGeom>
          <a:solidFill>
            <a:srgbClr val="FF0000">
              <a:alpha val="5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F45E319-7BF1-394D-9503-E9CB4CE5BB0B}"/>
              </a:ext>
            </a:extLst>
          </p:cNvPr>
          <p:cNvSpPr txBox="1"/>
          <p:nvPr/>
        </p:nvSpPr>
        <p:spPr>
          <a:xfrm>
            <a:off x="985576" y="3401556"/>
            <a:ext cx="1033040" cy="369332"/>
          </a:xfrm>
          <a:prstGeom prst="rect">
            <a:avLst/>
          </a:prstGeom>
          <a:noFill/>
        </p:spPr>
        <p:txBody>
          <a:bodyPr wrap="none" rtlCol="0">
            <a:spAutoFit/>
          </a:bodyPr>
          <a:lstStyle/>
          <a:p>
            <a:r>
              <a:rPr lang="en-US" b="1" dirty="0">
                <a:solidFill>
                  <a:srgbClr val="FF0000"/>
                </a:solidFill>
              </a:rPr>
              <a:t>Australia</a:t>
            </a:r>
          </a:p>
        </p:txBody>
      </p:sp>
      <p:sp>
        <p:nvSpPr>
          <p:cNvPr id="12" name="Freeform 11">
            <a:extLst>
              <a:ext uri="{FF2B5EF4-FFF2-40B4-BE49-F238E27FC236}">
                <a16:creationId xmlns:a16="http://schemas.microsoft.com/office/drawing/2014/main" id="{5734D86E-9F0A-1142-9219-1BD10122D44E}"/>
              </a:ext>
            </a:extLst>
          </p:cNvPr>
          <p:cNvSpPr/>
          <p:nvPr/>
        </p:nvSpPr>
        <p:spPr>
          <a:xfrm>
            <a:off x="10667393" y="5308600"/>
            <a:ext cx="483207" cy="381000"/>
          </a:xfrm>
          <a:custGeom>
            <a:avLst/>
            <a:gdLst>
              <a:gd name="connsiteX0" fmla="*/ 381607 w 483207"/>
              <a:gd name="connsiteY0" fmla="*/ 0 h 381000"/>
              <a:gd name="connsiteX1" fmla="*/ 381607 w 483207"/>
              <a:gd name="connsiteY1" fmla="*/ 0 h 381000"/>
              <a:gd name="connsiteX2" fmla="*/ 127607 w 483207"/>
              <a:gd name="connsiteY2" fmla="*/ 203200 h 381000"/>
              <a:gd name="connsiteX3" fmla="*/ 51407 w 483207"/>
              <a:gd name="connsiteY3" fmla="*/ 228600 h 381000"/>
              <a:gd name="connsiteX4" fmla="*/ 607 w 483207"/>
              <a:gd name="connsiteY4" fmla="*/ 304800 h 381000"/>
              <a:gd name="connsiteX5" fmla="*/ 153007 w 483207"/>
              <a:gd name="connsiteY5" fmla="*/ 381000 h 381000"/>
              <a:gd name="connsiteX6" fmla="*/ 330807 w 483207"/>
              <a:gd name="connsiteY6" fmla="*/ 330200 h 381000"/>
              <a:gd name="connsiteX7" fmla="*/ 407007 w 483207"/>
              <a:gd name="connsiteY7" fmla="*/ 279400 h 381000"/>
              <a:gd name="connsiteX8" fmla="*/ 483207 w 483207"/>
              <a:gd name="connsiteY8" fmla="*/ 127000 h 381000"/>
              <a:gd name="connsiteX9" fmla="*/ 381607 w 483207"/>
              <a:gd name="connsiteY9" fmla="*/ 0 h 381000"/>
              <a:gd name="connsiteX10" fmla="*/ 381607 w 483207"/>
              <a:gd name="connsiteY10"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207" h="381000">
                <a:moveTo>
                  <a:pt x="381607" y="0"/>
                </a:moveTo>
                <a:lnTo>
                  <a:pt x="381607" y="0"/>
                </a:lnTo>
                <a:cubicBezTo>
                  <a:pt x="349060" y="27897"/>
                  <a:pt x="202886" y="165560"/>
                  <a:pt x="127607" y="203200"/>
                </a:cubicBezTo>
                <a:cubicBezTo>
                  <a:pt x="103660" y="215174"/>
                  <a:pt x="76807" y="220133"/>
                  <a:pt x="51407" y="228600"/>
                </a:cubicBezTo>
                <a:cubicBezTo>
                  <a:pt x="34474" y="254000"/>
                  <a:pt x="-5380" y="274866"/>
                  <a:pt x="607" y="304800"/>
                </a:cubicBezTo>
                <a:cubicBezTo>
                  <a:pt x="7641" y="339970"/>
                  <a:pt x="128048" y="372680"/>
                  <a:pt x="153007" y="381000"/>
                </a:cubicBezTo>
                <a:cubicBezTo>
                  <a:pt x="185560" y="372862"/>
                  <a:pt x="294368" y="348420"/>
                  <a:pt x="330807" y="330200"/>
                </a:cubicBezTo>
                <a:cubicBezTo>
                  <a:pt x="358111" y="316548"/>
                  <a:pt x="381607" y="296333"/>
                  <a:pt x="407007" y="279400"/>
                </a:cubicBezTo>
                <a:cubicBezTo>
                  <a:pt x="432691" y="240873"/>
                  <a:pt x="483207" y="179580"/>
                  <a:pt x="483207" y="127000"/>
                </a:cubicBezTo>
                <a:cubicBezTo>
                  <a:pt x="483207" y="53761"/>
                  <a:pt x="440117" y="29255"/>
                  <a:pt x="381607" y="0"/>
                </a:cubicBezTo>
                <a:lnTo>
                  <a:pt x="381607" y="0"/>
                </a:lnTo>
                <a:close/>
              </a:path>
            </a:pathLst>
          </a:custGeom>
          <a:solidFill>
            <a:schemeClr val="accent6">
              <a:alpha val="58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12024E9-F5A0-5243-9AB4-01D8A8D1A60C}"/>
              </a:ext>
            </a:extLst>
          </p:cNvPr>
          <p:cNvSpPr txBox="1"/>
          <p:nvPr/>
        </p:nvSpPr>
        <p:spPr>
          <a:xfrm>
            <a:off x="787702" y="3847108"/>
            <a:ext cx="1428789" cy="369332"/>
          </a:xfrm>
          <a:prstGeom prst="rect">
            <a:avLst/>
          </a:prstGeom>
          <a:noFill/>
        </p:spPr>
        <p:txBody>
          <a:bodyPr wrap="none" rtlCol="0">
            <a:spAutoFit/>
          </a:bodyPr>
          <a:lstStyle/>
          <a:p>
            <a:r>
              <a:rPr lang="en-US" b="1" dirty="0">
                <a:solidFill>
                  <a:schemeClr val="accent6"/>
                </a:solidFill>
              </a:rPr>
              <a:t>New Zealand</a:t>
            </a:r>
          </a:p>
        </p:txBody>
      </p:sp>
      <p:sp>
        <p:nvSpPr>
          <p:cNvPr id="14" name="Freeform 13">
            <a:extLst>
              <a:ext uri="{FF2B5EF4-FFF2-40B4-BE49-F238E27FC236}">
                <a16:creationId xmlns:a16="http://schemas.microsoft.com/office/drawing/2014/main" id="{976224A1-5ACE-6845-BD08-6407F2A73B87}"/>
              </a:ext>
            </a:extLst>
          </p:cNvPr>
          <p:cNvSpPr/>
          <p:nvPr/>
        </p:nvSpPr>
        <p:spPr>
          <a:xfrm>
            <a:off x="6760396" y="2321960"/>
            <a:ext cx="773114" cy="934948"/>
          </a:xfrm>
          <a:custGeom>
            <a:avLst/>
            <a:gdLst>
              <a:gd name="connsiteX0" fmla="*/ 523982 w 773114"/>
              <a:gd name="connsiteY0" fmla="*/ 431514 h 934948"/>
              <a:gd name="connsiteX1" fmla="*/ 523982 w 773114"/>
              <a:gd name="connsiteY1" fmla="*/ 431514 h 934948"/>
              <a:gd name="connsiteX2" fmla="*/ 534256 w 773114"/>
              <a:gd name="connsiteY2" fmla="*/ 523982 h 934948"/>
              <a:gd name="connsiteX3" fmla="*/ 513707 w 773114"/>
              <a:gd name="connsiteY3" fmla="*/ 544530 h 934948"/>
              <a:gd name="connsiteX4" fmla="*/ 493159 w 773114"/>
              <a:gd name="connsiteY4" fmla="*/ 575352 h 934948"/>
              <a:gd name="connsiteX5" fmla="*/ 513707 w 773114"/>
              <a:gd name="connsiteY5" fmla="*/ 595901 h 934948"/>
              <a:gd name="connsiteX6" fmla="*/ 554804 w 773114"/>
              <a:gd name="connsiteY6" fmla="*/ 606175 h 934948"/>
              <a:gd name="connsiteX7" fmla="*/ 565078 w 773114"/>
              <a:gd name="connsiteY7" fmla="*/ 636997 h 934948"/>
              <a:gd name="connsiteX8" fmla="*/ 544530 w 773114"/>
              <a:gd name="connsiteY8" fmla="*/ 657546 h 934948"/>
              <a:gd name="connsiteX9" fmla="*/ 544530 w 773114"/>
              <a:gd name="connsiteY9" fmla="*/ 739739 h 934948"/>
              <a:gd name="connsiteX10" fmla="*/ 575352 w 773114"/>
              <a:gd name="connsiteY10" fmla="*/ 760287 h 934948"/>
              <a:gd name="connsiteX11" fmla="*/ 595901 w 773114"/>
              <a:gd name="connsiteY11" fmla="*/ 801384 h 934948"/>
              <a:gd name="connsiteX12" fmla="*/ 636997 w 773114"/>
              <a:gd name="connsiteY12" fmla="*/ 863029 h 934948"/>
              <a:gd name="connsiteX13" fmla="*/ 626723 w 773114"/>
              <a:gd name="connsiteY13" fmla="*/ 904125 h 934948"/>
              <a:gd name="connsiteX14" fmla="*/ 534256 w 773114"/>
              <a:gd name="connsiteY14" fmla="*/ 904125 h 934948"/>
              <a:gd name="connsiteX15" fmla="*/ 523982 w 773114"/>
              <a:gd name="connsiteY15" fmla="*/ 873303 h 934948"/>
              <a:gd name="connsiteX16" fmla="*/ 534256 w 773114"/>
              <a:gd name="connsiteY16" fmla="*/ 832206 h 934948"/>
              <a:gd name="connsiteX17" fmla="*/ 503433 w 773114"/>
              <a:gd name="connsiteY17" fmla="*/ 842480 h 934948"/>
              <a:gd name="connsiteX18" fmla="*/ 462337 w 773114"/>
              <a:gd name="connsiteY18" fmla="*/ 852755 h 934948"/>
              <a:gd name="connsiteX19" fmla="*/ 400692 w 773114"/>
              <a:gd name="connsiteY19" fmla="*/ 842480 h 934948"/>
              <a:gd name="connsiteX20" fmla="*/ 380143 w 773114"/>
              <a:gd name="connsiteY20" fmla="*/ 821932 h 934948"/>
              <a:gd name="connsiteX21" fmla="*/ 318498 w 773114"/>
              <a:gd name="connsiteY21" fmla="*/ 832206 h 934948"/>
              <a:gd name="connsiteX22" fmla="*/ 256853 w 773114"/>
              <a:gd name="connsiteY22" fmla="*/ 852755 h 934948"/>
              <a:gd name="connsiteX23" fmla="*/ 226031 w 773114"/>
              <a:gd name="connsiteY23" fmla="*/ 863029 h 934948"/>
              <a:gd name="connsiteX24" fmla="*/ 164386 w 773114"/>
              <a:gd name="connsiteY24" fmla="*/ 904125 h 934948"/>
              <a:gd name="connsiteX25" fmla="*/ 143838 w 773114"/>
              <a:gd name="connsiteY25" fmla="*/ 924674 h 934948"/>
              <a:gd name="connsiteX26" fmla="*/ 113015 w 773114"/>
              <a:gd name="connsiteY26" fmla="*/ 934948 h 934948"/>
              <a:gd name="connsiteX27" fmla="*/ 41096 w 773114"/>
              <a:gd name="connsiteY27" fmla="*/ 924674 h 934948"/>
              <a:gd name="connsiteX28" fmla="*/ 30822 w 773114"/>
              <a:gd name="connsiteY28" fmla="*/ 893851 h 934948"/>
              <a:gd name="connsiteX29" fmla="*/ 10274 w 773114"/>
              <a:gd name="connsiteY29" fmla="*/ 863029 h 934948"/>
              <a:gd name="connsiteX30" fmla="*/ 0 w 773114"/>
              <a:gd name="connsiteY30" fmla="*/ 832206 h 934948"/>
              <a:gd name="connsiteX31" fmla="*/ 10274 w 773114"/>
              <a:gd name="connsiteY31" fmla="*/ 750013 h 934948"/>
              <a:gd name="connsiteX32" fmla="*/ 20548 w 773114"/>
              <a:gd name="connsiteY32" fmla="*/ 719191 h 934948"/>
              <a:gd name="connsiteX33" fmla="*/ 51370 w 773114"/>
              <a:gd name="connsiteY33" fmla="*/ 708916 h 934948"/>
              <a:gd name="connsiteX34" fmla="*/ 184934 w 773114"/>
              <a:gd name="connsiteY34" fmla="*/ 698642 h 934948"/>
              <a:gd name="connsiteX35" fmla="*/ 195208 w 773114"/>
              <a:gd name="connsiteY35" fmla="*/ 667820 h 934948"/>
              <a:gd name="connsiteX36" fmla="*/ 133564 w 773114"/>
              <a:gd name="connsiteY36" fmla="*/ 626723 h 934948"/>
              <a:gd name="connsiteX37" fmla="*/ 123289 w 773114"/>
              <a:gd name="connsiteY37" fmla="*/ 595901 h 934948"/>
              <a:gd name="connsiteX38" fmla="*/ 61644 w 773114"/>
              <a:gd name="connsiteY38" fmla="*/ 565078 h 934948"/>
              <a:gd name="connsiteX39" fmla="*/ 41096 w 773114"/>
              <a:gd name="connsiteY39" fmla="*/ 534256 h 934948"/>
              <a:gd name="connsiteX40" fmla="*/ 10274 w 773114"/>
              <a:gd name="connsiteY40" fmla="*/ 472611 h 934948"/>
              <a:gd name="connsiteX41" fmla="*/ 20548 w 773114"/>
              <a:gd name="connsiteY41" fmla="*/ 380143 h 934948"/>
              <a:gd name="connsiteX42" fmla="*/ 82193 w 773114"/>
              <a:gd name="connsiteY42" fmla="*/ 297950 h 934948"/>
              <a:gd name="connsiteX43" fmla="*/ 113015 w 773114"/>
              <a:gd name="connsiteY43" fmla="*/ 287676 h 934948"/>
              <a:gd name="connsiteX44" fmla="*/ 184934 w 773114"/>
              <a:gd name="connsiteY44" fmla="*/ 297950 h 934948"/>
              <a:gd name="connsiteX45" fmla="*/ 215757 w 773114"/>
              <a:gd name="connsiteY45" fmla="*/ 390418 h 934948"/>
              <a:gd name="connsiteX46" fmla="*/ 267128 w 773114"/>
              <a:gd name="connsiteY46" fmla="*/ 441788 h 934948"/>
              <a:gd name="connsiteX47" fmla="*/ 318498 w 773114"/>
              <a:gd name="connsiteY47" fmla="*/ 472611 h 934948"/>
              <a:gd name="connsiteX48" fmla="*/ 349321 w 773114"/>
              <a:gd name="connsiteY48" fmla="*/ 410966 h 934948"/>
              <a:gd name="connsiteX49" fmla="*/ 380143 w 773114"/>
              <a:gd name="connsiteY49" fmla="*/ 400692 h 934948"/>
              <a:gd name="connsiteX50" fmla="*/ 349321 w 773114"/>
              <a:gd name="connsiteY50" fmla="*/ 318498 h 934948"/>
              <a:gd name="connsiteX51" fmla="*/ 328773 w 773114"/>
              <a:gd name="connsiteY51" fmla="*/ 256853 h 934948"/>
              <a:gd name="connsiteX52" fmla="*/ 318498 w 773114"/>
              <a:gd name="connsiteY52" fmla="*/ 226031 h 934948"/>
              <a:gd name="connsiteX53" fmla="*/ 328773 w 773114"/>
              <a:gd name="connsiteY53" fmla="*/ 164386 h 934948"/>
              <a:gd name="connsiteX54" fmla="*/ 339047 w 773114"/>
              <a:gd name="connsiteY54" fmla="*/ 133564 h 934948"/>
              <a:gd name="connsiteX55" fmla="*/ 369869 w 773114"/>
              <a:gd name="connsiteY55" fmla="*/ 51370 h 934948"/>
              <a:gd name="connsiteX56" fmla="*/ 493159 w 773114"/>
              <a:gd name="connsiteY56" fmla="*/ 30822 h 934948"/>
              <a:gd name="connsiteX57" fmla="*/ 523982 w 773114"/>
              <a:gd name="connsiteY57" fmla="*/ 20548 h 934948"/>
              <a:gd name="connsiteX58" fmla="*/ 698642 w 773114"/>
              <a:gd name="connsiteY58" fmla="*/ 0 h 934948"/>
              <a:gd name="connsiteX59" fmla="*/ 719191 w 773114"/>
              <a:gd name="connsiteY59" fmla="*/ 20548 h 934948"/>
              <a:gd name="connsiteX60" fmla="*/ 688368 w 773114"/>
              <a:gd name="connsiteY60" fmla="*/ 82193 h 934948"/>
              <a:gd name="connsiteX61" fmla="*/ 688368 w 773114"/>
              <a:gd name="connsiteY61" fmla="*/ 267128 h 934948"/>
              <a:gd name="connsiteX62" fmla="*/ 750013 w 773114"/>
              <a:gd name="connsiteY62" fmla="*/ 287676 h 934948"/>
              <a:gd name="connsiteX63" fmla="*/ 760287 w 773114"/>
              <a:gd name="connsiteY63" fmla="*/ 421240 h 934948"/>
              <a:gd name="connsiteX64" fmla="*/ 729465 w 773114"/>
              <a:gd name="connsiteY64" fmla="*/ 431514 h 934948"/>
              <a:gd name="connsiteX65" fmla="*/ 698642 w 773114"/>
              <a:gd name="connsiteY65" fmla="*/ 421240 h 934948"/>
              <a:gd name="connsiteX66" fmla="*/ 575352 w 773114"/>
              <a:gd name="connsiteY66" fmla="*/ 441788 h 934948"/>
              <a:gd name="connsiteX67" fmla="*/ 565078 w 773114"/>
              <a:gd name="connsiteY67" fmla="*/ 472611 h 934948"/>
              <a:gd name="connsiteX68" fmla="*/ 523982 w 773114"/>
              <a:gd name="connsiteY68" fmla="*/ 431514 h 93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773114" h="934948">
                <a:moveTo>
                  <a:pt x="523982" y="431514"/>
                </a:moveTo>
                <a:lnTo>
                  <a:pt x="523982" y="431514"/>
                </a:lnTo>
                <a:cubicBezTo>
                  <a:pt x="527407" y="462337"/>
                  <a:pt x="537064" y="493097"/>
                  <a:pt x="534256" y="523982"/>
                </a:cubicBezTo>
                <a:cubicBezTo>
                  <a:pt x="533379" y="533629"/>
                  <a:pt x="519758" y="536966"/>
                  <a:pt x="513707" y="544530"/>
                </a:cubicBezTo>
                <a:cubicBezTo>
                  <a:pt x="505993" y="554172"/>
                  <a:pt x="500008" y="565078"/>
                  <a:pt x="493159" y="575352"/>
                </a:cubicBezTo>
                <a:cubicBezTo>
                  <a:pt x="500008" y="582202"/>
                  <a:pt x="505043" y="591569"/>
                  <a:pt x="513707" y="595901"/>
                </a:cubicBezTo>
                <a:cubicBezTo>
                  <a:pt x="526337" y="602216"/>
                  <a:pt x="543778" y="597354"/>
                  <a:pt x="554804" y="606175"/>
                </a:cubicBezTo>
                <a:cubicBezTo>
                  <a:pt x="563261" y="612940"/>
                  <a:pt x="561653" y="626723"/>
                  <a:pt x="565078" y="636997"/>
                </a:cubicBezTo>
                <a:cubicBezTo>
                  <a:pt x="558229" y="643847"/>
                  <a:pt x="549514" y="649240"/>
                  <a:pt x="544530" y="657546"/>
                </a:cubicBezTo>
                <a:cubicBezTo>
                  <a:pt x="529883" y="681958"/>
                  <a:pt x="530279" y="714799"/>
                  <a:pt x="544530" y="739739"/>
                </a:cubicBezTo>
                <a:cubicBezTo>
                  <a:pt x="550656" y="750460"/>
                  <a:pt x="565078" y="753438"/>
                  <a:pt x="575352" y="760287"/>
                </a:cubicBezTo>
                <a:cubicBezTo>
                  <a:pt x="582202" y="773986"/>
                  <a:pt x="586999" y="788921"/>
                  <a:pt x="595901" y="801384"/>
                </a:cubicBezTo>
                <a:cubicBezTo>
                  <a:pt x="644000" y="868722"/>
                  <a:pt x="614959" y="796911"/>
                  <a:pt x="636997" y="863029"/>
                </a:cubicBezTo>
                <a:cubicBezTo>
                  <a:pt x="633572" y="876728"/>
                  <a:pt x="635544" y="893099"/>
                  <a:pt x="626723" y="904125"/>
                </a:cubicBezTo>
                <a:cubicBezTo>
                  <a:pt x="608868" y="926444"/>
                  <a:pt x="543625" y="905687"/>
                  <a:pt x="534256" y="904125"/>
                </a:cubicBezTo>
                <a:cubicBezTo>
                  <a:pt x="530831" y="893851"/>
                  <a:pt x="523982" y="884133"/>
                  <a:pt x="523982" y="873303"/>
                </a:cubicBezTo>
                <a:cubicBezTo>
                  <a:pt x="523982" y="859182"/>
                  <a:pt x="542089" y="843955"/>
                  <a:pt x="534256" y="832206"/>
                </a:cubicBezTo>
                <a:cubicBezTo>
                  <a:pt x="528248" y="823195"/>
                  <a:pt x="513846" y="839505"/>
                  <a:pt x="503433" y="842480"/>
                </a:cubicBezTo>
                <a:cubicBezTo>
                  <a:pt x="489856" y="846359"/>
                  <a:pt x="476036" y="849330"/>
                  <a:pt x="462337" y="852755"/>
                </a:cubicBezTo>
                <a:cubicBezTo>
                  <a:pt x="441789" y="849330"/>
                  <a:pt x="420197" y="849795"/>
                  <a:pt x="400692" y="842480"/>
                </a:cubicBezTo>
                <a:cubicBezTo>
                  <a:pt x="391622" y="839079"/>
                  <a:pt x="389755" y="823133"/>
                  <a:pt x="380143" y="821932"/>
                </a:cubicBezTo>
                <a:cubicBezTo>
                  <a:pt x="359472" y="819348"/>
                  <a:pt x="339046" y="828781"/>
                  <a:pt x="318498" y="832206"/>
                </a:cubicBezTo>
                <a:lnTo>
                  <a:pt x="256853" y="852755"/>
                </a:lnTo>
                <a:cubicBezTo>
                  <a:pt x="246579" y="856180"/>
                  <a:pt x="235042" y="857022"/>
                  <a:pt x="226031" y="863029"/>
                </a:cubicBezTo>
                <a:cubicBezTo>
                  <a:pt x="205483" y="876728"/>
                  <a:pt x="181848" y="886662"/>
                  <a:pt x="164386" y="904125"/>
                </a:cubicBezTo>
                <a:cubicBezTo>
                  <a:pt x="157537" y="910975"/>
                  <a:pt x="152144" y="919690"/>
                  <a:pt x="143838" y="924674"/>
                </a:cubicBezTo>
                <a:cubicBezTo>
                  <a:pt x="134551" y="930246"/>
                  <a:pt x="123289" y="931523"/>
                  <a:pt x="113015" y="934948"/>
                </a:cubicBezTo>
                <a:cubicBezTo>
                  <a:pt x="89042" y="931523"/>
                  <a:pt x="62756" y="935504"/>
                  <a:pt x="41096" y="924674"/>
                </a:cubicBezTo>
                <a:cubicBezTo>
                  <a:pt x="31409" y="919831"/>
                  <a:pt x="35665" y="903538"/>
                  <a:pt x="30822" y="893851"/>
                </a:cubicBezTo>
                <a:cubicBezTo>
                  <a:pt x="25300" y="882807"/>
                  <a:pt x="17123" y="873303"/>
                  <a:pt x="10274" y="863029"/>
                </a:cubicBezTo>
                <a:cubicBezTo>
                  <a:pt x="6849" y="852755"/>
                  <a:pt x="0" y="843036"/>
                  <a:pt x="0" y="832206"/>
                </a:cubicBezTo>
                <a:cubicBezTo>
                  <a:pt x="0" y="804595"/>
                  <a:pt x="5335" y="777179"/>
                  <a:pt x="10274" y="750013"/>
                </a:cubicBezTo>
                <a:cubicBezTo>
                  <a:pt x="12211" y="739358"/>
                  <a:pt x="12890" y="726849"/>
                  <a:pt x="20548" y="719191"/>
                </a:cubicBezTo>
                <a:cubicBezTo>
                  <a:pt x="28206" y="711533"/>
                  <a:pt x="40624" y="710259"/>
                  <a:pt x="51370" y="708916"/>
                </a:cubicBezTo>
                <a:cubicBezTo>
                  <a:pt x="95678" y="703377"/>
                  <a:pt x="140413" y="702067"/>
                  <a:pt x="184934" y="698642"/>
                </a:cubicBezTo>
                <a:cubicBezTo>
                  <a:pt x="188359" y="688368"/>
                  <a:pt x="201503" y="676633"/>
                  <a:pt x="195208" y="667820"/>
                </a:cubicBezTo>
                <a:cubicBezTo>
                  <a:pt x="180854" y="647724"/>
                  <a:pt x="133564" y="626723"/>
                  <a:pt x="133564" y="626723"/>
                </a:cubicBezTo>
                <a:cubicBezTo>
                  <a:pt x="130139" y="616449"/>
                  <a:pt x="130054" y="604358"/>
                  <a:pt x="123289" y="595901"/>
                </a:cubicBezTo>
                <a:cubicBezTo>
                  <a:pt x="108802" y="577793"/>
                  <a:pt x="81951" y="571847"/>
                  <a:pt x="61644" y="565078"/>
                </a:cubicBezTo>
                <a:cubicBezTo>
                  <a:pt x="54795" y="554804"/>
                  <a:pt x="46618" y="545300"/>
                  <a:pt x="41096" y="534256"/>
                </a:cubicBezTo>
                <a:cubicBezTo>
                  <a:pt x="-1440" y="449183"/>
                  <a:pt x="69161" y="560941"/>
                  <a:pt x="10274" y="472611"/>
                </a:cubicBezTo>
                <a:cubicBezTo>
                  <a:pt x="13699" y="441788"/>
                  <a:pt x="10741" y="409564"/>
                  <a:pt x="20548" y="380143"/>
                </a:cubicBezTo>
                <a:cubicBezTo>
                  <a:pt x="21824" y="376314"/>
                  <a:pt x="61907" y="310121"/>
                  <a:pt x="82193" y="297950"/>
                </a:cubicBezTo>
                <a:cubicBezTo>
                  <a:pt x="91479" y="292378"/>
                  <a:pt x="102741" y="291101"/>
                  <a:pt x="113015" y="287676"/>
                </a:cubicBezTo>
                <a:cubicBezTo>
                  <a:pt x="136988" y="291101"/>
                  <a:pt x="165819" y="283083"/>
                  <a:pt x="184934" y="297950"/>
                </a:cubicBezTo>
                <a:cubicBezTo>
                  <a:pt x="206277" y="314550"/>
                  <a:pt x="199949" y="366707"/>
                  <a:pt x="215757" y="390418"/>
                </a:cubicBezTo>
                <a:cubicBezTo>
                  <a:pt x="250984" y="443258"/>
                  <a:pt x="218201" y="402646"/>
                  <a:pt x="267128" y="441788"/>
                </a:cubicBezTo>
                <a:cubicBezTo>
                  <a:pt x="307424" y="474025"/>
                  <a:pt x="264969" y="454768"/>
                  <a:pt x="318498" y="472611"/>
                </a:cubicBezTo>
                <a:cubicBezTo>
                  <a:pt x="325266" y="452307"/>
                  <a:pt x="331216" y="425450"/>
                  <a:pt x="349321" y="410966"/>
                </a:cubicBezTo>
                <a:cubicBezTo>
                  <a:pt x="357778" y="404201"/>
                  <a:pt x="369869" y="404117"/>
                  <a:pt x="380143" y="400692"/>
                </a:cubicBezTo>
                <a:cubicBezTo>
                  <a:pt x="355786" y="278907"/>
                  <a:pt x="387801" y="405080"/>
                  <a:pt x="349321" y="318498"/>
                </a:cubicBezTo>
                <a:cubicBezTo>
                  <a:pt x="340524" y="298705"/>
                  <a:pt x="335623" y="277401"/>
                  <a:pt x="328773" y="256853"/>
                </a:cubicBezTo>
                <a:lnTo>
                  <a:pt x="318498" y="226031"/>
                </a:lnTo>
                <a:cubicBezTo>
                  <a:pt x="321923" y="205483"/>
                  <a:pt x="324254" y="184722"/>
                  <a:pt x="328773" y="164386"/>
                </a:cubicBezTo>
                <a:cubicBezTo>
                  <a:pt x="331122" y="153814"/>
                  <a:pt x="336698" y="144136"/>
                  <a:pt x="339047" y="133564"/>
                </a:cubicBezTo>
                <a:cubicBezTo>
                  <a:pt x="347696" y="94645"/>
                  <a:pt x="336087" y="71639"/>
                  <a:pt x="369869" y="51370"/>
                </a:cubicBezTo>
                <a:cubicBezTo>
                  <a:pt x="397251" y="34941"/>
                  <a:pt x="484029" y="31836"/>
                  <a:pt x="493159" y="30822"/>
                </a:cubicBezTo>
                <a:cubicBezTo>
                  <a:pt x="503433" y="27397"/>
                  <a:pt x="513226" y="21813"/>
                  <a:pt x="523982" y="20548"/>
                </a:cubicBezTo>
                <a:cubicBezTo>
                  <a:pt x="711758" y="-1543"/>
                  <a:pt x="614753" y="27963"/>
                  <a:pt x="698642" y="0"/>
                </a:cubicBezTo>
                <a:cubicBezTo>
                  <a:pt x="705492" y="6849"/>
                  <a:pt x="717599" y="10993"/>
                  <a:pt x="719191" y="20548"/>
                </a:cubicBezTo>
                <a:cubicBezTo>
                  <a:pt x="724601" y="53006"/>
                  <a:pt x="706529" y="64031"/>
                  <a:pt x="688368" y="82193"/>
                </a:cubicBezTo>
                <a:cubicBezTo>
                  <a:pt x="667169" y="145791"/>
                  <a:pt x="651912" y="178593"/>
                  <a:pt x="688368" y="267128"/>
                </a:cubicBezTo>
                <a:cubicBezTo>
                  <a:pt x="696615" y="287156"/>
                  <a:pt x="750013" y="287676"/>
                  <a:pt x="750013" y="287676"/>
                </a:cubicBezTo>
                <a:cubicBezTo>
                  <a:pt x="766290" y="336507"/>
                  <a:pt x="786961" y="367891"/>
                  <a:pt x="760287" y="421240"/>
                </a:cubicBezTo>
                <a:cubicBezTo>
                  <a:pt x="755444" y="430926"/>
                  <a:pt x="739739" y="428089"/>
                  <a:pt x="729465" y="431514"/>
                </a:cubicBezTo>
                <a:cubicBezTo>
                  <a:pt x="719191" y="428089"/>
                  <a:pt x="709472" y="421240"/>
                  <a:pt x="698642" y="421240"/>
                </a:cubicBezTo>
                <a:cubicBezTo>
                  <a:pt x="629822" y="421240"/>
                  <a:pt x="623579" y="425713"/>
                  <a:pt x="575352" y="441788"/>
                </a:cubicBezTo>
                <a:cubicBezTo>
                  <a:pt x="571927" y="452062"/>
                  <a:pt x="575352" y="469186"/>
                  <a:pt x="565078" y="472611"/>
                </a:cubicBezTo>
                <a:cubicBezTo>
                  <a:pt x="542108" y="480268"/>
                  <a:pt x="530831" y="438363"/>
                  <a:pt x="523982" y="431514"/>
                </a:cubicBezTo>
                <a:close/>
              </a:path>
            </a:pathLst>
          </a:custGeom>
          <a:solidFill>
            <a:srgbClr val="FB57FF">
              <a:alpha val="61000"/>
            </a:srgbClr>
          </a:solidFill>
          <a:ln>
            <a:solidFill>
              <a:srgbClr val="FB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B57FF"/>
              </a:solidFill>
            </a:endParaRPr>
          </a:p>
        </p:txBody>
      </p:sp>
      <p:sp>
        <p:nvSpPr>
          <p:cNvPr id="15" name="TextBox 14">
            <a:extLst>
              <a:ext uri="{FF2B5EF4-FFF2-40B4-BE49-F238E27FC236}">
                <a16:creationId xmlns:a16="http://schemas.microsoft.com/office/drawing/2014/main" id="{3E1E8525-DA82-DB47-AB35-F7B742BC25DA}"/>
              </a:ext>
            </a:extLst>
          </p:cNvPr>
          <p:cNvSpPr txBox="1"/>
          <p:nvPr/>
        </p:nvSpPr>
        <p:spPr>
          <a:xfrm>
            <a:off x="366980" y="4322862"/>
            <a:ext cx="2336730" cy="646331"/>
          </a:xfrm>
          <a:prstGeom prst="rect">
            <a:avLst/>
          </a:prstGeom>
          <a:noFill/>
        </p:spPr>
        <p:txBody>
          <a:bodyPr wrap="none" rtlCol="0">
            <a:spAutoFit/>
          </a:bodyPr>
          <a:lstStyle/>
          <a:p>
            <a:r>
              <a:rPr lang="en-US" b="1" dirty="0">
                <a:solidFill>
                  <a:srgbClr val="FB57FF"/>
                </a:solidFill>
              </a:rPr>
              <a:t>Western and Northern</a:t>
            </a:r>
          </a:p>
          <a:p>
            <a:pPr algn="ctr"/>
            <a:r>
              <a:rPr lang="en-US" b="1" dirty="0">
                <a:solidFill>
                  <a:srgbClr val="FB57FF"/>
                </a:solidFill>
              </a:rPr>
              <a:t>Europe</a:t>
            </a:r>
          </a:p>
        </p:txBody>
      </p:sp>
    </p:spTree>
    <p:extLst>
      <p:ext uri="{BB962C8B-B14F-4D97-AF65-F5344CB8AC3E}">
        <p14:creationId xmlns:p14="http://schemas.microsoft.com/office/powerpoint/2010/main" val="247941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animBg="1"/>
      <p:bldP spid="13"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EAF6-6F29-EF4A-B251-C3A9C755CB95}"/>
              </a:ext>
            </a:extLst>
          </p:cNvPr>
          <p:cNvSpPr>
            <a:spLocks noGrp="1"/>
          </p:cNvSpPr>
          <p:nvPr>
            <p:ph type="title"/>
          </p:nvPr>
        </p:nvSpPr>
        <p:spPr/>
        <p:txBody>
          <a:bodyPr/>
          <a:lstStyle/>
          <a:p>
            <a:r>
              <a:rPr lang="en-US" dirty="0"/>
              <a:t>But what about....</a:t>
            </a:r>
          </a:p>
        </p:txBody>
      </p:sp>
      <p:sp>
        <p:nvSpPr>
          <p:cNvPr id="3" name="Content Placeholder 2">
            <a:extLst>
              <a:ext uri="{FF2B5EF4-FFF2-40B4-BE49-F238E27FC236}">
                <a16:creationId xmlns:a16="http://schemas.microsoft.com/office/drawing/2014/main" id="{3FA5D839-C909-B64B-A467-B25864FDE7F3}"/>
              </a:ext>
            </a:extLst>
          </p:cNvPr>
          <p:cNvSpPr>
            <a:spLocks noGrp="1"/>
          </p:cNvSpPr>
          <p:nvPr>
            <p:ph idx="1"/>
          </p:nvPr>
        </p:nvSpPr>
        <p:spPr>
          <a:xfrm>
            <a:off x="838200" y="1825624"/>
            <a:ext cx="10515600" cy="4062557"/>
          </a:xfrm>
        </p:spPr>
        <p:txBody>
          <a:bodyPr/>
          <a:lstStyle/>
          <a:p>
            <a:r>
              <a:rPr lang="en-US" dirty="0"/>
              <a:t>A patient who immigrated from Puerto Rico 20 years ago?</a:t>
            </a:r>
          </a:p>
          <a:p>
            <a:r>
              <a:rPr lang="en-US" dirty="0"/>
              <a:t>A six month old refugee who moved to the US from Afghanistan with family 2 months ago</a:t>
            </a:r>
          </a:p>
          <a:p>
            <a:r>
              <a:rPr lang="en-US" dirty="0"/>
              <a:t>A medical student who worked in a rural hospital in Kenya for a year</a:t>
            </a:r>
          </a:p>
          <a:p>
            <a:r>
              <a:rPr lang="en-US" dirty="0"/>
              <a:t>A 50 year old who visits family each year in Liberia for two months </a:t>
            </a:r>
          </a:p>
        </p:txBody>
      </p:sp>
    </p:spTree>
    <p:extLst>
      <p:ext uri="{BB962C8B-B14F-4D97-AF65-F5344CB8AC3E}">
        <p14:creationId xmlns:p14="http://schemas.microsoft.com/office/powerpoint/2010/main" val="287632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B1EB-55A5-8A46-BA6D-C2F1D5260216}"/>
              </a:ext>
            </a:extLst>
          </p:cNvPr>
          <p:cNvSpPr>
            <a:spLocks noGrp="1"/>
          </p:cNvSpPr>
          <p:nvPr>
            <p:ph type="title"/>
          </p:nvPr>
        </p:nvSpPr>
        <p:spPr/>
        <p:txBody>
          <a:bodyPr/>
          <a:lstStyle/>
          <a:p>
            <a:r>
              <a:rPr lang="en-US" i="1" dirty="0"/>
              <a:t>A Decision to Test, is a Decision to Think....</a:t>
            </a:r>
          </a:p>
        </p:txBody>
      </p:sp>
      <p:sp>
        <p:nvSpPr>
          <p:cNvPr id="3" name="Content Placeholder 2">
            <a:extLst>
              <a:ext uri="{FF2B5EF4-FFF2-40B4-BE49-F238E27FC236}">
                <a16:creationId xmlns:a16="http://schemas.microsoft.com/office/drawing/2014/main" id="{F5243256-AC5D-1B44-92E0-CFC64E892886}"/>
              </a:ext>
            </a:extLst>
          </p:cNvPr>
          <p:cNvSpPr>
            <a:spLocks noGrp="1"/>
          </p:cNvSpPr>
          <p:nvPr>
            <p:ph idx="1"/>
          </p:nvPr>
        </p:nvSpPr>
        <p:spPr/>
        <p:txBody>
          <a:bodyPr>
            <a:normAutofit lnSpcReduction="10000"/>
          </a:bodyPr>
          <a:lstStyle/>
          <a:p>
            <a:r>
              <a:rPr lang="en-US" dirty="0"/>
              <a:t>What is the risk of exposure to TB infection?</a:t>
            </a:r>
          </a:p>
          <a:p>
            <a:pPr lvl="1"/>
            <a:r>
              <a:rPr lang="en-US" dirty="0"/>
              <a:t>Consider risks such as family members who have had TB, where was the patient living while in a TB endemic region etc.</a:t>
            </a:r>
          </a:p>
          <a:p>
            <a:r>
              <a:rPr lang="en-US" dirty="0"/>
              <a:t>What is the risk of TB disease progression?</a:t>
            </a:r>
          </a:p>
          <a:p>
            <a:pPr lvl="1"/>
            <a:r>
              <a:rPr lang="en-US" dirty="0"/>
              <a:t>Consider factors that increase risk of progression to TB disease such as immunocompromised state, age. Don’t forget the risk to others if patient progresses to TB disease (</a:t>
            </a:r>
            <a:r>
              <a:rPr lang="en-US" dirty="0" err="1"/>
              <a:t>i.e</a:t>
            </a:r>
            <a:r>
              <a:rPr lang="en-US" dirty="0"/>
              <a:t> medical student)</a:t>
            </a:r>
          </a:p>
          <a:p>
            <a:r>
              <a:rPr lang="en-US" dirty="0"/>
              <a:t>What is the post-test probability – in other words, if the test is positive in your patient, how likely is it that they have TB infection?</a:t>
            </a:r>
          </a:p>
          <a:p>
            <a:pPr lvl="1"/>
            <a:r>
              <a:rPr lang="en-US" dirty="0"/>
              <a:t>Consider factors that may impact the specificity or sensitivity of your tests (BCG vaccination, immunosuppression)</a:t>
            </a:r>
          </a:p>
        </p:txBody>
      </p:sp>
    </p:spTree>
    <p:extLst>
      <p:ext uri="{BB962C8B-B14F-4D97-AF65-F5344CB8AC3E}">
        <p14:creationId xmlns:p14="http://schemas.microsoft.com/office/powerpoint/2010/main" val="192610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EAF6-6F29-EF4A-B251-C3A9C755CB95}"/>
              </a:ext>
            </a:extLst>
          </p:cNvPr>
          <p:cNvSpPr>
            <a:spLocks noGrp="1"/>
          </p:cNvSpPr>
          <p:nvPr>
            <p:ph type="title"/>
          </p:nvPr>
        </p:nvSpPr>
        <p:spPr/>
        <p:txBody>
          <a:bodyPr/>
          <a:lstStyle/>
          <a:p>
            <a:r>
              <a:rPr lang="en-US" dirty="0"/>
              <a:t>Context matters for all scenarios below....</a:t>
            </a:r>
          </a:p>
        </p:txBody>
      </p:sp>
      <p:sp>
        <p:nvSpPr>
          <p:cNvPr id="3" name="Content Placeholder 2">
            <a:extLst>
              <a:ext uri="{FF2B5EF4-FFF2-40B4-BE49-F238E27FC236}">
                <a16:creationId xmlns:a16="http://schemas.microsoft.com/office/drawing/2014/main" id="{3FA5D839-C909-B64B-A467-B25864FDE7F3}"/>
              </a:ext>
            </a:extLst>
          </p:cNvPr>
          <p:cNvSpPr>
            <a:spLocks noGrp="1"/>
          </p:cNvSpPr>
          <p:nvPr>
            <p:ph idx="1"/>
          </p:nvPr>
        </p:nvSpPr>
        <p:spPr>
          <a:xfrm>
            <a:off x="838200" y="1825624"/>
            <a:ext cx="10515600" cy="4062557"/>
          </a:xfrm>
        </p:spPr>
        <p:txBody>
          <a:bodyPr/>
          <a:lstStyle/>
          <a:p>
            <a:r>
              <a:rPr lang="en-US" dirty="0"/>
              <a:t>A patient who immigrated from Puerto Rico 20 years ago?</a:t>
            </a:r>
          </a:p>
          <a:p>
            <a:r>
              <a:rPr lang="en-US" dirty="0"/>
              <a:t>A six month old refugee who moved to the US from Afghanistan with family 2 months ago</a:t>
            </a:r>
          </a:p>
          <a:p>
            <a:r>
              <a:rPr lang="en-US" dirty="0"/>
              <a:t>A medical student who worked in a rural hospital in Kenya for a year</a:t>
            </a:r>
          </a:p>
          <a:p>
            <a:r>
              <a:rPr lang="en-US" dirty="0"/>
              <a:t>A 50 year old who visits family each year in Liberia for two months </a:t>
            </a:r>
          </a:p>
        </p:txBody>
      </p:sp>
    </p:spTree>
    <p:extLst>
      <p:ext uri="{BB962C8B-B14F-4D97-AF65-F5344CB8AC3E}">
        <p14:creationId xmlns:p14="http://schemas.microsoft.com/office/powerpoint/2010/main" val="260988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D585-313C-1948-B335-626A1AF4660F}"/>
              </a:ext>
            </a:extLst>
          </p:cNvPr>
          <p:cNvSpPr>
            <a:spLocks noGrp="1"/>
          </p:cNvSpPr>
          <p:nvPr>
            <p:ph type="title"/>
          </p:nvPr>
        </p:nvSpPr>
        <p:spPr>
          <a:xfrm>
            <a:off x="6272373" y="769569"/>
            <a:ext cx="10515600" cy="740344"/>
          </a:xfrm>
        </p:spPr>
        <p:txBody>
          <a:bodyPr>
            <a:normAutofit/>
          </a:bodyPr>
          <a:lstStyle/>
          <a:p>
            <a:r>
              <a:rPr lang="en-US" sz="4000" b="1" dirty="0"/>
              <a:t>The LTBI Care Cascade</a:t>
            </a:r>
          </a:p>
        </p:txBody>
      </p:sp>
      <p:graphicFrame>
        <p:nvGraphicFramePr>
          <p:cNvPr id="4" name="Content Placeholder 5">
            <a:extLst>
              <a:ext uri="{FF2B5EF4-FFF2-40B4-BE49-F238E27FC236}">
                <a16:creationId xmlns:a16="http://schemas.microsoft.com/office/drawing/2014/main" id="{84151EB3-3E63-7F46-8E36-C357A43136C3}"/>
              </a:ext>
            </a:extLst>
          </p:cNvPr>
          <p:cNvGraphicFramePr>
            <a:graphicFrameLocks noGrp="1"/>
          </p:cNvGraphicFramePr>
          <p:nvPr>
            <p:ph idx="1"/>
            <p:extLst>
              <p:ext uri="{D42A27DB-BD31-4B8C-83A1-F6EECF244321}">
                <p14:modId xmlns:p14="http://schemas.microsoft.com/office/powerpoint/2010/main" val="1328638058"/>
              </p:ext>
            </p:extLst>
          </p:nvPr>
        </p:nvGraphicFramePr>
        <p:xfrm>
          <a:off x="0" y="1292141"/>
          <a:ext cx="12192000" cy="4663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CE9B0E84-F8CE-D144-9CFE-3A9913EA4303}"/>
              </a:ext>
            </a:extLst>
          </p:cNvPr>
          <p:cNvSpPr/>
          <p:nvPr/>
        </p:nvSpPr>
        <p:spPr>
          <a:xfrm>
            <a:off x="1955089" y="1997719"/>
            <a:ext cx="1787564" cy="1316182"/>
          </a:xfrm>
          <a:prstGeom prst="ellipse">
            <a:avLst/>
          </a:prstGeom>
          <a:noFill/>
          <a:ln w="111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65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2123</Words>
  <Application>Microsoft Macintosh PowerPoint</Application>
  <PresentationFormat>Widescreen</PresentationFormat>
  <Paragraphs>243</Paragraphs>
  <Slides>28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Calibri</vt:lpstr>
      <vt:lpstr>Calibri Light</vt:lpstr>
      <vt:lpstr>Times New Roman</vt:lpstr>
      <vt:lpstr>Office Theme</vt:lpstr>
      <vt:lpstr>Common PCP questions along the LTBI care cascade</vt:lpstr>
      <vt:lpstr>Learning Objectives</vt:lpstr>
      <vt:lpstr>The LTBI Care Cascade</vt:lpstr>
      <vt:lpstr>PowerPoint Presentation</vt:lpstr>
      <vt:lpstr>Just remember…Screen if patient is from a country other than…</vt:lpstr>
      <vt:lpstr>But what about....</vt:lpstr>
      <vt:lpstr>A Decision to Test, is a Decision to Think....</vt:lpstr>
      <vt:lpstr>Context matters for all scenarios below....</vt:lpstr>
      <vt:lpstr>The LTBI Care Cascade</vt:lpstr>
      <vt:lpstr>TB Infection Testing Interpretation</vt:lpstr>
      <vt:lpstr>But what about...</vt:lpstr>
      <vt:lpstr>Consider an alternate test?</vt:lpstr>
      <vt:lpstr>TB infection testing interpretation, Context matters!</vt:lpstr>
      <vt:lpstr>The LTBI Care Cascade</vt:lpstr>
      <vt:lpstr>Evaluation Recap</vt:lpstr>
      <vt:lpstr>But what about....</vt:lpstr>
      <vt:lpstr>The LTBI Care Cascade</vt:lpstr>
      <vt:lpstr>Treatment Regimens for LTBI</vt:lpstr>
      <vt:lpstr>But what about...</vt:lpstr>
      <vt:lpstr>N-nitrosamines, Cancer Risk and TB Medications</vt:lpstr>
      <vt:lpstr>Nitrosamines and Rifamycins: Some Considerations</vt:lpstr>
      <vt:lpstr>Suggested Scripts for Nitrosamine Counseling </vt:lpstr>
      <vt:lpstr>Isoniazid + Rifapentine</vt:lpstr>
      <vt:lpstr>Medication administration</vt:lpstr>
      <vt:lpstr>The LTBI Care Cascade</vt:lpstr>
      <vt:lpstr>Monitoring of patients on treatment for LTBI</vt:lpstr>
      <vt:lpstr>But what about....</vt:lpstr>
      <vt:lpstr>Who are these ‘TB specialists’???  How do I find them???</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PCP questions along the LTBI care cascade</dc:title>
  <dc:creator>Daria Szkwarko</dc:creator>
  <cp:lastModifiedBy>Daria Szkwarko</cp:lastModifiedBy>
  <cp:revision>40</cp:revision>
  <dcterms:created xsi:type="dcterms:W3CDTF">2021-12-13T14:35:48Z</dcterms:created>
  <dcterms:modified xsi:type="dcterms:W3CDTF">2021-12-15T17:53:35Z</dcterms:modified>
</cp:coreProperties>
</file>