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1" r:id="rId1"/>
    <p:sldMasterId id="2147484050" r:id="rId2"/>
  </p:sldMasterIdLst>
  <p:notesMasterIdLst>
    <p:notesMasterId r:id="rId33"/>
  </p:notesMasterIdLst>
  <p:handoutMasterIdLst>
    <p:handoutMasterId r:id="rId34"/>
  </p:handoutMasterIdLst>
  <p:sldIdLst>
    <p:sldId id="256" r:id="rId3"/>
    <p:sldId id="258" r:id="rId4"/>
    <p:sldId id="266" r:id="rId5"/>
    <p:sldId id="267" r:id="rId6"/>
    <p:sldId id="268" r:id="rId7"/>
    <p:sldId id="269" r:id="rId8"/>
    <p:sldId id="314" r:id="rId9"/>
    <p:sldId id="280" r:id="rId10"/>
    <p:sldId id="278" r:id="rId11"/>
    <p:sldId id="367" r:id="rId12"/>
    <p:sldId id="317" r:id="rId13"/>
    <p:sldId id="283" r:id="rId14"/>
    <p:sldId id="337" r:id="rId15"/>
    <p:sldId id="333" r:id="rId16"/>
    <p:sldId id="356" r:id="rId17"/>
    <p:sldId id="343" r:id="rId18"/>
    <p:sldId id="285" r:id="rId19"/>
    <p:sldId id="309" r:id="rId20"/>
    <p:sldId id="310" r:id="rId21"/>
    <p:sldId id="284" r:id="rId22"/>
    <p:sldId id="342" r:id="rId23"/>
    <p:sldId id="373" r:id="rId24"/>
    <p:sldId id="371" r:id="rId25"/>
    <p:sldId id="372" r:id="rId26"/>
    <p:sldId id="375" r:id="rId27"/>
    <p:sldId id="374" r:id="rId28"/>
    <p:sldId id="376" r:id="rId29"/>
    <p:sldId id="377" r:id="rId30"/>
    <p:sldId id="302" r:id="rId31"/>
    <p:sldId id="354" r:id="rId3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A4"/>
    <a:srgbClr val="003366"/>
    <a:srgbClr val="4D4D4D"/>
    <a:srgbClr val="F7F7F7"/>
    <a:srgbClr val="1F5647"/>
    <a:srgbClr val="F7D89C"/>
    <a:srgbClr val="17FFD9"/>
    <a:srgbClr val="00B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054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CBA489-F1FE-4046-A9D7-57B53FF77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7850"/>
            <a:ext cx="50958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D98247-828B-4B6F-A69F-1F8035D63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ED0E0A-4FAC-4F16-BEDD-B710AC92889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16450" cy="3463925"/>
          </a:xfrm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42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HOW DO YOU MANAGE THE TB-EXPOSED CHILD….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PE – as many as 1/3 may have extrapulmoanry disease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CONTACT WITH HEALTH DEPARTMENT….INDEX PT. ISOLATE SNSITIVE TO INH? RESPONDING TO TREATMENT, LTFU?…FIGURE OUT WHEN TO REPEAT TST IF INITIAL ONE NEGATIVE</a:t>
            </a:r>
          </a:p>
        </p:txBody>
      </p:sp>
    </p:spTree>
    <p:extLst>
      <p:ext uri="{BB962C8B-B14F-4D97-AF65-F5344CB8AC3E}">
        <p14:creationId xmlns:p14="http://schemas.microsoft.com/office/powerpoint/2010/main" val="1858326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463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16450" cy="3463925"/>
          </a:xfrm>
          <a:solidFill>
            <a:srgbClr val="FFFFFF"/>
          </a:solidFill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6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4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582" y="4387442"/>
            <a:ext cx="5094912" cy="41568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63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936566" y="8771828"/>
            <a:ext cx="3012001" cy="4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53" tIns="45376" rIns="90753" bIns="45376" anchor="b"/>
          <a:lstStyle>
            <a:lvl1pPr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FC713A87-D52A-4E6A-B5F6-83A8ADC10828}" type="slidenum">
              <a:rPr lang="en-US" altLang="en-US" sz="11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5</a:t>
            </a:fld>
            <a:endParaRPr lang="en-US" alt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Note the very high risk of progression from TB Infection to disease in infants, and the risk of </a:t>
            </a:r>
            <a:r>
              <a:rPr lang="en-US" altLang="en-US" dirty="0" err="1">
                <a:latin typeface="Arial" panose="020B0604020202020204" pitchFamily="34" charset="0"/>
              </a:rPr>
              <a:t>Miliary</a:t>
            </a:r>
            <a:r>
              <a:rPr lang="en-US" altLang="en-US" dirty="0">
                <a:latin typeface="Arial" panose="020B0604020202020204" pitchFamily="34" charset="0"/>
              </a:rPr>
              <a:t> and </a:t>
            </a:r>
            <a:r>
              <a:rPr lang="en-US" altLang="en-US" dirty="0" err="1">
                <a:latin typeface="Arial" panose="020B0604020202020204" pitchFamily="34" charset="0"/>
              </a:rPr>
              <a:t>meningeal</a:t>
            </a:r>
            <a:r>
              <a:rPr lang="en-US" altLang="en-US" dirty="0">
                <a:latin typeface="Arial" panose="020B0604020202020204" pitchFamily="34" charset="0"/>
              </a:rPr>
              <a:t> TB in those less than 1 year old.  The disease rates then dip representing the “safe school years” and then rise in adolescence though not as high as in infancy.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Although the risk is highest in children &lt; 2 years old, we can not say that all will get sick. Active surveillance data from the pre-chemotherapy era suggest that most children developed radiological abnormalities following infection, including 60–80% of children under 2 years; however, less than 10% of these were notified, suggesting disease was controlled by the host immune response in most cases.   </a:t>
            </a:r>
          </a:p>
        </p:txBody>
      </p:sp>
    </p:spTree>
    <p:extLst>
      <p:ext uri="{BB962C8B-B14F-4D97-AF65-F5344CB8AC3E}">
        <p14:creationId xmlns:p14="http://schemas.microsoft.com/office/powerpoint/2010/main" val="1007061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16450" cy="3463925"/>
          </a:xfrm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172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0855" indent="-273406">
              <a:defRPr sz="4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3622" indent="-218724">
              <a:defRPr sz="4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1071" indent="-218724">
              <a:defRPr sz="4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68520" indent="-218724">
              <a:defRPr sz="4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5969" indent="-218724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3418" indent="-218724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80867" indent="-218724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18316" indent="-218724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2E92B1-11DB-45D2-8CE6-E8E1680693A9}" type="slidenum">
              <a:rPr lang="en-US" altLang="en-US" sz="1100" b="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en-US" sz="11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84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16450" cy="3463925"/>
          </a:xfrm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8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16450" cy="3463925"/>
          </a:xfrm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65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3772166" y="8493891"/>
            <a:ext cx="2886815" cy="44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90" tIns="43745" rIns="87490" bIns="43745" anchor="b"/>
          <a:lstStyle>
            <a:lvl1pPr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E345465-82DF-4EFC-8B10-15306CE73FFE}" type="slidenum">
              <a:rPr lang="en-US" altLang="en-US" sz="1100" b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/>
              <a:t>17</a:t>
            </a:fld>
            <a:endParaRPr lang="en-US" altLang="en-US" sz="11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A9AAB-CD2A-D445-90F8-92F3F6D2B9EF}"/>
              </a:ext>
            </a:extLst>
          </p:cNvPr>
          <p:cNvSpPr/>
          <p:nvPr/>
        </p:nvSpPr>
        <p:spPr>
          <a:xfrm>
            <a:off x="0" y="0"/>
            <a:ext cx="645795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2E856D-0FD2-2A4C-B509-F6E0379B58FA}"/>
              </a:ext>
            </a:extLst>
          </p:cNvPr>
          <p:cNvSpPr/>
          <p:nvPr/>
        </p:nvSpPr>
        <p:spPr>
          <a:xfrm>
            <a:off x="6694228" y="0"/>
            <a:ext cx="2449773" cy="6858000"/>
          </a:xfrm>
          <a:prstGeom prst="rect">
            <a:avLst/>
          </a:prstGeom>
          <a:solidFill>
            <a:srgbClr val="C72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BC995-3FC0-584C-8AB5-84F10D5D9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743" y="1110457"/>
            <a:ext cx="4476466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45EE3-93CA-FB4D-8523-31144D527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743" y="3590132"/>
            <a:ext cx="4476466" cy="16557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EC760B-4B3D-6F44-8127-AE577609D9FD}"/>
              </a:ext>
            </a:extLst>
          </p:cNvPr>
          <p:cNvSpPr/>
          <p:nvPr/>
        </p:nvSpPr>
        <p:spPr>
          <a:xfrm>
            <a:off x="6457951" y="0"/>
            <a:ext cx="236277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B4D641-5DBF-4C25-AE23-FFA50CB10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5399706"/>
            <a:ext cx="1205868" cy="10866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473CDE-4050-4AD0-861E-49333E29E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177" y="5399706"/>
            <a:ext cx="1244798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3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39A88-DE1A-594B-AE16-FAFCFB331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1A01-6D20-6E4F-9D4C-E89962995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300DA-F36A-1743-9B22-AA6270ABD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98EC8-50A2-574C-BB80-58B65EB4B9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F7FA110-9A99-154A-B57C-13631B41193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DEB91-64D5-9F47-8451-BA77CF993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4B35A-C191-344F-A771-AD179102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D9EB39-26A8-49A5-8E21-1BB28F8DF0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9DA741-F2EE-4859-A2D5-7F7D20112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837" y="3"/>
            <a:ext cx="1061164" cy="956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B31E08-E624-467D-9298-9F27C7683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45" y="-12884"/>
            <a:ext cx="1095423" cy="91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3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3CF29-A3E1-5645-94F5-EF8F7C89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85F41C-B44D-5344-98D2-0203D30377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D69D5-208A-A642-A823-5A9068EEE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2E354-345C-D14C-BA3F-8070181B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F7FA110-9A99-154A-B57C-13631B41193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0BB49-652E-544F-ACBC-09F890848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23324-B8E5-D24F-8493-DB354A0B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E329F9B-EBAA-4323-9F91-7A8938B1E8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37D78C-A441-4459-A6CB-23A0C32F0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837" y="1"/>
            <a:ext cx="1061164" cy="956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669E90-C5BD-47FA-ADC2-88A639E4D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45" y="-12884"/>
            <a:ext cx="1095423" cy="91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2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1F54F-282C-A940-854B-C09B3225B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956EF-982A-224A-A093-5114BE72F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8E762-E408-E34A-9906-F2C7A1F7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F7FA110-9A99-154A-B57C-13631B41193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5C6D9-6895-9448-ABAB-72EC0BAB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49FF6-B084-464B-8514-95A0B296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BB96141-23D0-4B69-9B5F-64580B0441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67F322-261F-44BA-ACA4-2F161D720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837" y="1"/>
            <a:ext cx="1061164" cy="956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DFC7B-06B9-414A-A8D6-16DD38932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45" y="-12884"/>
            <a:ext cx="1095423" cy="91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8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58202A-ACBD-614B-8F43-9090B552DA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7BC27-4962-E54B-BD23-9B9721D62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17079-D811-604C-A6EB-D956CF5C73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F7FA110-9A99-154A-B57C-13631B41193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E7C30-74D2-1E4C-AD84-3D6628130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20D9C-E232-4D43-A43B-BDA9E8BC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53E2E93-70A6-4D5E-BA24-261F173972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17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14592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3"/>
            <a:ext cx="9144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28805" y="1233376"/>
            <a:ext cx="4283708" cy="5071731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29472" y="1233378"/>
            <a:ext cx="4476271" cy="5072173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rgbClr val="50A5AB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73888"/>
            <a:ext cx="9144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36030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7"/>
            <a:ext cx="9144000" cy="1073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00" b="1">
                <a:solidFill>
                  <a:srgbClr val="008C99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128808" y="1233376"/>
            <a:ext cx="8866339" cy="5071731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1pPr>
            <a:lvl2pPr marL="514350" indent="-171450">
              <a:buFontTx/>
              <a:buBlip>
                <a:blip r:embed="rId3"/>
              </a:buBlip>
              <a:defRPr>
                <a:solidFill>
                  <a:srgbClr val="50A5AB"/>
                </a:solidFill>
              </a:defRPr>
            </a:lvl2pPr>
            <a:lvl3pPr marL="857250" indent="-171450">
              <a:buFontTx/>
              <a:buBlip>
                <a:blip r:embed="rId4"/>
              </a:buBlip>
              <a:defRPr>
                <a:solidFill>
                  <a:srgbClr val="50A5AB"/>
                </a:solidFill>
              </a:defRPr>
            </a:lvl3pPr>
            <a:lvl4pPr marL="1200150" indent="-171450">
              <a:buFontTx/>
              <a:buBlip>
                <a:blip r:embed="rId5"/>
              </a:buBlip>
              <a:defRPr>
                <a:solidFill>
                  <a:srgbClr val="50A5AB"/>
                </a:solidFill>
              </a:defRPr>
            </a:lvl4pPr>
            <a:lvl5pPr marL="1543050" indent="-171450">
              <a:buFontTx/>
              <a:buBlip>
                <a:blip r:embed="rId2"/>
              </a:buBlip>
              <a:defRPr>
                <a:solidFill>
                  <a:srgbClr val="50A5AB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73888"/>
            <a:ext cx="9144000" cy="0"/>
          </a:xfrm>
          <a:prstGeom prst="line">
            <a:avLst/>
          </a:prstGeom>
          <a:ln>
            <a:solidFill>
              <a:srgbClr val="00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21549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AB3F651C-711E-489B-B0C8-4FE60B8EAA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8013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AB3F651C-711E-489B-B0C8-4FE60B8EAA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613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0A653-F80F-4D75-946D-FE8E5A1D1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82AF9-7AE5-442E-A669-853AF2758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115B6-EF5F-4D9D-A4FA-99078ED7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FA58-3382-4B00-BEF4-584621AC893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CC84E-3C2B-4218-AFBD-1D60D19FF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8FD8E-A699-438F-A0F6-DCEC736E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189-D7AF-4582-B072-8400D86DA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8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58A8E-3E33-5848-A338-D91912F2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0411"/>
            <a:ext cx="7886700" cy="740344"/>
          </a:xfrm>
        </p:spPr>
        <p:txBody>
          <a:bodyPr>
            <a:noAutofit/>
          </a:bodyPr>
          <a:lstStyle>
            <a:lvl1pPr>
              <a:defRPr sz="3600"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440CC-7D68-334E-94C2-03BC97AB2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66" y="1570288"/>
            <a:ext cx="7886700" cy="470300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7BEB6-8F19-B347-8B91-DF6E4BCB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F7FA110-9A99-154A-B57C-13631B41193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280CD-5FED-1C4A-B4A6-7DC15348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FF0EF-21FA-734B-B11D-AA58AADF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C4BF51-A3FB-4DB1-A3B8-75D0A4C66E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417871-D2C8-914E-960A-A074A1D176FB}"/>
              </a:ext>
            </a:extLst>
          </p:cNvPr>
          <p:cNvCxnSpPr/>
          <p:nvPr/>
        </p:nvCxnSpPr>
        <p:spPr>
          <a:xfrm>
            <a:off x="0" y="1064525"/>
            <a:ext cx="9144000" cy="0"/>
          </a:xfrm>
          <a:prstGeom prst="line">
            <a:avLst/>
          </a:prstGeom>
          <a:ln w="38100">
            <a:solidFill>
              <a:srgbClr val="C72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9AD5C83-FD0C-4A6C-8E0C-B3E30FCE8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837" y="1"/>
            <a:ext cx="1061164" cy="956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3C3C34-0FC1-4F85-BF57-EA1E5844E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414" y="1"/>
            <a:ext cx="1095423" cy="91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32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FDA1E-E9EE-4BEA-ACB1-183E65A16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DB37B-7945-40F7-8AEE-4C06D9C95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EBEC2-76E3-48B3-BEFF-9CE155EC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FA58-3382-4B00-BEF4-584621AC893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4723A-2003-440C-A2C0-B78AF833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90928-041B-4FA9-ADA9-A08C6E4E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189-D7AF-4582-B072-8400D86DA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48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E872-9E0A-41AA-9BFB-38482B07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B545F-7533-4F06-BB17-99882B409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196DC-486B-4CE5-8595-07AC94F5A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FA58-3382-4B00-BEF4-584621AC893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DFD19-5389-4FDE-AF5B-4D6FB0B7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7E6E-3A61-4822-A200-9F652BC5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189-D7AF-4582-B072-8400D86DA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63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EBD2-2BC8-4EA7-8AFE-4C4B2BC6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4A446-E173-4CFB-9C80-1478EA9A7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6684"/>
            <a:ext cx="3867150" cy="4349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239E5-524E-4480-9E71-0065A86D5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6684"/>
            <a:ext cx="3867150" cy="4349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DBB30-7A65-41E4-8095-0041EC9A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FA58-3382-4B00-BEF4-584621AC893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E239E-7F3F-4450-B78B-34646E53A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1AE1A-6657-4552-9C58-1B7B9C46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189-D7AF-4582-B072-8400D86DA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71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C751B-C676-4567-A390-A07E36EE8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6E502-CA66-42AD-B414-210FCF212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E539B-32E3-452E-8488-0A5D05460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35B44C-DE4A-4705-8EBC-B1912292D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C7A07-578C-49F4-B72B-4E5EE2572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C170EA-49B9-429F-A218-77C34CB5A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FA58-3382-4B00-BEF4-584621AC893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348AE6-AF43-4C4B-85CB-E404AB52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B303F-0DE7-408A-90ED-26A7D4B9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189-D7AF-4582-B072-8400D86DA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703F0-E81B-4D1F-874A-4A108E353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E5352-173F-4187-B849-76CFB3A6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FA58-3382-4B00-BEF4-584621AC893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0257B-919A-4AAF-8067-00B0DFD2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16178-26CC-4557-AF2F-8A3012AB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189-D7AF-4582-B072-8400D86DA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24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7FD11-4D48-42EA-BDBB-91080825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FA58-3382-4B00-BEF4-584621AC893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304A72-2F8C-4A9F-85D4-0970CBD3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3ED8E-1F72-496E-81D9-3BE2FA66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189-D7AF-4582-B072-8400D86DA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54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A192E-364F-4FA6-83B8-447CA2CB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19A4E-EC1A-415E-A7DF-F19541A9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89D3A-11BA-4422-A05B-073B3D5EC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E6A9D-EB05-4511-B9E4-FDA10B38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FA58-3382-4B00-BEF4-584621AC893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5AD06-1813-4949-BFA6-DAFA0AA9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BF52C-2DDE-4F13-B998-3D754A30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189-D7AF-4582-B072-8400D86DA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98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065CA-D3CC-4CDB-B5EC-734014FE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5C7DFB-6312-448B-876C-134DFF7F5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1DB13-BF53-4088-B63A-5263202DD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DE6B1-83C1-4B1B-B28B-A254B12A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FA58-3382-4B00-BEF4-584621AC893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0BE6B-2F72-47B2-8A7A-94BDB26C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6DFF2-F21D-4FAD-88D4-5021F903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189-D7AF-4582-B072-8400D86DA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92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D32B-8768-4BDA-96FF-2D149C72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829C7-082F-4E3F-96F9-39AE12265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A8A0B-B5D8-4AF7-9213-8DA041D7D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FA58-3382-4B00-BEF4-584621AC893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9A70A-7D5D-436C-B343-F96BEE1D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3C4C3-33CA-42D2-8B79-B01F2E98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189-D7AF-4582-B072-8400D86DA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40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D9DDBD-F0CF-458B-857D-AC0731D23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6185"/>
            <a:ext cx="1971675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21037-05C2-402D-A907-9D71DF00D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6185"/>
            <a:ext cx="5762625" cy="581024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4A37C-3EE9-432E-8DDA-C3FF3E4A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FA58-3382-4B00-BEF4-584621AC893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0D9BC-B4A2-474B-A94F-E76BFA9D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5AF01-50DB-4D1D-97A8-05AD21C2D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0B189-D7AF-4582-B072-8400D86DA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7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5B5480-4BD0-6F46-8338-C3EDCDD35A2F}"/>
              </a:ext>
            </a:extLst>
          </p:cNvPr>
          <p:cNvSpPr/>
          <p:nvPr/>
        </p:nvSpPr>
        <p:spPr>
          <a:xfrm>
            <a:off x="0" y="0"/>
            <a:ext cx="28557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58A8E-3E33-5848-A338-D91912F2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64" y="2310630"/>
            <a:ext cx="2319266" cy="1514831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440CC-7D68-334E-94C2-03BC97AB2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057" y="286605"/>
            <a:ext cx="5896686" cy="6455391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DB604-FC12-4FEC-B2A8-C64E3C106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96" y="5701954"/>
            <a:ext cx="1205868" cy="1086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FBF672-D28F-47CF-9ED7-70C8D0299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98" y="5703770"/>
            <a:ext cx="1244798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0829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14E7AF-AAF8-D04E-9974-05012B876BFA}"/>
              </a:ext>
            </a:extLst>
          </p:cNvPr>
          <p:cNvSpPr/>
          <p:nvPr/>
        </p:nvSpPr>
        <p:spPr>
          <a:xfrm>
            <a:off x="174010" y="160409"/>
            <a:ext cx="8792570" cy="64587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58A8E-3E33-5848-A338-D91912F2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9" y="2888208"/>
            <a:ext cx="2666432" cy="740344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440CC-7D68-334E-94C2-03BC97AB2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660" y="848360"/>
            <a:ext cx="4840691" cy="5375019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417871-D2C8-914E-960A-A074A1D176FB}"/>
              </a:ext>
            </a:extLst>
          </p:cNvPr>
          <p:cNvCxnSpPr>
            <a:cxnSpLocks/>
          </p:cNvCxnSpPr>
          <p:nvPr/>
        </p:nvCxnSpPr>
        <p:spPr>
          <a:xfrm>
            <a:off x="3295082" y="1310186"/>
            <a:ext cx="0" cy="3916908"/>
          </a:xfrm>
          <a:prstGeom prst="line">
            <a:avLst/>
          </a:prstGeom>
          <a:ln w="38100">
            <a:solidFill>
              <a:srgbClr val="C72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E00BD22-D890-475D-8FF6-0ED4D413D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837" y="1"/>
            <a:ext cx="1061164" cy="9562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429E1A-0A16-4A34-8910-237540079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414" y="-4244"/>
            <a:ext cx="1095423" cy="91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229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F6411-398C-A541-A05A-48A7D1C6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3032B-8CCE-9F40-A4D1-9EB7D01C4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77069-A584-E542-B35C-D54FA457C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F7FA110-9A99-154A-B57C-13631B41193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466C9-F0DF-EE4A-AC33-50373385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98F6B-4131-DB42-BFBF-490DEE4D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0D10BE-EC8B-4CAF-9186-D3125B117F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29B78D-B5A2-4B3A-9FE8-E8931770B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837" y="1"/>
            <a:ext cx="1061164" cy="956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C063AC-2C55-40D2-B13C-D6AFBFA38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626" y="1"/>
            <a:ext cx="1095423" cy="91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9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83357-2DB9-184E-B94A-CF39CD1C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5CF2D-03CD-254A-A244-8FA27D8D5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9ECB2-294D-CB4E-A683-9B858EECA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FC3BC-441F-2340-BD5F-2FB699A4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F7FA110-9A99-154A-B57C-13631B41193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EA6E2-9611-8E4B-A65F-E4F593436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999CE-C3E1-5D45-ABC9-8C98C4D0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86E25A-E24E-4DFE-B97F-0E2DE701E3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C22BCF-B4AC-4EB7-957C-6DBE593BAF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67" y="1"/>
            <a:ext cx="1061164" cy="956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B25070-BA78-4734-9119-F573DC475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45" y="-12884"/>
            <a:ext cx="1095423" cy="91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8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8952-3107-904D-9D87-55183B8B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92B34-DC84-3B41-85CE-97C2E8DD5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02A7E-CB7E-7B4A-BD93-44374F3D5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63652-DF0B-374E-A773-C60F32F1F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74B6F-7760-E44E-AF64-CBFBF2826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EFAEA2-C79A-FE41-A3AC-4BD06281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F7FA110-9A99-154A-B57C-13631B41193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A4A650-1ADB-5E48-8522-ED391884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E68C2D-D44E-F645-AD99-4B795B98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EAAAF0C-72E0-4860-8B9D-7A4686A90E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A0DE68-E610-43CD-B0F2-FD0A5D868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837" y="1334"/>
            <a:ext cx="1061164" cy="9562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76C859-AD96-421F-97C6-6847F4E1D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45" y="-12884"/>
            <a:ext cx="1095423" cy="91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2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A9A7-F50A-F843-9CFB-A940D083F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60E1FE-7675-4BFF-A4A8-6F5CB5C18C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837" y="3"/>
            <a:ext cx="1061164" cy="956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017D7C-FDE8-4EE0-B257-656D509B0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45" y="-12884"/>
            <a:ext cx="1095423" cy="91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1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F492A9-A62D-9E44-9912-364BC3B1C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F7FA110-9A99-154A-B57C-13631B41193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01403-102E-5442-89F9-75FE3967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2A025-41FB-A74F-A1CF-F7E35CA4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1384AE-91DB-4687-94B9-93A6B3CC74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4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D4B3C6-249E-B34B-B3B8-17179CB5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9352C-6A0C-8441-B471-C21E3EF63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BA60A4C6-28BC-43FC-BB70-405F1D4A17A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04800" y="1066800"/>
            <a:ext cx="8458200" cy="1588"/>
          </a:xfrm>
          <a:prstGeom prst="line">
            <a:avLst/>
          </a:prstGeom>
          <a:noFill/>
          <a:ln w="9525" algn="ctr">
            <a:solidFill>
              <a:srgbClr val="007CA4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29269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  <p:sldLayoutId id="2147484048" r:id="rId17"/>
    <p:sldLayoutId id="2147484049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B7DA4-42A8-401B-83BF-3E1039DA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60491-449A-4ED4-BFD1-9B4D20DCE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B3260-FBE1-46C9-9EEC-FA4FD274BE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5FA58-3382-4B00-BEF4-584621AC893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9FDED-74FC-4474-A2FA-DF383D47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6E1EA-74C1-44E8-AC12-1AD5F3A8C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B189-D7AF-4582-B072-8400D86DA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42/peds.146.1_MeetingAbstract.234-a" TargetMode="External"/><Relationship Id="rId2" Type="http://schemas.openxmlformats.org/officeDocument/2006/relationships/hyperlink" Target="https://doi.org/10.1093/jpids/piaa032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743" y="762001"/>
            <a:ext cx="4476466" cy="2209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latin typeface="Arial" charset="0"/>
                <a:cs typeface="Arial" charset="0"/>
              </a:rPr>
              <a:t>Tuberculosis Infection – Pediatric Challenges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spcAft>
                <a:spcPts val="0"/>
              </a:spcAft>
            </a:pPr>
            <a:r>
              <a:rPr lang="en-US" dirty="0">
                <a:latin typeface="Arial" charset="0"/>
                <a:cs typeface="Arial" charset="0"/>
              </a:rPr>
              <a:t>Vandana L. Madhavan, MD, MPH</a:t>
            </a:r>
          </a:p>
          <a:p>
            <a:pPr eaLnBrk="1" hangingPunct="1">
              <a:spcAft>
                <a:spcPts val="0"/>
              </a:spcAft>
            </a:pPr>
            <a:r>
              <a:rPr lang="en-US" dirty="0">
                <a:latin typeface="Arial" charset="0"/>
                <a:cs typeface="Arial" charset="0"/>
              </a:rPr>
              <a:t>Clinical Director, </a:t>
            </a:r>
          </a:p>
          <a:p>
            <a:pPr eaLnBrk="1" hangingPunct="1">
              <a:spcAft>
                <a:spcPts val="0"/>
              </a:spcAft>
            </a:pPr>
            <a:r>
              <a:rPr lang="en-US" dirty="0">
                <a:latin typeface="Arial" charset="0"/>
                <a:cs typeface="Arial" charset="0"/>
              </a:rPr>
              <a:t>Pediatric Infectious Disease</a:t>
            </a:r>
          </a:p>
          <a:p>
            <a:pPr eaLnBrk="1" hangingPunct="1">
              <a:spcAft>
                <a:spcPts val="0"/>
              </a:spcAft>
            </a:pPr>
            <a:r>
              <a:rPr lang="en-US" dirty="0">
                <a:latin typeface="Arial" charset="0"/>
                <a:cs typeface="Arial" charset="0"/>
              </a:rPr>
              <a:t>MassGeneral Hospital for Children</a:t>
            </a:r>
          </a:p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February 11,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52400"/>
            <a:ext cx="7219950" cy="1371599"/>
          </a:xfrm>
        </p:spPr>
        <p:txBody>
          <a:bodyPr/>
          <a:lstStyle/>
          <a:p>
            <a:r>
              <a:rPr lang="en-US" altLang="en-US" sz="2000" dirty="0"/>
              <a:t>Guidance on strategy for use of TST and IGRA for </a:t>
            </a:r>
            <a:br>
              <a:rPr lang="en-US" altLang="en-US" sz="2000" dirty="0"/>
            </a:br>
            <a:r>
              <a:rPr lang="en-US" altLang="en-US" sz="2000" dirty="0"/>
              <a:t>diagnosis of LTBI by age and BCG immunization status </a:t>
            </a:r>
            <a:br>
              <a:rPr lang="en-US" altLang="en-US" sz="2000" dirty="0"/>
            </a:br>
            <a:r>
              <a:rPr lang="en-US" altLang="en-US" sz="2000" dirty="0"/>
              <a:t>– AAP Red Book, 2018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19050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C4BF51-A3FB-4DB1-A3B8-75D0A4C66E2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5029200" cy="518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4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Screening Test: What Next?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384AE-91DB-4687-94B9-93A6B3CC746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808038"/>
          </a:xfrm>
        </p:spPr>
        <p:txBody>
          <a:bodyPr/>
          <a:lstStyle/>
          <a:p>
            <a:r>
              <a:rPr lang="en-US" altLang="en-US" sz="2600" b="0" dirty="0">
                <a:ea typeface="ヒラギノ角ゴ Pro W3"/>
                <a:cs typeface="Geneva"/>
              </a:rPr>
              <a:t>Evaluation of child with TST or </a:t>
            </a:r>
            <a:br>
              <a:rPr lang="en-US" altLang="en-US" sz="2600" dirty="0">
                <a:ea typeface="ヒラギノ角ゴ Pro W3"/>
                <a:cs typeface="Geneva"/>
              </a:rPr>
            </a:br>
            <a:r>
              <a:rPr lang="en-US" altLang="en-US" sz="2600" b="0" dirty="0">
                <a:ea typeface="ヒラギノ角ゴ Pro W3"/>
                <a:cs typeface="Geneva"/>
              </a:rPr>
              <a:t>IGRA positivity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152900"/>
          </a:xfrm>
        </p:spPr>
        <p:txBody>
          <a:bodyPr/>
          <a:lstStyle/>
          <a:p>
            <a:r>
              <a:rPr lang="en-US" altLang="en-US" sz="2400" dirty="0">
                <a:ea typeface="ヒラギノ角ゴ Pro W3"/>
                <a:cs typeface="Geneva"/>
              </a:rPr>
              <a:t>Evaluation of all children with a positive TB test should include:</a:t>
            </a:r>
          </a:p>
          <a:p>
            <a:pPr lvl="1"/>
            <a:r>
              <a:rPr lang="en-US" altLang="en-US" sz="2400" dirty="0">
                <a:ea typeface="ヒラギノ角ゴ Pro W3"/>
              </a:rPr>
              <a:t>Symptom analysis </a:t>
            </a:r>
          </a:p>
          <a:p>
            <a:pPr lvl="2"/>
            <a:r>
              <a:rPr lang="en-US" altLang="en-US" sz="2400" dirty="0">
                <a:ea typeface="ヒラギノ角ゴ Pro W3"/>
              </a:rPr>
              <a:t>Remember infants/young children may not have “classic” symptoms</a:t>
            </a:r>
          </a:p>
          <a:p>
            <a:pPr lvl="1"/>
            <a:r>
              <a:rPr lang="en-US" altLang="en-US" sz="2400" dirty="0">
                <a:ea typeface="ヒラギノ角ゴ Pro W3"/>
              </a:rPr>
              <a:t>Physical examination</a:t>
            </a:r>
          </a:p>
          <a:p>
            <a:pPr lvl="1"/>
            <a:r>
              <a:rPr lang="en-US" altLang="en-US" sz="2400" dirty="0">
                <a:ea typeface="ヒラギノ角ゴ Pro W3"/>
              </a:rPr>
              <a:t>Chest radiographs (PA &amp; lateral preferred, not portable AP)</a:t>
            </a:r>
          </a:p>
          <a:p>
            <a:pPr lvl="1"/>
            <a:r>
              <a:rPr lang="en-US" altLang="en-US" sz="2400" dirty="0">
                <a:ea typeface="ヒラギノ角ゴ Pro W3"/>
              </a:rPr>
              <a:t>Household investigation</a:t>
            </a:r>
          </a:p>
          <a:p>
            <a:endParaRPr lang="en-US" altLang="en-US" sz="3600" dirty="0">
              <a:ea typeface="ヒラギノ角ゴ Pro W3"/>
              <a:cs typeface="Gene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Imaging Pearls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PA/lateral CXR</a:t>
            </a:r>
          </a:p>
          <a:p>
            <a:pPr lvl="1"/>
            <a:r>
              <a:rPr lang="en-US" sz="2000" dirty="0"/>
              <a:t>Children &lt;5</a:t>
            </a:r>
          </a:p>
          <a:p>
            <a:pPr lvl="1"/>
            <a:r>
              <a:rPr lang="en-US" sz="2000" dirty="0"/>
              <a:t>Symptomatic</a:t>
            </a:r>
          </a:p>
          <a:p>
            <a:pPr lvl="1"/>
            <a:r>
              <a:rPr lang="en-US" sz="2000" dirty="0"/>
              <a:t>Household contact</a:t>
            </a:r>
          </a:p>
          <a:p>
            <a:pPr lvl="1"/>
            <a:r>
              <a:rPr lang="en-US" sz="2000" dirty="0"/>
              <a:t>Previously concerning portable or single-view</a:t>
            </a:r>
          </a:p>
          <a:p>
            <a:pPr lvl="1"/>
            <a:r>
              <a:rPr lang="en-US" sz="2000" dirty="0"/>
              <a:t>Any other concerns</a:t>
            </a:r>
          </a:p>
          <a:p>
            <a:r>
              <a:rPr lang="en-US" sz="2000" dirty="0"/>
              <a:t>Low threshold for low-dose chest CT</a:t>
            </a:r>
          </a:p>
          <a:p>
            <a:pPr lvl="1"/>
            <a:r>
              <a:rPr lang="en-US" sz="2000" dirty="0"/>
              <a:t>Need contrast for </a:t>
            </a:r>
            <a:r>
              <a:rPr lang="en-US" sz="2000" b="1" dirty="0"/>
              <a:t>lymphadenopathy</a:t>
            </a:r>
          </a:p>
          <a:p>
            <a:pPr lvl="1"/>
            <a:r>
              <a:rPr lang="en-US" sz="2000" dirty="0"/>
              <a:t>Better for subtle findings</a:t>
            </a:r>
          </a:p>
          <a:p>
            <a:pPr lvl="1"/>
            <a:r>
              <a:rPr lang="en-US" sz="2000" dirty="0"/>
              <a:t>Younger children without microbiology data – imaging may be only concrete information to follow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A8207-8DCC-452C-AFF8-CED425C57D4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405060"/>
          </a:xfrm>
        </p:spPr>
        <p:txBody>
          <a:bodyPr/>
          <a:lstStyle/>
          <a:p>
            <a:r>
              <a:rPr lang="en-US" dirty="0"/>
              <a:t>Treatment – TB infection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6E0C3-BFE5-43B3-B952-795D584D684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TB Infection Recommendations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332676"/>
              </p:ext>
            </p:extLst>
          </p:nvPr>
        </p:nvGraphicFramePr>
        <p:xfrm>
          <a:off x="654050" y="1570038"/>
          <a:ext cx="788670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28742863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2538290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62537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marL="85261" marR="8526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Medication</a:t>
                      </a:r>
                      <a:r>
                        <a:rPr lang="en-US" baseline="0" dirty="0"/>
                        <a:t>(s)</a:t>
                      </a:r>
                      <a:endParaRPr lang="en-US" dirty="0"/>
                    </a:p>
                  </a:txBody>
                  <a:tcPr marL="85261" marR="8526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Details</a:t>
                      </a:r>
                    </a:p>
                  </a:txBody>
                  <a:tcPr marL="85261" marR="85261"/>
                </a:tc>
                <a:extLst>
                  <a:ext uri="{0D108BD9-81ED-4DB2-BD59-A6C34878D82A}">
                    <a16:rowId xmlns:a16="http://schemas.microsoft.com/office/drawing/2014/main" val="1662786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9H</a:t>
                      </a:r>
                    </a:p>
                  </a:txBody>
                  <a:tcPr marL="85261" marR="8526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Isoniazid</a:t>
                      </a:r>
                      <a:r>
                        <a:rPr lang="en-US" baseline="0" dirty="0"/>
                        <a:t> QD x 9 months</a:t>
                      </a:r>
                      <a:endParaRPr lang="en-US" dirty="0"/>
                    </a:p>
                  </a:txBody>
                  <a:tcPr marL="85261" marR="8526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</a:t>
                      </a:r>
                      <a:r>
                        <a:rPr lang="en-US" baseline="0" dirty="0"/>
                        <a:t> need B6</a:t>
                      </a:r>
                      <a:endParaRPr lang="en-US" dirty="0"/>
                    </a:p>
                  </a:txBody>
                  <a:tcPr marL="85261" marR="85261"/>
                </a:tc>
                <a:extLst>
                  <a:ext uri="{0D108BD9-81ED-4DB2-BD59-A6C34878D82A}">
                    <a16:rowId xmlns:a16="http://schemas.microsoft.com/office/drawing/2014/main" val="3353734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4R</a:t>
                      </a:r>
                    </a:p>
                  </a:txBody>
                  <a:tcPr marL="85261" marR="8526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Rifampin QD x 4 months</a:t>
                      </a:r>
                    </a:p>
                  </a:txBody>
                  <a:tcPr marL="85261" marR="8526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Counseling re:</a:t>
                      </a:r>
                      <a:r>
                        <a:rPr lang="en-US" baseline="0" dirty="0"/>
                        <a:t> other Rx</a:t>
                      </a:r>
                      <a:endParaRPr lang="en-US" dirty="0"/>
                    </a:p>
                  </a:txBody>
                  <a:tcPr marL="85261" marR="85261"/>
                </a:tc>
                <a:extLst>
                  <a:ext uri="{0D108BD9-81ED-4DB2-BD59-A6C34878D82A}">
                    <a16:rowId xmlns:a16="http://schemas.microsoft.com/office/drawing/2014/main" val="1766818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3HP</a:t>
                      </a:r>
                    </a:p>
                  </a:txBody>
                  <a:tcPr marL="85261" marR="8526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Isoniazid/Rifapentine</a:t>
                      </a:r>
                      <a:r>
                        <a:rPr lang="en-US" baseline="0" dirty="0"/>
                        <a:t> QW x 3 months (12 weeks)</a:t>
                      </a:r>
                      <a:endParaRPr lang="en-US" dirty="0"/>
                    </a:p>
                  </a:txBody>
                  <a:tcPr marL="85261" marR="8526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Weekly DOT, higher doses</a:t>
                      </a:r>
                    </a:p>
                  </a:txBody>
                  <a:tcPr marL="85261" marR="85261"/>
                </a:tc>
                <a:extLst>
                  <a:ext uri="{0D108BD9-81ED-4DB2-BD59-A6C34878D82A}">
                    <a16:rowId xmlns:a16="http://schemas.microsoft.com/office/drawing/2014/main" val="31169003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4BF51-A3FB-4DB1-A3B8-75D0A4C66E2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286932"/>
            <a:ext cx="887800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Isoniazid has historically been first-line medication choice in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Rifampin increasingly used given equivalent efficacy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2018 Red Book lists recommendations for pediatric TB infection: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3HP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Alternative regimens are recommended by AAP/CDC for patients who are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not able to tolerate above regimens</a:t>
            </a:r>
          </a:p>
        </p:txBody>
      </p:sp>
    </p:spTree>
    <p:extLst>
      <p:ext uri="{BB962C8B-B14F-4D97-AF65-F5344CB8AC3E}">
        <p14:creationId xmlns:p14="http://schemas.microsoft.com/office/powerpoint/2010/main" val="3896623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TB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altLang="en-US" sz="2400" dirty="0">
                <a:ea typeface="ヒラギノ角ゴ Pro W3"/>
                <a:cs typeface="ヒラギノ角ゴ Pro W3"/>
              </a:rPr>
              <a:t>12 weeks of isoniazid (15 mg/kg, max. 900mg) + </a:t>
            </a:r>
            <a:r>
              <a:rPr lang="en-US" altLang="en-US" sz="2400" dirty="0" err="1">
                <a:ea typeface="ヒラギノ角ゴ Pro W3"/>
                <a:cs typeface="ヒラギノ角ゴ Pro W3"/>
              </a:rPr>
              <a:t>rifapentine</a:t>
            </a:r>
            <a:endParaRPr lang="en-US" altLang="en-US" sz="2400" dirty="0">
              <a:ea typeface="ヒラギノ角ゴ Pro W3"/>
              <a:cs typeface="ヒラギノ角ゴ Pro W3"/>
            </a:endParaRPr>
          </a:p>
          <a:p>
            <a:pPr lvl="1">
              <a:spcAft>
                <a:spcPts val="0"/>
              </a:spcAft>
            </a:pPr>
            <a:r>
              <a:rPr lang="en-US" sz="1600" dirty="0"/>
              <a:t>10.0–14.0 kg - 300 mg</a:t>
            </a:r>
          </a:p>
          <a:p>
            <a:pPr lvl="1">
              <a:spcAft>
                <a:spcPts val="0"/>
              </a:spcAft>
            </a:pPr>
            <a:r>
              <a:rPr lang="en-US" sz="1600" dirty="0"/>
              <a:t>14.1–25.0 kg - 450 mg</a:t>
            </a:r>
          </a:p>
          <a:p>
            <a:pPr lvl="1">
              <a:spcAft>
                <a:spcPts val="0"/>
              </a:spcAft>
            </a:pPr>
            <a:r>
              <a:rPr lang="en-US" sz="1600" dirty="0"/>
              <a:t>25.1–32.0 kg - 600 mg</a:t>
            </a:r>
          </a:p>
          <a:p>
            <a:pPr lvl="1">
              <a:spcAft>
                <a:spcPts val="0"/>
              </a:spcAft>
            </a:pPr>
            <a:r>
              <a:rPr lang="en-US" sz="1600" dirty="0"/>
              <a:t>32.1–49.9 kg - 750 mg</a:t>
            </a:r>
          </a:p>
          <a:p>
            <a:pPr lvl="1">
              <a:spcAft>
                <a:spcPts val="0"/>
              </a:spcAft>
            </a:pPr>
            <a:r>
              <a:rPr lang="en-US" sz="1600" dirty="0"/>
              <a:t>≥50.0 kg - 900 mg maximum</a:t>
            </a:r>
          </a:p>
          <a:p>
            <a:pPr>
              <a:spcAft>
                <a:spcPts val="0"/>
              </a:spcAft>
            </a:pPr>
            <a:r>
              <a:rPr lang="en-US" altLang="en-US" sz="2400" dirty="0">
                <a:ea typeface="ヒラギノ角ゴ Pro W3"/>
                <a:cs typeface="Geneva"/>
              </a:rPr>
              <a:t>Recommended as option for </a:t>
            </a:r>
            <a:r>
              <a:rPr lang="en-US" altLang="en-US" sz="2400" u="sng" dirty="0">
                <a:ea typeface="ヒラギノ角ゴ Pro W3"/>
                <a:cs typeface="Geneva"/>
              </a:rPr>
              <a:t>&gt;</a:t>
            </a:r>
            <a:r>
              <a:rPr lang="en-US" altLang="en-US" sz="2400" dirty="0">
                <a:ea typeface="ヒラギノ角ゴ Pro W3"/>
                <a:cs typeface="Geneva"/>
              </a:rPr>
              <a:t>5 years (“most experts”)</a:t>
            </a:r>
          </a:p>
          <a:p>
            <a:pPr lvl="1">
              <a:spcAft>
                <a:spcPts val="0"/>
              </a:spcAft>
            </a:pPr>
            <a:r>
              <a:rPr lang="en-US" altLang="en-US" dirty="0">
                <a:ea typeface="ヒラギノ角ゴ Pro W3"/>
                <a:cs typeface="Geneva"/>
              </a:rPr>
              <a:t>Pros: Done in 12 weeks, no home Rx</a:t>
            </a:r>
          </a:p>
          <a:p>
            <a:pPr lvl="1">
              <a:spcAft>
                <a:spcPts val="0"/>
              </a:spcAft>
            </a:pPr>
            <a:r>
              <a:rPr lang="en-US" altLang="en-US" dirty="0">
                <a:ea typeface="ヒラギノ角ゴ Pro W3"/>
                <a:cs typeface="Geneva"/>
              </a:rPr>
              <a:t>Cons: Need to adhere to weekly visits w/in 24-hour window, increased side effects</a:t>
            </a:r>
          </a:p>
          <a:p>
            <a:pPr lvl="1">
              <a:spcAft>
                <a:spcPts val="0"/>
              </a:spcAft>
            </a:pPr>
            <a:r>
              <a:rPr lang="en-US" altLang="en-US" dirty="0">
                <a:ea typeface="ヒラギノ角ゴ Pro W3"/>
                <a:cs typeface="Geneva"/>
              </a:rPr>
              <a:t>Role for telemedicine? Need to make sure medications delivered, </a:t>
            </a:r>
            <a:r>
              <a:rPr lang="en-US" altLang="en-US" dirty="0" err="1">
                <a:ea typeface="ヒラギノ角ゴ Pro W3"/>
                <a:cs typeface="Geneva"/>
              </a:rPr>
              <a:t>etc</a:t>
            </a:r>
            <a:r>
              <a:rPr lang="en-US" altLang="en-US" dirty="0">
                <a:ea typeface="ヒラギノ角ゴ Pro W3"/>
                <a:cs typeface="Geneva"/>
              </a:rPr>
              <a:t>/</a:t>
            </a:r>
          </a:p>
          <a:p>
            <a:pPr>
              <a:spcAft>
                <a:spcPts val="0"/>
              </a:spcAft>
            </a:pPr>
            <a:r>
              <a:rPr lang="en-US" altLang="en-US" sz="2400" dirty="0">
                <a:ea typeface="ヒラギノ角ゴ Pro W3"/>
                <a:cs typeface="Geneva"/>
              </a:rPr>
              <a:t>Children 2-5 years of age</a:t>
            </a:r>
          </a:p>
          <a:p>
            <a:pPr lvl="1">
              <a:spcAft>
                <a:spcPts val="0"/>
              </a:spcAft>
            </a:pPr>
            <a:r>
              <a:rPr lang="en-US" altLang="en-US" dirty="0">
                <a:ea typeface="ヒラギノ角ゴ Pro W3"/>
              </a:rPr>
              <a:t>Increasing CDC safety and efficacy data to support use (“some experts”)</a:t>
            </a:r>
          </a:p>
          <a:p>
            <a:pPr>
              <a:spcAft>
                <a:spcPts val="0"/>
              </a:spcAft>
            </a:pPr>
            <a:r>
              <a:rPr lang="en-US" altLang="en-US" sz="2400" dirty="0">
                <a:ea typeface="ヒラギノ角ゴ Pro W3"/>
                <a:cs typeface="Geneva"/>
              </a:rPr>
              <a:t>Children &lt;2 years of age</a:t>
            </a:r>
          </a:p>
          <a:p>
            <a:pPr lvl="1">
              <a:spcAft>
                <a:spcPts val="0"/>
              </a:spcAft>
            </a:pPr>
            <a:r>
              <a:rPr lang="en-US" altLang="en-US" dirty="0">
                <a:ea typeface="Geneva"/>
              </a:rPr>
              <a:t>Not recommended - lack of safety and pharmacokinetic data</a:t>
            </a:r>
          </a:p>
          <a:p>
            <a:pPr lvl="1">
              <a:spcAft>
                <a:spcPts val="0"/>
              </a:spcAft>
            </a:pPr>
            <a:endParaRPr lang="en-US" dirty="0"/>
          </a:p>
          <a:p>
            <a:pPr lvl="1"/>
            <a:endParaRPr lang="en-US" altLang="en-US" sz="2400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4BF51-A3FB-4DB1-A3B8-75D0A4C66E2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8734269" cy="808037"/>
          </a:xfrm>
        </p:spPr>
        <p:txBody>
          <a:bodyPr/>
          <a:lstStyle/>
          <a:p>
            <a:r>
              <a:rPr lang="en-US" altLang="en-US" b="0" dirty="0">
                <a:ea typeface="ヒラギノ角ゴ Pro W3"/>
                <a:cs typeface="Geneva"/>
              </a:rPr>
              <a:t>Treatment of TB Infection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dirty="0">
                <a:ea typeface="ヒラギノ角ゴ Pro W3"/>
                <a:cs typeface="Geneva"/>
              </a:rPr>
              <a:t>Rifampin 15-20 mg/kg (max. 600 mg) PO daily for 4 months</a:t>
            </a:r>
          </a:p>
          <a:p>
            <a:pPr lvl="1"/>
            <a:r>
              <a:rPr lang="en-US" altLang="en-US" sz="2000" dirty="0">
                <a:ea typeface="ヒラギノ角ゴ Pro W3"/>
              </a:rPr>
              <a:t>4-month course ~ 9-month course of INH (</a:t>
            </a:r>
            <a:r>
              <a:rPr lang="en-US" altLang="en-US" sz="2000" dirty="0">
                <a:ea typeface="ヒラギノ角ゴ Pro W3"/>
                <a:cs typeface="Geneva"/>
              </a:rPr>
              <a:t>Cruz &amp; Starke, </a:t>
            </a:r>
            <a:r>
              <a:rPr lang="en-US" altLang="en-US" sz="2000" dirty="0">
                <a:solidFill>
                  <a:srgbClr val="000000"/>
                </a:solidFill>
                <a:ea typeface="ヒラギノ角ゴ Pro W3"/>
                <a:cs typeface="Geneva"/>
              </a:rPr>
              <a:t>IJTLD 2014) </a:t>
            </a:r>
          </a:p>
          <a:p>
            <a:pPr lvl="1"/>
            <a:r>
              <a:rPr lang="en-US" altLang="en-US" sz="2000" dirty="0">
                <a:ea typeface="ヒラギノ角ゴ Pro W3"/>
              </a:rPr>
              <a:t>INH not tolerated</a:t>
            </a:r>
          </a:p>
          <a:p>
            <a:pPr lvl="1"/>
            <a:r>
              <a:rPr lang="en-US" altLang="en-US" sz="2000" dirty="0">
                <a:ea typeface="ヒラギノ角ゴ Pro W3"/>
              </a:rPr>
              <a:t>Index patient isolate INH-resistant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Counseling re: tears/urine, increased/decreased metabolism of other medications (esp. OCP)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Nitrosamine contamination*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Capsules (150mg and 300mg) – can be opened and mixed with </a:t>
            </a:r>
            <a:r>
              <a:rPr lang="en-US" altLang="en-US" sz="2000" u="sng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small amount</a:t>
            </a:r>
            <a:r>
              <a:rPr lang="en-US" altLang="en-US" sz="20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 of (non-dairy) food/liquid – juice, honey (if &gt;1), jam/jelly, non-dairy pudding, </a:t>
            </a:r>
            <a:r>
              <a:rPr lang="en-US" altLang="en-US" sz="2000" u="sng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chocolate syrup </a:t>
            </a:r>
            <a:r>
              <a:rPr lang="en-US" altLang="en-US" sz="20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(great for masking bitter tastes)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Suspension – can stain teeth (try straw if old enough), needs to be refilled every 3 weeks</a:t>
            </a:r>
          </a:p>
          <a:p>
            <a:pPr lvl="1"/>
            <a:r>
              <a:rPr lang="en-US" altLang="en-US" sz="2000" dirty="0">
                <a:ea typeface="ヒラギノ角ゴ Pro W3"/>
                <a:cs typeface="Geneva"/>
              </a:rPr>
              <a:t>Night-time administration to minimize nausea</a:t>
            </a:r>
          </a:p>
          <a:p>
            <a:pPr marL="342900" lvl="1" indent="0">
              <a:buNone/>
            </a:pPr>
            <a:endParaRPr lang="en-US" altLang="en-US" sz="200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/>
              <a:t>Nitrosamines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8477"/>
            <a:ext cx="8456335" cy="4525963"/>
          </a:xfrm>
        </p:spPr>
        <p:txBody>
          <a:bodyPr>
            <a:normAutofit/>
          </a:bodyPr>
          <a:lstStyle/>
          <a:p>
            <a:r>
              <a:rPr lang="en-US" sz="2000" dirty="0"/>
              <a:t>FDA recently notified providers about discovery of excess </a:t>
            </a:r>
            <a:r>
              <a:rPr lang="en-US" sz="2000" b="1" dirty="0"/>
              <a:t>nitrosamine impurities </a:t>
            </a:r>
            <a:r>
              <a:rPr lang="en-US" sz="2000" dirty="0"/>
              <a:t>in rifampin and rifapentine</a:t>
            </a:r>
          </a:p>
          <a:p>
            <a:pPr lvl="1"/>
            <a:r>
              <a:rPr lang="en-US" sz="2000" dirty="0"/>
              <a:t>Common compounds found in many foods and beverages…with carcinogenic potential</a:t>
            </a:r>
          </a:p>
          <a:p>
            <a:pPr lvl="1"/>
            <a:r>
              <a:rPr lang="en-US" sz="2000" dirty="0"/>
              <a:t>Risk is believed to be extremely low, requiring long-term exposure</a:t>
            </a:r>
          </a:p>
          <a:p>
            <a:r>
              <a:rPr lang="en-US" sz="2000" dirty="0"/>
              <a:t>In order to maintain the supply of these drugs for treatment of TB disease, FDA raised the maximum acceptable limits for these contaminants in these drugs</a:t>
            </a:r>
          </a:p>
          <a:p>
            <a:pPr lvl="1"/>
            <a:r>
              <a:rPr lang="en-US" sz="2000" dirty="0"/>
              <a:t>31x for rifampin, 200x for rifapentine*</a:t>
            </a:r>
          </a:p>
          <a:p>
            <a:r>
              <a:rPr lang="en-US" sz="2000" dirty="0"/>
              <a:t>National TB Controllers Association (NTCA) and CDC are in dialog with FDA and manufacturers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70526" y="632460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* 10/2020</a:t>
            </a:r>
          </a:p>
        </p:txBody>
      </p:sp>
    </p:spTree>
    <p:extLst>
      <p:ext uri="{BB962C8B-B14F-4D97-AF65-F5344CB8AC3E}">
        <p14:creationId xmlns:p14="http://schemas.microsoft.com/office/powerpoint/2010/main" val="456720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Nitrosamines and </a:t>
            </a:r>
            <a:r>
              <a:rPr lang="en-US" dirty="0" err="1"/>
              <a:t>Rifamycins</a:t>
            </a:r>
            <a:r>
              <a:rPr lang="en-US" dirty="0"/>
              <a:t>:</a:t>
            </a:r>
            <a:br>
              <a:rPr lang="en-US"/>
            </a:br>
            <a:r>
              <a:rPr lang="en-US"/>
              <a:t>Recommendations (MDPH*)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b="1" dirty="0"/>
              <a:t>Treatment of latent TB infection: </a:t>
            </a:r>
          </a:p>
          <a:p>
            <a:pPr lvl="1"/>
            <a:r>
              <a:rPr lang="en-US" sz="2000" b="1" dirty="0"/>
              <a:t>Currently receiving rifampin or rifapentine:</a:t>
            </a:r>
            <a:r>
              <a:rPr lang="en-US" sz="2000" dirty="0"/>
              <a:t> continue this treatment, although a change to isoniazid (INH) is acceptable </a:t>
            </a:r>
            <a:r>
              <a:rPr lang="en-US" sz="2000" i="1" dirty="0"/>
              <a:t>if preferred by the patient/family</a:t>
            </a:r>
            <a:endParaRPr lang="en-US" sz="2000" dirty="0"/>
          </a:p>
          <a:p>
            <a:pPr lvl="1"/>
            <a:r>
              <a:rPr lang="en-US" sz="2000" b="1" dirty="0"/>
              <a:t>Newly diagnosed LTBI</a:t>
            </a:r>
            <a:r>
              <a:rPr lang="en-US" sz="2000" dirty="0"/>
              <a:t>: Until more information becomes available, consider alternative treatment strategies </a:t>
            </a:r>
            <a:r>
              <a:rPr lang="en-US" sz="2000" i="1" dirty="0"/>
              <a:t>in discussion with the patient/family</a:t>
            </a:r>
          </a:p>
          <a:p>
            <a:r>
              <a:rPr lang="en-US" sz="2000" b="1" dirty="0"/>
              <a:t>Treatment of TB disease: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Continue use of rifampin </a:t>
            </a:r>
            <a:r>
              <a:rPr lang="en-US" sz="2000" i="1" dirty="0"/>
              <a:t>if acceptable to the patient</a:t>
            </a:r>
            <a:r>
              <a:rPr lang="en-US" sz="2000" dirty="0"/>
              <a:t>, as the risk of not taking rifampin likely outweighs any potential risk from nitrosamine impurities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8674" y="627530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12/2020</a:t>
            </a:r>
          </a:p>
        </p:txBody>
      </p:sp>
    </p:spTree>
    <p:extLst>
      <p:ext uri="{BB962C8B-B14F-4D97-AF65-F5344CB8AC3E}">
        <p14:creationId xmlns:p14="http://schemas.microsoft.com/office/powerpoint/2010/main" val="405386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no relevant disclosures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4BF51-A3FB-4DB1-A3B8-75D0A4C66E2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808038"/>
          </a:xfrm>
        </p:spPr>
        <p:txBody>
          <a:bodyPr/>
          <a:lstStyle/>
          <a:p>
            <a:r>
              <a:rPr lang="en-US" altLang="en-US" b="0" dirty="0">
                <a:ea typeface="ヒラギノ角ゴ Pro W3"/>
                <a:cs typeface="Geneva"/>
              </a:rPr>
              <a:t>Treatment of TB Infection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45339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0066"/>
              </a:buClr>
            </a:pPr>
            <a:r>
              <a:rPr lang="en-US" altLang="en-US" sz="2400" dirty="0">
                <a:ea typeface="ヒラギノ角ゴ Pro W3"/>
                <a:cs typeface="Geneva"/>
              </a:rPr>
              <a:t>INH 10-15 (20) mg/kg (max. 300 mg) PO daily for 270 doses</a:t>
            </a:r>
          </a:p>
          <a:p>
            <a:pPr lvl="1">
              <a:buClr>
                <a:srgbClr val="000066"/>
              </a:buClr>
            </a:pPr>
            <a:r>
              <a:rPr lang="en-US" altLang="en-US" sz="2000" dirty="0">
                <a:ea typeface="ヒラギノ角ゴ Pro W3"/>
              </a:rPr>
              <a:t>Efficacy approaches 100%</a:t>
            </a:r>
          </a:p>
          <a:p>
            <a:pPr lvl="1">
              <a:buClr>
                <a:srgbClr val="000066"/>
              </a:buClr>
            </a:pPr>
            <a:r>
              <a:rPr lang="en-US" altLang="en-US" sz="2000" dirty="0">
                <a:ea typeface="ヒラギノ角ゴ Pro W3"/>
              </a:rPr>
              <a:t>Adherence low (&lt;75%)</a:t>
            </a:r>
          </a:p>
          <a:p>
            <a:pPr lvl="1">
              <a:buClr>
                <a:srgbClr val="000066"/>
              </a:buClr>
            </a:pPr>
            <a:r>
              <a:rPr lang="en-US" altLang="en-US" sz="2000" dirty="0">
                <a:ea typeface="ヒラギノ角ゴ Pro W3"/>
                <a:cs typeface="Geneva"/>
              </a:rPr>
              <a:t>Alternative: Twice-weekly directly observed (DOT) INH 20-40 mg/kg (max. 900 mg) PO for 72 doses</a:t>
            </a:r>
          </a:p>
          <a:p>
            <a:pPr>
              <a:buClr>
                <a:srgbClr val="000066"/>
              </a:buClr>
            </a:pPr>
            <a:r>
              <a:rPr lang="en-US" altLang="en-US" sz="2400" dirty="0">
                <a:ea typeface="ヒラギノ角ゴ Pro W3"/>
                <a:cs typeface="Geneva"/>
              </a:rPr>
              <a:t>Counseling re: avoidance of acetaminophen and alcohol, side effects/toxicity (mostly minor)</a:t>
            </a:r>
          </a:p>
          <a:p>
            <a:pPr>
              <a:buClr>
                <a:srgbClr val="000066"/>
              </a:buClr>
            </a:pPr>
            <a:r>
              <a:rPr lang="en-US" altLang="en-US" sz="2400" dirty="0">
                <a:ea typeface="ヒラギノ角ゴ Pro W3"/>
                <a:cs typeface="Geneva"/>
              </a:rPr>
              <a:t>Pyridoxine supplementation for breastfeeding infants, malnutrition, (picky toddlers), pregnancy</a:t>
            </a:r>
          </a:p>
          <a:p>
            <a:pPr>
              <a:buClr>
                <a:srgbClr val="000066"/>
              </a:buClr>
            </a:pPr>
            <a:r>
              <a:rPr lang="en-US" altLang="en-US" sz="2400" dirty="0">
                <a:ea typeface="ヒラギノ角ゴ Pro W3"/>
                <a:cs typeface="Geneva"/>
              </a:rPr>
              <a:t>Tablets (100mg and 300mg) can be crushed and mixed with </a:t>
            </a:r>
            <a:r>
              <a:rPr lang="en-US" altLang="en-US" sz="2400" u="sng" dirty="0">
                <a:ea typeface="ヒラギノ角ゴ Pro W3"/>
                <a:cs typeface="Geneva"/>
              </a:rPr>
              <a:t>small amount</a:t>
            </a:r>
            <a:r>
              <a:rPr lang="en-US" altLang="en-US" sz="2400" dirty="0">
                <a:ea typeface="ヒラギノ角ゴ Pro W3"/>
                <a:cs typeface="Geneva"/>
              </a:rPr>
              <a:t> of breast milk, formula, milk, food (similar suggestions to RIF but can be dairy)</a:t>
            </a:r>
          </a:p>
          <a:p>
            <a:pPr>
              <a:buClr>
                <a:srgbClr val="000066"/>
              </a:buClr>
            </a:pPr>
            <a:r>
              <a:rPr lang="en-US" altLang="en-US" sz="2400" dirty="0">
                <a:ea typeface="ヒラギノ角ゴ Pro W3"/>
                <a:cs typeface="Geneva"/>
              </a:rPr>
              <a:t>Suspension contains sorbitol and can cause diarrhea</a:t>
            </a:r>
          </a:p>
          <a:p>
            <a:pPr>
              <a:buClr>
                <a:srgbClr val="000066"/>
              </a:buClr>
            </a:pPr>
            <a:r>
              <a:rPr lang="en-US" altLang="en-US" sz="2400" dirty="0">
                <a:ea typeface="ヒラギノ角ゴ Pro W3"/>
                <a:cs typeface="Geneva"/>
              </a:rPr>
              <a:t>Night-time administration to minimize nausea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TB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Monitoring while on isoniazid (or rifampin) monotherapy:</a:t>
            </a:r>
          </a:p>
          <a:p>
            <a:pPr lvl="1">
              <a:buClr>
                <a:srgbClr val="000066"/>
              </a:buClr>
            </a:pPr>
            <a:r>
              <a:rPr lang="en-US" altLang="en-US" sz="2000" dirty="0">
                <a:ea typeface="ヒラギノ角ゴ Pro W3"/>
                <a:cs typeface="Geneva"/>
              </a:rPr>
              <a:t>Isolate sensitivities from contact (if available)</a:t>
            </a:r>
          </a:p>
          <a:p>
            <a:pPr lvl="1">
              <a:buClr>
                <a:srgbClr val="000066"/>
              </a:buClr>
            </a:pPr>
            <a:r>
              <a:rPr lang="en-US" altLang="en-US" sz="2000" dirty="0">
                <a:ea typeface="Geneva"/>
              </a:rPr>
              <a:t>Monthly assessment for </a:t>
            </a:r>
            <a:r>
              <a:rPr lang="en-US" altLang="en-US" sz="2000" u="sng" dirty="0">
                <a:ea typeface="Geneva"/>
              </a:rPr>
              <a:t>clinical</a:t>
            </a:r>
            <a:r>
              <a:rPr lang="en-US" altLang="en-US" sz="2000" dirty="0">
                <a:ea typeface="Geneva"/>
              </a:rPr>
              <a:t> evidence of </a:t>
            </a:r>
            <a:r>
              <a:rPr lang="en-US" altLang="en-US" sz="2000" dirty="0" err="1">
                <a:ea typeface="Geneva"/>
              </a:rPr>
              <a:t>hepatotoxicity</a:t>
            </a:r>
            <a:r>
              <a:rPr lang="en-US" altLang="en-US" sz="2000" dirty="0">
                <a:ea typeface="Geneva"/>
              </a:rPr>
              <a:t> malaise, loss of appetite/weight, nausea, vomiting, abdominal pain, jaundice</a:t>
            </a:r>
          </a:p>
          <a:p>
            <a:pPr lvl="1">
              <a:buClr>
                <a:srgbClr val="000066"/>
              </a:buClr>
            </a:pPr>
            <a:r>
              <a:rPr lang="en-US" altLang="en-US" sz="2000" dirty="0">
                <a:ea typeface="Geneva"/>
              </a:rPr>
              <a:t>No baseline/routine LFTs unless:</a:t>
            </a:r>
          </a:p>
          <a:p>
            <a:pPr lvl="2">
              <a:buClr>
                <a:srgbClr val="000066"/>
              </a:buClr>
            </a:pPr>
            <a:r>
              <a:rPr lang="en-US" altLang="en-US" sz="2000" dirty="0">
                <a:ea typeface="Geneva"/>
              </a:rPr>
              <a:t>Concurrent liver disease</a:t>
            </a:r>
          </a:p>
          <a:p>
            <a:pPr lvl="2">
              <a:buClr>
                <a:srgbClr val="000066"/>
              </a:buClr>
            </a:pPr>
            <a:r>
              <a:rPr lang="en-US" altLang="en-US" sz="2000" dirty="0">
                <a:ea typeface="Geneva"/>
              </a:rPr>
              <a:t>Concurrent use of </a:t>
            </a:r>
            <a:r>
              <a:rPr lang="en-US" altLang="en-US" sz="2000" dirty="0" err="1">
                <a:ea typeface="Geneva"/>
              </a:rPr>
              <a:t>hepatotoxic</a:t>
            </a:r>
            <a:r>
              <a:rPr lang="en-US" altLang="en-US" sz="2000" dirty="0">
                <a:ea typeface="Geneva"/>
              </a:rPr>
              <a:t> medications</a:t>
            </a:r>
          </a:p>
          <a:p>
            <a:pPr lvl="2">
              <a:buClr>
                <a:srgbClr val="000066"/>
              </a:buClr>
            </a:pPr>
            <a:r>
              <a:rPr lang="en-US" altLang="en-US" sz="2000" dirty="0">
                <a:ea typeface="Geneva"/>
              </a:rPr>
              <a:t>Clinical evidence of </a:t>
            </a:r>
            <a:r>
              <a:rPr lang="en-US" altLang="en-US" sz="2000" dirty="0" err="1">
                <a:ea typeface="Geneva"/>
              </a:rPr>
              <a:t>hepatotoxicity</a:t>
            </a:r>
            <a:endParaRPr lang="en-US" altLang="en-US" sz="2000" dirty="0">
              <a:ea typeface="Geneva"/>
            </a:endParaRPr>
          </a:p>
          <a:p>
            <a:pPr lvl="2">
              <a:buClr>
                <a:srgbClr val="000066"/>
              </a:buClr>
            </a:pPr>
            <a:r>
              <a:rPr lang="en-US" altLang="en-US" sz="2000" dirty="0">
                <a:ea typeface="Geneva"/>
              </a:rPr>
              <a:t>Pregnancy or first 12 weeks postpartum</a:t>
            </a:r>
          </a:p>
          <a:p>
            <a:pPr lvl="2">
              <a:buClr>
                <a:srgbClr val="000066"/>
              </a:buClr>
            </a:pPr>
            <a:endParaRPr lang="en-US" altLang="en-US" sz="1800" dirty="0">
              <a:ea typeface="Geneva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4BF51-A3FB-4DB1-A3B8-75D0A4C66E2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19D2DB-728E-4F28-B2C6-8ED28E9F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405059"/>
          </a:xfrm>
        </p:spPr>
        <p:txBody>
          <a:bodyPr/>
          <a:lstStyle/>
          <a:p>
            <a:r>
              <a:rPr lang="en-US" dirty="0"/>
              <a:t>Other considerations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E84D8F-0D77-49EF-963A-3FCAC6B3D3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B5013-A356-4A3C-8F8F-3545F0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4BF51-A3FB-4DB1-A3B8-75D0A4C66E2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30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808038"/>
          </a:xfrm>
        </p:spPr>
        <p:txBody>
          <a:bodyPr/>
          <a:lstStyle/>
          <a:p>
            <a:r>
              <a:rPr lang="en-US" altLang="en-US" dirty="0">
                <a:ea typeface="ヒラギノ角ゴ Pro W3"/>
                <a:cs typeface="Geneva"/>
              </a:rPr>
              <a:t>“Window Prophylaxis”</a:t>
            </a:r>
          </a:p>
        </p:txBody>
      </p:sp>
      <p:sp>
        <p:nvSpPr>
          <p:cNvPr id="83971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229600" cy="45339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ヒラギノ角ゴ Pro W3"/>
                <a:cs typeface="Geneva"/>
              </a:rPr>
              <a:t>Children who are household/close contacts of known/suspected TB cases</a:t>
            </a:r>
          </a:p>
          <a:p>
            <a:pPr lvl="1"/>
            <a:r>
              <a:rPr lang="en-US" altLang="en-US" sz="2000" dirty="0">
                <a:ea typeface="ヒラギノ角ゴ Pro W3"/>
                <a:cs typeface="Geneva"/>
              </a:rPr>
              <a:t>Symptom analysis, PE, TST (or IGRA)</a:t>
            </a:r>
          </a:p>
          <a:p>
            <a:pPr lvl="1"/>
            <a:r>
              <a:rPr lang="en-US" altLang="en-US" sz="2000" dirty="0">
                <a:ea typeface="ヒラギノ角ゴ Pro W3"/>
                <a:cs typeface="Geneva"/>
              </a:rPr>
              <a:t>PLUS CXR (2 views) regardless of TST/IGRA result</a:t>
            </a:r>
          </a:p>
          <a:p>
            <a:r>
              <a:rPr lang="en-US" altLang="en-US" sz="2400" dirty="0">
                <a:ea typeface="ヒラギノ角ゴ Pro W3"/>
                <a:cs typeface="Geneva"/>
              </a:rPr>
              <a:t>If also &lt;4 years of age AND </a:t>
            </a:r>
          </a:p>
          <a:p>
            <a:pPr marL="0" indent="0">
              <a:buNone/>
            </a:pPr>
            <a:r>
              <a:rPr lang="en-US" altLang="en-US" sz="2400" dirty="0">
                <a:ea typeface="ヒラギノ角ゴ Pro W3"/>
                <a:cs typeface="Geneva"/>
              </a:rPr>
              <a:t>  	asymptomatic/NL PE/ negative TST (&lt;5mm) OR </a:t>
            </a:r>
          </a:p>
          <a:p>
            <a:pPr marL="0" indent="0">
              <a:buNone/>
            </a:pPr>
            <a:r>
              <a:rPr lang="en-US" altLang="en-US" sz="2400" dirty="0">
                <a:ea typeface="ヒラギノ角ゴ Pro W3"/>
                <a:cs typeface="Geneva"/>
              </a:rPr>
              <a:t>  	negative IGRA/NL CXR</a:t>
            </a:r>
          </a:p>
          <a:p>
            <a:pPr lvl="2"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en-US" altLang="en-US" sz="2250" dirty="0">
                <a:ea typeface="ヒラギノ角ゴ Pro W3"/>
                <a:cs typeface="ヒラギノ角ゴ Pro W3"/>
              </a:rPr>
              <a:t>START isoniazid (or rifampin) </a:t>
            </a:r>
          </a:p>
          <a:p>
            <a:pPr lvl="3">
              <a:spcAft>
                <a:spcPct val="0"/>
              </a:spcAft>
            </a:pPr>
            <a:r>
              <a:rPr lang="en-US" altLang="en-US" sz="2000" dirty="0">
                <a:ea typeface="ヒラギノ角ゴ Pro W3"/>
                <a:cs typeface="ヒラギノ角ゴ Pro W3"/>
              </a:rPr>
              <a:t>Child may already be infected</a:t>
            </a:r>
          </a:p>
          <a:p>
            <a:pPr lvl="3"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ea typeface="ヒラギノ角ゴ Pro W3"/>
                <a:cs typeface="ヒラギノ角ゴ Pro W3"/>
              </a:rPr>
              <a:t>Infection more likely to progress to disease</a:t>
            </a:r>
          </a:p>
          <a:p>
            <a:pPr lvl="3"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ea typeface="ヒラギノ角ゴ Pro W3"/>
                <a:cs typeface="ヒラギノ角ゴ Pro W3"/>
              </a:rPr>
              <a:t>Infants and younger children are more likely to develop disseminated disease or meningitis</a:t>
            </a:r>
          </a:p>
          <a:p>
            <a:pPr lvl="1"/>
            <a:endParaRPr lang="en-US" altLang="en-US" sz="2400" dirty="0">
              <a:ea typeface="ヒラギノ角ゴ Pro W3"/>
              <a:cs typeface="ヒラギノ角ゴ Pro W3"/>
            </a:endParaRPr>
          </a:p>
          <a:p>
            <a:endParaRPr lang="en-US" altLang="en-US" sz="2400" dirty="0">
              <a:ea typeface="ヒラギノ角ゴ Pro W3"/>
              <a:cs typeface="ヒラギノ角ゴ Pro W3"/>
            </a:endParaRPr>
          </a:p>
          <a:p>
            <a:pPr>
              <a:buFontTx/>
              <a:buNone/>
            </a:pPr>
            <a:endParaRPr lang="en-US" altLang="en-US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8370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28650" y="1"/>
            <a:ext cx="7886700" cy="685800"/>
          </a:xfrm>
        </p:spPr>
        <p:txBody>
          <a:bodyPr/>
          <a:lstStyle/>
          <a:p>
            <a:br>
              <a:rPr lang="en-US" altLang="en-US" dirty="0">
                <a:ea typeface="ヒラギノ角ゴ Pro W3"/>
                <a:cs typeface="Geneva"/>
              </a:rPr>
            </a:br>
            <a:r>
              <a:rPr lang="en-US" altLang="en-US" dirty="0">
                <a:ea typeface="ヒラギノ角ゴ Pro W3"/>
                <a:cs typeface="Geneva"/>
              </a:rPr>
              <a:t>“Window Prophylaxis”</a:t>
            </a:r>
          </a:p>
        </p:txBody>
      </p:sp>
      <p:sp>
        <p:nvSpPr>
          <p:cNvPr id="86019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86800" cy="453390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altLang="en-US" sz="2800" dirty="0">
                <a:ea typeface="ヒラギノ角ゴ Pro W3"/>
                <a:cs typeface="Geneva"/>
              </a:rPr>
              <a:t>TST/IGRA repeated 8-10 weeks after last known/suspected contact with index case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ea typeface="ヒラギノ角ゴ Pro W3"/>
                <a:cs typeface="Geneva"/>
              </a:rPr>
              <a:t>If TST/IGRA (-), discontinue INH [or RIF]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ea typeface="ヒラギノ角ゴ Pro W3"/>
                <a:cs typeface="Geneva"/>
              </a:rPr>
              <a:t>If TST/IGRA (+), re-evaluate child and treat accordingly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ea typeface="ヒラギノ角ゴ Pro W3"/>
                <a:cs typeface="Geneva"/>
              </a:rPr>
              <a:t>Exceptions: neonates </a:t>
            </a:r>
          </a:p>
          <a:p>
            <a:pPr lvl="2">
              <a:buFontTx/>
              <a:buChar char="•"/>
            </a:pPr>
            <a:r>
              <a:rPr lang="en-US" altLang="en-US" sz="2400" dirty="0">
                <a:ea typeface="ヒラギノ角ゴ Pro W3"/>
                <a:cs typeface="Geneva"/>
              </a:rPr>
              <a:t>TST likely not reliable until 4-6 months</a:t>
            </a:r>
          </a:p>
          <a:p>
            <a:pPr lvl="2">
              <a:buFontTx/>
              <a:buChar char="•"/>
            </a:pPr>
            <a:r>
              <a:rPr lang="en-US" altLang="en-US" sz="2400" dirty="0">
                <a:ea typeface="ヒラギノ角ゴ Pro W3"/>
                <a:cs typeface="Geneva"/>
              </a:rPr>
              <a:t>Could continue RIF x 4 full months or INH x full 9 months, if concerned enough</a:t>
            </a:r>
          </a:p>
          <a:p>
            <a:pPr>
              <a:buClr>
                <a:schemeClr val="bg1"/>
              </a:buClr>
            </a:pPr>
            <a:endParaRPr lang="en-US" altLang="en-US" sz="2500" dirty="0">
              <a:ea typeface="ヒラギノ角ゴ Pro W3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157237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D9B1B-3FBB-42B3-9CD7-2B2514751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535"/>
            <a:ext cx="7886700" cy="740344"/>
          </a:xfrm>
        </p:spPr>
        <p:txBody>
          <a:bodyPr/>
          <a:lstStyle/>
          <a:p>
            <a:r>
              <a:rPr lang="en-US" dirty="0"/>
              <a:t>Pregnancy (from a pediatric perspective)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21915-CF15-4024-A8EF-AED8DC558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All four first-line medications (rifampin, isoniazid, pyrazinamide, ethambutol) are considered safe in pregnancy</a:t>
            </a:r>
          </a:p>
          <a:p>
            <a:r>
              <a:rPr lang="en-US" sz="2400" dirty="0"/>
              <a:t>Routine monitoring (e.g., LFTs) recommended</a:t>
            </a:r>
          </a:p>
          <a:p>
            <a:r>
              <a:rPr lang="en-US" sz="2400" dirty="0"/>
              <a:t>Pyridoxine supplementation recommended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BF6E5-AF73-44FD-B38D-8A5F89E9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4BF51-A3FB-4DB1-A3B8-75D0A4C66E2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10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135CF-936F-4198-874D-AF3CEED72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Breastfeeding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9F586-A47E-4F09-A538-37838DE20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Postpartum women should NOT delay treatment for TB infection</a:t>
            </a:r>
          </a:p>
          <a:p>
            <a:pPr lvl="1"/>
            <a:r>
              <a:rPr lang="en-US" sz="2000" dirty="0"/>
              <a:t>Higher risk of progression to disease in both pregnancy AND postpartum period</a:t>
            </a:r>
          </a:p>
          <a:p>
            <a:pPr lvl="1"/>
            <a:r>
              <a:rPr lang="en-US" sz="2000" dirty="0"/>
              <a:t>Neonates/young infants at both higher risk of infection acquisition AND progression to (disseminated) disease</a:t>
            </a:r>
          </a:p>
          <a:p>
            <a:pPr lvl="1"/>
            <a:r>
              <a:rPr lang="en-US" sz="2000" dirty="0"/>
              <a:t>Isoniazid not contraindicated </a:t>
            </a:r>
          </a:p>
          <a:p>
            <a:pPr lvl="2"/>
            <a:r>
              <a:rPr lang="en-US" sz="2000" dirty="0"/>
              <a:t>Amount in breast milk very low (1.2% relative dose, below 10% threshold of concern)</a:t>
            </a:r>
          </a:p>
          <a:p>
            <a:pPr lvl="2"/>
            <a:r>
              <a:rPr lang="en-US" sz="2000" dirty="0"/>
              <a:t>Isoniazid safe to give to neonates directly</a:t>
            </a:r>
          </a:p>
          <a:p>
            <a:pPr lvl="2"/>
            <a:r>
              <a:rPr lang="en-US" sz="2000" dirty="0"/>
              <a:t>Neonates should receive pyridoxine if mother on isoniazid</a:t>
            </a:r>
          </a:p>
          <a:p>
            <a:pPr lvl="1"/>
            <a:r>
              <a:rPr lang="en-US" sz="2000" dirty="0"/>
              <a:t>Rifampin also considered safe during lactation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E66C5-32FE-4F15-A6F7-6B90F7E3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4BF51-A3FB-4DB1-A3B8-75D0A4C66E2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00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E911-9EC0-4306-B78C-A3C065BA0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5C0A6-333E-464A-9D83-3F0A5BD34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NSMC/Salem experience during COVID-19 pandemic – </a:t>
            </a:r>
          </a:p>
          <a:p>
            <a:pPr lvl="1"/>
            <a:r>
              <a:rPr lang="en-US" sz="1800" dirty="0"/>
              <a:t>Deferral of new patients with negative CXR with advocacy for younger patients</a:t>
            </a:r>
          </a:p>
          <a:p>
            <a:pPr lvl="1"/>
            <a:r>
              <a:rPr lang="en-US" sz="1800" dirty="0"/>
              <a:t>Phone or car visits for LTBI and some TB disease patients (e.g., COVID-positive parents, stable toxicity monitoring allowing increased interval)</a:t>
            </a:r>
          </a:p>
          <a:p>
            <a:pPr lvl="1"/>
            <a:r>
              <a:rPr lang="en-US" sz="1800" dirty="0"/>
              <a:t>Advocacy for pediatric considerations (siblings, need to have parent regardless, etc.)</a:t>
            </a:r>
          </a:p>
          <a:p>
            <a:pPr lvl="1"/>
            <a:r>
              <a:rPr lang="en-US" sz="1800" dirty="0"/>
              <a:t>Fewer LTBI referrals – kids are traveling less, school nurses are more focused on COVID</a:t>
            </a:r>
          </a:p>
          <a:p>
            <a:pPr lvl="1"/>
            <a:r>
              <a:rPr lang="en-US" sz="1800" dirty="0"/>
              <a:t>Delayed diagnosis of active TB…?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8166F-C887-4DAF-A7F4-E145F058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4BF51-A3FB-4DB1-A3B8-75D0A4C66E2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91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E911-9EC0-4306-B78C-A3C065BA0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5C0A6-333E-464A-9D83-3F0A5BD34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MGH Pediatric ID experience –</a:t>
            </a:r>
          </a:p>
          <a:p>
            <a:pPr lvl="1"/>
            <a:r>
              <a:rPr lang="en-US" sz="1800" dirty="0"/>
              <a:t>VV for follow-up patients since December 2016</a:t>
            </a:r>
          </a:p>
          <a:p>
            <a:pPr lvl="1"/>
            <a:r>
              <a:rPr lang="en-US" sz="1800" dirty="0"/>
              <a:t>Ramped up during pandemic (MD participation, patient volume, new consultations as well)</a:t>
            </a:r>
          </a:p>
          <a:p>
            <a:pPr lvl="1"/>
            <a:r>
              <a:rPr lang="en-US" sz="1800" dirty="0"/>
              <a:t>LTBI initial evaluations and follow-up – some all virtual</a:t>
            </a:r>
          </a:p>
          <a:p>
            <a:pPr lvl="2"/>
            <a:r>
              <a:rPr lang="en-US" sz="1650" dirty="0"/>
              <a:t>older children seen by PCP</a:t>
            </a:r>
          </a:p>
          <a:p>
            <a:pPr lvl="2"/>
            <a:r>
              <a:rPr lang="en-US" sz="1650" dirty="0"/>
              <a:t>not part of contact investigation</a:t>
            </a:r>
          </a:p>
          <a:p>
            <a:pPr lvl="2"/>
            <a:r>
              <a:rPr lang="en-US" sz="1650" dirty="0"/>
              <a:t>no need for laboratory monitoring</a:t>
            </a:r>
          </a:p>
          <a:p>
            <a:pPr lvl="2"/>
            <a:r>
              <a:rPr lang="en-US" sz="1650" dirty="0"/>
              <a:t>no infants/toddlers needing weight-based dose adjustments</a:t>
            </a:r>
          </a:p>
          <a:p>
            <a:r>
              <a:rPr lang="en-US" sz="2000" dirty="0"/>
              <a:t>MGH Pediatric Hospital Medicine</a:t>
            </a:r>
          </a:p>
          <a:p>
            <a:pPr lvl="1"/>
            <a:r>
              <a:rPr lang="en-US" sz="1800" dirty="0"/>
              <a:t>VV for complicated post-discharge coordination since June 2018</a:t>
            </a:r>
          </a:p>
          <a:p>
            <a:pPr lvl="1"/>
            <a:r>
              <a:rPr lang="en-US" sz="1800" dirty="0"/>
              <a:t>Some visits with pharmacist to observe medication administration</a:t>
            </a:r>
          </a:p>
          <a:p>
            <a:r>
              <a:rPr lang="en-US" sz="2100" dirty="0"/>
              <a:t>Many potential roles in TB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8166F-C887-4DAF-A7F4-E145F058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4BF51-A3FB-4DB1-A3B8-75D0A4C66E2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240E2-D478-46AB-94FA-6BF17B51B122}"/>
              </a:ext>
            </a:extLst>
          </p:cNvPr>
          <p:cNvSpPr txBox="1"/>
          <p:nvPr/>
        </p:nvSpPr>
        <p:spPr>
          <a:xfrm>
            <a:off x="747715" y="5525354"/>
            <a:ext cx="7741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Madhavan, VL and El Saleeby, CM. So You Want to Start an Infectious Diseases Telemedicine Service? </a:t>
            </a:r>
            <a:r>
              <a:rPr lang="en-US" sz="1200" i="1" dirty="0"/>
              <a:t>JPIDS. </a:t>
            </a:r>
            <a:r>
              <a:rPr lang="en-US" sz="1200" dirty="0"/>
              <a:t>April 29 2020. </a:t>
            </a:r>
            <a:r>
              <a:rPr lang="en-US" sz="1200" dirty="0">
                <a:hlinkClick r:id="rId2"/>
              </a:rPr>
              <a:t>https://doi.org/10.1093/jpids/piaa032</a:t>
            </a:r>
            <a:endParaRPr lang="en-US" sz="1200" dirty="0"/>
          </a:p>
          <a:p>
            <a:r>
              <a:rPr lang="en-US" sz="1200" dirty="0"/>
              <a:t>Madhavan, VL et al. Ensuring Quality Transitions of Care from the Hospital to the Home Setting by Utilizing Virtual Visits: A Novel Pilot Study. Meeting Abstract. </a:t>
            </a:r>
            <a:r>
              <a:rPr lang="en-US" sz="1200" i="1" dirty="0"/>
              <a:t>Pediatrics</a:t>
            </a:r>
            <a:r>
              <a:rPr lang="en-US" sz="1200" dirty="0"/>
              <a:t>. July 2020. </a:t>
            </a:r>
            <a:r>
              <a:rPr lang="en-US" sz="1200" dirty="0">
                <a:hlinkClick r:id="rId3"/>
              </a:rPr>
              <a:t>https://doi.org/10.1542/peds.146.1_MeetingAbstract.234-a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5868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808038"/>
          </a:xfrm>
        </p:spPr>
        <p:txBody>
          <a:bodyPr/>
          <a:lstStyle/>
          <a:p>
            <a:r>
              <a:rPr lang="en-US" altLang="en-US" sz="3600" b="0" dirty="0">
                <a:ea typeface="ヒラギノ角ゴ Pro W3"/>
                <a:cs typeface="Geneva"/>
              </a:rPr>
              <a:t>Take-home points 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534400" cy="45339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>
                <a:ea typeface="ヒラギノ角ゴ Pro W3"/>
                <a:cs typeface="Geneva"/>
              </a:rPr>
              <a:t>TB cases are rising in the US – effect of pandemic?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ea typeface="ヒラギノ角ゴ Pro W3"/>
                <a:cs typeface="Geneva"/>
              </a:rPr>
              <a:t>Pediatric TB case rates highest in </a:t>
            </a:r>
            <a:r>
              <a:rPr lang="en-US" altLang="en-US" sz="1800" dirty="0">
                <a:ea typeface="ヒラギノ角ゴ Pro W3"/>
              </a:rPr>
              <a:t>infants and post-pubertal adolescents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>
                <a:ea typeface="ヒラギノ角ゴ Pro W3"/>
                <a:cs typeface="Geneva"/>
              </a:rPr>
              <a:t>Children are usually: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ea typeface="Geneva"/>
              </a:rPr>
              <a:t>Infected by adult/adolescent household contacts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ea typeface="Geneva"/>
              </a:rPr>
              <a:t>Not infectious (contagious)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>
                <a:ea typeface="ヒラギノ角ゴ Pro W3"/>
                <a:cs typeface="ヒラギノ角ゴ Pro W3"/>
              </a:rPr>
              <a:t>Tuberculosis or LTBI in a child is a </a:t>
            </a:r>
            <a:r>
              <a:rPr lang="en-US" altLang="en-US" sz="2000" b="1" dirty="0">
                <a:solidFill>
                  <a:srgbClr val="CC0000"/>
                </a:solidFill>
                <a:ea typeface="ヒラギノ角ゴ Pro W3"/>
                <a:cs typeface="ヒラギノ角ゴ Pro W3"/>
              </a:rPr>
              <a:t>sentinel public health event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TB control in the United States: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Targeted testing – </a:t>
            </a:r>
            <a:r>
              <a:rPr lang="en-US" altLang="en-US" sz="1800" dirty="0">
                <a:ea typeface="ヒラギノ角ゴ Pro W3"/>
                <a:cs typeface="ヒラギノ角ゴ Pro W3"/>
              </a:rPr>
              <a:t>TST vs. IGRA (latter now preferred down to age 2)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ea typeface="ヒラギノ角ゴ Pro W3"/>
                <a:cs typeface="ヒラギノ角ゴ Pro W3"/>
              </a:rPr>
              <a:t>Contact investigations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ea typeface="ヒラギノ角ゴ Pro W3"/>
                <a:cs typeface="ヒラギノ角ゴ Pro W3"/>
              </a:rPr>
              <a:t>Ev</a:t>
            </a:r>
            <a:r>
              <a:rPr lang="en-US" altLang="en-US" sz="1800" dirty="0">
                <a:ea typeface="Geneva"/>
              </a:rPr>
              <a:t>aluation of TB-exposed child - TST/IGRA, CXR, “window prophylaxis”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Importance of LTBI identification and treatment (changing Rx recommendations)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>
                <a:ea typeface="ヒラギノ角ゴ Pro W3"/>
                <a:cs typeface="ヒラギノ角ゴ Pro W3"/>
              </a:rPr>
              <a:t>Always have a high index of suspicion for TB in children – diagnostic challenges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>
                <a:ea typeface="ヒラギノ角ゴ Pro W3"/>
                <a:cs typeface="ヒラギノ角ゴ Pro W3"/>
              </a:rPr>
              <a:t>Medication challenges in children and i</a:t>
            </a:r>
            <a:r>
              <a:rPr lang="en-US" altLang="en-US" dirty="0">
                <a:ea typeface="ヒラギノ角ゴ Pro W3"/>
                <a:cs typeface="ヒラギノ角ゴ Pro W3"/>
              </a:rPr>
              <a:t>mportance of </a:t>
            </a:r>
            <a:r>
              <a:rPr lang="en-US" altLang="en-US" sz="2000" dirty="0">
                <a:ea typeface="ヒラギノ角ゴ Pro W3"/>
                <a:cs typeface="ヒラギノ角ゴ Pro W3"/>
              </a:rPr>
              <a:t>DOT for active cases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>
                <a:ea typeface="ヒラギノ角ゴ Pro W3"/>
                <a:cs typeface="ヒラギノ角ゴ Pro W3"/>
              </a:rPr>
              <a:t>Role of telemedicine</a:t>
            </a:r>
          </a:p>
          <a:p>
            <a:endParaRPr lang="en-US" altLang="en-US" sz="2500" dirty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058150" cy="1219200"/>
          </a:xfrm>
        </p:spPr>
        <p:txBody>
          <a:bodyPr>
            <a:normAutofit/>
          </a:bodyPr>
          <a:lstStyle/>
          <a:p>
            <a:r>
              <a:rPr lang="en-US" altLang="en-US" sz="2600" b="0" dirty="0">
                <a:ea typeface="ヒラギノ角ゴ Pro W3"/>
                <a:cs typeface="Geneva"/>
              </a:rPr>
              <a:t>Significance of Tuberculosis in Children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295400"/>
            <a:ext cx="4152900" cy="4343400"/>
          </a:xfrm>
        </p:spPr>
        <p:txBody>
          <a:bodyPr>
            <a:normAutofit fontScale="92500"/>
          </a:bodyPr>
          <a:lstStyle/>
          <a:p>
            <a:pPr>
              <a:buClr>
                <a:schemeClr val="bg1"/>
              </a:buClr>
            </a:pPr>
            <a:endParaRPr lang="en-US" altLang="en-US" sz="2600" u="sng" dirty="0">
              <a:ea typeface="ヒラギノ角ゴ Pro W3"/>
              <a:cs typeface="Geneva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altLang="en-US" sz="2600" u="sng" dirty="0">
                <a:ea typeface="ヒラギノ角ゴ Pro W3"/>
                <a:cs typeface="Geneva"/>
              </a:rPr>
              <a:t>Personal Health:</a:t>
            </a:r>
            <a:r>
              <a:rPr lang="en-US" altLang="en-US" sz="2600" dirty="0">
                <a:ea typeface="ヒラギノ角ゴ Pro W3"/>
                <a:cs typeface="Geneva"/>
              </a:rPr>
              <a:t> High rates of morbidity and mortality compared to adults</a:t>
            </a:r>
            <a:endParaRPr lang="en-US" altLang="en-US" sz="2600" u="sng" dirty="0">
              <a:ea typeface="ヒラギノ角ゴ Pro W3"/>
              <a:cs typeface="Geneva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altLang="en-US" sz="2600" u="sng" dirty="0">
                <a:ea typeface="ヒラギノ角ゴ Pro W3"/>
                <a:cs typeface="Geneva"/>
              </a:rPr>
              <a:t>Public Health:</a:t>
            </a:r>
            <a:r>
              <a:rPr lang="en-US" altLang="en-US" sz="2600" dirty="0">
                <a:ea typeface="ヒラギノ角ゴ Pro W3"/>
                <a:cs typeface="Geneva"/>
              </a:rPr>
              <a:t> Diagnosis of TB infection or disease in a child is considered a “</a:t>
            </a:r>
            <a:r>
              <a:rPr lang="en-US" altLang="en-US" sz="2600" u="sng" dirty="0">
                <a:solidFill>
                  <a:srgbClr val="C00000"/>
                </a:solidFill>
                <a:ea typeface="ヒラギノ角ゴ Pro W3"/>
                <a:cs typeface="Geneva"/>
              </a:rPr>
              <a:t>sentinel public health event</a:t>
            </a:r>
            <a:r>
              <a:rPr lang="en-US" altLang="en-US" sz="2600" dirty="0">
                <a:ea typeface="ヒラギノ角ゴ Pro W3"/>
                <a:cs typeface="Geneva"/>
              </a:rPr>
              <a:t>” usually representing recent transmission of TB</a:t>
            </a:r>
          </a:p>
          <a:p>
            <a:pPr>
              <a:buClr>
                <a:schemeClr val="bg1"/>
              </a:buClr>
            </a:pPr>
            <a:endParaRPr lang="en-US" altLang="en-US" sz="2600" dirty="0">
              <a:ea typeface="ヒラギノ角ゴ Pro W3"/>
              <a:cs typeface="Geneva"/>
            </a:endParaRPr>
          </a:p>
        </p:txBody>
      </p:sp>
      <p:pic>
        <p:nvPicPr>
          <p:cNvPr id="22530" name="Picture 2" descr="C:\Users\vm045\Desktop\CanaryInACoalMine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4152900" cy="3100832"/>
          </a:xfrm>
          <a:prstGeom prst="rect">
            <a:avLst/>
          </a:prstGeom>
          <a:noFill/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90550" y="6311900"/>
            <a:ext cx="3379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4400">
              <a:solidFill>
                <a:schemeClr val="tx1"/>
              </a:solidFill>
              <a:latin typeface="Times New Roman" panose="02020603050405020304" pitchFamily="18" charset="0"/>
              <a:ea typeface="ヒラギノ角ゴ Pro W3"/>
              <a:cs typeface="Genev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– </a:t>
            </a:r>
            <a:br>
              <a:rPr lang="en-US" dirty="0"/>
            </a:br>
            <a:r>
              <a:rPr lang="en-US" dirty="0"/>
              <a:t>Questions?</a:t>
            </a:r>
            <a:br>
              <a:rPr lang="en-US" dirty="0"/>
            </a:br>
            <a:r>
              <a:rPr lang="en-US" sz="2400" dirty="0"/>
              <a:t>vmadhavan@mgh.harvard.edu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3EC5E-FC4C-4444-9CFB-6E4C2A5FBCF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3730" name="Picture 2" descr="C:\Users\vm045\AppData\Local\Microsoft\Windows\Temporary Internet Files\Content.Outlook\FES37OT8\image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52186"/>
            <a:ext cx="2362200" cy="3149600"/>
          </a:xfrm>
          <a:prstGeom prst="rect">
            <a:avLst/>
          </a:prstGeom>
          <a:noFill/>
        </p:spPr>
      </p:pic>
      <p:pic>
        <p:nvPicPr>
          <p:cNvPr id="73731" name="Picture 3" descr="C:\Users\vm045\AppData\Local\Microsoft\Windows\Temporary Internet Files\Content.Outlook\FES37OT8\imag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886756"/>
            <a:ext cx="2566988" cy="3422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14535"/>
            <a:ext cx="7886700" cy="740344"/>
          </a:xfrm>
        </p:spPr>
        <p:txBody>
          <a:bodyPr/>
          <a:lstStyle/>
          <a:p>
            <a:pPr eaLnBrk="1" hangingPunct="1"/>
            <a:r>
              <a:rPr lang="en-US" altLang="en-US" sz="3200" b="0" dirty="0">
                <a:ea typeface="ヒラギノ角ゴ Pro W3"/>
                <a:cs typeface="Geneva"/>
              </a:rPr>
              <a:t>Risk of Progression to TB Disease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 err="1">
                <a:ea typeface="ヒラギノ角ゴ Pro W3"/>
                <a:cs typeface="Geneva"/>
              </a:rPr>
              <a:t>Immunocompetent</a:t>
            </a:r>
            <a:r>
              <a:rPr lang="en-US" altLang="en-US" sz="2600" dirty="0">
                <a:ea typeface="ヒラギノ角ゴ Pro W3"/>
                <a:cs typeface="Geneva"/>
              </a:rPr>
              <a:t> adults</a:t>
            </a:r>
          </a:p>
          <a:p>
            <a:pPr lvl="1" eaLnBrk="1" hangingPunct="1"/>
            <a:r>
              <a:rPr lang="en-US" altLang="en-US" sz="2600" dirty="0">
                <a:ea typeface="ヒラギノ角ゴ Pro W3"/>
                <a:cs typeface="Geneva"/>
              </a:rPr>
              <a:t>5-10% </a:t>
            </a:r>
            <a:r>
              <a:rPr lang="en-US" altLang="en-US" sz="2600" u="sng" dirty="0">
                <a:ea typeface="ヒラギノ角ゴ Pro W3"/>
                <a:cs typeface="Geneva"/>
              </a:rPr>
              <a:t>lifetime</a:t>
            </a:r>
            <a:r>
              <a:rPr lang="en-US" altLang="en-US" sz="2600" dirty="0">
                <a:ea typeface="ヒラギノ角ゴ Pro W3"/>
                <a:cs typeface="Geneva"/>
              </a:rPr>
              <a:t> risk of developing disease after infection</a:t>
            </a:r>
          </a:p>
          <a:p>
            <a:pPr eaLnBrk="1" hangingPunct="1"/>
            <a:r>
              <a:rPr lang="en-US" altLang="en-US" sz="2600" dirty="0">
                <a:ea typeface="ヒラギノ角ゴ Pro W3"/>
                <a:cs typeface="Geneva"/>
              </a:rPr>
              <a:t>Adults with TB infection and untreated HIV infection</a:t>
            </a:r>
          </a:p>
          <a:p>
            <a:pPr lvl="1" eaLnBrk="1" hangingPunct="1"/>
            <a:r>
              <a:rPr lang="en-US" altLang="en-US" sz="2600" dirty="0">
                <a:ea typeface="ヒラギノ角ゴ Pro W3"/>
                <a:cs typeface="Geneva"/>
              </a:rPr>
              <a:t> 5-10% </a:t>
            </a:r>
            <a:r>
              <a:rPr lang="en-US" altLang="en-US" sz="2600" u="sng" dirty="0">
                <a:ea typeface="ヒラギノ角ゴ Pro W3"/>
                <a:cs typeface="Geneva"/>
              </a:rPr>
              <a:t>annual</a:t>
            </a:r>
            <a:r>
              <a:rPr lang="en-US" altLang="en-US" sz="2600" dirty="0">
                <a:ea typeface="ヒラギノ角ゴ Pro W3"/>
                <a:cs typeface="Geneva"/>
              </a:rPr>
              <a:t> risk of developing disease</a:t>
            </a:r>
          </a:p>
          <a:p>
            <a:pPr eaLnBrk="1" hangingPunct="1"/>
            <a:r>
              <a:rPr lang="en-US" altLang="en-US" sz="2600" dirty="0">
                <a:ea typeface="ヒラギノ角ゴ Pro W3"/>
                <a:cs typeface="Geneva"/>
              </a:rPr>
              <a:t>Children and the risk of TB disease….</a:t>
            </a:r>
          </a:p>
          <a:p>
            <a:pPr eaLnBrk="1" hangingPunct="1"/>
            <a:endParaRPr lang="en-US" altLang="en-US" sz="2600" dirty="0">
              <a:ea typeface="ヒラギノ角ゴ Pro W3"/>
              <a:cs typeface="Gene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1613" r="1923" b="3226"/>
          <a:stretch>
            <a:fillRect/>
          </a:stretch>
        </p:blipFill>
        <p:spPr bwMode="auto">
          <a:xfrm>
            <a:off x="228600" y="1219200"/>
            <a:ext cx="875188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09600" y="6324600"/>
            <a:ext cx="658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tx1"/>
                </a:solidFill>
                <a:ea typeface="ヒラギノ角ゴ Pro W3"/>
                <a:cs typeface="Arial" panose="020B0604020202020204" pitchFamily="34" charset="0"/>
              </a:rPr>
              <a:t>Newton S, et al  Lancet ID 2008 after Marais BJ, et al. Int J Tuberc Lung Dis 2004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808038"/>
          </a:xfrm>
        </p:spPr>
        <p:txBody>
          <a:bodyPr/>
          <a:lstStyle/>
          <a:p>
            <a:pPr eaLnBrk="1" hangingPunct="1"/>
            <a:r>
              <a:rPr lang="en-US" altLang="en-US" sz="2600" b="0" dirty="0">
                <a:ea typeface="ヒラギノ角ゴ Pro W3"/>
                <a:cs typeface="Geneva"/>
              </a:rPr>
              <a:t>Risk of Progression to TB Disease by Age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9144000" cy="808038"/>
          </a:xfrm>
        </p:spPr>
        <p:txBody>
          <a:bodyPr/>
          <a:lstStyle/>
          <a:p>
            <a:r>
              <a:rPr lang="en-US" altLang="en-US" b="0" dirty="0">
                <a:ea typeface="ヒラギノ角ゴ Pro W3"/>
                <a:cs typeface="Geneva"/>
              </a:rPr>
              <a:t>High-Risk Groups (Pediatrics)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27907" y="1524000"/>
            <a:ext cx="8915400" cy="45339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>
                <a:ea typeface="ヒラギノ角ゴ Pro W3"/>
                <a:cs typeface="Geneva"/>
              </a:rPr>
              <a:t>Age groups: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>
                <a:ea typeface="ヒラギノ角ゴ Pro W3"/>
              </a:rPr>
              <a:t>Infants and young children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>
                <a:ea typeface="ヒラギノ角ゴ Pro W3"/>
              </a:rPr>
              <a:t>Post-pubertal adolescents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000" dirty="0">
              <a:ea typeface="ヒラギノ角ゴ Pro W3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>
                <a:ea typeface="ヒラギノ角ゴ Pro W3"/>
                <a:cs typeface="Geneva"/>
              </a:rPr>
              <a:t>Recent infection: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>
                <a:ea typeface="Geneva"/>
              </a:rPr>
              <a:t>Highest risk in first 6 months after infection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>
                <a:ea typeface="Geneva"/>
              </a:rPr>
              <a:t>Remains high for 2 years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000" dirty="0">
              <a:ea typeface="Genev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>
                <a:ea typeface="ヒラギノ角ゴ Pro W3"/>
                <a:cs typeface="ヒラギノ角ゴ Pro W3"/>
              </a:rPr>
              <a:t>Recent immigration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000" dirty="0">
              <a:ea typeface="ヒラギノ角ゴ Pro W3"/>
              <a:cs typeface="ヒラギノ角ゴ Pro W3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>
                <a:ea typeface="ヒラギノ角ゴ Pro W3"/>
                <a:cs typeface="ヒラギノ角ゴ Pro W3"/>
              </a:rPr>
              <a:t>Immunodeficiency: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>
                <a:ea typeface="Geneva"/>
              </a:rPr>
              <a:t>HIV infection, Hodgkin disease, lymphoma, diabetes mellitus, chronic renal failure, malnutrition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>
                <a:ea typeface="Geneva"/>
              </a:rPr>
              <a:t>Immunosuppressive drugs: prolonged or high-dose corticosteroid therapy, chemotherapy, tumor necrosis factor (TNF-alpha) antagonists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252660"/>
          </a:xfrm>
        </p:spPr>
        <p:txBody>
          <a:bodyPr/>
          <a:lstStyle/>
          <a:p>
            <a:r>
              <a:rPr lang="en-US" dirty="0"/>
              <a:t>Screening tests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4BF51-A3FB-4DB1-A3B8-75D0A4C66E2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60437"/>
          </a:xfrm>
        </p:spPr>
        <p:txBody>
          <a:bodyPr/>
          <a:lstStyle/>
          <a:p>
            <a:r>
              <a:rPr lang="en-US" altLang="en-US" sz="2600" b="0" dirty="0">
                <a:ea typeface="ヒラギノ角ゴ Pro W3"/>
                <a:cs typeface="Geneva"/>
              </a:rPr>
              <a:t>Interferon gamma release assays (IGRA): </a:t>
            </a:r>
            <a:br>
              <a:rPr lang="en-US" altLang="en-US" sz="2600" b="0" dirty="0">
                <a:ea typeface="ヒラギノ角ゴ Pro W3"/>
                <a:cs typeface="Geneva"/>
              </a:rPr>
            </a:br>
            <a:r>
              <a:rPr lang="en-US" altLang="en-US" sz="2600" b="0" dirty="0">
                <a:ea typeface="ヒラギノ角ゴ Pro W3"/>
                <a:cs typeface="Geneva"/>
              </a:rPr>
              <a:t>Use in children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3695700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en-US" altLang="en-US" sz="2400" dirty="0">
                <a:ea typeface="ヒラギノ角ゴ Pro W3"/>
                <a:cs typeface="Geneva"/>
              </a:rPr>
              <a:t>Children &lt;2</a:t>
            </a:r>
          </a:p>
          <a:p>
            <a:pPr lvl="1">
              <a:spcAft>
                <a:spcPts val="0"/>
              </a:spcAft>
            </a:pPr>
            <a:r>
              <a:rPr lang="en-US" altLang="en-US" sz="2400" dirty="0">
                <a:ea typeface="ヒラギノ角ゴ Pro W3"/>
                <a:cs typeface="Geneva"/>
              </a:rPr>
              <a:t>TST preferred</a:t>
            </a:r>
          </a:p>
          <a:p>
            <a:pPr lvl="1">
              <a:spcAft>
                <a:spcPts val="0"/>
              </a:spcAft>
            </a:pPr>
            <a:r>
              <a:rPr lang="en-US" altLang="en-US" sz="2400" dirty="0">
                <a:ea typeface="ヒラギノ角ゴ Pro W3"/>
                <a:cs typeface="Geneva"/>
              </a:rPr>
              <a:t>IGRA acceptable BUT</a:t>
            </a:r>
          </a:p>
          <a:p>
            <a:pPr lvl="2">
              <a:spcAft>
                <a:spcPts val="0"/>
              </a:spcAft>
            </a:pPr>
            <a:r>
              <a:rPr lang="en-US" altLang="en-US" sz="1800" dirty="0">
                <a:ea typeface="ヒラギノ角ゴ Pro W3"/>
              </a:rPr>
              <a:t>Positive IGRA likely indicates infection with </a:t>
            </a:r>
            <a:r>
              <a:rPr lang="en-US" altLang="en-US" sz="1800" i="1" dirty="0">
                <a:ea typeface="ヒラギノ角ゴ Pro W3"/>
              </a:rPr>
              <a:t>M. tuberculosis </a:t>
            </a:r>
            <a:r>
              <a:rPr lang="en-US" altLang="en-US" sz="1800" dirty="0">
                <a:ea typeface="ヒラギノ角ゴ Pro W3"/>
              </a:rPr>
              <a:t>but negative IGRA does not rule out it out</a:t>
            </a:r>
            <a:endParaRPr lang="en-US" altLang="en-US" sz="1800" i="1" dirty="0">
              <a:ea typeface="ヒラギノ角ゴ Pro W3"/>
            </a:endParaRPr>
          </a:p>
          <a:p>
            <a:pPr marL="914400" lvl="2" indent="0">
              <a:spcAft>
                <a:spcPts val="0"/>
              </a:spcAft>
              <a:buNone/>
            </a:pPr>
            <a:endParaRPr lang="en-US" altLang="en-US" sz="2400" dirty="0">
              <a:ea typeface="ヒラギノ角ゴ Pro W3"/>
            </a:endParaRPr>
          </a:p>
          <a:p>
            <a:pPr>
              <a:spcAft>
                <a:spcPts val="0"/>
              </a:spcAft>
            </a:pPr>
            <a:r>
              <a:rPr lang="en-US" altLang="en-US" sz="2400" dirty="0">
                <a:ea typeface="ヒラギノ角ゴ Pro W3"/>
              </a:rPr>
              <a:t>Children </a:t>
            </a:r>
            <a:r>
              <a:rPr lang="en-US" altLang="en-US" sz="2400" u="sng" dirty="0">
                <a:ea typeface="ヒラギノ角ゴ Pro W3"/>
              </a:rPr>
              <a:t>&gt;</a:t>
            </a:r>
            <a:r>
              <a:rPr lang="en-US" altLang="en-US" sz="2400" dirty="0">
                <a:ea typeface="ヒラギノ角ゴ Pro W3"/>
              </a:rPr>
              <a:t>2</a:t>
            </a:r>
          </a:p>
          <a:p>
            <a:pPr lvl="1">
              <a:spcAft>
                <a:spcPts val="0"/>
              </a:spcAft>
            </a:pPr>
            <a:r>
              <a:rPr lang="en-US" altLang="en-US" sz="2400" dirty="0">
                <a:ea typeface="ヒラギノ角ゴ Pro W3"/>
                <a:cs typeface="Geneva"/>
              </a:rPr>
              <a:t>IGRA preferred</a:t>
            </a:r>
          </a:p>
          <a:p>
            <a:pPr lvl="2">
              <a:spcAft>
                <a:spcPts val="0"/>
              </a:spcAft>
            </a:pPr>
            <a:r>
              <a:rPr lang="en-US" altLang="en-US" sz="2400" dirty="0">
                <a:ea typeface="ヒラギノ角ゴ Pro W3"/>
                <a:cs typeface="Geneva"/>
              </a:rPr>
              <a:t>Especially with history of BCG, low likelihood of follow-up visit for TST read</a:t>
            </a:r>
          </a:p>
          <a:p>
            <a:pPr lvl="2">
              <a:spcAft>
                <a:spcPts val="0"/>
              </a:spcAft>
            </a:pPr>
            <a:r>
              <a:rPr lang="en-US" altLang="en-US" sz="2400" dirty="0">
                <a:ea typeface="ヒラギノ角ゴ Pro W3"/>
                <a:cs typeface="Geneva"/>
              </a:rPr>
              <a:t>TST acceptable</a:t>
            </a:r>
            <a:endParaRPr lang="en-US" altLang="en-US" dirty="0">
              <a:ea typeface="ヒラギノ角ゴ Pro W3"/>
              <a:cs typeface="Geneva"/>
            </a:endParaRPr>
          </a:p>
          <a:p>
            <a:endParaRPr lang="en-US" altLang="en-US" dirty="0">
              <a:ea typeface="ヒラギノ角ゴ Pro W3"/>
              <a:cs typeface="Geneva"/>
            </a:endParaRPr>
          </a:p>
          <a:p>
            <a:pPr lvl="2"/>
            <a:endParaRPr lang="en-US" altLang="en-US" dirty="0">
              <a:ea typeface="ヒラギノ角ゴ Pro W3"/>
              <a:cs typeface="ヒラギノ角ゴ Pro W3"/>
            </a:endParaRPr>
          </a:p>
          <a:p>
            <a:pPr lvl="2"/>
            <a:endParaRPr lang="en-US" altLang="en-US" dirty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17714"/>
            <a:ext cx="7886700" cy="740344"/>
          </a:xfrm>
        </p:spPr>
        <p:txBody>
          <a:bodyPr/>
          <a:lstStyle/>
          <a:p>
            <a:r>
              <a:rPr lang="en-US" altLang="en-US" sz="2600" b="0" dirty="0">
                <a:ea typeface="ヒラギノ角ゴ Pro W3"/>
                <a:cs typeface="Geneva"/>
              </a:rPr>
              <a:t>BCG Vaccine and Tuberculin Skin Testing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763000" cy="53340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altLang="en-US" sz="2000" b="1" dirty="0">
                <a:solidFill>
                  <a:srgbClr val="C00000"/>
                </a:solidFill>
                <a:ea typeface="ヒラギノ角ゴ Pro W3"/>
                <a:cs typeface="Geneva"/>
              </a:rPr>
              <a:t>History of BCG is never a contraindication to TST </a:t>
            </a:r>
          </a:p>
          <a:p>
            <a:pPr>
              <a:spcAft>
                <a:spcPts val="0"/>
              </a:spcAft>
            </a:pPr>
            <a:r>
              <a:rPr lang="en-US" altLang="en-US" sz="2000" b="1" dirty="0">
                <a:solidFill>
                  <a:srgbClr val="C00000"/>
                </a:solidFill>
                <a:ea typeface="ヒラギノ角ゴ Pro W3"/>
                <a:cs typeface="Geneva"/>
              </a:rPr>
              <a:t>Interpretation of TST results in BCG recipients is the same as for people who have not received the vaccine</a:t>
            </a:r>
          </a:p>
          <a:p>
            <a:pPr>
              <a:spcAft>
                <a:spcPts val="0"/>
              </a:spcAft>
            </a:pPr>
            <a:r>
              <a:rPr lang="en-US" altLang="en-US" sz="2000" dirty="0">
                <a:ea typeface="ヒラギノ角ゴ Pro W3"/>
                <a:cs typeface="Geneva"/>
              </a:rPr>
              <a:t>Difficult to distinguish between (+) TST caused by </a:t>
            </a:r>
            <a:r>
              <a:rPr lang="en-US" altLang="en-US" sz="2000" i="1" dirty="0">
                <a:ea typeface="ヒラギノ角ゴ Pro W3"/>
                <a:cs typeface="Geneva"/>
              </a:rPr>
              <a:t>M. tuberculosis</a:t>
            </a:r>
            <a:r>
              <a:rPr lang="en-US" altLang="en-US" sz="2000" dirty="0">
                <a:ea typeface="ヒラギノ角ゴ Pro W3"/>
                <a:cs typeface="Geneva"/>
              </a:rPr>
              <a:t> infection vs. other causes</a:t>
            </a:r>
          </a:p>
          <a:p>
            <a:pPr lvl="1">
              <a:spcAft>
                <a:spcPts val="0"/>
              </a:spcAft>
            </a:pPr>
            <a:r>
              <a:rPr lang="en-US" altLang="en-US" sz="2000" dirty="0">
                <a:ea typeface="ヒラギノ角ゴ Pro W3"/>
              </a:rPr>
              <a:t>Reactivity does not occur in some children after BCG vaccination</a:t>
            </a:r>
          </a:p>
          <a:p>
            <a:pPr lvl="1">
              <a:spcAft>
                <a:spcPts val="0"/>
              </a:spcAft>
            </a:pPr>
            <a:r>
              <a:rPr lang="en-US" altLang="en-US" sz="2000" dirty="0">
                <a:ea typeface="ヒラギノ角ゴ Pro W3"/>
              </a:rPr>
              <a:t>If BCG does cause a (+) TST, the reaction is generally negative by 5 years of age</a:t>
            </a:r>
          </a:p>
          <a:p>
            <a:pPr lvl="1">
              <a:spcAft>
                <a:spcPts val="0"/>
              </a:spcAft>
            </a:pPr>
            <a:r>
              <a:rPr lang="en-US" altLang="en-US" sz="2000" dirty="0">
                <a:solidFill>
                  <a:srgbClr val="C00000"/>
                </a:solidFill>
                <a:ea typeface="ヒラギノ角ゴ Pro W3"/>
              </a:rPr>
              <a:t>If child is from a high-burden country, (+) TST is almost always due to LTBI </a:t>
            </a:r>
            <a:endParaRPr lang="en-US" altLang="en-US" sz="2000" i="1" dirty="0">
              <a:solidFill>
                <a:srgbClr val="C00000"/>
              </a:solidFill>
              <a:ea typeface="ヒラギノ角ゴ Pro W3"/>
            </a:endParaRPr>
          </a:p>
          <a:p>
            <a:pPr>
              <a:spcAft>
                <a:spcPts val="0"/>
              </a:spcAft>
            </a:pPr>
            <a:r>
              <a:rPr lang="en-US" altLang="en-US" sz="2000" dirty="0">
                <a:ea typeface="ヒラギノ角ゴ Pro W3"/>
                <a:cs typeface="Geneva"/>
              </a:rPr>
              <a:t>Therefore, management of children with a history of BCG and a (+) TST includes:</a:t>
            </a:r>
          </a:p>
          <a:p>
            <a:pPr lvl="1">
              <a:spcAft>
                <a:spcPts val="0"/>
              </a:spcAft>
            </a:pPr>
            <a:r>
              <a:rPr lang="en-US" altLang="en-US" sz="2000" dirty="0">
                <a:ea typeface="ヒラギノ角ゴ Pro W3"/>
                <a:cs typeface="ヒラギノ角ゴ Pro W3"/>
              </a:rPr>
              <a:t>IGRA if </a:t>
            </a:r>
            <a:r>
              <a:rPr lang="en-US" altLang="en-US" sz="2000" u="sng" dirty="0">
                <a:ea typeface="ヒラギノ角ゴ Pro W3"/>
                <a:cs typeface="ヒラギノ角ゴ Pro W3"/>
              </a:rPr>
              <a:t>&gt;</a:t>
            </a:r>
            <a:r>
              <a:rPr lang="en-US" altLang="en-US" sz="2000" dirty="0">
                <a:ea typeface="ヒラギノ角ゴ Pro W3"/>
                <a:cs typeface="ヒラギノ角ゴ Pro W3"/>
              </a:rPr>
              <a:t>2 years of age</a:t>
            </a:r>
          </a:p>
          <a:p>
            <a:pPr lvl="1">
              <a:spcAft>
                <a:spcPts val="0"/>
              </a:spcAft>
            </a:pPr>
            <a:r>
              <a:rPr lang="en-US" altLang="en-US" sz="2000" dirty="0">
                <a:ea typeface="Geneva"/>
              </a:rPr>
              <a:t>Diagnostic evaluation including a chest radiograph</a:t>
            </a:r>
          </a:p>
          <a:p>
            <a:pPr lvl="1">
              <a:spcAft>
                <a:spcPts val="0"/>
              </a:spcAft>
            </a:pPr>
            <a:r>
              <a:rPr lang="en-US" altLang="en-US" sz="2000" dirty="0">
                <a:ea typeface="Geneva"/>
              </a:rPr>
              <a:t>Appropriate treatment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B ECH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B ECHO" id="{3097E518-DA57-4902-91C5-864FADDC4470}" vid="{DD7960B4-2094-4621-8D30-1B056A2F428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TB ECHO</Template>
  <TotalTime>2895</TotalTime>
  <Words>2170</Words>
  <Application>Microsoft Office PowerPoint</Application>
  <PresentationFormat>On-screen Show (4:3)</PresentationFormat>
  <Paragraphs>258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Futura Medium</vt:lpstr>
      <vt:lpstr>Gill Sans MT</vt:lpstr>
      <vt:lpstr>Lucida Grande</vt:lpstr>
      <vt:lpstr>Times New Roman</vt:lpstr>
      <vt:lpstr>Wingdings</vt:lpstr>
      <vt:lpstr>TB ECHO</vt:lpstr>
      <vt:lpstr>Custom Design</vt:lpstr>
      <vt:lpstr>Tuberculosis Infection – Pediatric Challenges</vt:lpstr>
      <vt:lpstr>PowerPoint Presentation</vt:lpstr>
      <vt:lpstr>Significance of Tuberculosis in Children</vt:lpstr>
      <vt:lpstr>Risk of Progression to TB Disease</vt:lpstr>
      <vt:lpstr>Risk of Progression to TB Disease by Age</vt:lpstr>
      <vt:lpstr>High-Risk Groups (Pediatrics)</vt:lpstr>
      <vt:lpstr>Screening tests</vt:lpstr>
      <vt:lpstr>Interferon gamma release assays (IGRA):  Use in children</vt:lpstr>
      <vt:lpstr>BCG Vaccine and Tuberculin Skin Testing</vt:lpstr>
      <vt:lpstr>Guidance on strategy for use of TST and IGRA for  diagnosis of LTBI by age and BCG immunization status  – AAP Red Book, 2018</vt:lpstr>
      <vt:lpstr>Positive Screening Test: What Next?</vt:lpstr>
      <vt:lpstr>Evaluation of child with TST or  IGRA positivity</vt:lpstr>
      <vt:lpstr>Imaging Pearls</vt:lpstr>
      <vt:lpstr>Treatment – TB infection</vt:lpstr>
      <vt:lpstr>Summary of TB Infection Recommendations</vt:lpstr>
      <vt:lpstr>Treatment of TB Infection</vt:lpstr>
      <vt:lpstr>Treatment of TB Infection</vt:lpstr>
      <vt:lpstr>Nitrosamines</vt:lpstr>
      <vt:lpstr>Nitrosamines and Rifamycins: Recommendations (MDPH*)</vt:lpstr>
      <vt:lpstr>Treatment of TB Infection</vt:lpstr>
      <vt:lpstr>Treatment of TB Infection</vt:lpstr>
      <vt:lpstr>Other considerations</vt:lpstr>
      <vt:lpstr>“Window Prophylaxis”</vt:lpstr>
      <vt:lpstr> “Window Prophylaxis”</vt:lpstr>
      <vt:lpstr>Pregnancy (from a pediatric perspective)</vt:lpstr>
      <vt:lpstr>Breastfeeding</vt:lpstr>
      <vt:lpstr>Telemedicine</vt:lpstr>
      <vt:lpstr>Telemedicine</vt:lpstr>
      <vt:lpstr>Take-home points </vt:lpstr>
      <vt:lpstr>Thank you –  Questions? vmadhavan@mgh.harvard.edu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54 pt Arial,  Two Line Maximum</dc:title>
  <dc:creator>Korzenowski Design</dc:creator>
  <cp:lastModifiedBy>Foley, G Susan</cp:lastModifiedBy>
  <cp:revision>115</cp:revision>
  <cp:lastPrinted>2005-05-27T19:34:57Z</cp:lastPrinted>
  <dcterms:created xsi:type="dcterms:W3CDTF">2008-04-23T17:45:27Z</dcterms:created>
  <dcterms:modified xsi:type="dcterms:W3CDTF">2021-02-10T20:55:16Z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-752330689</vt:i4>
  </property>
  <property fmtid="{D5CDD505-2E9C-101B-9397-08002B2CF9AE}" pid="4" name="_EmailSubject">
    <vt:lpwstr>MA LTBI ECHO: cohort 3 - invitation to present - Slides - please use this deck</vt:lpwstr>
  </property>
  <property fmtid="{D5CDD505-2E9C-101B-9397-08002B2CF9AE}" pid="5" name="_AuthorEmail">
    <vt:lpwstr>VMADHAVAN@mgh.harvard.edu</vt:lpwstr>
  </property>
  <property fmtid="{D5CDD505-2E9C-101B-9397-08002B2CF9AE}" pid="6" name="_AuthorEmailDisplayName">
    <vt:lpwstr>Madhavan, Vandana L.,M.D.</vt:lpwstr>
  </property>
</Properties>
</file>