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757" r:id="rId3"/>
    <p:sldId id="761" r:id="rId4"/>
    <p:sldId id="762" r:id="rId5"/>
    <p:sldId id="763" r:id="rId6"/>
    <p:sldId id="758" r:id="rId7"/>
    <p:sldId id="688" r:id="rId8"/>
    <p:sldId id="760" r:id="rId9"/>
    <p:sldId id="263" r:id="rId10"/>
    <p:sldId id="271" r:id="rId11"/>
    <p:sldId id="765" r:id="rId12"/>
    <p:sldId id="769" r:id="rId13"/>
    <p:sldId id="275" r:id="rId14"/>
    <p:sldId id="768" r:id="rId15"/>
    <p:sldId id="257" r:id="rId16"/>
    <p:sldId id="767" r:id="rId17"/>
    <p:sldId id="272" r:id="rId18"/>
    <p:sldId id="76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2"/>
    <p:restoredTop sz="70780"/>
  </p:normalViewPr>
  <p:slideViewPr>
    <p:cSldViewPr snapToGrid="0" snapToObjects="1">
      <p:cViewPr varScale="1">
        <p:scale>
          <a:sx n="74" d="100"/>
          <a:sy n="74" d="100"/>
        </p:scale>
        <p:origin x="125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Male</c:v>
                </c:pt>
              </c:strCache>
            </c:strRef>
          </c:tx>
          <c:spPr>
            <a:solidFill>
              <a:schemeClr val="accent5">
                <a:lumMod val="20000"/>
                <a:lumOff val="80000"/>
              </a:schemeClr>
            </a:solidFill>
            <a:ln>
              <a:solidFill>
                <a:schemeClr val="bg2">
                  <a:lumMod val="50000"/>
                </a:schemeClr>
              </a:solidFill>
            </a:ln>
          </c:spPr>
          <c:invertIfNegative val="0"/>
          <c:cat>
            <c:strRef>
              <c:f>Sheet1!$A$2:$A$7</c:f>
              <c:strCache>
                <c:ptCount val="6"/>
                <c:pt idx="0">
                  <c:v>Under 5</c:v>
                </c:pt>
                <c:pt idx="1">
                  <c:v>5 - 14 </c:v>
                </c:pt>
                <c:pt idx="2">
                  <c:v>15 - 24</c:v>
                </c:pt>
                <c:pt idx="3">
                  <c:v>25 - 44</c:v>
                </c:pt>
                <c:pt idx="4">
                  <c:v>45 - 64</c:v>
                </c:pt>
                <c:pt idx="5">
                  <c:v>≥65</c:v>
                </c:pt>
              </c:strCache>
            </c:strRef>
          </c:cat>
          <c:val>
            <c:numRef>
              <c:f>Sheet1!$B$2:$B$7</c:f>
              <c:numCache>
                <c:formatCode>General</c:formatCode>
                <c:ptCount val="6"/>
                <c:pt idx="0">
                  <c:v>1.2</c:v>
                </c:pt>
                <c:pt idx="1">
                  <c:v>0.5</c:v>
                </c:pt>
                <c:pt idx="2">
                  <c:v>2.2999999999999998</c:v>
                </c:pt>
                <c:pt idx="3">
                  <c:v>3.7</c:v>
                </c:pt>
                <c:pt idx="4">
                  <c:v>4.9000000000000004</c:v>
                </c:pt>
                <c:pt idx="5">
                  <c:v>6.7</c:v>
                </c:pt>
              </c:numCache>
            </c:numRef>
          </c:val>
          <c:extLst>
            <c:ext xmlns:c16="http://schemas.microsoft.com/office/drawing/2014/chart" uri="{C3380CC4-5D6E-409C-BE32-E72D297353CC}">
              <c16:uniqueId val="{00000000-2413-574D-8E0F-09259F362592}"/>
            </c:ext>
          </c:extLst>
        </c:ser>
        <c:ser>
          <c:idx val="1"/>
          <c:order val="1"/>
          <c:tx>
            <c:strRef>
              <c:f>Sheet1!$C$1</c:f>
              <c:strCache>
                <c:ptCount val="1"/>
                <c:pt idx="0">
                  <c:v>Female</c:v>
                </c:pt>
              </c:strCache>
            </c:strRef>
          </c:tx>
          <c:spPr>
            <a:solidFill>
              <a:schemeClr val="accent6">
                <a:lumMod val="75000"/>
              </a:schemeClr>
            </a:solidFill>
            <a:ln>
              <a:solidFill>
                <a:schemeClr val="bg2">
                  <a:lumMod val="50000"/>
                </a:schemeClr>
              </a:solidFill>
            </a:ln>
          </c:spPr>
          <c:invertIfNegative val="0"/>
          <c:cat>
            <c:strRef>
              <c:f>Sheet1!$A$2:$A$7</c:f>
              <c:strCache>
                <c:ptCount val="6"/>
                <c:pt idx="0">
                  <c:v>Under 5</c:v>
                </c:pt>
                <c:pt idx="1">
                  <c:v>5 - 14 </c:v>
                </c:pt>
                <c:pt idx="2">
                  <c:v>15 - 24</c:v>
                </c:pt>
                <c:pt idx="3">
                  <c:v>25 - 44</c:v>
                </c:pt>
                <c:pt idx="4">
                  <c:v>45 - 64</c:v>
                </c:pt>
                <c:pt idx="5">
                  <c:v>≥65</c:v>
                </c:pt>
              </c:strCache>
            </c:strRef>
          </c:cat>
          <c:val>
            <c:numRef>
              <c:f>Sheet1!$C$2:$C$7</c:f>
              <c:numCache>
                <c:formatCode>General</c:formatCode>
                <c:ptCount val="6"/>
                <c:pt idx="0">
                  <c:v>1.3</c:v>
                </c:pt>
                <c:pt idx="1">
                  <c:v>0.5</c:v>
                </c:pt>
                <c:pt idx="2">
                  <c:v>1.9</c:v>
                </c:pt>
                <c:pt idx="3">
                  <c:v>3.3</c:v>
                </c:pt>
                <c:pt idx="4">
                  <c:v>2.4</c:v>
                </c:pt>
                <c:pt idx="5">
                  <c:v>3.3</c:v>
                </c:pt>
              </c:numCache>
            </c:numRef>
          </c:val>
          <c:extLst>
            <c:ext xmlns:c16="http://schemas.microsoft.com/office/drawing/2014/chart" uri="{C3380CC4-5D6E-409C-BE32-E72D297353CC}">
              <c16:uniqueId val="{00000001-2413-574D-8E0F-09259F362592}"/>
            </c:ext>
          </c:extLst>
        </c:ser>
        <c:dLbls>
          <c:showLegendKey val="0"/>
          <c:showVal val="0"/>
          <c:showCatName val="0"/>
          <c:showSerName val="0"/>
          <c:showPercent val="0"/>
          <c:showBubbleSize val="0"/>
        </c:dLbls>
        <c:gapWidth val="150"/>
        <c:axId val="898673424"/>
        <c:axId val="898675472"/>
      </c:barChart>
      <c:catAx>
        <c:axId val="898673424"/>
        <c:scaling>
          <c:orientation val="minMax"/>
        </c:scaling>
        <c:delete val="0"/>
        <c:axPos val="b"/>
        <c:numFmt formatCode="General" sourceLinked="0"/>
        <c:majorTickMark val="out"/>
        <c:minorTickMark val="none"/>
        <c:tickLblPos val="nextTo"/>
        <c:crossAx val="898675472"/>
        <c:crosses val="autoZero"/>
        <c:auto val="1"/>
        <c:lblAlgn val="ctr"/>
        <c:lblOffset val="100"/>
        <c:noMultiLvlLbl val="0"/>
      </c:catAx>
      <c:valAx>
        <c:axId val="898675472"/>
        <c:scaling>
          <c:orientation val="minMax"/>
        </c:scaling>
        <c:delete val="0"/>
        <c:axPos val="l"/>
        <c:numFmt formatCode="#,##0.0" sourceLinked="0"/>
        <c:majorTickMark val="out"/>
        <c:minorTickMark val="none"/>
        <c:tickLblPos val="nextTo"/>
        <c:crossAx val="89867342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Sheet1!$C$1</c:f>
              <c:strCache>
                <c:ptCount val="1"/>
                <c:pt idx="0">
                  <c:v>Female</c:v>
                </c:pt>
              </c:strCache>
            </c:strRef>
          </c:tx>
          <c:spPr>
            <a:solidFill>
              <a:schemeClr val="accent6">
                <a:lumMod val="75000"/>
              </a:schemeClr>
            </a:solidFill>
            <a:ln>
              <a:solidFill>
                <a:schemeClr val="bg2">
                  <a:lumMod val="50000"/>
                </a:schemeClr>
              </a:solidFill>
            </a:ln>
          </c:spPr>
          <c:invertIfNegative val="0"/>
          <c:cat>
            <c:strRef>
              <c:f>Sheet1!$A$2:$A$7</c:f>
              <c:strCache>
                <c:ptCount val="6"/>
                <c:pt idx="0">
                  <c:v>Under 5</c:v>
                </c:pt>
                <c:pt idx="1">
                  <c:v>5 - 14 </c:v>
                </c:pt>
                <c:pt idx="2">
                  <c:v>15 - 24</c:v>
                </c:pt>
                <c:pt idx="3">
                  <c:v>25 - 44</c:v>
                </c:pt>
                <c:pt idx="4">
                  <c:v>45 - 64</c:v>
                </c:pt>
                <c:pt idx="5">
                  <c:v>≥65</c:v>
                </c:pt>
              </c:strCache>
            </c:strRef>
          </c:cat>
          <c:val>
            <c:numRef>
              <c:f>Sheet1!$C$2:$C$7</c:f>
              <c:numCache>
                <c:formatCode>General</c:formatCode>
                <c:ptCount val="6"/>
                <c:pt idx="0">
                  <c:v>1.3</c:v>
                </c:pt>
                <c:pt idx="1">
                  <c:v>0.5</c:v>
                </c:pt>
                <c:pt idx="2">
                  <c:v>1.9</c:v>
                </c:pt>
                <c:pt idx="3">
                  <c:v>3.3</c:v>
                </c:pt>
                <c:pt idx="4">
                  <c:v>2.4</c:v>
                </c:pt>
                <c:pt idx="5">
                  <c:v>3</c:v>
                </c:pt>
              </c:numCache>
            </c:numRef>
          </c:val>
          <c:extLst>
            <c:ext xmlns:c16="http://schemas.microsoft.com/office/drawing/2014/chart" uri="{C3380CC4-5D6E-409C-BE32-E72D297353CC}">
              <c16:uniqueId val="{00000000-8311-BD44-8042-629D39D782AF}"/>
            </c:ext>
          </c:extLst>
        </c:ser>
        <c:dLbls>
          <c:showLegendKey val="0"/>
          <c:showVal val="0"/>
          <c:showCatName val="0"/>
          <c:showSerName val="0"/>
          <c:showPercent val="0"/>
          <c:showBubbleSize val="0"/>
        </c:dLbls>
        <c:gapWidth val="200"/>
        <c:axId val="902654208"/>
        <c:axId val="902634160"/>
      </c:barChart>
      <c:catAx>
        <c:axId val="902654208"/>
        <c:scaling>
          <c:orientation val="minMax"/>
        </c:scaling>
        <c:delete val="0"/>
        <c:axPos val="b"/>
        <c:numFmt formatCode="General" sourceLinked="0"/>
        <c:majorTickMark val="out"/>
        <c:minorTickMark val="none"/>
        <c:tickLblPos val="nextTo"/>
        <c:crossAx val="902634160"/>
        <c:crosses val="autoZero"/>
        <c:auto val="1"/>
        <c:lblAlgn val="ctr"/>
        <c:lblOffset val="100"/>
        <c:noMultiLvlLbl val="0"/>
      </c:catAx>
      <c:valAx>
        <c:axId val="902634160"/>
        <c:scaling>
          <c:orientation val="minMax"/>
          <c:max val="8"/>
        </c:scaling>
        <c:delete val="0"/>
        <c:axPos val="l"/>
        <c:numFmt formatCode="#,##0.0" sourceLinked="0"/>
        <c:majorTickMark val="out"/>
        <c:minorTickMark val="none"/>
        <c:tickLblPos val="nextTo"/>
        <c:crossAx val="902654208"/>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F84A9B-EC99-5740-A58A-455A56247CA0}" type="doc">
      <dgm:prSet loTypeId="urn:microsoft.com/office/officeart/2005/8/layout/StepDownProcess" loCatId="" qsTypeId="urn:microsoft.com/office/officeart/2005/8/quickstyle/simple4" qsCatId="simple" csTypeId="urn:microsoft.com/office/officeart/2005/8/colors/accent1_2" csCatId="accent1" phldr="1"/>
      <dgm:spPr/>
      <dgm:t>
        <a:bodyPr/>
        <a:lstStyle/>
        <a:p>
          <a:endParaRPr lang="en-US"/>
        </a:p>
      </dgm:t>
    </dgm:pt>
    <dgm:pt modelId="{43318EE2-F2DA-1348-BC00-0328EB5DFE3A}">
      <dgm:prSet phldrT="[Text]"/>
      <dgm:spPr/>
      <dgm:t>
        <a:bodyPr/>
        <a:lstStyle/>
        <a:p>
          <a:r>
            <a:rPr lang="en-US" dirty="0"/>
            <a:t>Step 1: Identification</a:t>
          </a:r>
        </a:p>
      </dgm:t>
    </dgm:pt>
    <dgm:pt modelId="{4BA895C0-A0A6-F249-89C8-F5ABA763297B}" type="parTrans" cxnId="{BF4BC86E-17AD-164E-8CD0-4592557104DC}">
      <dgm:prSet/>
      <dgm:spPr/>
      <dgm:t>
        <a:bodyPr/>
        <a:lstStyle/>
        <a:p>
          <a:endParaRPr lang="en-US"/>
        </a:p>
      </dgm:t>
    </dgm:pt>
    <dgm:pt modelId="{6D94F40B-FBF6-6346-B0AD-7F5CE4B5B7D4}" type="sibTrans" cxnId="{BF4BC86E-17AD-164E-8CD0-4592557104DC}">
      <dgm:prSet/>
      <dgm:spPr/>
      <dgm:t>
        <a:bodyPr/>
        <a:lstStyle/>
        <a:p>
          <a:endParaRPr lang="en-US"/>
        </a:p>
      </dgm:t>
    </dgm:pt>
    <dgm:pt modelId="{A2CB3FC8-8A76-FD48-8656-B2A1A1A9A833}">
      <dgm:prSet phldrT="[Text]" custT="1"/>
      <dgm:spPr/>
      <dgm:t>
        <a:bodyPr/>
        <a:lstStyle/>
        <a:p>
          <a:pPr algn="l"/>
          <a:r>
            <a:rPr lang="en-US" sz="1600" dirty="0"/>
            <a:t>  High-Risk individuals need to be identified</a:t>
          </a:r>
        </a:p>
      </dgm:t>
    </dgm:pt>
    <dgm:pt modelId="{EBD66D4B-F00A-6F46-952D-F99716E67617}" type="parTrans" cxnId="{06136396-75C7-5E4D-A700-D7BBE1D486B3}">
      <dgm:prSet/>
      <dgm:spPr/>
      <dgm:t>
        <a:bodyPr/>
        <a:lstStyle/>
        <a:p>
          <a:endParaRPr lang="en-US"/>
        </a:p>
      </dgm:t>
    </dgm:pt>
    <dgm:pt modelId="{CD9266FC-3403-B749-AD12-87F1B6201346}" type="sibTrans" cxnId="{06136396-75C7-5E4D-A700-D7BBE1D486B3}">
      <dgm:prSet/>
      <dgm:spPr/>
      <dgm:t>
        <a:bodyPr/>
        <a:lstStyle/>
        <a:p>
          <a:endParaRPr lang="en-US"/>
        </a:p>
      </dgm:t>
    </dgm:pt>
    <dgm:pt modelId="{F0B5CE18-B4E2-C546-96EF-8A1A7642B899}">
      <dgm:prSet phldrT="[Text]"/>
      <dgm:spPr/>
      <dgm:t>
        <a:bodyPr/>
        <a:lstStyle/>
        <a:p>
          <a:r>
            <a:rPr lang="en-US" dirty="0"/>
            <a:t>Step 2: </a:t>
          </a:r>
        </a:p>
        <a:p>
          <a:r>
            <a:rPr lang="en-US" dirty="0"/>
            <a:t>LTBI Screening</a:t>
          </a:r>
        </a:p>
      </dgm:t>
    </dgm:pt>
    <dgm:pt modelId="{9BF89971-1E14-A245-B65E-231158618FF4}" type="parTrans" cxnId="{B5B52791-428D-1349-A902-81995C0788B2}">
      <dgm:prSet/>
      <dgm:spPr/>
      <dgm:t>
        <a:bodyPr/>
        <a:lstStyle/>
        <a:p>
          <a:endParaRPr lang="en-US"/>
        </a:p>
      </dgm:t>
    </dgm:pt>
    <dgm:pt modelId="{4FA623C2-19CC-D543-A774-292D9567EC4F}" type="sibTrans" cxnId="{B5B52791-428D-1349-A902-81995C0788B2}">
      <dgm:prSet/>
      <dgm:spPr/>
      <dgm:t>
        <a:bodyPr/>
        <a:lstStyle/>
        <a:p>
          <a:endParaRPr lang="en-US"/>
        </a:p>
      </dgm:t>
    </dgm:pt>
    <dgm:pt modelId="{1EEB0875-FD21-8A4D-9605-5CDC89563E7A}">
      <dgm:prSet phldrT="[Text]" custT="1"/>
      <dgm:spPr/>
      <dgm:t>
        <a:bodyPr/>
        <a:lstStyle/>
        <a:p>
          <a:r>
            <a:rPr lang="en-US" sz="1600" dirty="0"/>
            <a:t>High-Risk</a:t>
          </a:r>
          <a:r>
            <a:rPr lang="en-US" sz="1600" baseline="0" dirty="0"/>
            <a:t> individuals undergo LTBI screening</a:t>
          </a:r>
          <a:endParaRPr lang="en-US" sz="1600" dirty="0"/>
        </a:p>
      </dgm:t>
    </dgm:pt>
    <dgm:pt modelId="{9BE89E1A-2FC5-A943-949C-55A0A425803D}" type="parTrans" cxnId="{BD25A636-9256-484F-AF16-E49E7757AE21}">
      <dgm:prSet/>
      <dgm:spPr/>
      <dgm:t>
        <a:bodyPr/>
        <a:lstStyle/>
        <a:p>
          <a:endParaRPr lang="en-US"/>
        </a:p>
      </dgm:t>
    </dgm:pt>
    <dgm:pt modelId="{7B04E646-808C-DA41-861B-4BC2545B383E}" type="sibTrans" cxnId="{BD25A636-9256-484F-AF16-E49E7757AE21}">
      <dgm:prSet/>
      <dgm:spPr/>
      <dgm:t>
        <a:bodyPr/>
        <a:lstStyle/>
        <a:p>
          <a:endParaRPr lang="en-US"/>
        </a:p>
      </dgm:t>
    </dgm:pt>
    <dgm:pt modelId="{86E554FA-5A06-C140-A4E8-164DC1279667}">
      <dgm:prSet phldrT="[Text]"/>
      <dgm:spPr/>
      <dgm:t>
        <a:bodyPr/>
        <a:lstStyle/>
        <a:p>
          <a:pPr>
            <a:spcAft>
              <a:spcPts val="0"/>
            </a:spcAft>
          </a:pPr>
          <a:r>
            <a:rPr lang="en-US" dirty="0"/>
            <a:t>Step 3: </a:t>
          </a:r>
        </a:p>
        <a:p>
          <a:pPr>
            <a:spcAft>
              <a:spcPts val="0"/>
            </a:spcAft>
          </a:pPr>
          <a:r>
            <a:rPr lang="en-US" dirty="0"/>
            <a:t>Active TB Evaluation</a:t>
          </a:r>
        </a:p>
      </dgm:t>
    </dgm:pt>
    <dgm:pt modelId="{AC7F48CA-0D53-7C4E-90E2-BD7F9B3A5F6C}" type="parTrans" cxnId="{339BC0F1-D34B-7544-B835-8D2F532C994D}">
      <dgm:prSet/>
      <dgm:spPr/>
      <dgm:t>
        <a:bodyPr/>
        <a:lstStyle/>
        <a:p>
          <a:endParaRPr lang="en-US"/>
        </a:p>
      </dgm:t>
    </dgm:pt>
    <dgm:pt modelId="{C73906FA-35F1-A34D-95D4-6D78739C411A}" type="sibTrans" cxnId="{339BC0F1-D34B-7544-B835-8D2F532C994D}">
      <dgm:prSet/>
      <dgm:spPr/>
      <dgm:t>
        <a:bodyPr/>
        <a:lstStyle/>
        <a:p>
          <a:endParaRPr lang="en-US"/>
        </a:p>
      </dgm:t>
    </dgm:pt>
    <dgm:pt modelId="{D632DF5B-4991-3949-9D95-AFF63103EA40}">
      <dgm:prSet phldrT="[Text]" custT="1"/>
      <dgm:spPr/>
      <dgm:t>
        <a:bodyPr/>
        <a:lstStyle/>
        <a:p>
          <a:r>
            <a:rPr lang="en-US" sz="1600" dirty="0"/>
            <a:t>Individuals who test positive for LTBI undergo active TB evaluation with symptom screen and chest x-ray</a:t>
          </a:r>
        </a:p>
      </dgm:t>
    </dgm:pt>
    <dgm:pt modelId="{229B754F-15F8-894B-B438-1598EBBB7C19}" type="parTrans" cxnId="{12887305-1CE7-5B47-9706-ED6EE5F03BEC}">
      <dgm:prSet/>
      <dgm:spPr/>
      <dgm:t>
        <a:bodyPr/>
        <a:lstStyle/>
        <a:p>
          <a:endParaRPr lang="en-US"/>
        </a:p>
      </dgm:t>
    </dgm:pt>
    <dgm:pt modelId="{357685BA-96D9-6945-81AB-CFA65576AAA9}" type="sibTrans" cxnId="{12887305-1CE7-5B47-9706-ED6EE5F03BEC}">
      <dgm:prSet/>
      <dgm:spPr/>
      <dgm:t>
        <a:bodyPr/>
        <a:lstStyle/>
        <a:p>
          <a:endParaRPr lang="en-US"/>
        </a:p>
      </dgm:t>
    </dgm:pt>
    <dgm:pt modelId="{F1EB70A9-648E-3F48-8D0F-462F8ECA3C98}">
      <dgm:prSet/>
      <dgm:spPr/>
      <dgm:t>
        <a:bodyPr/>
        <a:lstStyle/>
        <a:p>
          <a:pPr>
            <a:spcAft>
              <a:spcPts val="0"/>
            </a:spcAft>
          </a:pPr>
          <a:r>
            <a:rPr lang="en-US" dirty="0"/>
            <a:t>Step 4: </a:t>
          </a:r>
        </a:p>
        <a:p>
          <a:pPr>
            <a:spcAft>
              <a:spcPts val="0"/>
            </a:spcAft>
          </a:pPr>
          <a:r>
            <a:rPr lang="en-US" dirty="0"/>
            <a:t>LTBI treatment initiation</a:t>
          </a:r>
        </a:p>
      </dgm:t>
    </dgm:pt>
    <dgm:pt modelId="{B47CC6D1-3095-1942-9AB0-341A15F3CFC7}" type="parTrans" cxnId="{2FD90CBA-4E62-984A-8E00-E64C6425715E}">
      <dgm:prSet/>
      <dgm:spPr/>
      <dgm:t>
        <a:bodyPr/>
        <a:lstStyle/>
        <a:p>
          <a:endParaRPr lang="en-US"/>
        </a:p>
      </dgm:t>
    </dgm:pt>
    <dgm:pt modelId="{D920515E-9B4F-CE4B-B207-2882786129C5}" type="sibTrans" cxnId="{2FD90CBA-4E62-984A-8E00-E64C6425715E}">
      <dgm:prSet/>
      <dgm:spPr/>
      <dgm:t>
        <a:bodyPr/>
        <a:lstStyle/>
        <a:p>
          <a:endParaRPr lang="en-US"/>
        </a:p>
      </dgm:t>
    </dgm:pt>
    <dgm:pt modelId="{E0F64A54-5338-044F-949D-A44686269E72}">
      <dgm:prSet custT="1"/>
      <dgm:spPr/>
      <dgm:t>
        <a:bodyPr/>
        <a:lstStyle/>
        <a:p>
          <a:pPr>
            <a:spcAft>
              <a:spcPts val="0"/>
            </a:spcAft>
          </a:pPr>
          <a:r>
            <a:rPr lang="en-US" sz="1600" dirty="0"/>
            <a:t>Individuals who do not have active TB disease are started on LTBI treatment</a:t>
          </a:r>
        </a:p>
      </dgm:t>
    </dgm:pt>
    <dgm:pt modelId="{2C7627DF-DB5C-6A43-90BA-1C5FE0072553}" type="parTrans" cxnId="{B099872E-24FD-EE49-BC71-808B7D970D59}">
      <dgm:prSet/>
      <dgm:spPr/>
      <dgm:t>
        <a:bodyPr/>
        <a:lstStyle/>
        <a:p>
          <a:endParaRPr lang="en-US"/>
        </a:p>
      </dgm:t>
    </dgm:pt>
    <dgm:pt modelId="{AAC37E1B-1D7A-1245-8026-759C53D708BB}" type="sibTrans" cxnId="{B099872E-24FD-EE49-BC71-808B7D970D59}">
      <dgm:prSet/>
      <dgm:spPr/>
      <dgm:t>
        <a:bodyPr/>
        <a:lstStyle/>
        <a:p>
          <a:endParaRPr lang="en-US"/>
        </a:p>
      </dgm:t>
    </dgm:pt>
    <dgm:pt modelId="{AC24ADE3-F922-9F4D-B059-A4AB8A9F5336}">
      <dgm:prSet/>
      <dgm:spPr/>
      <dgm:t>
        <a:bodyPr/>
        <a:lstStyle/>
        <a:p>
          <a:pPr>
            <a:spcAft>
              <a:spcPts val="0"/>
            </a:spcAft>
          </a:pPr>
          <a:r>
            <a:rPr lang="en-US" dirty="0"/>
            <a:t>Step 5: LTBI treatment completion</a:t>
          </a:r>
        </a:p>
      </dgm:t>
    </dgm:pt>
    <dgm:pt modelId="{F192D44B-1DFA-B846-BF3F-6CAF5166627D}" type="parTrans" cxnId="{DB21F24B-B43A-A44E-BB32-10F03BD021AC}">
      <dgm:prSet/>
      <dgm:spPr/>
      <dgm:t>
        <a:bodyPr/>
        <a:lstStyle/>
        <a:p>
          <a:endParaRPr lang="en-US"/>
        </a:p>
      </dgm:t>
    </dgm:pt>
    <dgm:pt modelId="{047E6F30-7983-E049-AA10-4CB0102045C2}" type="sibTrans" cxnId="{DB21F24B-B43A-A44E-BB32-10F03BD021AC}">
      <dgm:prSet/>
      <dgm:spPr/>
      <dgm:t>
        <a:bodyPr/>
        <a:lstStyle/>
        <a:p>
          <a:endParaRPr lang="en-US"/>
        </a:p>
      </dgm:t>
    </dgm:pt>
    <dgm:pt modelId="{821554CA-AD5F-5943-B542-E07CB45A1A35}">
      <dgm:prSet custT="1"/>
      <dgm:spPr/>
      <dgm:t>
        <a:bodyPr/>
        <a:lstStyle/>
        <a:p>
          <a:pPr>
            <a:spcAft>
              <a:spcPts val="0"/>
            </a:spcAft>
          </a:pPr>
          <a:r>
            <a:rPr lang="en-US" sz="1600" dirty="0"/>
            <a:t>Individuals started on LTBI treatment need to follow up monthly and complete therapy</a:t>
          </a:r>
        </a:p>
      </dgm:t>
    </dgm:pt>
    <dgm:pt modelId="{40C2E3B2-85F8-C640-BE09-632A2B82C29A}" type="parTrans" cxnId="{3D9FD587-B58C-9640-8CB6-8FFFD6FE6ED2}">
      <dgm:prSet/>
      <dgm:spPr/>
      <dgm:t>
        <a:bodyPr/>
        <a:lstStyle/>
        <a:p>
          <a:endParaRPr lang="en-US"/>
        </a:p>
      </dgm:t>
    </dgm:pt>
    <dgm:pt modelId="{50250044-D56A-2243-A505-A41C33781F04}" type="sibTrans" cxnId="{3D9FD587-B58C-9640-8CB6-8FFFD6FE6ED2}">
      <dgm:prSet/>
      <dgm:spPr/>
      <dgm:t>
        <a:bodyPr/>
        <a:lstStyle/>
        <a:p>
          <a:endParaRPr lang="en-US"/>
        </a:p>
      </dgm:t>
    </dgm:pt>
    <dgm:pt modelId="{8168F128-387F-BC4C-AB38-85DEA4EE113B}" type="pres">
      <dgm:prSet presAssocID="{3CF84A9B-EC99-5740-A58A-455A56247CA0}" presName="rootnode" presStyleCnt="0">
        <dgm:presLayoutVars>
          <dgm:chMax/>
          <dgm:chPref/>
          <dgm:dir/>
          <dgm:animLvl val="lvl"/>
        </dgm:presLayoutVars>
      </dgm:prSet>
      <dgm:spPr/>
    </dgm:pt>
    <dgm:pt modelId="{D1BE0099-1D13-8E47-B040-86238A8C1553}" type="pres">
      <dgm:prSet presAssocID="{43318EE2-F2DA-1348-BC00-0328EB5DFE3A}" presName="composite" presStyleCnt="0"/>
      <dgm:spPr/>
    </dgm:pt>
    <dgm:pt modelId="{DF950927-AD26-0E4C-9B5E-50846CE02561}" type="pres">
      <dgm:prSet presAssocID="{43318EE2-F2DA-1348-BC00-0328EB5DFE3A}" presName="bentUpArrow1" presStyleLbl="alignImgPlace1" presStyleIdx="0" presStyleCnt="4" custLinFactNeighborX="18864" custLinFactNeighborY="-8242"/>
      <dgm:spPr/>
    </dgm:pt>
    <dgm:pt modelId="{43410576-0CFD-8D4A-BB12-3A5F2C149FD1}" type="pres">
      <dgm:prSet presAssocID="{43318EE2-F2DA-1348-BC00-0328EB5DFE3A}" presName="ParentText" presStyleLbl="node1" presStyleIdx="0" presStyleCnt="5">
        <dgm:presLayoutVars>
          <dgm:chMax val="1"/>
          <dgm:chPref val="1"/>
          <dgm:bulletEnabled val="1"/>
        </dgm:presLayoutVars>
      </dgm:prSet>
      <dgm:spPr/>
    </dgm:pt>
    <dgm:pt modelId="{26799AB4-B4F5-9448-9524-876C530E459F}" type="pres">
      <dgm:prSet presAssocID="{43318EE2-F2DA-1348-BC00-0328EB5DFE3A}" presName="ChildText" presStyleLbl="revTx" presStyleIdx="0" presStyleCnt="5" custScaleX="425776" custLinFactX="62496" custLinFactNeighborX="100000" custLinFactNeighborY="4700">
        <dgm:presLayoutVars>
          <dgm:chMax val="0"/>
          <dgm:chPref val="0"/>
          <dgm:bulletEnabled val="1"/>
        </dgm:presLayoutVars>
      </dgm:prSet>
      <dgm:spPr/>
    </dgm:pt>
    <dgm:pt modelId="{18D44A31-42AF-6D40-B63E-B7608A2D1134}" type="pres">
      <dgm:prSet presAssocID="{6D94F40B-FBF6-6346-B0AD-7F5CE4B5B7D4}" presName="sibTrans" presStyleCnt="0"/>
      <dgm:spPr/>
    </dgm:pt>
    <dgm:pt modelId="{2823F368-B9B2-A949-8978-111590392BF5}" type="pres">
      <dgm:prSet presAssocID="{F0B5CE18-B4E2-C546-96EF-8A1A7642B899}" presName="composite" presStyleCnt="0"/>
      <dgm:spPr/>
    </dgm:pt>
    <dgm:pt modelId="{68982C2D-6C71-5244-8BBD-E6E0CCB8594E}" type="pres">
      <dgm:prSet presAssocID="{F0B5CE18-B4E2-C546-96EF-8A1A7642B899}" presName="bentUpArrow1" presStyleLbl="alignImgPlace1" presStyleIdx="1" presStyleCnt="4" custLinFactNeighborX="-41382" custLinFactNeighborY="-7420"/>
      <dgm:spPr/>
    </dgm:pt>
    <dgm:pt modelId="{30996DE9-3815-B241-8217-C8E93D6007D0}" type="pres">
      <dgm:prSet presAssocID="{F0B5CE18-B4E2-C546-96EF-8A1A7642B899}" presName="ParentText" presStyleLbl="node1" presStyleIdx="1" presStyleCnt="5" custLinFactNeighborX="-45968" custLinFactNeighborY="-3027">
        <dgm:presLayoutVars>
          <dgm:chMax val="1"/>
          <dgm:chPref val="1"/>
          <dgm:bulletEnabled val="1"/>
        </dgm:presLayoutVars>
      </dgm:prSet>
      <dgm:spPr/>
    </dgm:pt>
    <dgm:pt modelId="{0A6D4B51-0B3D-9047-B78B-194D613C5F5B}" type="pres">
      <dgm:prSet presAssocID="{F0B5CE18-B4E2-C546-96EF-8A1A7642B899}" presName="ChildText" presStyleLbl="revTx" presStyleIdx="1" presStyleCnt="5" custScaleX="417640" custLinFactNeighborX="98668" custLinFactNeighborY="-17889">
        <dgm:presLayoutVars>
          <dgm:chMax val="0"/>
          <dgm:chPref val="0"/>
          <dgm:bulletEnabled val="1"/>
        </dgm:presLayoutVars>
      </dgm:prSet>
      <dgm:spPr/>
    </dgm:pt>
    <dgm:pt modelId="{09390065-3906-494A-96BF-90C6BA89DE69}" type="pres">
      <dgm:prSet presAssocID="{4FA623C2-19CC-D543-A774-292D9567EC4F}" presName="sibTrans" presStyleCnt="0"/>
      <dgm:spPr/>
    </dgm:pt>
    <dgm:pt modelId="{B58D1600-5725-1B44-927C-501127A5CC5B}" type="pres">
      <dgm:prSet presAssocID="{86E554FA-5A06-C140-A4E8-164DC1279667}" presName="composite" presStyleCnt="0"/>
      <dgm:spPr/>
    </dgm:pt>
    <dgm:pt modelId="{1A6A88D0-5EEA-DC4B-AF57-A4379B7EF9DB}" type="pres">
      <dgm:prSet presAssocID="{86E554FA-5A06-C140-A4E8-164DC1279667}" presName="bentUpArrow1" presStyleLbl="alignImgPlace1" presStyleIdx="2" presStyleCnt="4" custLinFactX="-20305" custLinFactNeighborX="-100000" custLinFactNeighborY="-35326"/>
      <dgm:spPr/>
    </dgm:pt>
    <dgm:pt modelId="{56F348A0-549E-5046-97D8-C4E7EFD0D61B}" type="pres">
      <dgm:prSet presAssocID="{86E554FA-5A06-C140-A4E8-164DC1279667}" presName="ParentText" presStyleLbl="node1" presStyleIdx="2" presStyleCnt="5" custLinFactX="-8167" custLinFactNeighborX="-100000" custLinFactNeighborY="-25999">
        <dgm:presLayoutVars>
          <dgm:chMax val="1"/>
          <dgm:chPref val="1"/>
          <dgm:bulletEnabled val="1"/>
        </dgm:presLayoutVars>
      </dgm:prSet>
      <dgm:spPr/>
    </dgm:pt>
    <dgm:pt modelId="{3BDD7FD4-E497-E944-9824-5194F3AABADE}" type="pres">
      <dgm:prSet presAssocID="{86E554FA-5A06-C140-A4E8-164DC1279667}" presName="ChildText" presStyleLbl="revTx" presStyleIdx="2" presStyleCnt="5" custScaleX="484504" custScaleY="139073" custLinFactNeighborX="44250" custLinFactNeighborY="-35281">
        <dgm:presLayoutVars>
          <dgm:chMax val="0"/>
          <dgm:chPref val="0"/>
          <dgm:bulletEnabled val="1"/>
        </dgm:presLayoutVars>
      </dgm:prSet>
      <dgm:spPr/>
    </dgm:pt>
    <dgm:pt modelId="{50496146-02F9-EB4F-B668-BBCBDFDA1FF8}" type="pres">
      <dgm:prSet presAssocID="{C73906FA-35F1-A34D-95D4-6D78739C411A}" presName="sibTrans" presStyleCnt="0"/>
      <dgm:spPr/>
    </dgm:pt>
    <dgm:pt modelId="{9DF7538F-F30B-BB4B-90D1-B6DAD4A09CC5}" type="pres">
      <dgm:prSet presAssocID="{F1EB70A9-648E-3F48-8D0F-462F8ECA3C98}" presName="composite" presStyleCnt="0"/>
      <dgm:spPr/>
    </dgm:pt>
    <dgm:pt modelId="{D4BCFE12-1ECC-D645-ABE9-EE46ED2CB6CE}" type="pres">
      <dgm:prSet presAssocID="{F1EB70A9-648E-3F48-8D0F-462F8ECA3C98}" presName="bentUpArrow1" presStyleLbl="alignImgPlace1" presStyleIdx="3" presStyleCnt="4" custLinFactX="-12002" custLinFactNeighborX="-100000" custLinFactNeighborY="-26464"/>
      <dgm:spPr/>
    </dgm:pt>
    <dgm:pt modelId="{3E21A1E1-C725-504B-B4B8-7A8B7D9818C0}" type="pres">
      <dgm:prSet presAssocID="{F1EB70A9-648E-3F48-8D0F-462F8ECA3C98}" presName="ParentText" presStyleLbl="node1" presStyleIdx="3" presStyleCnt="5" custScaleX="119780" custLinFactX="-25186" custLinFactNeighborX="-100000" custLinFactNeighborY="-20536">
        <dgm:presLayoutVars>
          <dgm:chMax val="1"/>
          <dgm:chPref val="1"/>
          <dgm:bulletEnabled val="1"/>
        </dgm:presLayoutVars>
      </dgm:prSet>
      <dgm:spPr/>
    </dgm:pt>
    <dgm:pt modelId="{ECD57219-80AF-014E-AC13-9718A681E10E}" type="pres">
      <dgm:prSet presAssocID="{F1EB70A9-648E-3F48-8D0F-462F8ECA3C98}" presName="ChildText" presStyleLbl="revTx" presStyleIdx="3" presStyleCnt="5" custScaleX="483693" custLinFactNeighborX="47160" custLinFactNeighborY="-25327">
        <dgm:presLayoutVars>
          <dgm:chMax val="0"/>
          <dgm:chPref val="0"/>
          <dgm:bulletEnabled val="1"/>
        </dgm:presLayoutVars>
      </dgm:prSet>
      <dgm:spPr/>
    </dgm:pt>
    <dgm:pt modelId="{5687C311-771D-084B-81D1-4DC76A120151}" type="pres">
      <dgm:prSet presAssocID="{D920515E-9B4F-CE4B-B207-2882786129C5}" presName="sibTrans" presStyleCnt="0"/>
      <dgm:spPr/>
    </dgm:pt>
    <dgm:pt modelId="{3CF7FE4B-2AFB-2141-90FA-45A0A88D2CC6}" type="pres">
      <dgm:prSet presAssocID="{AC24ADE3-F922-9F4D-B059-A4AB8A9F5336}" presName="composite" presStyleCnt="0"/>
      <dgm:spPr/>
    </dgm:pt>
    <dgm:pt modelId="{57BA4D7F-A61D-4743-80A4-C0834AE9D02B}" type="pres">
      <dgm:prSet presAssocID="{AC24ADE3-F922-9F4D-B059-A4AB8A9F5336}" presName="ParentText" presStyleLbl="node1" presStyleIdx="4" presStyleCnt="5" custLinFactX="-28625" custLinFactNeighborX="-100000" custLinFactNeighborY="-20418">
        <dgm:presLayoutVars>
          <dgm:chMax val="1"/>
          <dgm:chPref val="1"/>
          <dgm:bulletEnabled val="1"/>
        </dgm:presLayoutVars>
      </dgm:prSet>
      <dgm:spPr/>
    </dgm:pt>
    <dgm:pt modelId="{D32E9906-3DF3-7A47-B045-4BF2BAD4585E}" type="pres">
      <dgm:prSet presAssocID="{AC24ADE3-F922-9F4D-B059-A4AB8A9F5336}" presName="FinalChildText" presStyleLbl="revTx" presStyleIdx="4" presStyleCnt="5" custScaleX="402509" custLinFactNeighborX="-16567" custLinFactNeighborY="-17683">
        <dgm:presLayoutVars>
          <dgm:chMax val="0"/>
          <dgm:chPref val="0"/>
          <dgm:bulletEnabled val="1"/>
        </dgm:presLayoutVars>
      </dgm:prSet>
      <dgm:spPr/>
    </dgm:pt>
  </dgm:ptLst>
  <dgm:cxnLst>
    <dgm:cxn modelId="{12887305-1CE7-5B47-9706-ED6EE5F03BEC}" srcId="{86E554FA-5A06-C140-A4E8-164DC1279667}" destId="{D632DF5B-4991-3949-9D95-AFF63103EA40}" srcOrd="0" destOrd="0" parTransId="{229B754F-15F8-894B-B438-1598EBBB7C19}" sibTransId="{357685BA-96D9-6945-81AB-CFA65576AAA9}"/>
    <dgm:cxn modelId="{2569361A-95FE-9846-9C52-0449BC89C76E}" type="presOf" srcId="{A2CB3FC8-8A76-FD48-8656-B2A1A1A9A833}" destId="{26799AB4-B4F5-9448-9524-876C530E459F}" srcOrd="0" destOrd="0" presId="urn:microsoft.com/office/officeart/2005/8/layout/StepDownProcess"/>
    <dgm:cxn modelId="{3DBCD922-65FB-6943-A114-424A90BDE24D}" type="presOf" srcId="{D632DF5B-4991-3949-9D95-AFF63103EA40}" destId="{3BDD7FD4-E497-E944-9824-5194F3AABADE}" srcOrd="0" destOrd="0" presId="urn:microsoft.com/office/officeart/2005/8/layout/StepDownProcess"/>
    <dgm:cxn modelId="{B099872E-24FD-EE49-BC71-808B7D970D59}" srcId="{F1EB70A9-648E-3F48-8D0F-462F8ECA3C98}" destId="{E0F64A54-5338-044F-949D-A44686269E72}" srcOrd="0" destOrd="0" parTransId="{2C7627DF-DB5C-6A43-90BA-1C5FE0072553}" sibTransId="{AAC37E1B-1D7A-1245-8026-759C53D708BB}"/>
    <dgm:cxn modelId="{276F2C2F-E3F4-0847-949D-68CF3DEBACC0}" type="presOf" srcId="{43318EE2-F2DA-1348-BC00-0328EB5DFE3A}" destId="{43410576-0CFD-8D4A-BB12-3A5F2C149FD1}" srcOrd="0" destOrd="0" presId="urn:microsoft.com/office/officeart/2005/8/layout/StepDownProcess"/>
    <dgm:cxn modelId="{BD25A636-9256-484F-AF16-E49E7757AE21}" srcId="{F0B5CE18-B4E2-C546-96EF-8A1A7642B899}" destId="{1EEB0875-FD21-8A4D-9605-5CDC89563E7A}" srcOrd="0" destOrd="0" parTransId="{9BE89E1A-2FC5-A943-949C-55A0A425803D}" sibTransId="{7B04E646-808C-DA41-861B-4BC2545B383E}"/>
    <dgm:cxn modelId="{A721E33C-083A-1D43-9467-3A4C3D423808}" type="presOf" srcId="{3CF84A9B-EC99-5740-A58A-455A56247CA0}" destId="{8168F128-387F-BC4C-AB38-85DEA4EE113B}" srcOrd="0" destOrd="0" presId="urn:microsoft.com/office/officeart/2005/8/layout/StepDownProcess"/>
    <dgm:cxn modelId="{DB21F24B-B43A-A44E-BB32-10F03BD021AC}" srcId="{3CF84A9B-EC99-5740-A58A-455A56247CA0}" destId="{AC24ADE3-F922-9F4D-B059-A4AB8A9F5336}" srcOrd="4" destOrd="0" parTransId="{F192D44B-1DFA-B846-BF3F-6CAF5166627D}" sibTransId="{047E6F30-7983-E049-AA10-4CB0102045C2}"/>
    <dgm:cxn modelId="{0D08F64E-422E-F545-BBA5-B19384E5CA89}" type="presOf" srcId="{E0F64A54-5338-044F-949D-A44686269E72}" destId="{ECD57219-80AF-014E-AC13-9718A681E10E}" srcOrd="0" destOrd="0" presId="urn:microsoft.com/office/officeart/2005/8/layout/StepDownProcess"/>
    <dgm:cxn modelId="{C7360B6D-4FE6-7E40-875D-B529E32598E7}" type="presOf" srcId="{F1EB70A9-648E-3F48-8D0F-462F8ECA3C98}" destId="{3E21A1E1-C725-504B-B4B8-7A8B7D9818C0}" srcOrd="0" destOrd="0" presId="urn:microsoft.com/office/officeart/2005/8/layout/StepDownProcess"/>
    <dgm:cxn modelId="{BF4BC86E-17AD-164E-8CD0-4592557104DC}" srcId="{3CF84A9B-EC99-5740-A58A-455A56247CA0}" destId="{43318EE2-F2DA-1348-BC00-0328EB5DFE3A}" srcOrd="0" destOrd="0" parTransId="{4BA895C0-A0A6-F249-89C8-F5ABA763297B}" sibTransId="{6D94F40B-FBF6-6346-B0AD-7F5CE4B5B7D4}"/>
    <dgm:cxn modelId="{AB160E85-576A-3347-B84A-252CA951B16A}" type="presOf" srcId="{AC24ADE3-F922-9F4D-B059-A4AB8A9F5336}" destId="{57BA4D7F-A61D-4743-80A4-C0834AE9D02B}" srcOrd="0" destOrd="0" presId="urn:microsoft.com/office/officeart/2005/8/layout/StepDownProcess"/>
    <dgm:cxn modelId="{3D9FD587-B58C-9640-8CB6-8FFFD6FE6ED2}" srcId="{AC24ADE3-F922-9F4D-B059-A4AB8A9F5336}" destId="{821554CA-AD5F-5943-B542-E07CB45A1A35}" srcOrd="0" destOrd="0" parTransId="{40C2E3B2-85F8-C640-BE09-632A2B82C29A}" sibTransId="{50250044-D56A-2243-A505-A41C33781F04}"/>
    <dgm:cxn modelId="{C07B1388-661B-1044-B8A4-2789B31F1829}" type="presOf" srcId="{86E554FA-5A06-C140-A4E8-164DC1279667}" destId="{56F348A0-549E-5046-97D8-C4E7EFD0D61B}" srcOrd="0" destOrd="0" presId="urn:microsoft.com/office/officeart/2005/8/layout/StepDownProcess"/>
    <dgm:cxn modelId="{B5B52791-428D-1349-A902-81995C0788B2}" srcId="{3CF84A9B-EC99-5740-A58A-455A56247CA0}" destId="{F0B5CE18-B4E2-C546-96EF-8A1A7642B899}" srcOrd="1" destOrd="0" parTransId="{9BF89971-1E14-A245-B65E-231158618FF4}" sibTransId="{4FA623C2-19CC-D543-A774-292D9567EC4F}"/>
    <dgm:cxn modelId="{06136396-75C7-5E4D-A700-D7BBE1D486B3}" srcId="{43318EE2-F2DA-1348-BC00-0328EB5DFE3A}" destId="{A2CB3FC8-8A76-FD48-8656-B2A1A1A9A833}" srcOrd="0" destOrd="0" parTransId="{EBD66D4B-F00A-6F46-952D-F99716E67617}" sibTransId="{CD9266FC-3403-B749-AD12-87F1B6201346}"/>
    <dgm:cxn modelId="{467C83B0-8014-7A43-A158-2D37E9221368}" type="presOf" srcId="{F0B5CE18-B4E2-C546-96EF-8A1A7642B899}" destId="{30996DE9-3815-B241-8217-C8E93D6007D0}" srcOrd="0" destOrd="0" presId="urn:microsoft.com/office/officeart/2005/8/layout/StepDownProcess"/>
    <dgm:cxn modelId="{2FD90CBA-4E62-984A-8E00-E64C6425715E}" srcId="{3CF84A9B-EC99-5740-A58A-455A56247CA0}" destId="{F1EB70A9-648E-3F48-8D0F-462F8ECA3C98}" srcOrd="3" destOrd="0" parTransId="{B47CC6D1-3095-1942-9AB0-341A15F3CFC7}" sibTransId="{D920515E-9B4F-CE4B-B207-2882786129C5}"/>
    <dgm:cxn modelId="{A64D78D2-BD4B-9B43-90D9-017F32F500A1}" type="presOf" srcId="{821554CA-AD5F-5943-B542-E07CB45A1A35}" destId="{D32E9906-3DF3-7A47-B045-4BF2BAD4585E}" srcOrd="0" destOrd="0" presId="urn:microsoft.com/office/officeart/2005/8/layout/StepDownProcess"/>
    <dgm:cxn modelId="{C9FA32E3-9354-5B4F-810B-9C7A1B12AE4B}" type="presOf" srcId="{1EEB0875-FD21-8A4D-9605-5CDC89563E7A}" destId="{0A6D4B51-0B3D-9047-B78B-194D613C5F5B}" srcOrd="0" destOrd="0" presId="urn:microsoft.com/office/officeart/2005/8/layout/StepDownProcess"/>
    <dgm:cxn modelId="{339BC0F1-D34B-7544-B835-8D2F532C994D}" srcId="{3CF84A9B-EC99-5740-A58A-455A56247CA0}" destId="{86E554FA-5A06-C140-A4E8-164DC1279667}" srcOrd="2" destOrd="0" parTransId="{AC7F48CA-0D53-7C4E-90E2-BD7F9B3A5F6C}" sibTransId="{C73906FA-35F1-A34D-95D4-6D78739C411A}"/>
    <dgm:cxn modelId="{19716B8B-900F-C941-9F34-C09EC8011613}" type="presParOf" srcId="{8168F128-387F-BC4C-AB38-85DEA4EE113B}" destId="{D1BE0099-1D13-8E47-B040-86238A8C1553}" srcOrd="0" destOrd="0" presId="urn:microsoft.com/office/officeart/2005/8/layout/StepDownProcess"/>
    <dgm:cxn modelId="{CED00D99-420F-6A4F-80E4-642EEAFF8017}" type="presParOf" srcId="{D1BE0099-1D13-8E47-B040-86238A8C1553}" destId="{DF950927-AD26-0E4C-9B5E-50846CE02561}" srcOrd="0" destOrd="0" presId="urn:microsoft.com/office/officeart/2005/8/layout/StepDownProcess"/>
    <dgm:cxn modelId="{38C766FE-1D97-E441-9148-885994DCA75B}" type="presParOf" srcId="{D1BE0099-1D13-8E47-B040-86238A8C1553}" destId="{43410576-0CFD-8D4A-BB12-3A5F2C149FD1}" srcOrd="1" destOrd="0" presId="urn:microsoft.com/office/officeart/2005/8/layout/StepDownProcess"/>
    <dgm:cxn modelId="{698C6D60-A791-7946-8A7B-2E8F111E0C9A}" type="presParOf" srcId="{D1BE0099-1D13-8E47-B040-86238A8C1553}" destId="{26799AB4-B4F5-9448-9524-876C530E459F}" srcOrd="2" destOrd="0" presId="urn:microsoft.com/office/officeart/2005/8/layout/StepDownProcess"/>
    <dgm:cxn modelId="{FE14316B-DF38-2146-9FF8-0F64A156A572}" type="presParOf" srcId="{8168F128-387F-BC4C-AB38-85DEA4EE113B}" destId="{18D44A31-42AF-6D40-B63E-B7608A2D1134}" srcOrd="1" destOrd="0" presId="urn:microsoft.com/office/officeart/2005/8/layout/StepDownProcess"/>
    <dgm:cxn modelId="{3E1D989B-D390-294E-94E1-BB7492C2E468}" type="presParOf" srcId="{8168F128-387F-BC4C-AB38-85DEA4EE113B}" destId="{2823F368-B9B2-A949-8978-111590392BF5}" srcOrd="2" destOrd="0" presId="urn:microsoft.com/office/officeart/2005/8/layout/StepDownProcess"/>
    <dgm:cxn modelId="{9E1DD361-4C69-4646-B055-BE623038CD6D}" type="presParOf" srcId="{2823F368-B9B2-A949-8978-111590392BF5}" destId="{68982C2D-6C71-5244-8BBD-E6E0CCB8594E}" srcOrd="0" destOrd="0" presId="urn:microsoft.com/office/officeart/2005/8/layout/StepDownProcess"/>
    <dgm:cxn modelId="{1339CEB6-1479-3A46-A1B1-C0F90B492884}" type="presParOf" srcId="{2823F368-B9B2-A949-8978-111590392BF5}" destId="{30996DE9-3815-B241-8217-C8E93D6007D0}" srcOrd="1" destOrd="0" presId="urn:microsoft.com/office/officeart/2005/8/layout/StepDownProcess"/>
    <dgm:cxn modelId="{20ADB7B7-9DEC-044F-A1A7-C06593176926}" type="presParOf" srcId="{2823F368-B9B2-A949-8978-111590392BF5}" destId="{0A6D4B51-0B3D-9047-B78B-194D613C5F5B}" srcOrd="2" destOrd="0" presId="urn:microsoft.com/office/officeart/2005/8/layout/StepDownProcess"/>
    <dgm:cxn modelId="{08030A08-5D36-9848-B7AA-20093FFCB56A}" type="presParOf" srcId="{8168F128-387F-BC4C-AB38-85DEA4EE113B}" destId="{09390065-3906-494A-96BF-90C6BA89DE69}" srcOrd="3" destOrd="0" presId="urn:microsoft.com/office/officeart/2005/8/layout/StepDownProcess"/>
    <dgm:cxn modelId="{7B824777-7BFE-CB40-9C00-EC4D3A0C39C5}" type="presParOf" srcId="{8168F128-387F-BC4C-AB38-85DEA4EE113B}" destId="{B58D1600-5725-1B44-927C-501127A5CC5B}" srcOrd="4" destOrd="0" presId="urn:microsoft.com/office/officeart/2005/8/layout/StepDownProcess"/>
    <dgm:cxn modelId="{096BB7BB-4455-CC4D-8BD9-3A579BD162AB}" type="presParOf" srcId="{B58D1600-5725-1B44-927C-501127A5CC5B}" destId="{1A6A88D0-5EEA-DC4B-AF57-A4379B7EF9DB}" srcOrd="0" destOrd="0" presId="urn:microsoft.com/office/officeart/2005/8/layout/StepDownProcess"/>
    <dgm:cxn modelId="{A323D56C-1D23-2D4C-AC6C-26401595DE57}" type="presParOf" srcId="{B58D1600-5725-1B44-927C-501127A5CC5B}" destId="{56F348A0-549E-5046-97D8-C4E7EFD0D61B}" srcOrd="1" destOrd="0" presId="urn:microsoft.com/office/officeart/2005/8/layout/StepDownProcess"/>
    <dgm:cxn modelId="{84EBCE9F-9332-C845-9EB1-B3C86C9705BA}" type="presParOf" srcId="{B58D1600-5725-1B44-927C-501127A5CC5B}" destId="{3BDD7FD4-E497-E944-9824-5194F3AABADE}" srcOrd="2" destOrd="0" presId="urn:microsoft.com/office/officeart/2005/8/layout/StepDownProcess"/>
    <dgm:cxn modelId="{43CFEDDC-0D22-C949-9F3C-228F17297984}" type="presParOf" srcId="{8168F128-387F-BC4C-AB38-85DEA4EE113B}" destId="{50496146-02F9-EB4F-B668-BBCBDFDA1FF8}" srcOrd="5" destOrd="0" presId="urn:microsoft.com/office/officeart/2005/8/layout/StepDownProcess"/>
    <dgm:cxn modelId="{D7F0BA51-A0F6-E74E-BCD4-984248F671AD}" type="presParOf" srcId="{8168F128-387F-BC4C-AB38-85DEA4EE113B}" destId="{9DF7538F-F30B-BB4B-90D1-B6DAD4A09CC5}" srcOrd="6" destOrd="0" presId="urn:microsoft.com/office/officeart/2005/8/layout/StepDownProcess"/>
    <dgm:cxn modelId="{59F54B11-65BA-9F4C-B8D7-CADFC4A051EE}" type="presParOf" srcId="{9DF7538F-F30B-BB4B-90D1-B6DAD4A09CC5}" destId="{D4BCFE12-1ECC-D645-ABE9-EE46ED2CB6CE}" srcOrd="0" destOrd="0" presId="urn:microsoft.com/office/officeart/2005/8/layout/StepDownProcess"/>
    <dgm:cxn modelId="{B025E431-312A-9342-A04D-620D581F12F1}" type="presParOf" srcId="{9DF7538F-F30B-BB4B-90D1-B6DAD4A09CC5}" destId="{3E21A1E1-C725-504B-B4B8-7A8B7D9818C0}" srcOrd="1" destOrd="0" presId="urn:microsoft.com/office/officeart/2005/8/layout/StepDownProcess"/>
    <dgm:cxn modelId="{635DD685-008F-6241-9D56-8A55320B9894}" type="presParOf" srcId="{9DF7538F-F30B-BB4B-90D1-B6DAD4A09CC5}" destId="{ECD57219-80AF-014E-AC13-9718A681E10E}" srcOrd="2" destOrd="0" presId="urn:microsoft.com/office/officeart/2005/8/layout/StepDownProcess"/>
    <dgm:cxn modelId="{B8CA7767-47AF-5F47-8CFE-9D370E34E570}" type="presParOf" srcId="{8168F128-387F-BC4C-AB38-85DEA4EE113B}" destId="{5687C311-771D-084B-81D1-4DC76A120151}" srcOrd="7" destOrd="0" presId="urn:microsoft.com/office/officeart/2005/8/layout/StepDownProcess"/>
    <dgm:cxn modelId="{BD8B4C25-C79D-114F-BA5C-271E44122996}" type="presParOf" srcId="{8168F128-387F-BC4C-AB38-85DEA4EE113B}" destId="{3CF7FE4B-2AFB-2141-90FA-45A0A88D2CC6}" srcOrd="8" destOrd="0" presId="urn:microsoft.com/office/officeart/2005/8/layout/StepDownProcess"/>
    <dgm:cxn modelId="{2064B9B3-5AE3-194C-886C-B36535965D45}" type="presParOf" srcId="{3CF7FE4B-2AFB-2141-90FA-45A0A88D2CC6}" destId="{57BA4D7F-A61D-4743-80A4-C0834AE9D02B}" srcOrd="0" destOrd="0" presId="urn:microsoft.com/office/officeart/2005/8/layout/StepDownProcess"/>
    <dgm:cxn modelId="{5A57D1EF-988E-A14E-8919-FB3FEB25580E}" type="presParOf" srcId="{3CF7FE4B-2AFB-2141-90FA-45A0A88D2CC6}" destId="{D32E9906-3DF3-7A47-B045-4BF2BAD4585E}"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50927-AD26-0E4C-9B5E-50846CE02561}">
      <dsp:nvSpPr>
        <dsp:cNvPr id="0" name=""/>
        <dsp:cNvSpPr/>
      </dsp:nvSpPr>
      <dsp:spPr>
        <a:xfrm rot="5400000">
          <a:off x="1395826" y="749872"/>
          <a:ext cx="703836" cy="801292"/>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3410576-0CFD-8D4A-BB12-3A5F2C149FD1}">
      <dsp:nvSpPr>
        <dsp:cNvPr id="0" name=""/>
        <dsp:cNvSpPr/>
      </dsp:nvSpPr>
      <dsp:spPr>
        <a:xfrm>
          <a:off x="1058197" y="27666"/>
          <a:ext cx="1184846" cy="829353"/>
        </a:xfrm>
        <a:prstGeom prst="roundRect">
          <a:avLst>
            <a:gd name="adj" fmla="val 166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Step 1: Identification</a:t>
          </a:r>
        </a:p>
      </dsp:txBody>
      <dsp:txXfrm>
        <a:off x="1098690" y="68159"/>
        <a:ext cx="1103860" cy="748367"/>
      </dsp:txXfrm>
    </dsp:sp>
    <dsp:sp modelId="{26799AB4-B4F5-9448-9524-876C530E459F}">
      <dsp:nvSpPr>
        <dsp:cNvPr id="0" name=""/>
        <dsp:cNvSpPr/>
      </dsp:nvSpPr>
      <dsp:spPr>
        <a:xfrm>
          <a:off x="2239665" y="138269"/>
          <a:ext cx="3669099" cy="670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  High-Risk individuals need to be identified</a:t>
          </a:r>
        </a:p>
      </dsp:txBody>
      <dsp:txXfrm>
        <a:off x="2239665" y="138269"/>
        <a:ext cx="3669099" cy="670320"/>
      </dsp:txXfrm>
    </dsp:sp>
    <dsp:sp modelId="{68982C2D-6C71-5244-8BBD-E6E0CCB8594E}">
      <dsp:nvSpPr>
        <dsp:cNvPr id="0" name=""/>
        <dsp:cNvSpPr/>
      </dsp:nvSpPr>
      <dsp:spPr>
        <a:xfrm rot="5400000">
          <a:off x="2639192" y="1687296"/>
          <a:ext cx="703836" cy="801292"/>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0996DE9-3815-B241-8217-C8E93D6007D0}">
      <dsp:nvSpPr>
        <dsp:cNvPr id="0" name=""/>
        <dsp:cNvSpPr/>
      </dsp:nvSpPr>
      <dsp:spPr>
        <a:xfrm>
          <a:off x="2239659" y="934199"/>
          <a:ext cx="1184846" cy="829353"/>
        </a:xfrm>
        <a:prstGeom prst="roundRect">
          <a:avLst>
            <a:gd name="adj" fmla="val 166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Step 2: </a:t>
          </a:r>
        </a:p>
        <a:p>
          <a:pPr marL="0" lvl="0" indent="0" algn="ctr" defTabSz="577850">
            <a:lnSpc>
              <a:spcPct val="90000"/>
            </a:lnSpc>
            <a:spcBef>
              <a:spcPct val="0"/>
            </a:spcBef>
            <a:spcAft>
              <a:spcPct val="35000"/>
            </a:spcAft>
            <a:buNone/>
          </a:pPr>
          <a:r>
            <a:rPr lang="en-US" sz="1300" kern="1200" dirty="0"/>
            <a:t>LTBI Screening</a:t>
          </a:r>
        </a:p>
      </dsp:txBody>
      <dsp:txXfrm>
        <a:off x="2280152" y="974692"/>
        <a:ext cx="1103860" cy="748367"/>
      </dsp:txXfrm>
    </dsp:sp>
    <dsp:sp modelId="{0A6D4B51-0B3D-9047-B78B-194D613C5F5B}">
      <dsp:nvSpPr>
        <dsp:cNvPr id="0" name=""/>
        <dsp:cNvSpPr/>
      </dsp:nvSpPr>
      <dsp:spPr>
        <a:xfrm>
          <a:off x="3450798" y="918488"/>
          <a:ext cx="3598988" cy="670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High-Risk</a:t>
          </a:r>
          <a:r>
            <a:rPr lang="en-US" sz="1600" kern="1200" baseline="0" dirty="0"/>
            <a:t> individuals undergo LTBI screening</a:t>
          </a:r>
          <a:endParaRPr lang="en-US" sz="1600" kern="1200" dirty="0"/>
        </a:p>
      </dsp:txBody>
      <dsp:txXfrm>
        <a:off x="3450798" y="918488"/>
        <a:ext cx="3598988" cy="670320"/>
      </dsp:txXfrm>
    </dsp:sp>
    <dsp:sp modelId="{1A6A88D0-5EEA-DC4B-AF57-A4379B7EF9DB}">
      <dsp:nvSpPr>
        <dsp:cNvPr id="0" name=""/>
        <dsp:cNvSpPr/>
      </dsp:nvSpPr>
      <dsp:spPr>
        <a:xfrm rot="5400000">
          <a:off x="4056053" y="2474381"/>
          <a:ext cx="703836" cy="801292"/>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6F348A0-549E-5046-97D8-C4E7EFD0D61B}">
      <dsp:nvSpPr>
        <dsp:cNvPr id="0" name=""/>
        <dsp:cNvSpPr/>
      </dsp:nvSpPr>
      <dsp:spPr>
        <a:xfrm>
          <a:off x="3551962" y="1727178"/>
          <a:ext cx="1184846" cy="829353"/>
        </a:xfrm>
        <a:prstGeom prst="roundRect">
          <a:avLst>
            <a:gd name="adj" fmla="val 166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ts val="0"/>
            </a:spcAft>
            <a:buNone/>
          </a:pPr>
          <a:r>
            <a:rPr lang="en-US" sz="1300" kern="1200" dirty="0"/>
            <a:t>Step 3: </a:t>
          </a:r>
        </a:p>
        <a:p>
          <a:pPr marL="0" lvl="0" indent="0" algn="ctr" defTabSz="577850">
            <a:lnSpc>
              <a:spcPct val="90000"/>
            </a:lnSpc>
            <a:spcBef>
              <a:spcPct val="0"/>
            </a:spcBef>
            <a:spcAft>
              <a:spcPts val="0"/>
            </a:spcAft>
            <a:buNone/>
          </a:pPr>
          <a:r>
            <a:rPr lang="en-US" sz="1300" kern="1200" dirty="0"/>
            <a:t>Active TB Evaluation</a:t>
          </a:r>
        </a:p>
      </dsp:txBody>
      <dsp:txXfrm>
        <a:off x="3592455" y="1767671"/>
        <a:ext cx="1103860" cy="748367"/>
      </dsp:txXfrm>
    </dsp:sp>
    <dsp:sp modelId="{3BDD7FD4-E497-E944-9824-5194F3AABADE}">
      <dsp:nvSpPr>
        <dsp:cNvPr id="0" name=""/>
        <dsp:cNvSpPr/>
      </dsp:nvSpPr>
      <dsp:spPr>
        <a:xfrm>
          <a:off x="4743022" y="1654446"/>
          <a:ext cx="4175184" cy="9322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Individuals who test positive for LTBI undergo active TB evaluation with symptom screen and chest x-ray</a:t>
          </a:r>
        </a:p>
      </dsp:txBody>
      <dsp:txXfrm>
        <a:off x="4743022" y="1654446"/>
        <a:ext cx="4175184" cy="932234"/>
      </dsp:txXfrm>
    </dsp:sp>
    <dsp:sp modelId="{D4BCFE12-1ECC-D645-ABE9-EE46ED2CB6CE}">
      <dsp:nvSpPr>
        <dsp:cNvPr id="0" name=""/>
        <dsp:cNvSpPr/>
      </dsp:nvSpPr>
      <dsp:spPr>
        <a:xfrm rot="5400000">
          <a:off x="5880258" y="3468393"/>
          <a:ext cx="703836" cy="801292"/>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E21A1E1-C725-504B-B4B8-7A8B7D9818C0}">
      <dsp:nvSpPr>
        <dsp:cNvPr id="0" name=""/>
        <dsp:cNvSpPr/>
      </dsp:nvSpPr>
      <dsp:spPr>
        <a:xfrm>
          <a:off x="4990806" y="2704123"/>
          <a:ext cx="1419208" cy="829353"/>
        </a:xfrm>
        <a:prstGeom prst="roundRect">
          <a:avLst>
            <a:gd name="adj" fmla="val 166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ts val="0"/>
            </a:spcAft>
            <a:buNone/>
          </a:pPr>
          <a:r>
            <a:rPr lang="en-US" sz="1300" kern="1200" dirty="0"/>
            <a:t>Step 4: </a:t>
          </a:r>
        </a:p>
        <a:p>
          <a:pPr marL="0" lvl="0" indent="0" algn="ctr" defTabSz="577850">
            <a:lnSpc>
              <a:spcPct val="90000"/>
            </a:lnSpc>
            <a:spcBef>
              <a:spcPct val="0"/>
            </a:spcBef>
            <a:spcAft>
              <a:spcPts val="0"/>
            </a:spcAft>
            <a:buNone/>
          </a:pPr>
          <a:r>
            <a:rPr lang="en-US" sz="1300" kern="1200" dirty="0"/>
            <a:t>LTBI treatment initiation</a:t>
          </a:r>
        </a:p>
      </dsp:txBody>
      <dsp:txXfrm>
        <a:off x="5031299" y="2744616"/>
        <a:ext cx="1338222" cy="748367"/>
      </dsp:txXfrm>
    </dsp:sp>
    <dsp:sp modelId="{ECD57219-80AF-014E-AC13-9718A681E10E}">
      <dsp:nvSpPr>
        <dsp:cNvPr id="0" name=""/>
        <dsp:cNvSpPr/>
      </dsp:nvSpPr>
      <dsp:spPr>
        <a:xfrm>
          <a:off x="6529267" y="2783765"/>
          <a:ext cx="4168196" cy="670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ts val="0"/>
            </a:spcAft>
            <a:buChar char="•"/>
          </a:pPr>
          <a:r>
            <a:rPr lang="en-US" sz="1600" kern="1200" dirty="0"/>
            <a:t>Individuals who do not have active TB disease are started on LTBI treatment</a:t>
          </a:r>
        </a:p>
      </dsp:txBody>
      <dsp:txXfrm>
        <a:off x="6529267" y="2783765"/>
        <a:ext cx="4168196" cy="670320"/>
      </dsp:txXfrm>
    </dsp:sp>
    <dsp:sp modelId="{57BA4D7F-A61D-4743-80A4-C0834AE9D02B}">
      <dsp:nvSpPr>
        <dsp:cNvPr id="0" name=""/>
        <dsp:cNvSpPr/>
      </dsp:nvSpPr>
      <dsp:spPr>
        <a:xfrm>
          <a:off x="6478609" y="3636740"/>
          <a:ext cx="1184846" cy="829353"/>
        </a:xfrm>
        <a:prstGeom prst="roundRect">
          <a:avLst>
            <a:gd name="adj" fmla="val 166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ts val="0"/>
            </a:spcAft>
            <a:buNone/>
          </a:pPr>
          <a:r>
            <a:rPr lang="en-US" sz="1300" kern="1200" dirty="0"/>
            <a:t>Step 5: LTBI treatment completion</a:t>
          </a:r>
        </a:p>
      </dsp:txBody>
      <dsp:txXfrm>
        <a:off x="6519102" y="3677233"/>
        <a:ext cx="1103860" cy="748367"/>
      </dsp:txXfrm>
    </dsp:sp>
    <dsp:sp modelId="{D32E9906-3DF3-7A47-B045-4BF2BAD4585E}">
      <dsp:nvSpPr>
        <dsp:cNvPr id="0" name=""/>
        <dsp:cNvSpPr/>
      </dsp:nvSpPr>
      <dsp:spPr>
        <a:xfrm>
          <a:off x="7741271" y="3766642"/>
          <a:ext cx="3468597" cy="670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ts val="0"/>
            </a:spcAft>
            <a:buChar char="•"/>
          </a:pPr>
          <a:r>
            <a:rPr lang="en-US" sz="1600" kern="1200" dirty="0"/>
            <a:t>Individuals started on LTBI treatment need to follow up monthly and complete therapy</a:t>
          </a:r>
        </a:p>
      </dsp:txBody>
      <dsp:txXfrm>
        <a:off x="7741271" y="3766642"/>
        <a:ext cx="3468597" cy="670320"/>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9FB6C6-6C1C-2649-A173-2AE21E13BBD1}" type="datetimeFigureOut">
              <a:rPr lang="en-US" smtClean="0"/>
              <a:t>10/14/21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98AEA0-EA09-A248-8C05-342C8E128D06}" type="slidenum">
              <a:rPr lang="en-US" smtClean="0"/>
              <a:t>‹#›</a:t>
            </a:fld>
            <a:endParaRPr lang="en-US"/>
          </a:p>
        </p:txBody>
      </p:sp>
    </p:spTree>
    <p:extLst>
      <p:ext uri="{BB962C8B-B14F-4D97-AF65-F5344CB8AC3E}">
        <p14:creationId xmlns:p14="http://schemas.microsoft.com/office/powerpoint/2010/main" val="3120866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this look different in pregnancy?</a:t>
            </a:r>
          </a:p>
        </p:txBody>
      </p:sp>
      <p:sp>
        <p:nvSpPr>
          <p:cNvPr id="4" name="Slide Number Placeholder 3"/>
          <p:cNvSpPr>
            <a:spLocks noGrp="1"/>
          </p:cNvSpPr>
          <p:nvPr>
            <p:ph type="sldNum" sz="quarter" idx="5"/>
          </p:nvPr>
        </p:nvSpPr>
        <p:spPr/>
        <p:txBody>
          <a:bodyPr/>
          <a:lstStyle/>
          <a:p>
            <a:fld id="{3CDE636B-A4FB-5E4A-BD64-C9604C8755B3}" type="slidenum">
              <a:rPr lang="en-US" smtClean="0"/>
              <a:t>2</a:t>
            </a:fld>
            <a:endParaRPr lang="en-US"/>
          </a:p>
        </p:txBody>
      </p:sp>
    </p:spTree>
    <p:extLst>
      <p:ext uri="{BB962C8B-B14F-4D97-AF65-F5344CB8AC3E}">
        <p14:creationId xmlns:p14="http://schemas.microsoft.com/office/powerpoint/2010/main" val="1249948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98AEA0-EA09-A248-8C05-342C8E128D06}" type="slidenum">
              <a:rPr lang="en-US" smtClean="0"/>
              <a:t>3</a:t>
            </a:fld>
            <a:endParaRPr lang="en-US"/>
          </a:p>
        </p:txBody>
      </p:sp>
    </p:spTree>
    <p:extLst>
      <p:ext uri="{BB962C8B-B14F-4D97-AF65-F5344CB8AC3E}">
        <p14:creationId xmlns:p14="http://schemas.microsoft.com/office/powerpoint/2010/main" val="3179061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the same! ACOG and CDC agree that at risk women should be screened. Some hospitals do screen all women - </a:t>
            </a:r>
          </a:p>
        </p:txBody>
      </p:sp>
      <p:sp>
        <p:nvSpPr>
          <p:cNvPr id="4" name="Slide Number Placeholder 3"/>
          <p:cNvSpPr>
            <a:spLocks noGrp="1"/>
          </p:cNvSpPr>
          <p:nvPr>
            <p:ph type="sldNum" sz="quarter" idx="5"/>
          </p:nvPr>
        </p:nvSpPr>
        <p:spPr/>
        <p:txBody>
          <a:bodyPr/>
          <a:lstStyle/>
          <a:p>
            <a:fld id="{4998AEA0-EA09-A248-8C05-342C8E128D06}" type="slidenum">
              <a:rPr lang="en-US" smtClean="0"/>
              <a:t>6</a:t>
            </a:fld>
            <a:endParaRPr lang="en-US"/>
          </a:p>
        </p:txBody>
      </p:sp>
    </p:spTree>
    <p:extLst>
      <p:ext uri="{BB962C8B-B14F-4D97-AF65-F5344CB8AC3E}">
        <p14:creationId xmlns:p14="http://schemas.microsoft.com/office/powerpoint/2010/main" val="1191616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isn’t really great guidance on this so we have worked with the Mass dept of public health and ID to make our own algorithm. In this very common scenario, we defer getting a chest </a:t>
            </a:r>
            <a:r>
              <a:rPr lang="en-US" sz="1200" kern="1200" dirty="0" err="1">
                <a:solidFill>
                  <a:schemeClr val="tx1"/>
                </a:solidFill>
                <a:effectLst/>
                <a:latin typeface="+mn-lt"/>
                <a:ea typeface="+mn-ea"/>
                <a:cs typeface="+mn-cs"/>
              </a:rPr>
              <a:t>xray</a:t>
            </a:r>
            <a:r>
              <a:rPr lang="en-US" sz="1200" kern="1200" dirty="0">
                <a:solidFill>
                  <a:schemeClr val="tx1"/>
                </a:solidFill>
                <a:effectLst/>
                <a:latin typeface="+mn-lt"/>
                <a:ea typeface="+mn-ea"/>
                <a:cs typeface="+mn-cs"/>
              </a:rPr>
              <a:t> until third trimester to ensure no active TB disease. At UMass if you don’t get the chest </a:t>
            </a:r>
            <a:r>
              <a:rPr lang="en-US" sz="1200" kern="1200" dirty="0" err="1">
                <a:solidFill>
                  <a:schemeClr val="tx1"/>
                </a:solidFill>
                <a:effectLst/>
                <a:latin typeface="+mn-lt"/>
                <a:ea typeface="+mn-ea"/>
                <a:cs typeface="+mn-cs"/>
              </a:rPr>
              <a:t>xray</a:t>
            </a:r>
            <a:r>
              <a:rPr lang="en-US" sz="1200" kern="1200" dirty="0">
                <a:solidFill>
                  <a:schemeClr val="tx1"/>
                </a:solidFill>
                <a:effectLst/>
                <a:latin typeface="+mn-lt"/>
                <a:ea typeface="+mn-ea"/>
                <a:cs typeface="+mn-cs"/>
              </a:rPr>
              <a:t>, mom is taken to get one immediately after delivery.</a:t>
            </a:r>
          </a:p>
          <a:p>
            <a:endParaRPr lang="en-US" dirty="0"/>
          </a:p>
        </p:txBody>
      </p:sp>
      <p:sp>
        <p:nvSpPr>
          <p:cNvPr id="4" name="Slide Number Placeholder 3"/>
          <p:cNvSpPr>
            <a:spLocks noGrp="1"/>
          </p:cNvSpPr>
          <p:nvPr>
            <p:ph type="sldNum" sz="quarter" idx="10"/>
          </p:nvPr>
        </p:nvSpPr>
        <p:spPr/>
        <p:txBody>
          <a:bodyPr/>
          <a:lstStyle/>
          <a:p>
            <a:fld id="{08A79514-0C38-AD46-AE44-A5DA6BBF020D}" type="slidenum">
              <a:rPr lang="en-US" smtClean="0"/>
              <a:t>15</a:t>
            </a:fld>
            <a:endParaRPr lang="en-US"/>
          </a:p>
        </p:txBody>
      </p:sp>
    </p:spTree>
    <p:extLst>
      <p:ext uri="{BB962C8B-B14F-4D97-AF65-F5344CB8AC3E}">
        <p14:creationId xmlns:p14="http://schemas.microsoft.com/office/powerpoint/2010/main" val="1292216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isn’t really great guidance on this so we have worked with the Mass dept of public health and ID to make our own algorithm. In this very common scenario, we defer getting a chest </a:t>
            </a:r>
            <a:r>
              <a:rPr lang="en-US" sz="1200" kern="1200" dirty="0" err="1">
                <a:solidFill>
                  <a:schemeClr val="tx1"/>
                </a:solidFill>
                <a:effectLst/>
                <a:latin typeface="+mn-lt"/>
                <a:ea typeface="+mn-ea"/>
                <a:cs typeface="+mn-cs"/>
              </a:rPr>
              <a:t>xray</a:t>
            </a:r>
            <a:r>
              <a:rPr lang="en-US" sz="1200" kern="1200" dirty="0">
                <a:solidFill>
                  <a:schemeClr val="tx1"/>
                </a:solidFill>
                <a:effectLst/>
                <a:latin typeface="+mn-lt"/>
                <a:ea typeface="+mn-ea"/>
                <a:cs typeface="+mn-cs"/>
              </a:rPr>
              <a:t> until third trimester to ensure no active TB disease. At UMass if you don’t get the chest </a:t>
            </a:r>
            <a:r>
              <a:rPr lang="en-US" sz="1200" kern="1200" dirty="0" err="1">
                <a:solidFill>
                  <a:schemeClr val="tx1"/>
                </a:solidFill>
                <a:effectLst/>
                <a:latin typeface="+mn-lt"/>
                <a:ea typeface="+mn-ea"/>
                <a:cs typeface="+mn-cs"/>
              </a:rPr>
              <a:t>xray</a:t>
            </a:r>
            <a:r>
              <a:rPr lang="en-US" sz="1200" kern="1200" dirty="0">
                <a:solidFill>
                  <a:schemeClr val="tx1"/>
                </a:solidFill>
                <a:effectLst/>
                <a:latin typeface="+mn-lt"/>
                <a:ea typeface="+mn-ea"/>
                <a:cs typeface="+mn-cs"/>
              </a:rPr>
              <a:t>, mom is taken to get one immediately after delivery.</a:t>
            </a:r>
          </a:p>
          <a:p>
            <a:endParaRPr lang="en-US" dirty="0"/>
          </a:p>
        </p:txBody>
      </p:sp>
      <p:sp>
        <p:nvSpPr>
          <p:cNvPr id="4" name="Slide Number Placeholder 3"/>
          <p:cNvSpPr>
            <a:spLocks noGrp="1"/>
          </p:cNvSpPr>
          <p:nvPr>
            <p:ph type="sldNum" sz="quarter" idx="5"/>
          </p:nvPr>
        </p:nvSpPr>
        <p:spPr/>
        <p:txBody>
          <a:bodyPr/>
          <a:lstStyle/>
          <a:p>
            <a:fld id="{4998AEA0-EA09-A248-8C05-342C8E128D06}" type="slidenum">
              <a:rPr lang="en-US" smtClean="0"/>
              <a:t>16</a:t>
            </a:fld>
            <a:endParaRPr lang="en-US"/>
          </a:p>
        </p:txBody>
      </p:sp>
    </p:spTree>
    <p:extLst>
      <p:ext uri="{BB962C8B-B14F-4D97-AF65-F5344CB8AC3E}">
        <p14:creationId xmlns:p14="http://schemas.microsoft.com/office/powerpoint/2010/main" val="386789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57829-5515-334D-8ED0-A2826A7DAD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E156F5-D418-754A-8914-5897EB4086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44805F-30A5-5D4F-B760-A2863C9F67B5}"/>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2652CC7E-2F4C-384D-8000-E7DA4FA757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B486E-DA39-7F4B-AA95-ABAC17E52386}"/>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306607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EE633-9D9D-144B-B507-E39CAF0681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8A5C54-9E8A-4B49-ADDF-06A4CD7108A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71E886-442F-CE43-83E4-DFC403690881}"/>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5ADBF8C2-27A5-7643-9E81-8DEED0B3B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0D143B-AD07-8D4B-8905-89CFD42C4D36}"/>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1837015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B1A8F0-F565-8D43-B747-118EB28CBD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937BE9-828C-7D40-93C3-DC100D6F6C2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1E452D-DCCB-3E4B-B38A-6212A284F6FE}"/>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8F126BB8-9EA7-B94E-8FDF-980117050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ADBF28-079E-BA4F-AD23-BC8E429432BD}"/>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4093034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A3E04-554E-AA43-B06F-60B15D4D90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E24CA-B9EC-1447-94F2-9D0D425594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F467E9-B465-9D45-9101-0E2F5C563F0F}"/>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9269EC92-4AEC-9C42-A13A-A22B0CBD7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CE68A2-C8B4-CD44-AA67-D8DCA9B4037D}"/>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2138252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695CC-B48B-CD48-B408-7981A46D4F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78C7CE-AB71-8740-B5E8-6329D2FB24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9235612-664A-3146-A228-C4C57B65DCD6}"/>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2C32A7CA-92B3-CE41-8FF8-AB97961EE5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CB0F9-F9C0-4D49-8C7C-27A988F32FE9}"/>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298923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074A8-27E4-EB4D-9C6D-328E4F0AE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A55B6A-E153-2A44-B6FE-7760417D5CA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96146A-CB49-9E46-AAA9-C769CD484FA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D1712F-7A18-5642-ACDD-A85FC29197AF}"/>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6" name="Footer Placeholder 5">
            <a:extLst>
              <a:ext uri="{FF2B5EF4-FFF2-40B4-BE49-F238E27FC236}">
                <a16:creationId xmlns:a16="http://schemas.microsoft.com/office/drawing/2014/main" id="{A82F10BF-A3CE-EE45-BCD5-ADD4020DE2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7782D-3290-3444-880A-243B4A4A8FEB}"/>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3142491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7CC35-F7AB-FD4E-913B-DF6A9479A0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060EA5-463B-DF43-82AF-A7AF320E9B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9ED608B-0713-2749-8001-CB80BAC9EEB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54B2E3-F743-184C-8A51-D17DAB4688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51623B5-2288-7A4E-9AE5-5B476D3F08A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6563EC-1813-6B45-917F-A94B5CDB08AA}"/>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8" name="Footer Placeholder 7">
            <a:extLst>
              <a:ext uri="{FF2B5EF4-FFF2-40B4-BE49-F238E27FC236}">
                <a16:creationId xmlns:a16="http://schemas.microsoft.com/office/drawing/2014/main" id="{F9984C03-1FE2-EC44-A23B-5D1780FFF6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EA059-D854-2145-BFA4-190CC0F35F54}"/>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2198529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C7A8A-9AA7-E341-B672-8E85944763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64EC30-2FB9-2C4D-A365-0171019EA4EA}"/>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4" name="Footer Placeholder 3">
            <a:extLst>
              <a:ext uri="{FF2B5EF4-FFF2-40B4-BE49-F238E27FC236}">
                <a16:creationId xmlns:a16="http://schemas.microsoft.com/office/drawing/2014/main" id="{AF28F4EC-D3F8-EA40-8D92-3686F24377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433937-8A77-ED42-BAB2-1EF5A42A6B3E}"/>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350249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769003-E376-F048-A7AA-12E8354E67EC}"/>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3" name="Footer Placeholder 2">
            <a:extLst>
              <a:ext uri="{FF2B5EF4-FFF2-40B4-BE49-F238E27FC236}">
                <a16:creationId xmlns:a16="http://schemas.microsoft.com/office/drawing/2014/main" id="{61C907DB-9868-8940-BEFC-49099AF0A7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7CB113-7F39-134C-98EA-98E5B6EF0AFA}"/>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2406704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50AAC-0FFE-1941-A9B8-243D544E1A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3A5306D-C399-7B49-8059-0D89F8DC03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3723E9-3437-4541-8F43-829863F3D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AB6DDD-0587-AC48-B384-DA4ACD611362}"/>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6" name="Footer Placeholder 5">
            <a:extLst>
              <a:ext uri="{FF2B5EF4-FFF2-40B4-BE49-F238E27FC236}">
                <a16:creationId xmlns:a16="http://schemas.microsoft.com/office/drawing/2014/main" id="{6D7144BF-05EE-7040-A21C-48034E9D56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DD7EF7-AA15-3A45-9108-BCBA791E7E1C}"/>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1559116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628F2-193F-464F-A7C9-1DF0A9711A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E93DE4-EA13-B849-AD1C-5618A69E59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D7F6A1-BA9E-C348-B9FB-C0EA86863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4366E1-CC88-D647-A94B-881EDD772397}"/>
              </a:ext>
            </a:extLst>
          </p:cNvPr>
          <p:cNvSpPr>
            <a:spLocks noGrp="1"/>
          </p:cNvSpPr>
          <p:nvPr>
            <p:ph type="dt" sz="half" idx="10"/>
          </p:nvPr>
        </p:nvSpPr>
        <p:spPr/>
        <p:txBody>
          <a:bodyPr/>
          <a:lstStyle/>
          <a:p>
            <a:fld id="{A21C501B-95AE-C743-955A-EE55889FBD0F}" type="datetimeFigureOut">
              <a:rPr lang="en-US" smtClean="0"/>
              <a:t>10/14/21</a:t>
            </a:fld>
            <a:endParaRPr lang="en-US"/>
          </a:p>
        </p:txBody>
      </p:sp>
      <p:sp>
        <p:nvSpPr>
          <p:cNvPr id="6" name="Footer Placeholder 5">
            <a:extLst>
              <a:ext uri="{FF2B5EF4-FFF2-40B4-BE49-F238E27FC236}">
                <a16:creationId xmlns:a16="http://schemas.microsoft.com/office/drawing/2014/main" id="{7DA3AAEB-01E9-7848-928C-635B3F3C46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E303F-1E77-1543-9CB1-F9DD065B4A86}"/>
              </a:ext>
            </a:extLst>
          </p:cNvPr>
          <p:cNvSpPr>
            <a:spLocks noGrp="1"/>
          </p:cNvSpPr>
          <p:nvPr>
            <p:ph type="sldNum" sz="quarter" idx="12"/>
          </p:nvPr>
        </p:nvSpPr>
        <p:spPr/>
        <p:txBody>
          <a:bodyPr/>
          <a:lstStyle/>
          <a:p>
            <a:fld id="{26C0157F-637A-AC4D-BB19-7D5A839CC973}" type="slidenum">
              <a:rPr lang="en-US" smtClean="0"/>
              <a:t>‹#›</a:t>
            </a:fld>
            <a:endParaRPr lang="en-US"/>
          </a:p>
        </p:txBody>
      </p:sp>
    </p:spTree>
    <p:extLst>
      <p:ext uri="{BB962C8B-B14F-4D97-AF65-F5344CB8AC3E}">
        <p14:creationId xmlns:p14="http://schemas.microsoft.com/office/powerpoint/2010/main" val="270236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F3B1D-4089-DF40-898F-5812DF9FC3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5E3E9D-B747-FD49-8C40-0CBC08D71C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C7D7E3-8562-F645-9962-94F7F5DFE0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C501B-95AE-C743-955A-EE55889FBD0F}" type="datetimeFigureOut">
              <a:rPr lang="en-US" smtClean="0"/>
              <a:t>10/14/21</a:t>
            </a:fld>
            <a:endParaRPr lang="en-US"/>
          </a:p>
        </p:txBody>
      </p:sp>
      <p:sp>
        <p:nvSpPr>
          <p:cNvPr id="5" name="Footer Placeholder 4">
            <a:extLst>
              <a:ext uri="{FF2B5EF4-FFF2-40B4-BE49-F238E27FC236}">
                <a16:creationId xmlns:a16="http://schemas.microsoft.com/office/drawing/2014/main" id="{FCCD0B30-9BEF-BE40-886A-6BA9DDC6BE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FFD35D-1127-D54E-832B-1F6EAACFF2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0157F-637A-AC4D-BB19-7D5A839CC973}" type="slidenum">
              <a:rPr lang="en-US" smtClean="0"/>
              <a:t>‹#›</a:t>
            </a:fld>
            <a:endParaRPr lang="en-US"/>
          </a:p>
        </p:txBody>
      </p:sp>
    </p:spTree>
    <p:extLst>
      <p:ext uri="{BB962C8B-B14F-4D97-AF65-F5344CB8AC3E}">
        <p14:creationId xmlns:p14="http://schemas.microsoft.com/office/powerpoint/2010/main" val="245359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C21F3-4866-D94C-9926-A7F33BF524CF}"/>
              </a:ext>
            </a:extLst>
          </p:cNvPr>
          <p:cNvSpPr>
            <a:spLocks noGrp="1"/>
          </p:cNvSpPr>
          <p:nvPr>
            <p:ph type="ctrTitle"/>
          </p:nvPr>
        </p:nvSpPr>
        <p:spPr/>
        <p:txBody>
          <a:bodyPr>
            <a:normAutofit fontScale="90000"/>
          </a:bodyPr>
          <a:lstStyle/>
          <a:p>
            <a:r>
              <a:rPr lang="en-US" dirty="0"/>
              <a:t>MA LTBI ECHO – </a:t>
            </a:r>
            <a:r>
              <a:rPr lang="en-US"/>
              <a:t>TB Infection </a:t>
            </a:r>
            <a:r>
              <a:rPr lang="en-US" dirty="0"/>
              <a:t>in Pregnancy</a:t>
            </a:r>
            <a:br>
              <a:rPr lang="en-US" dirty="0"/>
            </a:br>
            <a:r>
              <a:rPr lang="en-US" dirty="0"/>
              <a:t>October 14, 2021</a:t>
            </a:r>
          </a:p>
        </p:txBody>
      </p:sp>
      <p:sp>
        <p:nvSpPr>
          <p:cNvPr id="3" name="Subtitle 2">
            <a:extLst>
              <a:ext uri="{FF2B5EF4-FFF2-40B4-BE49-F238E27FC236}">
                <a16:creationId xmlns:a16="http://schemas.microsoft.com/office/drawing/2014/main" id="{99A242F0-2D30-E643-B816-671ED5F578E8}"/>
              </a:ext>
            </a:extLst>
          </p:cNvPr>
          <p:cNvSpPr>
            <a:spLocks noGrp="1"/>
          </p:cNvSpPr>
          <p:nvPr>
            <p:ph type="subTitle" idx="1"/>
          </p:nvPr>
        </p:nvSpPr>
        <p:spPr>
          <a:xfrm>
            <a:off x="1524000" y="4772470"/>
            <a:ext cx="9144000" cy="1655762"/>
          </a:xfrm>
        </p:spPr>
        <p:txBody>
          <a:bodyPr/>
          <a:lstStyle/>
          <a:p>
            <a:r>
              <a:rPr lang="en-US" dirty="0"/>
              <a:t>Daria Szkwarko, DO, MPH</a:t>
            </a:r>
          </a:p>
        </p:txBody>
      </p:sp>
    </p:spTree>
    <p:extLst>
      <p:ext uri="{BB962C8B-B14F-4D97-AF65-F5344CB8AC3E}">
        <p14:creationId xmlns:p14="http://schemas.microsoft.com/office/powerpoint/2010/main" val="2992385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Treatment of latent TB in pregnancy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7396094"/>
              </p:ext>
            </p:extLst>
          </p:nvPr>
        </p:nvGraphicFramePr>
        <p:xfrm>
          <a:off x="1323788" y="2108037"/>
          <a:ext cx="9165932" cy="3627120"/>
        </p:xfrm>
        <a:graphic>
          <a:graphicData uri="http://schemas.openxmlformats.org/drawingml/2006/table">
            <a:tbl>
              <a:tblPr firstRow="1" bandRow="1">
                <a:tableStyleId>{00A15C55-8517-42AA-B614-E9B94910E393}</a:tableStyleId>
              </a:tblPr>
              <a:tblGrid>
                <a:gridCol w="3041177">
                  <a:extLst>
                    <a:ext uri="{9D8B030D-6E8A-4147-A177-3AD203B41FA5}">
                      <a16:colId xmlns:a16="http://schemas.microsoft.com/office/drawing/2014/main" val="20000"/>
                    </a:ext>
                  </a:extLst>
                </a:gridCol>
                <a:gridCol w="6124755">
                  <a:extLst>
                    <a:ext uri="{9D8B030D-6E8A-4147-A177-3AD203B41FA5}">
                      <a16:colId xmlns:a16="http://schemas.microsoft.com/office/drawing/2014/main" val="20001"/>
                    </a:ext>
                  </a:extLst>
                </a:gridCol>
              </a:tblGrid>
              <a:tr h="370840">
                <a:tc>
                  <a:txBody>
                    <a:bodyPr/>
                    <a:lstStyle/>
                    <a:p>
                      <a:endParaRPr lang="en-US" sz="2200" dirty="0"/>
                    </a:p>
                  </a:txBody>
                  <a:tcPr/>
                </a:tc>
                <a:tc>
                  <a:txBody>
                    <a:bodyPr/>
                    <a:lstStyle/>
                    <a:p>
                      <a:pPr algn="ctr"/>
                      <a:r>
                        <a:rPr lang="en-US" sz="2200" dirty="0"/>
                        <a:t> Recommendations</a:t>
                      </a:r>
                    </a:p>
                  </a:txBody>
                  <a:tcPr/>
                </a:tc>
                <a:extLst>
                  <a:ext uri="{0D108BD9-81ED-4DB2-BD59-A6C34878D82A}">
                    <a16:rowId xmlns:a16="http://schemas.microsoft.com/office/drawing/2014/main" val="10000"/>
                  </a:ext>
                </a:extLst>
              </a:tr>
              <a:tr h="370840">
                <a:tc>
                  <a:txBody>
                    <a:bodyPr/>
                    <a:lstStyle/>
                    <a:p>
                      <a:r>
                        <a:rPr lang="en-US" sz="2200" dirty="0"/>
                        <a:t>HIV negative</a:t>
                      </a:r>
                    </a:p>
                  </a:txBody>
                  <a:tcPr/>
                </a:tc>
                <a:tc>
                  <a: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2200" dirty="0"/>
                        <a:t>Defer until 3 months postpartum, unless</a:t>
                      </a:r>
                      <a:r>
                        <a:rPr lang="mr-IN" sz="2200" dirty="0"/>
                        <a:t>…</a:t>
                      </a:r>
                      <a:r>
                        <a:rPr lang="en-US" sz="2200" dirty="0"/>
                        <a:t> </a:t>
                      </a:r>
                    </a:p>
                    <a:p>
                      <a:pPr marL="457200" marR="0" lvl="1" indent="-457200" algn="l" defTabSz="457200" rtl="0" eaLnBrk="1" fontAlgn="auto" latinLnBrk="0" hangingPunct="1">
                        <a:lnSpc>
                          <a:spcPct val="100000"/>
                        </a:lnSpc>
                        <a:spcBef>
                          <a:spcPts val="0"/>
                        </a:spcBef>
                        <a:spcAft>
                          <a:spcPts val="0"/>
                        </a:spcAft>
                        <a:buClrTx/>
                        <a:buSzTx/>
                        <a:buFontTx/>
                        <a:buAutoNum type="arabicParenR"/>
                        <a:tabLst/>
                        <a:defRPr/>
                      </a:pPr>
                      <a:r>
                        <a:rPr lang="en-US" sz="2200" dirty="0"/>
                        <a:t>recent household contact </a:t>
                      </a:r>
                    </a:p>
                    <a:p>
                      <a:pPr marL="457200" marR="0" lvl="1" indent="-457200" algn="l" defTabSz="457200" rtl="0" eaLnBrk="1" fontAlgn="auto" latinLnBrk="0" hangingPunct="1">
                        <a:lnSpc>
                          <a:spcPct val="100000"/>
                        </a:lnSpc>
                        <a:spcBef>
                          <a:spcPts val="0"/>
                        </a:spcBef>
                        <a:spcAft>
                          <a:spcPts val="0"/>
                        </a:spcAft>
                        <a:buClrTx/>
                        <a:buSzTx/>
                        <a:buFontTx/>
                        <a:buAutoNum type="arabicParenR"/>
                        <a:tabLst/>
                        <a:defRPr/>
                      </a:pPr>
                      <a:r>
                        <a:rPr lang="en-US" sz="2200" dirty="0"/>
                        <a:t>recent new conversion </a:t>
                      </a:r>
                      <a:r>
                        <a:rPr lang="mr-IN" sz="2200" dirty="0"/>
                        <a:t>–</a:t>
                      </a:r>
                      <a:r>
                        <a:rPr lang="en-US" sz="2200" dirty="0"/>
                        <a:t> within 2 years </a:t>
                      </a:r>
                    </a:p>
                    <a:p>
                      <a:pPr marL="457200" marR="0" lvl="1" indent="-457200" algn="l" defTabSz="457200" rtl="0" eaLnBrk="1" fontAlgn="auto" latinLnBrk="0" hangingPunct="1">
                        <a:lnSpc>
                          <a:spcPct val="100000"/>
                        </a:lnSpc>
                        <a:spcBef>
                          <a:spcPts val="0"/>
                        </a:spcBef>
                        <a:spcAft>
                          <a:spcPts val="0"/>
                        </a:spcAft>
                        <a:buClrTx/>
                        <a:buSzTx/>
                        <a:buFontTx/>
                        <a:buAutoNum type="arabicParenR"/>
                        <a:tabLst/>
                        <a:defRPr/>
                      </a:pPr>
                      <a:r>
                        <a:rPr lang="en-US" sz="2200" dirty="0"/>
                        <a:t>***rarely</a:t>
                      </a:r>
                      <a:r>
                        <a:rPr lang="en-US" sz="2200" baseline="0" dirty="0"/>
                        <a:t> if high risk to drop out of care postpartum - call your local ID doc, TB clinic, DPH for guidance</a:t>
                      </a:r>
                      <a:endParaRPr lang="en-US" sz="2200" dirty="0"/>
                    </a:p>
                    <a:p>
                      <a:endParaRPr lang="en-US" sz="2200" dirty="0"/>
                    </a:p>
                  </a:txBody>
                  <a:tcPr/>
                </a:tc>
                <a:extLst>
                  <a:ext uri="{0D108BD9-81ED-4DB2-BD59-A6C34878D82A}">
                    <a16:rowId xmlns:a16="http://schemas.microsoft.com/office/drawing/2014/main" val="10001"/>
                  </a:ext>
                </a:extLst>
              </a:tr>
              <a:tr h="370840">
                <a:tc>
                  <a:txBody>
                    <a:bodyPr/>
                    <a:lstStyle/>
                    <a:p>
                      <a:r>
                        <a:rPr lang="en-US" sz="2200" dirty="0"/>
                        <a:t>HIV positive</a:t>
                      </a:r>
                    </a:p>
                  </a:txBody>
                  <a:tcPr/>
                </a:tc>
                <a:tc>
                  <a: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2200" dirty="0"/>
                        <a:t>INH 300mg + </a:t>
                      </a:r>
                      <a:r>
                        <a:rPr lang="en-US" sz="2200" dirty="0" err="1"/>
                        <a:t>Vit</a:t>
                      </a:r>
                      <a:r>
                        <a:rPr lang="en-US" sz="2200" dirty="0"/>
                        <a:t> B6 (10-25mg) daily for 9 mos</a:t>
                      </a:r>
                      <a:r>
                        <a:rPr lang="en-US" sz="2200" baseline="30000" dirty="0"/>
                        <a:t>1,2</a:t>
                      </a:r>
                      <a:endParaRPr lang="en-US" sz="2200" dirty="0"/>
                    </a:p>
                    <a:p>
                      <a:endParaRPr lang="en-US" sz="2200" dirty="0"/>
                    </a:p>
                  </a:txBody>
                  <a:tcPr/>
                </a:tc>
                <a:extLst>
                  <a:ext uri="{0D108BD9-81ED-4DB2-BD59-A6C34878D82A}">
                    <a16:rowId xmlns:a16="http://schemas.microsoft.com/office/drawing/2014/main" val="10002"/>
                  </a:ext>
                </a:extLst>
              </a:tr>
            </a:tbl>
          </a:graphicData>
        </a:graphic>
      </p:graphicFrame>
      <p:sp>
        <p:nvSpPr>
          <p:cNvPr id="5" name="Rectangle 4"/>
          <p:cNvSpPr>
            <a:spLocks/>
          </p:cNvSpPr>
          <p:nvPr/>
        </p:nvSpPr>
        <p:spPr bwMode="auto">
          <a:xfrm>
            <a:off x="1546237" y="6536533"/>
            <a:ext cx="8085921" cy="31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rgbClr val="000000"/>
                </a:solidFill>
                <a:miter lim="800000"/>
                <a:headEnd type="none" w="med" len="med"/>
                <a:tailEnd type="none" w="med" len="med"/>
              </a14:hiddenLine>
            </a:ext>
          </a:extLst>
        </p:spPr>
        <p:txBody>
          <a:bodyPr lIns="0" tIns="0" rIns="0" bIns="0" anchor="ctr"/>
          <a:lstStyle/>
          <a:p>
            <a:pPr algn="l"/>
            <a:r>
              <a:rPr lang="en-US" sz="1600" baseline="30000" dirty="0">
                <a:ea typeface="ＭＳ Ｐゴシック" charset="0"/>
                <a:cs typeface="Hoefler Text" charset="0"/>
              </a:rPr>
              <a:t> 1</a:t>
            </a:r>
            <a:r>
              <a:rPr lang="en-US" sz="1600" dirty="0">
                <a:ea typeface="ＭＳ Ｐゴシック" charset="0"/>
                <a:cs typeface="Hoefler Text" charset="0"/>
              </a:rPr>
              <a:t>CDC 2013, </a:t>
            </a:r>
            <a:r>
              <a:rPr lang="en-US" sz="1600" baseline="30000" dirty="0">
                <a:ea typeface="ＭＳ Ｐゴシック" charset="0"/>
                <a:cs typeface="Hoefler Text" charset="0"/>
              </a:rPr>
              <a:t>2</a:t>
            </a:r>
            <a:r>
              <a:rPr lang="en-US" sz="1600" dirty="0">
                <a:ea typeface="ＭＳ Ｐゴシック" charset="0"/>
                <a:cs typeface="Hoefler Text" charset="0"/>
              </a:rPr>
              <a:t>WHO 2010</a:t>
            </a:r>
            <a:endParaRPr lang="en-US" sz="1600" baseline="30000" dirty="0">
              <a:ea typeface="ＭＳ Ｐゴシック" charset="0"/>
              <a:cs typeface="Hoefler Text" charset="0"/>
            </a:endParaRPr>
          </a:p>
        </p:txBody>
      </p:sp>
      <p:cxnSp>
        <p:nvCxnSpPr>
          <p:cNvPr id="6" name="Straight Connector 5"/>
          <p:cNvCxnSpPr/>
          <p:nvPr/>
        </p:nvCxnSpPr>
        <p:spPr>
          <a:xfrm flipV="1">
            <a:off x="2077643" y="1272729"/>
            <a:ext cx="7969711" cy="14058"/>
          </a:xfrm>
          <a:prstGeom prst="line">
            <a:avLst/>
          </a:prstGeom>
          <a:ln>
            <a:solidFill>
              <a:srgbClr val="604A7B"/>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3913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AFE56-1D86-6647-8BA1-48879CE51B8E}"/>
              </a:ext>
            </a:extLst>
          </p:cNvPr>
          <p:cNvSpPr>
            <a:spLocks noGrp="1"/>
          </p:cNvSpPr>
          <p:nvPr>
            <p:ph type="title"/>
          </p:nvPr>
        </p:nvSpPr>
        <p:spPr/>
        <p:txBody>
          <a:bodyPr/>
          <a:lstStyle/>
          <a:p>
            <a:r>
              <a:rPr lang="en-US" dirty="0"/>
              <a:t>Treatment in pregnancy - Regimens</a:t>
            </a:r>
          </a:p>
        </p:txBody>
      </p:sp>
      <p:sp>
        <p:nvSpPr>
          <p:cNvPr id="6" name="Content Placeholder 5">
            <a:extLst>
              <a:ext uri="{FF2B5EF4-FFF2-40B4-BE49-F238E27FC236}">
                <a16:creationId xmlns:a16="http://schemas.microsoft.com/office/drawing/2014/main" id="{B8C7F675-994E-4841-8241-349A72611FBC}"/>
              </a:ext>
            </a:extLst>
          </p:cNvPr>
          <p:cNvSpPr>
            <a:spLocks noGrp="1"/>
          </p:cNvSpPr>
          <p:nvPr>
            <p:ph idx="1"/>
          </p:nvPr>
        </p:nvSpPr>
        <p:spPr>
          <a:xfrm>
            <a:off x="838200" y="1825625"/>
            <a:ext cx="10515600" cy="4351338"/>
          </a:xfrm>
        </p:spPr>
        <p:txBody>
          <a:bodyPr>
            <a:normAutofit fontScale="92500" lnSpcReduction="10000"/>
          </a:bodyPr>
          <a:lstStyle/>
          <a:p>
            <a:r>
              <a:rPr lang="en-US" dirty="0"/>
              <a:t>Nine months of INH (add B6)</a:t>
            </a:r>
          </a:p>
          <a:p>
            <a:endParaRPr lang="en-US" dirty="0"/>
          </a:p>
          <a:p>
            <a:r>
              <a:rPr lang="en-US" dirty="0"/>
              <a:t>Four months of rifampin</a:t>
            </a:r>
          </a:p>
          <a:p>
            <a:endParaRPr lang="en-US" dirty="0"/>
          </a:p>
          <a:p>
            <a:r>
              <a:rPr lang="en-US" dirty="0"/>
              <a:t>12 weeks of weight-based INH/RIF (3HR)</a:t>
            </a:r>
          </a:p>
          <a:p>
            <a:pPr lvl="1"/>
            <a:r>
              <a:rPr lang="en-US" dirty="0"/>
              <a:t>Please note that 3HP is not recommended</a:t>
            </a:r>
          </a:p>
          <a:p>
            <a:pPr lvl="1"/>
            <a:endParaRPr lang="en-US" dirty="0"/>
          </a:p>
          <a:p>
            <a:pPr lvl="1"/>
            <a:endParaRPr lang="en-US" dirty="0"/>
          </a:p>
          <a:p>
            <a:pPr marL="0" indent="0">
              <a:buNone/>
            </a:pPr>
            <a:r>
              <a:rPr lang="en-US" dirty="0"/>
              <a:t>**Patients who become pregnant while on treatment should continue treatment (but need to change regimen to a preferred regimen for pregnancy)</a:t>
            </a:r>
          </a:p>
        </p:txBody>
      </p:sp>
    </p:spTree>
    <p:extLst>
      <p:ext uri="{BB962C8B-B14F-4D97-AF65-F5344CB8AC3E}">
        <p14:creationId xmlns:p14="http://schemas.microsoft.com/office/powerpoint/2010/main" val="349695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7A62A-C68A-E84B-9AA2-1905C6D0C05A}"/>
              </a:ext>
            </a:extLst>
          </p:cNvPr>
          <p:cNvSpPr>
            <a:spLocks noGrp="1"/>
          </p:cNvSpPr>
          <p:nvPr>
            <p:ph type="title"/>
          </p:nvPr>
        </p:nvSpPr>
        <p:spPr/>
        <p:txBody>
          <a:bodyPr/>
          <a:lstStyle/>
          <a:p>
            <a:r>
              <a:rPr lang="en-US" dirty="0"/>
              <a:t>Treatment Monitoring in Pregnancy</a:t>
            </a:r>
          </a:p>
        </p:txBody>
      </p:sp>
      <p:sp>
        <p:nvSpPr>
          <p:cNvPr id="3" name="Content Placeholder 2">
            <a:extLst>
              <a:ext uri="{FF2B5EF4-FFF2-40B4-BE49-F238E27FC236}">
                <a16:creationId xmlns:a16="http://schemas.microsoft.com/office/drawing/2014/main" id="{9F2C98B5-36BA-3441-9616-C980FD310C69}"/>
              </a:ext>
            </a:extLst>
          </p:cNvPr>
          <p:cNvSpPr>
            <a:spLocks noGrp="1"/>
          </p:cNvSpPr>
          <p:nvPr>
            <p:ph idx="1"/>
          </p:nvPr>
        </p:nvSpPr>
        <p:spPr>
          <a:xfrm>
            <a:off x="838200" y="2653761"/>
            <a:ext cx="10515600" cy="4351338"/>
          </a:xfrm>
        </p:spPr>
        <p:txBody>
          <a:bodyPr>
            <a:normAutofit/>
          </a:bodyPr>
          <a:lstStyle/>
          <a:p>
            <a:r>
              <a:rPr lang="en-US" sz="3600" dirty="0"/>
              <a:t>Baseline and monthly LFT monitoring!</a:t>
            </a:r>
          </a:p>
        </p:txBody>
      </p:sp>
    </p:spTree>
    <p:extLst>
      <p:ext uri="{BB962C8B-B14F-4D97-AF65-F5344CB8AC3E}">
        <p14:creationId xmlns:p14="http://schemas.microsoft.com/office/powerpoint/2010/main" val="412753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Breastfeeding and INH</a:t>
            </a:r>
          </a:p>
        </p:txBody>
      </p:sp>
      <p:sp>
        <p:nvSpPr>
          <p:cNvPr id="3" name="Content Placeholder 2"/>
          <p:cNvSpPr>
            <a:spLocks noGrp="1"/>
          </p:cNvSpPr>
          <p:nvPr>
            <p:ph idx="1"/>
          </p:nvPr>
        </p:nvSpPr>
        <p:spPr/>
        <p:txBody>
          <a:bodyPr/>
          <a:lstStyle/>
          <a:p>
            <a:r>
              <a:rPr lang="en-US" dirty="0"/>
              <a:t>According to </a:t>
            </a:r>
            <a:r>
              <a:rPr lang="en-US" dirty="0" err="1"/>
              <a:t>lactmed</a:t>
            </a:r>
            <a:r>
              <a:rPr lang="mr-IN" dirty="0"/>
              <a:t>…</a:t>
            </a:r>
            <a:endParaRPr lang="en-US" dirty="0"/>
          </a:p>
          <a:p>
            <a:pPr lvl="1"/>
            <a:r>
              <a:rPr lang="en-US" dirty="0"/>
              <a:t>Recommend B6 with INH to all nursing parents</a:t>
            </a:r>
          </a:p>
          <a:p>
            <a:pPr lvl="1"/>
            <a:endParaRPr lang="en-US" dirty="0"/>
          </a:p>
          <a:p>
            <a:pPr lvl="1"/>
            <a:r>
              <a:rPr lang="en-US" dirty="0"/>
              <a:t>Low levels of INH in breast milk, but monitor infants for rare instances of jaundice and have parents bring baby in immediately if jaundice occurs</a:t>
            </a:r>
          </a:p>
          <a:p>
            <a:pPr lvl="1"/>
            <a:endParaRPr lang="en-US" dirty="0"/>
          </a:p>
          <a:p>
            <a:pPr lvl="1"/>
            <a:r>
              <a:rPr lang="en-US" dirty="0"/>
              <a:t>Encourage breastfeeding parent to take INH before infant’s longest sleep period which will decrease levels of INH dose that infant receives.</a:t>
            </a:r>
          </a:p>
          <a:p>
            <a:pPr lvl="1"/>
            <a:endParaRPr lang="en-US" dirty="0"/>
          </a:p>
          <a:p>
            <a:pPr lvl="1"/>
            <a:r>
              <a:rPr lang="en-US" dirty="0"/>
              <a:t>Breastfeeding infants should receive B6 (however most multi-vitamin formulations contain enough!)</a:t>
            </a:r>
          </a:p>
          <a:p>
            <a:pPr lvl="1"/>
            <a:endParaRPr lang="en-US" dirty="0"/>
          </a:p>
          <a:p>
            <a:pPr lvl="1"/>
            <a:endParaRPr lang="en-US" dirty="0"/>
          </a:p>
        </p:txBody>
      </p:sp>
    </p:spTree>
    <p:extLst>
      <p:ext uri="{BB962C8B-B14F-4D97-AF65-F5344CB8AC3E}">
        <p14:creationId xmlns:p14="http://schemas.microsoft.com/office/powerpoint/2010/main" val="1169958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20D3F-E4D8-FF43-B589-1E0C8DB54175}"/>
              </a:ext>
            </a:extLst>
          </p:cNvPr>
          <p:cNvSpPr>
            <a:spLocks noGrp="1"/>
          </p:cNvSpPr>
          <p:nvPr>
            <p:ph type="title"/>
          </p:nvPr>
        </p:nvSpPr>
        <p:spPr/>
        <p:txBody>
          <a:bodyPr/>
          <a:lstStyle/>
          <a:p>
            <a:r>
              <a:rPr lang="en-US" dirty="0"/>
              <a:t>Breastfeeding and Rifampin</a:t>
            </a:r>
          </a:p>
        </p:txBody>
      </p:sp>
      <p:sp>
        <p:nvSpPr>
          <p:cNvPr id="3" name="Content Placeholder 2">
            <a:extLst>
              <a:ext uri="{FF2B5EF4-FFF2-40B4-BE49-F238E27FC236}">
                <a16:creationId xmlns:a16="http://schemas.microsoft.com/office/drawing/2014/main" id="{84637427-0A28-724A-8708-150C3D9462CC}"/>
              </a:ext>
            </a:extLst>
          </p:cNvPr>
          <p:cNvSpPr>
            <a:spLocks noGrp="1"/>
          </p:cNvSpPr>
          <p:nvPr>
            <p:ph idx="1"/>
          </p:nvPr>
        </p:nvSpPr>
        <p:spPr/>
        <p:txBody>
          <a:bodyPr/>
          <a:lstStyle/>
          <a:p>
            <a:r>
              <a:rPr lang="en-US" dirty="0"/>
              <a:t>Low levels of rifampin may occur in breastmilk but are not expected to cause any adverse effects in breastfed infants.</a:t>
            </a:r>
          </a:p>
          <a:p>
            <a:endParaRPr lang="en-US" dirty="0"/>
          </a:p>
          <a:p>
            <a:r>
              <a:rPr lang="en-US" dirty="0"/>
              <a:t>Breast milk may be stained orange</a:t>
            </a:r>
          </a:p>
          <a:p>
            <a:endParaRPr lang="en-US" dirty="0"/>
          </a:p>
        </p:txBody>
      </p:sp>
    </p:spTree>
    <p:extLst>
      <p:ext uri="{BB962C8B-B14F-4D97-AF65-F5344CB8AC3E}">
        <p14:creationId xmlns:p14="http://schemas.microsoft.com/office/powerpoint/2010/main" val="958112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Frequently Asked Questions </a:t>
            </a:r>
            <a:r>
              <a:rPr lang="mr-IN" dirty="0"/>
              <a:t>–</a:t>
            </a:r>
            <a:r>
              <a:rPr lang="en-US" dirty="0"/>
              <a:t> Case 1</a:t>
            </a:r>
          </a:p>
        </p:txBody>
      </p:sp>
      <p:sp>
        <p:nvSpPr>
          <p:cNvPr id="3" name="Content Placeholder 2"/>
          <p:cNvSpPr>
            <a:spLocks noGrp="1"/>
          </p:cNvSpPr>
          <p:nvPr>
            <p:ph idx="1"/>
          </p:nvPr>
        </p:nvSpPr>
        <p:spPr/>
        <p:txBody>
          <a:bodyPr/>
          <a:lstStyle/>
          <a:p>
            <a:r>
              <a:rPr lang="en-US" dirty="0"/>
              <a:t>A 30yo G4P3003 at 8’4wks presents for prenatal care. She is new to your practice and is a refugee originally from the Democratic Republic of Congo and lived on a refugee camp in Kenya for 10 years prior to coming to the US 6 months ago. She was resettled in Virginia and tells you she had a positive TB test but moved before ever getting treated. You get her records and she had a positive IGRA 4 months ago and a negative chest </a:t>
            </a:r>
            <a:r>
              <a:rPr lang="en-US" dirty="0" err="1"/>
              <a:t>xray</a:t>
            </a:r>
            <a:r>
              <a:rPr lang="en-US" dirty="0"/>
              <a:t> later that month. She has no other medical problems and her other intake labs were normal.</a:t>
            </a:r>
          </a:p>
          <a:p>
            <a:endParaRPr lang="en-US" dirty="0"/>
          </a:p>
          <a:p>
            <a:pPr lvl="1"/>
            <a:r>
              <a:rPr lang="en-US" dirty="0"/>
              <a:t>How do you proceed?</a:t>
            </a:r>
          </a:p>
          <a:p>
            <a:pPr lvl="1"/>
            <a:endParaRPr lang="en-US" dirty="0"/>
          </a:p>
        </p:txBody>
      </p:sp>
    </p:spTree>
    <p:extLst>
      <p:ext uri="{BB962C8B-B14F-4D97-AF65-F5344CB8AC3E}">
        <p14:creationId xmlns:p14="http://schemas.microsoft.com/office/powerpoint/2010/main" val="2480521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8ED2-B473-BC4F-A447-ADCEA0DC32EE}"/>
              </a:ext>
            </a:extLst>
          </p:cNvPr>
          <p:cNvSpPr>
            <a:spLocks noGrp="1"/>
          </p:cNvSpPr>
          <p:nvPr>
            <p:ph type="title"/>
          </p:nvPr>
        </p:nvSpPr>
        <p:spPr>
          <a:xfrm>
            <a:off x="838200" y="2303653"/>
            <a:ext cx="10515600" cy="1325563"/>
          </a:xfrm>
        </p:spPr>
        <p:txBody>
          <a:bodyPr>
            <a:noAutofit/>
          </a:bodyPr>
          <a:lstStyle/>
          <a:p>
            <a:pPr algn="ctr"/>
            <a:r>
              <a:rPr lang="en-US" sz="4800" b="1" dirty="0"/>
              <a:t>What is your practice pregnant individuals with positive LTBI test and negative chest x-ray before pregnancy?</a:t>
            </a:r>
          </a:p>
        </p:txBody>
      </p:sp>
      <p:sp>
        <p:nvSpPr>
          <p:cNvPr id="3" name="Content Placeholder 2">
            <a:extLst>
              <a:ext uri="{FF2B5EF4-FFF2-40B4-BE49-F238E27FC236}">
                <a16:creationId xmlns:a16="http://schemas.microsoft.com/office/drawing/2014/main" id="{E8F8662C-BC52-2D48-9BB6-AD6C02C0689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03325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Frequently Asked Questions </a:t>
            </a:r>
            <a:r>
              <a:rPr lang="mr-IN" dirty="0"/>
              <a:t>–</a:t>
            </a:r>
            <a:r>
              <a:rPr lang="en-US" dirty="0"/>
              <a:t> Case 2</a:t>
            </a:r>
          </a:p>
        </p:txBody>
      </p:sp>
      <p:sp>
        <p:nvSpPr>
          <p:cNvPr id="3" name="Content Placeholder 2"/>
          <p:cNvSpPr>
            <a:spLocks noGrp="1"/>
          </p:cNvSpPr>
          <p:nvPr>
            <p:ph idx="1"/>
          </p:nvPr>
        </p:nvSpPr>
        <p:spPr/>
        <p:txBody>
          <a:bodyPr/>
          <a:lstStyle/>
          <a:p>
            <a:r>
              <a:rPr lang="en-US" dirty="0"/>
              <a:t>A 22yo G2 now P2 s/p NSVD at term 5 months ago.  She had a positive IGRA at her first prenatal visit and since she was healthy, not a recent contact and never had a previous TB test, you appropriately waited until postpartum to treat her. Baseline LFTs were normal at 3 months and she was started on INH and B6 (this was her preference over rifampin because she wanted a Nexplanon for birth control). Repeat LFTs one day ago are 2x the upper limit of normal. </a:t>
            </a:r>
          </a:p>
          <a:p>
            <a:endParaRPr lang="en-US" dirty="0"/>
          </a:p>
          <a:p>
            <a:pPr lvl="1"/>
            <a:r>
              <a:rPr lang="en-US" dirty="0"/>
              <a:t>What do you do?</a:t>
            </a:r>
          </a:p>
        </p:txBody>
      </p:sp>
    </p:spTree>
    <p:extLst>
      <p:ext uri="{BB962C8B-B14F-4D97-AF65-F5344CB8AC3E}">
        <p14:creationId xmlns:p14="http://schemas.microsoft.com/office/powerpoint/2010/main" val="242547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233CC-19D4-7A4B-80EE-A1BF0C3F4CEA}"/>
              </a:ext>
            </a:extLst>
          </p:cNvPr>
          <p:cNvSpPr>
            <a:spLocks noGrp="1"/>
          </p:cNvSpPr>
          <p:nvPr>
            <p:ph type="title"/>
          </p:nvPr>
        </p:nvSpPr>
        <p:spPr>
          <a:xfrm>
            <a:off x="475488" y="365125"/>
            <a:ext cx="11576304" cy="1325563"/>
          </a:xfrm>
        </p:spPr>
        <p:txBody>
          <a:bodyPr>
            <a:noAutofit/>
          </a:bodyPr>
          <a:lstStyle/>
          <a:p>
            <a:r>
              <a:rPr lang="en-US" sz="5400" b="1" dirty="0"/>
              <a:t>A reminder about elevated LFTs with INH</a:t>
            </a:r>
          </a:p>
        </p:txBody>
      </p:sp>
      <p:sp>
        <p:nvSpPr>
          <p:cNvPr id="3" name="Content Placeholder 2">
            <a:extLst>
              <a:ext uri="{FF2B5EF4-FFF2-40B4-BE49-F238E27FC236}">
                <a16:creationId xmlns:a16="http://schemas.microsoft.com/office/drawing/2014/main" id="{6ADCBC57-3743-9949-B42C-CF7CE7CD53B4}"/>
              </a:ext>
            </a:extLst>
          </p:cNvPr>
          <p:cNvSpPr>
            <a:spLocks noGrp="1"/>
          </p:cNvSpPr>
          <p:nvPr>
            <p:ph idx="1"/>
          </p:nvPr>
        </p:nvSpPr>
        <p:spPr/>
        <p:txBody>
          <a:bodyPr>
            <a:normAutofit/>
          </a:bodyPr>
          <a:lstStyle/>
          <a:p>
            <a:r>
              <a:rPr lang="en-US" altLang="en-US" sz="4000" dirty="0"/>
              <a:t>If following LFTs....</a:t>
            </a:r>
          </a:p>
          <a:p>
            <a:pPr lvl="1"/>
            <a:r>
              <a:rPr lang="en-US" altLang="en-US" sz="4000" dirty="0"/>
              <a:t>stop treatment if LFTs &gt;3 times upper limit + symptoms OR if LFTs &gt;5 times upper limit + no symptoms</a:t>
            </a:r>
          </a:p>
          <a:p>
            <a:pPr marL="0" indent="0">
              <a:buNone/>
            </a:pPr>
            <a:endParaRPr lang="en-US" sz="4000" dirty="0"/>
          </a:p>
        </p:txBody>
      </p:sp>
    </p:spTree>
    <p:extLst>
      <p:ext uri="{BB962C8B-B14F-4D97-AF65-F5344CB8AC3E}">
        <p14:creationId xmlns:p14="http://schemas.microsoft.com/office/powerpoint/2010/main" val="2489172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ED585-313C-1948-B335-626A1AF4660F}"/>
              </a:ext>
            </a:extLst>
          </p:cNvPr>
          <p:cNvSpPr>
            <a:spLocks noGrp="1"/>
          </p:cNvSpPr>
          <p:nvPr>
            <p:ph type="title"/>
          </p:nvPr>
        </p:nvSpPr>
        <p:spPr>
          <a:xfrm>
            <a:off x="6096000" y="551797"/>
            <a:ext cx="10515600" cy="740344"/>
          </a:xfrm>
        </p:spPr>
        <p:txBody>
          <a:bodyPr>
            <a:normAutofit/>
          </a:bodyPr>
          <a:lstStyle/>
          <a:p>
            <a:r>
              <a:rPr lang="en-US" sz="4000" b="1" dirty="0"/>
              <a:t>The LTBI Care Cascade</a:t>
            </a:r>
          </a:p>
        </p:txBody>
      </p:sp>
      <p:graphicFrame>
        <p:nvGraphicFramePr>
          <p:cNvPr id="4" name="Content Placeholder 5">
            <a:extLst>
              <a:ext uri="{FF2B5EF4-FFF2-40B4-BE49-F238E27FC236}">
                <a16:creationId xmlns:a16="http://schemas.microsoft.com/office/drawing/2014/main" id="{84151EB3-3E63-7F46-8E36-C357A43136C3}"/>
              </a:ext>
            </a:extLst>
          </p:cNvPr>
          <p:cNvGraphicFramePr>
            <a:graphicFrameLocks noGrp="1"/>
          </p:cNvGraphicFramePr>
          <p:nvPr>
            <p:ph idx="1"/>
            <p:extLst/>
          </p:nvPr>
        </p:nvGraphicFramePr>
        <p:xfrm>
          <a:off x="0" y="1292141"/>
          <a:ext cx="12192000" cy="4663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126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TB Case Rates by Age and Sex, </a:t>
            </a:r>
            <a:br>
              <a:rPr lang="en-US" dirty="0"/>
            </a:br>
            <a:r>
              <a:rPr lang="en-US" dirty="0"/>
              <a:t>United States</a:t>
            </a:r>
          </a:p>
        </p:txBody>
      </p:sp>
      <p:graphicFrame>
        <p:nvGraphicFramePr>
          <p:cNvPr id="4" name="Content Placeholder 3"/>
          <p:cNvGraphicFramePr>
            <a:graphicFrameLocks/>
          </p:cNvGraphicFramePr>
          <p:nvPr>
            <p:extLst/>
          </p:nvPr>
        </p:nvGraphicFramePr>
        <p:xfrm>
          <a:off x="1981200" y="1600200"/>
          <a:ext cx="82296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7669134" y="6395886"/>
            <a:ext cx="2998869" cy="369332"/>
          </a:xfrm>
          <a:prstGeom prst="rect">
            <a:avLst/>
          </a:prstGeom>
          <a:noFill/>
        </p:spPr>
        <p:txBody>
          <a:bodyPr wrap="square" rtlCol="0">
            <a:spAutoFit/>
          </a:bodyPr>
          <a:lstStyle/>
          <a:p>
            <a:pPr algn="r"/>
            <a:r>
              <a:rPr lang="en-US" i="1" dirty="0"/>
              <a:t>US CDC TB Report, 2016</a:t>
            </a:r>
          </a:p>
        </p:txBody>
      </p:sp>
      <p:cxnSp>
        <p:nvCxnSpPr>
          <p:cNvPr id="10" name="Straight Connector 9"/>
          <p:cNvCxnSpPr/>
          <p:nvPr/>
        </p:nvCxnSpPr>
        <p:spPr>
          <a:xfrm flipV="1">
            <a:off x="2077643" y="1583987"/>
            <a:ext cx="7969711" cy="14058"/>
          </a:xfrm>
          <a:prstGeom prst="line">
            <a:avLst/>
          </a:prstGeom>
          <a:ln>
            <a:solidFill>
              <a:srgbClr val="604A7B"/>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1938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TB incidence peaks in women of reproductive age</a:t>
            </a:r>
            <a:r>
              <a:rPr lang="is-IS" dirty="0"/>
              <a:t>…</a:t>
            </a:r>
            <a:endParaRPr lang="en-US" dirty="0"/>
          </a:p>
        </p:txBody>
      </p:sp>
      <p:graphicFrame>
        <p:nvGraphicFramePr>
          <p:cNvPr id="4" name="Content Placeholder 3"/>
          <p:cNvGraphicFramePr>
            <a:graphicFrameLocks/>
          </p:cNvGraphicFramePr>
          <p:nvPr>
            <p:extLst/>
          </p:nvPr>
        </p:nvGraphicFramePr>
        <p:xfrm>
          <a:off x="1981206" y="1600200"/>
          <a:ext cx="7855199" cy="427136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69134" y="6395886"/>
            <a:ext cx="2998869" cy="369332"/>
          </a:xfrm>
          <a:prstGeom prst="rect">
            <a:avLst/>
          </a:prstGeom>
          <a:noFill/>
        </p:spPr>
        <p:txBody>
          <a:bodyPr wrap="square" rtlCol="0">
            <a:spAutoFit/>
          </a:bodyPr>
          <a:lstStyle/>
          <a:p>
            <a:pPr algn="r"/>
            <a:r>
              <a:rPr lang="en-US" i="1" dirty="0"/>
              <a:t>US CDC TB Report, 2016</a:t>
            </a:r>
          </a:p>
        </p:txBody>
      </p:sp>
      <p:cxnSp>
        <p:nvCxnSpPr>
          <p:cNvPr id="9" name="Straight Connector 8"/>
          <p:cNvCxnSpPr/>
          <p:nvPr/>
        </p:nvCxnSpPr>
        <p:spPr>
          <a:xfrm flipV="1">
            <a:off x="2077643" y="1583987"/>
            <a:ext cx="7969711" cy="14058"/>
          </a:xfrm>
          <a:prstGeom prst="line">
            <a:avLst/>
          </a:prstGeom>
          <a:ln>
            <a:solidFill>
              <a:srgbClr val="604A7B"/>
            </a:solidFill>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5152735" y="3200125"/>
            <a:ext cx="2078276" cy="2210396"/>
          </a:xfrm>
          <a:prstGeom prst="rect">
            <a:avLst/>
          </a:prstGeom>
          <a:noFill/>
          <a:ln w="19050" cmpd="sng">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6293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Risk of pregnancy complications vs. no TB</a:t>
            </a:r>
          </a:p>
        </p:txBody>
      </p:sp>
      <p:sp>
        <p:nvSpPr>
          <p:cNvPr id="5" name="Content Placeholder 4"/>
          <p:cNvSpPr>
            <a:spLocks noGrp="1"/>
          </p:cNvSpPr>
          <p:nvPr>
            <p:ph idx="1"/>
          </p:nvPr>
        </p:nvSpPr>
        <p:spPr/>
        <p:txBody>
          <a:bodyPr/>
          <a:lstStyle/>
          <a:p>
            <a:r>
              <a:rPr lang="en-US" dirty="0">
                <a:solidFill>
                  <a:schemeClr val="accent6">
                    <a:lumMod val="75000"/>
                  </a:schemeClr>
                </a:solidFill>
              </a:rPr>
              <a:t>Maternal complications</a:t>
            </a:r>
          </a:p>
          <a:p>
            <a:pPr lvl="1"/>
            <a:r>
              <a:rPr lang="en-US" dirty="0"/>
              <a:t>Pre-</a:t>
            </a:r>
            <a:r>
              <a:rPr lang="en-US" dirty="0" err="1"/>
              <a:t>eclampsia</a:t>
            </a:r>
            <a:r>
              <a:rPr lang="en-US" dirty="0"/>
              <a:t> &amp; </a:t>
            </a:r>
            <a:r>
              <a:rPr lang="en-US" dirty="0" err="1"/>
              <a:t>eclampsia</a:t>
            </a:r>
            <a:r>
              <a:rPr lang="en-US" dirty="0"/>
              <a:t> (2 fold)</a:t>
            </a:r>
          </a:p>
          <a:p>
            <a:pPr lvl="1"/>
            <a:r>
              <a:rPr lang="en-US" dirty="0"/>
              <a:t>Vaginal bleeding  (2 fold)</a:t>
            </a:r>
          </a:p>
          <a:p>
            <a:pPr lvl="1"/>
            <a:r>
              <a:rPr lang="en-US" dirty="0"/>
              <a:t>Hospitalization (12 fold)</a:t>
            </a:r>
          </a:p>
          <a:p>
            <a:pPr lvl="1"/>
            <a:r>
              <a:rPr lang="en-US" dirty="0"/>
              <a:t>Miscarriage (10 fold)</a:t>
            </a:r>
          </a:p>
          <a:p>
            <a:endParaRPr lang="en-US" dirty="0">
              <a:solidFill>
                <a:srgbClr val="800000"/>
              </a:solidFill>
            </a:endParaRPr>
          </a:p>
        </p:txBody>
      </p:sp>
      <p:pic>
        <p:nvPicPr>
          <p:cNvPr id="6" name="Picture 5"/>
          <p:cNvPicPr>
            <a:picLocks noChangeAspect="1"/>
          </p:cNvPicPr>
          <p:nvPr/>
        </p:nvPicPr>
        <p:blipFill>
          <a:blip r:embed="rId2"/>
          <a:stretch>
            <a:fillRect/>
          </a:stretch>
        </p:blipFill>
        <p:spPr>
          <a:xfrm>
            <a:off x="6677032" y="3102517"/>
            <a:ext cx="3771907" cy="3023657"/>
          </a:xfrm>
          <a:prstGeom prst="rect">
            <a:avLst/>
          </a:prstGeom>
        </p:spPr>
      </p:pic>
      <p:sp>
        <p:nvSpPr>
          <p:cNvPr id="7" name="TextBox 6"/>
          <p:cNvSpPr txBox="1"/>
          <p:nvPr/>
        </p:nvSpPr>
        <p:spPr>
          <a:xfrm>
            <a:off x="1524006" y="5664498"/>
            <a:ext cx="2831863" cy="1477328"/>
          </a:xfrm>
          <a:prstGeom prst="rect">
            <a:avLst/>
          </a:prstGeom>
          <a:noFill/>
        </p:spPr>
        <p:txBody>
          <a:bodyPr wrap="square" numCol="1" rtlCol="0">
            <a:spAutoFit/>
          </a:bodyPr>
          <a:lstStyle/>
          <a:p>
            <a:r>
              <a:rPr lang="en-US" i="1" dirty="0">
                <a:solidFill>
                  <a:schemeClr val="bg1">
                    <a:lumMod val="50000"/>
                  </a:schemeClr>
                </a:solidFill>
              </a:rPr>
              <a:t>Jana </a:t>
            </a:r>
            <a:r>
              <a:rPr lang="en-US" i="1" dirty="0" err="1">
                <a:solidFill>
                  <a:schemeClr val="bg1">
                    <a:lumMod val="50000"/>
                  </a:schemeClr>
                </a:solidFill>
              </a:rPr>
              <a:t>Int</a:t>
            </a:r>
            <a:r>
              <a:rPr lang="en-US" i="1" dirty="0">
                <a:solidFill>
                  <a:schemeClr val="bg1">
                    <a:lumMod val="50000"/>
                  </a:schemeClr>
                </a:solidFill>
              </a:rPr>
              <a:t> J </a:t>
            </a:r>
            <a:r>
              <a:rPr lang="en-US" i="1" dirty="0" err="1">
                <a:solidFill>
                  <a:schemeClr val="bg1">
                    <a:lumMod val="50000"/>
                  </a:schemeClr>
                </a:solidFill>
              </a:rPr>
              <a:t>Gyn</a:t>
            </a:r>
            <a:r>
              <a:rPr lang="en-US" i="1" dirty="0">
                <a:solidFill>
                  <a:schemeClr val="bg1">
                    <a:lumMod val="50000"/>
                  </a:schemeClr>
                </a:solidFill>
              </a:rPr>
              <a:t> </a:t>
            </a:r>
            <a:r>
              <a:rPr lang="en-US" i="1" dirty="0" err="1">
                <a:solidFill>
                  <a:schemeClr val="bg1">
                    <a:lumMod val="50000"/>
                  </a:schemeClr>
                </a:solidFill>
              </a:rPr>
              <a:t>Obstet</a:t>
            </a:r>
            <a:r>
              <a:rPr lang="en-US" i="1" dirty="0">
                <a:solidFill>
                  <a:schemeClr val="bg1">
                    <a:lumMod val="50000"/>
                  </a:schemeClr>
                </a:solidFill>
              </a:rPr>
              <a:t> 1994</a:t>
            </a:r>
          </a:p>
          <a:p>
            <a:r>
              <a:rPr lang="en-US" i="1" dirty="0">
                <a:solidFill>
                  <a:schemeClr val="bg1">
                    <a:lumMod val="50000"/>
                  </a:schemeClr>
                </a:solidFill>
              </a:rPr>
              <a:t>Jana NEJM 1999</a:t>
            </a:r>
          </a:p>
          <a:p>
            <a:r>
              <a:rPr lang="en-US" i="1" dirty="0">
                <a:solidFill>
                  <a:schemeClr val="bg1">
                    <a:lumMod val="50000"/>
                  </a:schemeClr>
                </a:solidFill>
              </a:rPr>
              <a:t>Chin HC BJOG 2010</a:t>
            </a:r>
          </a:p>
          <a:p>
            <a:r>
              <a:rPr lang="en-US" i="1" dirty="0" err="1">
                <a:solidFill>
                  <a:schemeClr val="bg1">
                    <a:lumMod val="50000"/>
                  </a:schemeClr>
                </a:solidFill>
              </a:rPr>
              <a:t>Bjerkedal</a:t>
            </a:r>
            <a:r>
              <a:rPr lang="en-US" i="1" dirty="0">
                <a:solidFill>
                  <a:schemeClr val="bg1">
                    <a:lumMod val="50000"/>
                  </a:schemeClr>
                </a:solidFill>
              </a:rPr>
              <a:t> 1975</a:t>
            </a:r>
          </a:p>
          <a:p>
            <a:endParaRPr lang="en-US" i="1" dirty="0">
              <a:solidFill>
                <a:srgbClr val="3366FF"/>
              </a:solidFill>
            </a:endParaRPr>
          </a:p>
        </p:txBody>
      </p:sp>
      <p:sp>
        <p:nvSpPr>
          <p:cNvPr id="8" name="TextBox 7"/>
          <p:cNvSpPr txBox="1"/>
          <p:nvPr/>
        </p:nvSpPr>
        <p:spPr>
          <a:xfrm>
            <a:off x="4176439" y="5664498"/>
            <a:ext cx="2245714" cy="923330"/>
          </a:xfrm>
          <a:prstGeom prst="rect">
            <a:avLst/>
          </a:prstGeom>
          <a:noFill/>
        </p:spPr>
        <p:txBody>
          <a:bodyPr wrap="none" rtlCol="0">
            <a:spAutoFit/>
          </a:bodyPr>
          <a:lstStyle/>
          <a:p>
            <a:r>
              <a:rPr lang="en-US" i="1" dirty="0" err="1">
                <a:solidFill>
                  <a:srgbClr val="7F7F7F"/>
                </a:solidFill>
              </a:rPr>
              <a:t>Bothamley</a:t>
            </a:r>
            <a:r>
              <a:rPr lang="en-US" i="1" dirty="0">
                <a:solidFill>
                  <a:srgbClr val="7F7F7F"/>
                </a:solidFill>
              </a:rPr>
              <a:t> 2001</a:t>
            </a:r>
          </a:p>
          <a:p>
            <a:r>
              <a:rPr lang="en-US" i="1" dirty="0" err="1">
                <a:solidFill>
                  <a:srgbClr val="7F7F7F"/>
                </a:solidFill>
              </a:rPr>
              <a:t>Pillay</a:t>
            </a:r>
            <a:r>
              <a:rPr lang="en-US" i="1" dirty="0">
                <a:solidFill>
                  <a:srgbClr val="7F7F7F"/>
                </a:solidFill>
              </a:rPr>
              <a:t> Lancet ID 2000; </a:t>
            </a:r>
          </a:p>
          <a:p>
            <a:r>
              <a:rPr lang="en-US" i="1" dirty="0" err="1">
                <a:solidFill>
                  <a:srgbClr val="7F7F7F"/>
                </a:solidFill>
              </a:rPr>
              <a:t>Mathad</a:t>
            </a:r>
            <a:r>
              <a:rPr lang="en-US" i="1" dirty="0">
                <a:solidFill>
                  <a:srgbClr val="7F7F7F"/>
                </a:solidFill>
              </a:rPr>
              <a:t> CID 2012</a:t>
            </a:r>
          </a:p>
        </p:txBody>
      </p:sp>
      <p:cxnSp>
        <p:nvCxnSpPr>
          <p:cNvPr id="12" name="Straight Connector 11"/>
          <p:cNvCxnSpPr/>
          <p:nvPr/>
        </p:nvCxnSpPr>
        <p:spPr>
          <a:xfrm flipV="1">
            <a:off x="2077643" y="1272729"/>
            <a:ext cx="7969711" cy="14058"/>
          </a:xfrm>
          <a:prstGeom prst="line">
            <a:avLst/>
          </a:prstGeom>
          <a:ln>
            <a:solidFill>
              <a:srgbClr val="604A7B"/>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92191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4EFBD-4892-C344-B53F-FF1544E5584C}"/>
              </a:ext>
            </a:extLst>
          </p:cNvPr>
          <p:cNvSpPr>
            <a:spLocks noGrp="1"/>
          </p:cNvSpPr>
          <p:nvPr>
            <p:ph type="title"/>
          </p:nvPr>
        </p:nvSpPr>
        <p:spPr/>
        <p:txBody>
          <a:bodyPr/>
          <a:lstStyle/>
          <a:p>
            <a:r>
              <a:rPr lang="en-US" dirty="0"/>
              <a:t>TB Infection Screening in Pregnancy</a:t>
            </a:r>
          </a:p>
        </p:txBody>
      </p:sp>
      <p:sp>
        <p:nvSpPr>
          <p:cNvPr id="3" name="Content Placeholder 2">
            <a:extLst>
              <a:ext uri="{FF2B5EF4-FFF2-40B4-BE49-F238E27FC236}">
                <a16:creationId xmlns:a16="http://schemas.microsoft.com/office/drawing/2014/main" id="{651AD339-818C-FA40-983A-C69C078940B0}"/>
              </a:ext>
            </a:extLst>
          </p:cNvPr>
          <p:cNvSpPr>
            <a:spLocks noGrp="1"/>
          </p:cNvSpPr>
          <p:nvPr>
            <p:ph idx="1"/>
          </p:nvPr>
        </p:nvSpPr>
        <p:spPr/>
        <p:txBody>
          <a:bodyPr/>
          <a:lstStyle/>
          <a:p>
            <a:endParaRPr lang="en-US"/>
          </a:p>
        </p:txBody>
      </p:sp>
      <p:pic>
        <p:nvPicPr>
          <p:cNvPr id="4" name="Content Placeholder 3" descr="Screen Shot 2016-09-22 at 6.40.39 PM.png">
            <a:extLst>
              <a:ext uri="{FF2B5EF4-FFF2-40B4-BE49-F238E27FC236}">
                <a16:creationId xmlns:a16="http://schemas.microsoft.com/office/drawing/2014/main" id="{889A32B0-ECF5-004C-954A-C04C4E7E292A}"/>
              </a:ext>
            </a:extLst>
          </p:cNvPr>
          <p:cNvPicPr>
            <a:picLocks noChangeAspect="1"/>
          </p:cNvPicPr>
          <p:nvPr/>
        </p:nvPicPr>
        <p:blipFill>
          <a:blip r:embed="rId3"/>
          <a:srcRect t="-14242" b="-14242"/>
          <a:stretch>
            <a:fillRect/>
          </a:stretch>
        </p:blipFill>
        <p:spPr>
          <a:xfrm>
            <a:off x="1791512" y="1458189"/>
            <a:ext cx="8910738" cy="4900562"/>
          </a:xfrm>
          <a:prstGeom prst="rect">
            <a:avLst/>
          </a:prstGeom>
        </p:spPr>
      </p:pic>
    </p:spTree>
    <p:extLst>
      <p:ext uri="{BB962C8B-B14F-4D97-AF65-F5344CB8AC3E}">
        <p14:creationId xmlns:p14="http://schemas.microsoft.com/office/powerpoint/2010/main" val="2982726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2" descr="C:\Users\jcochran\Desktop\TB RiskAssessment MA_Aug2018.jpg">
            <a:extLst>
              <a:ext uri="{FF2B5EF4-FFF2-40B4-BE49-F238E27FC236}">
                <a16:creationId xmlns:a16="http://schemas.microsoft.com/office/drawing/2014/main" id="{DB2B1E0A-BA00-E046-B022-580AEC7630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959" t="24333" r="3870" b="24333"/>
          <a:stretch>
            <a:fillRect/>
          </a:stretch>
        </p:blipFill>
        <p:spPr bwMode="auto">
          <a:xfrm>
            <a:off x="1660525" y="266700"/>
            <a:ext cx="8870950" cy="6324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1747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51AF1-64CD-EE41-ABCA-096B70F0564A}"/>
              </a:ext>
            </a:extLst>
          </p:cNvPr>
          <p:cNvSpPr>
            <a:spLocks noGrp="1"/>
          </p:cNvSpPr>
          <p:nvPr>
            <p:ph type="title"/>
          </p:nvPr>
        </p:nvSpPr>
        <p:spPr/>
        <p:txBody>
          <a:bodyPr/>
          <a:lstStyle/>
          <a:p>
            <a:r>
              <a:rPr lang="en-US" dirty="0"/>
              <a:t>Ruling out TB disease in pregnancy</a:t>
            </a:r>
          </a:p>
        </p:txBody>
      </p:sp>
      <p:sp>
        <p:nvSpPr>
          <p:cNvPr id="3" name="Content Placeholder 2">
            <a:extLst>
              <a:ext uri="{FF2B5EF4-FFF2-40B4-BE49-F238E27FC236}">
                <a16:creationId xmlns:a16="http://schemas.microsoft.com/office/drawing/2014/main" id="{AA8590CB-F852-884F-8ADD-7114C6F9CEF3}"/>
              </a:ext>
            </a:extLst>
          </p:cNvPr>
          <p:cNvSpPr>
            <a:spLocks noGrp="1"/>
          </p:cNvSpPr>
          <p:nvPr>
            <p:ph idx="1"/>
          </p:nvPr>
        </p:nvSpPr>
        <p:spPr>
          <a:xfrm>
            <a:off x="838200" y="2058089"/>
            <a:ext cx="10515600" cy="4351338"/>
          </a:xfrm>
        </p:spPr>
        <p:txBody>
          <a:bodyPr>
            <a:normAutofit/>
          </a:bodyPr>
          <a:lstStyle/>
          <a:p>
            <a:r>
              <a:rPr lang="en-US" sz="3200" dirty="0"/>
              <a:t>Symptom screen</a:t>
            </a:r>
          </a:p>
          <a:p>
            <a:endParaRPr lang="en-US" sz="3200" dirty="0"/>
          </a:p>
          <a:p>
            <a:endParaRPr lang="en-US" sz="3200" dirty="0"/>
          </a:p>
          <a:p>
            <a:r>
              <a:rPr lang="en-US" sz="3200" dirty="0"/>
              <a:t>Shielded chest x-ray: single view PA</a:t>
            </a:r>
          </a:p>
          <a:p>
            <a:pPr marL="0" indent="0">
              <a:buNone/>
            </a:pPr>
            <a:endParaRPr lang="en-US" sz="3200" dirty="0"/>
          </a:p>
        </p:txBody>
      </p:sp>
    </p:spTree>
    <p:extLst>
      <p:ext uri="{BB962C8B-B14F-4D97-AF65-F5344CB8AC3E}">
        <p14:creationId xmlns:p14="http://schemas.microsoft.com/office/powerpoint/2010/main" val="3980327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Shielded chest </a:t>
            </a:r>
            <a:r>
              <a:rPr lang="en-US" sz="3600" dirty="0" err="1"/>
              <a:t>Xray</a:t>
            </a:r>
            <a:r>
              <a:rPr lang="en-US" sz="3600" dirty="0"/>
              <a:t> is safe in pregnancy</a:t>
            </a:r>
          </a:p>
        </p:txBody>
      </p:sp>
      <p:sp>
        <p:nvSpPr>
          <p:cNvPr id="3" name="Content Placeholder 2"/>
          <p:cNvSpPr>
            <a:spLocks noGrp="1"/>
          </p:cNvSpPr>
          <p:nvPr>
            <p:ph idx="1"/>
          </p:nvPr>
        </p:nvSpPr>
        <p:spPr>
          <a:xfrm>
            <a:off x="7067177" y="1600207"/>
            <a:ext cx="3287059" cy="4525963"/>
          </a:xfrm>
          <a:solidFill>
            <a:schemeClr val="accent4">
              <a:lumMod val="75000"/>
            </a:schemeClr>
          </a:solidFill>
        </p:spPr>
        <p:txBody>
          <a:bodyPr>
            <a:normAutofit/>
          </a:bodyPr>
          <a:lstStyle/>
          <a:p>
            <a:r>
              <a:rPr lang="en-US" u="sng" dirty="0">
                <a:solidFill>
                  <a:schemeClr val="bg1"/>
                </a:solidFill>
              </a:rPr>
              <a:t>ACOG</a:t>
            </a:r>
            <a:r>
              <a:rPr lang="en-US" u="sng" baseline="30000" dirty="0">
                <a:solidFill>
                  <a:schemeClr val="bg1"/>
                </a:solidFill>
              </a:rPr>
              <a:t>2</a:t>
            </a:r>
            <a:r>
              <a:rPr lang="en-US" u="sng" dirty="0">
                <a:solidFill>
                  <a:schemeClr val="bg1"/>
                </a:solidFill>
              </a:rPr>
              <a:t> </a:t>
            </a:r>
          </a:p>
          <a:p>
            <a:pPr lvl="1"/>
            <a:r>
              <a:rPr lang="en-US" dirty="0" err="1">
                <a:solidFill>
                  <a:schemeClr val="bg1"/>
                </a:solidFill>
              </a:rPr>
              <a:t>Xray</a:t>
            </a:r>
            <a:r>
              <a:rPr lang="en-US" dirty="0">
                <a:solidFill>
                  <a:schemeClr val="bg1"/>
                </a:solidFill>
              </a:rPr>
              <a:t> exposure &lt;5 rad (50 </a:t>
            </a:r>
            <a:r>
              <a:rPr lang="en-US" dirty="0" err="1">
                <a:solidFill>
                  <a:schemeClr val="bg1"/>
                </a:solidFill>
              </a:rPr>
              <a:t>mGy</a:t>
            </a:r>
            <a:r>
              <a:rPr lang="en-US" dirty="0">
                <a:solidFill>
                  <a:schemeClr val="bg1"/>
                </a:solidFill>
              </a:rPr>
              <a:t>) </a:t>
            </a:r>
            <a:r>
              <a:rPr lang="en-US" u="sng" dirty="0">
                <a:solidFill>
                  <a:schemeClr val="bg1"/>
                </a:solidFill>
              </a:rPr>
              <a:t>not</a:t>
            </a:r>
            <a:r>
              <a:rPr lang="en-US" dirty="0">
                <a:solidFill>
                  <a:schemeClr val="bg1"/>
                </a:solidFill>
              </a:rPr>
              <a:t> associated with pregnancy loss or fetal anomalies</a:t>
            </a:r>
          </a:p>
          <a:p>
            <a:pPr lvl="1"/>
            <a:endParaRPr lang="en-US" dirty="0">
              <a:solidFill>
                <a:schemeClr val="bg1"/>
              </a:solidFill>
            </a:endParaRPr>
          </a:p>
          <a:p>
            <a:pPr lvl="1"/>
            <a:r>
              <a:rPr lang="en-US" dirty="0">
                <a:solidFill>
                  <a:schemeClr val="bg1"/>
                </a:solidFill>
              </a:rPr>
              <a:t>Ultrasound and MRI are </a:t>
            </a:r>
            <a:r>
              <a:rPr lang="en-US" u="sng" dirty="0">
                <a:solidFill>
                  <a:schemeClr val="bg1"/>
                </a:solidFill>
              </a:rPr>
              <a:t>not</a:t>
            </a:r>
            <a:r>
              <a:rPr lang="en-US" dirty="0">
                <a:solidFill>
                  <a:schemeClr val="bg1"/>
                </a:solidFill>
              </a:rPr>
              <a:t> associated with known adverse fetal effects</a:t>
            </a:r>
          </a:p>
        </p:txBody>
      </p:sp>
      <p:pic>
        <p:nvPicPr>
          <p:cNvPr id="4" name="Picture 3"/>
          <p:cNvPicPr>
            <a:picLocks noChangeAspect="1" noChangeArrowheads="1"/>
          </p:cNvPicPr>
          <p:nvPr/>
        </p:nvPicPr>
        <p:blipFill>
          <a:blip r:embed="rId2"/>
          <a:srcRect/>
          <a:stretch>
            <a:fillRect/>
          </a:stretch>
        </p:blipFill>
        <p:spPr bwMode="auto">
          <a:xfrm>
            <a:off x="1716126" y="1600206"/>
            <a:ext cx="5141875" cy="2738218"/>
          </a:xfrm>
          <a:prstGeom prst="rect">
            <a:avLst/>
          </a:prstGeom>
          <a:noFill/>
        </p:spPr>
      </p:pic>
      <p:sp>
        <p:nvSpPr>
          <p:cNvPr id="5" name="Text Box 6"/>
          <p:cNvSpPr txBox="1">
            <a:spLocks noChangeArrowheads="1"/>
          </p:cNvSpPr>
          <p:nvPr/>
        </p:nvSpPr>
        <p:spPr bwMode="auto">
          <a:xfrm>
            <a:off x="1716125" y="4413869"/>
            <a:ext cx="5141875" cy="986886"/>
          </a:xfrm>
          <a:prstGeom prst="rect">
            <a:avLst/>
          </a:prstGeom>
          <a:noFill/>
          <a:ln w="9525">
            <a:solidFill>
              <a:schemeClr val="tx1"/>
            </a:solidFill>
            <a:miter lim="800000"/>
            <a:headEnd/>
            <a:tailEnd/>
          </a:ln>
        </p:spPr>
        <p:txBody>
          <a:bodyPr wrap="square" lIns="0" tIns="0" rIns="0" bIns="0" anchor="ctr" anchorCtr="1">
            <a:spAutoFit/>
          </a:bodyPr>
          <a:lstStyle/>
          <a:p>
            <a:pPr defTabSz="830263" hangingPunct="0">
              <a:lnSpc>
                <a:spcPct val="97000"/>
              </a:lnSpc>
              <a:buClr>
                <a:srgbClr val="000000"/>
              </a:buClr>
              <a:buSzPct val="45000"/>
              <a:tabLst>
                <a:tab pos="0" algn="l"/>
                <a:tab pos="414338" algn="l"/>
                <a:tab pos="830263" algn="l"/>
                <a:tab pos="1244600" algn="l"/>
                <a:tab pos="1658938" algn="l"/>
                <a:tab pos="2073275" algn="l"/>
                <a:tab pos="2489200" algn="l"/>
                <a:tab pos="2903538" algn="l"/>
                <a:tab pos="3317875" algn="l"/>
                <a:tab pos="3732213" algn="l"/>
                <a:tab pos="4148138" algn="l"/>
                <a:tab pos="4562475" algn="l"/>
                <a:tab pos="4976813" algn="l"/>
                <a:tab pos="5392738" algn="l"/>
                <a:tab pos="5807075" algn="l"/>
                <a:tab pos="6221413" algn="l"/>
                <a:tab pos="6635750" algn="l"/>
                <a:tab pos="7051675" algn="l"/>
                <a:tab pos="7466013" algn="l"/>
                <a:tab pos="7880350" algn="l"/>
                <a:tab pos="8294688" algn="l"/>
                <a:tab pos="8537575" algn="l"/>
              </a:tabLst>
            </a:pPr>
            <a:r>
              <a:rPr lang="en-GB" sz="2200" i="1" dirty="0"/>
              <a:t>Comparison of the estimated mean </a:t>
            </a:r>
            <a:r>
              <a:rPr lang="en-GB" sz="2200" i="1" dirty="0" err="1"/>
              <a:t>fetal</a:t>
            </a:r>
            <a:r>
              <a:rPr lang="en-GB" sz="2200" i="1" dirty="0"/>
              <a:t> absorbed dose from radiographic procedures</a:t>
            </a:r>
            <a:r>
              <a:rPr lang="en-GB" sz="2200" i="1" baseline="30000" dirty="0"/>
              <a:t>1</a:t>
            </a:r>
            <a:endParaRPr lang="en-GB" sz="2200" i="1" dirty="0"/>
          </a:p>
        </p:txBody>
      </p:sp>
      <p:sp>
        <p:nvSpPr>
          <p:cNvPr id="6" name="Text Box 5"/>
          <p:cNvSpPr txBox="1">
            <a:spLocks noChangeArrowheads="1"/>
          </p:cNvSpPr>
          <p:nvPr/>
        </p:nvSpPr>
        <p:spPr bwMode="auto">
          <a:xfrm>
            <a:off x="1523999" y="6591302"/>
            <a:ext cx="10787072" cy="538763"/>
          </a:xfrm>
          <a:prstGeom prst="rect">
            <a:avLst/>
          </a:prstGeom>
          <a:noFill/>
          <a:ln w="9525">
            <a:noFill/>
            <a:miter lim="800000"/>
            <a:headEnd/>
            <a:tailEnd/>
          </a:ln>
        </p:spPr>
        <p:txBody>
          <a:bodyPr wrap="square" lIns="0" tIns="0" rIns="0" bIns="0">
            <a:spAutoFit/>
          </a:bodyPr>
          <a:lstStyle/>
          <a:p>
            <a:pPr defTabSz="830263" hangingPunct="0">
              <a:lnSpc>
                <a:spcPct val="97000"/>
              </a:lnSpc>
              <a:buClr>
                <a:srgbClr val="000000"/>
              </a:buClr>
              <a:buSzPct val="45000"/>
              <a:tabLst>
                <a:tab pos="0" algn="l"/>
                <a:tab pos="414338" algn="l"/>
                <a:tab pos="830263" algn="l"/>
                <a:tab pos="1244600" algn="l"/>
                <a:tab pos="1658938" algn="l"/>
                <a:tab pos="2073275" algn="l"/>
                <a:tab pos="2489200" algn="l"/>
                <a:tab pos="2903538" algn="l"/>
                <a:tab pos="3317875" algn="l"/>
                <a:tab pos="3732213" algn="l"/>
                <a:tab pos="4148138" algn="l"/>
                <a:tab pos="4562475" algn="l"/>
                <a:tab pos="4976813" algn="l"/>
                <a:tab pos="5392738" algn="l"/>
                <a:tab pos="5807075" algn="l"/>
                <a:tab pos="6221413" algn="l"/>
                <a:tab pos="6635750" algn="l"/>
                <a:tab pos="7051675" algn="l"/>
                <a:tab pos="7466013" algn="l"/>
                <a:tab pos="7880350" algn="l"/>
                <a:tab pos="8294688" algn="l"/>
              </a:tabLst>
            </a:pPr>
            <a:r>
              <a:rPr lang="en-GB" i="1" baseline="30000" dirty="0">
                <a:solidFill>
                  <a:srgbClr val="000000"/>
                </a:solidFill>
              </a:rPr>
              <a:t>1</a:t>
            </a:r>
            <a:r>
              <a:rPr lang="en-GB" i="1" dirty="0">
                <a:solidFill>
                  <a:srgbClr val="000000"/>
                </a:solidFill>
              </a:rPr>
              <a:t>Patel, </a:t>
            </a:r>
            <a:r>
              <a:rPr lang="en-GB" i="1" dirty="0" err="1">
                <a:solidFill>
                  <a:srgbClr val="000000"/>
                </a:solidFill>
              </a:rPr>
              <a:t>Radiographics</a:t>
            </a:r>
            <a:r>
              <a:rPr lang="en-GB" i="1" dirty="0">
                <a:solidFill>
                  <a:srgbClr val="000000"/>
                </a:solidFill>
              </a:rPr>
              <a:t> 2007; </a:t>
            </a:r>
            <a:r>
              <a:rPr lang="en-GB" i="1" baseline="30000" dirty="0">
                <a:solidFill>
                  <a:srgbClr val="000000"/>
                </a:solidFill>
              </a:rPr>
              <a:t>2</a:t>
            </a:r>
            <a:r>
              <a:rPr lang="en-US" i="1" dirty="0">
                <a:solidFill>
                  <a:prstClr val="black"/>
                </a:solidFill>
                <a:ea typeface="ＭＳ Ｐゴシック" charset="0"/>
                <a:cs typeface="Hoefler Text" charset="0"/>
              </a:rPr>
              <a:t>ACOG, </a:t>
            </a:r>
            <a:r>
              <a:rPr lang="en-US" i="1" dirty="0" err="1">
                <a:solidFill>
                  <a:prstClr val="black"/>
                </a:solidFill>
                <a:ea typeface="ＭＳ Ｐゴシック" charset="0"/>
                <a:cs typeface="Hoefler Text" charset="0"/>
              </a:rPr>
              <a:t>Obstet</a:t>
            </a:r>
            <a:r>
              <a:rPr lang="en-US" i="1" dirty="0">
                <a:solidFill>
                  <a:prstClr val="black"/>
                </a:solidFill>
                <a:ea typeface="ＭＳ Ｐゴシック" charset="0"/>
                <a:cs typeface="Hoefler Text" charset="0"/>
              </a:rPr>
              <a:t> </a:t>
            </a:r>
            <a:r>
              <a:rPr lang="en-US" i="1" dirty="0" err="1">
                <a:solidFill>
                  <a:prstClr val="black"/>
                </a:solidFill>
                <a:ea typeface="ＭＳ Ｐゴシック" charset="0"/>
                <a:cs typeface="Hoefler Text" charset="0"/>
              </a:rPr>
              <a:t>Gynecol</a:t>
            </a:r>
            <a:r>
              <a:rPr lang="en-US" i="1" dirty="0">
                <a:solidFill>
                  <a:prstClr val="black"/>
                </a:solidFill>
                <a:ea typeface="ＭＳ Ｐゴシック" charset="0"/>
                <a:cs typeface="Hoefler Text" charset="0"/>
              </a:rPr>
              <a:t> 2004</a:t>
            </a:r>
          </a:p>
          <a:p>
            <a:pPr defTabSz="830263" hangingPunct="0">
              <a:lnSpc>
                <a:spcPct val="97000"/>
              </a:lnSpc>
              <a:buClr>
                <a:srgbClr val="000000"/>
              </a:buClr>
              <a:buSzPct val="45000"/>
              <a:tabLst>
                <a:tab pos="0" algn="l"/>
                <a:tab pos="414338" algn="l"/>
                <a:tab pos="830263" algn="l"/>
                <a:tab pos="1244600" algn="l"/>
                <a:tab pos="1658938" algn="l"/>
                <a:tab pos="2073275" algn="l"/>
                <a:tab pos="2489200" algn="l"/>
                <a:tab pos="2903538" algn="l"/>
                <a:tab pos="3317875" algn="l"/>
                <a:tab pos="3732213" algn="l"/>
                <a:tab pos="4148138" algn="l"/>
                <a:tab pos="4562475" algn="l"/>
                <a:tab pos="4976813" algn="l"/>
                <a:tab pos="5392738" algn="l"/>
                <a:tab pos="5807075" algn="l"/>
                <a:tab pos="6221413" algn="l"/>
                <a:tab pos="6635750" algn="l"/>
                <a:tab pos="7051675" algn="l"/>
                <a:tab pos="7466013" algn="l"/>
                <a:tab pos="7880350" algn="l"/>
                <a:tab pos="8294688" algn="l"/>
              </a:tabLst>
            </a:pPr>
            <a:endParaRPr lang="en-GB" i="1" dirty="0">
              <a:solidFill>
                <a:srgbClr val="000000"/>
              </a:solidFill>
            </a:endParaRPr>
          </a:p>
        </p:txBody>
      </p:sp>
      <p:sp>
        <p:nvSpPr>
          <p:cNvPr id="7" name="Rectangle 6"/>
          <p:cNvSpPr/>
          <p:nvPr/>
        </p:nvSpPr>
        <p:spPr>
          <a:xfrm>
            <a:off x="1716125" y="3612514"/>
            <a:ext cx="5141874" cy="296919"/>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V="1">
            <a:off x="2077643" y="1189277"/>
            <a:ext cx="7969711" cy="14058"/>
          </a:xfrm>
          <a:prstGeom prst="line">
            <a:avLst/>
          </a:prstGeom>
          <a:ln>
            <a:solidFill>
              <a:srgbClr val="604A7B"/>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02387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808</TotalTime>
  <Words>954</Words>
  <Application>Microsoft Macintosh PowerPoint</Application>
  <PresentationFormat>Widescreen</PresentationFormat>
  <Paragraphs>102</Paragraphs>
  <Slides>18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ＭＳ Ｐゴシック</vt:lpstr>
      <vt:lpstr>Arial</vt:lpstr>
      <vt:lpstr>Calibri</vt:lpstr>
      <vt:lpstr>Calibri Light</vt:lpstr>
      <vt:lpstr>Hoefler Text</vt:lpstr>
      <vt:lpstr>Mangal</vt:lpstr>
      <vt:lpstr>Office Theme</vt:lpstr>
      <vt:lpstr>MA LTBI ECHO – TB Infection in Pregnancy October 14, 2021</vt:lpstr>
      <vt:lpstr>The LTBI Care Cascade</vt:lpstr>
      <vt:lpstr>TB Case Rates by Age and Sex,  United States</vt:lpstr>
      <vt:lpstr>TB incidence peaks in women of reproductive age…</vt:lpstr>
      <vt:lpstr>Risk of pregnancy complications vs. no TB</vt:lpstr>
      <vt:lpstr>TB Infection Screening in Pregnancy</vt:lpstr>
      <vt:lpstr>PowerPoint Presentation</vt:lpstr>
      <vt:lpstr>Ruling out TB disease in pregnancy</vt:lpstr>
      <vt:lpstr>Shielded chest Xray is safe in pregnancy</vt:lpstr>
      <vt:lpstr>Treatment of latent TB in pregnancy</vt:lpstr>
      <vt:lpstr>Treatment in pregnancy - Regimens</vt:lpstr>
      <vt:lpstr>Treatment Monitoring in Pregnancy</vt:lpstr>
      <vt:lpstr>Breastfeeding and INH</vt:lpstr>
      <vt:lpstr>Breastfeeding and Rifampin</vt:lpstr>
      <vt:lpstr>Frequently Asked Questions – Case 1</vt:lpstr>
      <vt:lpstr>What is your practice pregnant individuals with positive LTBI test and negative chest x-ray before pregnancy?</vt:lpstr>
      <vt:lpstr>Frequently Asked Questions – Case 2</vt:lpstr>
      <vt:lpstr>A reminder about elevated LFTs with INH</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 LTBI ECHO  October 14, 2021</dc:title>
  <dc:creator>Daria Szkwarko</dc:creator>
  <cp:lastModifiedBy>Daria Szkwarko</cp:lastModifiedBy>
  <cp:revision>22</cp:revision>
  <dcterms:created xsi:type="dcterms:W3CDTF">2021-10-13T19:53:50Z</dcterms:created>
  <dcterms:modified xsi:type="dcterms:W3CDTF">2021-10-14T15:52:38Z</dcterms:modified>
</cp:coreProperties>
</file>