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7" r:id="rId2"/>
    <p:sldId id="260" r:id="rId3"/>
    <p:sldId id="261" r:id="rId4"/>
    <p:sldId id="263" r:id="rId5"/>
    <p:sldId id="268" r:id="rId6"/>
    <p:sldId id="269" r:id="rId7"/>
    <p:sldId id="270" r:id="rId8"/>
    <p:sldId id="273" r:id="rId9"/>
    <p:sldId id="274" r:id="rId10"/>
    <p:sldId id="276" r:id="rId11"/>
    <p:sldId id="275" r:id="rId12"/>
    <p:sldId id="279" r:id="rId13"/>
    <p:sldId id="278" r:id="rId14"/>
    <p:sldId id="272" r:id="rId15"/>
    <p:sldId id="280" r:id="rId16"/>
    <p:sldId id="289" r:id="rId17"/>
    <p:sldId id="271" r:id="rId18"/>
    <p:sldId id="262" r:id="rId19"/>
    <p:sldId id="264" r:id="rId20"/>
    <p:sldId id="281" r:id="rId21"/>
    <p:sldId id="282" r:id="rId22"/>
    <p:sldId id="283" r:id="rId23"/>
    <p:sldId id="287" r:id="rId24"/>
    <p:sldId id="288" r:id="rId25"/>
    <p:sldId id="284" r:id="rId26"/>
    <p:sldId id="286" r:id="rId27"/>
    <p:sldId id="285"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5B59B7-B327-4638-96B5-0C09E20F6B1C}" v="116" dt="2025-11-07T16:50:45.9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58" autoAdjust="0"/>
    <p:restoredTop sz="84082" autoAdjust="0"/>
  </p:normalViewPr>
  <p:slideViewPr>
    <p:cSldViewPr snapToGrid="0">
      <p:cViewPr varScale="1">
        <p:scale>
          <a:sx n="107" d="100"/>
          <a:sy n="107" d="100"/>
        </p:scale>
        <p:origin x="1088"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FD980E-A3E6-49D0-B688-2622EF09812E}" type="datetimeFigureOut">
              <a:rPr lang="en-US" smtClean="0"/>
              <a:t>11/7/25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FAF70B-1088-4E01-A2AB-892CE82BE889}" type="slidenum">
              <a:rPr lang="en-US" smtClean="0"/>
              <a:t>‹#›</a:t>
            </a:fld>
            <a:endParaRPr lang="en-US"/>
          </a:p>
        </p:txBody>
      </p:sp>
    </p:spTree>
    <p:extLst>
      <p:ext uri="{BB962C8B-B14F-4D97-AF65-F5344CB8AC3E}">
        <p14:creationId xmlns:p14="http://schemas.microsoft.com/office/powerpoint/2010/main" val="1228043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hepatitisb.uw.edu/custom/self-study/hbv-epidemiology/6#reference-1182"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natap.org/2025/CROI/croi_64.ht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mc.ncbi.nlm.nih.gov/articles/PMC5939344/"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pubmed.ncbi.nlm.nih.gov/36375129/"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hepatitisc.uw.edu/custom/key-populations-unique-situations/treatment-hiv-coinfection/2#reference-2839"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financial disclosures</a:t>
            </a:r>
          </a:p>
        </p:txBody>
      </p:sp>
      <p:sp>
        <p:nvSpPr>
          <p:cNvPr id="4" name="Slide Number Placeholder 3"/>
          <p:cNvSpPr>
            <a:spLocks noGrp="1"/>
          </p:cNvSpPr>
          <p:nvPr>
            <p:ph type="sldNum" sz="quarter" idx="5"/>
          </p:nvPr>
        </p:nvSpPr>
        <p:spPr/>
        <p:txBody>
          <a:bodyPr/>
          <a:lstStyle/>
          <a:p>
            <a:fld id="{6BFAF70B-1088-4E01-A2AB-892CE82BE889}" type="slidenum">
              <a:rPr lang="en-US" smtClean="0"/>
              <a:t>1</a:t>
            </a:fld>
            <a:endParaRPr lang="en-US"/>
          </a:p>
        </p:txBody>
      </p:sp>
    </p:spTree>
    <p:extLst>
      <p:ext uri="{BB962C8B-B14F-4D97-AF65-F5344CB8AC3E}">
        <p14:creationId xmlns:p14="http://schemas.microsoft.com/office/powerpoint/2010/main" val="306394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Harvoni not common, not an A1 recommendations for DHHS (HIV guidelines)</a:t>
            </a:r>
          </a:p>
        </p:txBody>
      </p:sp>
      <p:sp>
        <p:nvSpPr>
          <p:cNvPr id="4" name="Slide Number Placeholder 3"/>
          <p:cNvSpPr>
            <a:spLocks noGrp="1"/>
          </p:cNvSpPr>
          <p:nvPr>
            <p:ph type="sldNum" sz="quarter" idx="5"/>
          </p:nvPr>
        </p:nvSpPr>
        <p:spPr/>
        <p:txBody>
          <a:bodyPr/>
          <a:lstStyle/>
          <a:p>
            <a:fld id="{6BFAF70B-1088-4E01-A2AB-892CE82BE889}" type="slidenum">
              <a:rPr lang="en-US" smtClean="0"/>
              <a:t>11</a:t>
            </a:fld>
            <a:endParaRPr lang="en-US"/>
          </a:p>
        </p:txBody>
      </p:sp>
    </p:spTree>
    <p:extLst>
      <p:ext uri="{BB962C8B-B14F-4D97-AF65-F5344CB8AC3E}">
        <p14:creationId xmlns:p14="http://schemas.microsoft.com/office/powerpoint/2010/main" val="871179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Given these considerations, sofosbuvir/</a:t>
            </a:r>
            <a:r>
              <a:rPr lang="en-US" sz="1200" b="0" i="0" kern="1200" dirty="0" err="1">
                <a:solidFill>
                  <a:schemeClr val="tx1"/>
                </a:solidFill>
                <a:effectLst/>
                <a:latin typeface="+mn-lt"/>
                <a:ea typeface="+mn-ea"/>
                <a:cs typeface="+mn-cs"/>
              </a:rPr>
              <a:t>velpatasvir</a:t>
            </a:r>
            <a:r>
              <a:rPr lang="en-US" sz="1200" b="0" i="0" kern="1200" dirty="0">
                <a:solidFill>
                  <a:schemeClr val="tx1"/>
                </a:solidFill>
                <a:effectLst/>
                <a:latin typeface="+mn-lt"/>
                <a:ea typeface="+mn-ea"/>
                <a:cs typeface="+mn-cs"/>
              </a:rPr>
              <a:t> can be co-administered with boosted ARV regimens </a:t>
            </a:r>
            <a:r>
              <a:rPr lang="en-US" sz="1200" b="1" i="0" kern="1200" dirty="0">
                <a:solidFill>
                  <a:schemeClr val="tx1"/>
                </a:solidFill>
                <a:effectLst/>
                <a:latin typeface="+mn-lt"/>
                <a:ea typeface="+mn-ea"/>
                <a:cs typeface="+mn-cs"/>
              </a:rPr>
              <a:t>(AII); </a:t>
            </a:r>
            <a:r>
              <a:rPr lang="en-US" sz="1200" b="0" i="0" kern="1200" dirty="0">
                <a:solidFill>
                  <a:schemeClr val="tx1"/>
                </a:solidFill>
                <a:effectLst/>
                <a:latin typeface="+mn-lt"/>
                <a:ea typeface="+mn-ea"/>
                <a:cs typeface="+mn-cs"/>
              </a:rPr>
              <a:t>TAF-based regimens are preferred. People on TDF-containing boosted ARV regimens are not eligible for simplified HCV treatment if their estimated glomerular filtration rate is &lt;60 mL/min because monitoring on treatment is recommended </a:t>
            </a:r>
            <a:r>
              <a:rPr lang="en-US" sz="1200" b="1" i="0" kern="1200" dirty="0">
                <a:solidFill>
                  <a:schemeClr val="tx1"/>
                </a:solidFill>
                <a:effectLst/>
                <a:latin typeface="+mn-lt"/>
                <a:ea typeface="+mn-ea"/>
                <a:cs typeface="+mn-cs"/>
              </a:rPr>
              <a:t>(AII).</a:t>
            </a:r>
            <a:endParaRPr lang="en-US" dirty="0"/>
          </a:p>
          <a:p>
            <a:endParaRPr lang="en-US" dirty="0"/>
          </a:p>
        </p:txBody>
      </p:sp>
      <p:sp>
        <p:nvSpPr>
          <p:cNvPr id="4" name="Slide Number Placeholder 3"/>
          <p:cNvSpPr>
            <a:spLocks noGrp="1"/>
          </p:cNvSpPr>
          <p:nvPr>
            <p:ph type="sldNum" sz="quarter" idx="5"/>
          </p:nvPr>
        </p:nvSpPr>
        <p:spPr/>
        <p:txBody>
          <a:bodyPr/>
          <a:lstStyle/>
          <a:p>
            <a:fld id="{6BFAF70B-1088-4E01-A2AB-892CE82BE889}" type="slidenum">
              <a:rPr lang="en-US" smtClean="0"/>
              <a:t>12</a:t>
            </a:fld>
            <a:endParaRPr lang="en-US"/>
          </a:p>
        </p:txBody>
      </p:sp>
    </p:spTree>
    <p:extLst>
      <p:ext uri="{BB962C8B-B14F-4D97-AF65-F5344CB8AC3E}">
        <p14:creationId xmlns:p14="http://schemas.microsoft.com/office/powerpoint/2010/main" val="1315000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HCV DAA therapy should not be withheld solely due to perceived lack of adherence with HIV therapy or untreated HIV infection </a:t>
            </a:r>
            <a:r>
              <a:rPr lang="en-US" sz="1200" b="1" i="0" kern="1200" dirty="0">
                <a:solidFill>
                  <a:schemeClr val="tx1"/>
                </a:solidFill>
                <a:effectLst/>
                <a:latin typeface="+mn-lt"/>
                <a:ea typeface="+mn-ea"/>
                <a:cs typeface="+mn-cs"/>
              </a:rPr>
              <a:t>(BIII)</a:t>
            </a:r>
            <a:endParaRPr lang="en-US" dirty="0"/>
          </a:p>
        </p:txBody>
      </p:sp>
      <p:sp>
        <p:nvSpPr>
          <p:cNvPr id="4" name="Slide Number Placeholder 3"/>
          <p:cNvSpPr>
            <a:spLocks noGrp="1"/>
          </p:cNvSpPr>
          <p:nvPr>
            <p:ph type="sldNum" sz="quarter" idx="5"/>
          </p:nvPr>
        </p:nvSpPr>
        <p:spPr/>
        <p:txBody>
          <a:bodyPr/>
          <a:lstStyle/>
          <a:p>
            <a:fld id="{6BFAF70B-1088-4E01-A2AB-892CE82BE889}" type="slidenum">
              <a:rPr lang="en-US" smtClean="0"/>
              <a:t>13</a:t>
            </a:fld>
            <a:endParaRPr lang="en-US"/>
          </a:p>
        </p:txBody>
      </p:sp>
    </p:spTree>
    <p:extLst>
      <p:ext uri="{BB962C8B-B14F-4D97-AF65-F5344CB8AC3E}">
        <p14:creationId xmlns:p14="http://schemas.microsoft.com/office/powerpoint/2010/main" val="2834221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Due to co-occurring modes of transmission, higher rates of HBV infection have been reported in persons infected with hepatitis C virus (HCV), likely due to overlapping risk factors for acquisition of these two hepatitis viruses.</a:t>
            </a:r>
            <a:r>
              <a:rPr lang="en-US" sz="1200" b="0" i="0" kern="1200" baseline="300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3"/>
              </a:rPr>
              <a:t>40</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In a National Veterans Affairs cohort of persons infected with HCV, the prevalence of HBV coinfection was 1.4%. In this same cohort, the prevalence of prior or current HBV infection was 36.6%</a:t>
            </a:r>
          </a:p>
          <a:p>
            <a:r>
              <a:rPr lang="en-US" sz="1200" b="0" i="0" kern="1200" dirty="0">
                <a:solidFill>
                  <a:schemeClr val="tx1"/>
                </a:solidFill>
                <a:effectLst/>
                <a:latin typeface="+mn-lt"/>
                <a:ea typeface="+mn-ea"/>
                <a:cs typeface="+mn-cs"/>
              </a:rPr>
              <a:t>Holmes JA, Yu ML, Chung RT. Hepatitis B reactivation during or after direct acting antiviral therapy - implication for susceptible individuals. Expert </a:t>
            </a:r>
            <a:r>
              <a:rPr lang="en-US" sz="1200" b="0" i="0" kern="1200" dirty="0" err="1">
                <a:solidFill>
                  <a:schemeClr val="tx1"/>
                </a:solidFill>
                <a:effectLst/>
                <a:latin typeface="+mn-lt"/>
                <a:ea typeface="+mn-ea"/>
                <a:cs typeface="+mn-cs"/>
              </a:rPr>
              <a:t>Opin</a:t>
            </a:r>
            <a:r>
              <a:rPr lang="en-US" sz="1200" b="0" i="0" kern="1200" dirty="0">
                <a:solidFill>
                  <a:schemeClr val="tx1"/>
                </a:solidFill>
                <a:effectLst/>
                <a:latin typeface="+mn-lt"/>
                <a:ea typeface="+mn-ea"/>
                <a:cs typeface="+mn-cs"/>
              </a:rPr>
              <a:t> Drug Saf. 2017;16:651–672. </a:t>
            </a:r>
            <a:r>
              <a:rPr lang="en-US" sz="1200" b="0" i="0" kern="1200" dirty="0" err="1">
                <a:solidFill>
                  <a:schemeClr val="tx1"/>
                </a:solidFill>
                <a:effectLst/>
                <a:latin typeface="+mn-lt"/>
                <a:ea typeface="+mn-ea"/>
                <a:cs typeface="+mn-cs"/>
              </a:rPr>
              <a:t>doi</a:t>
            </a:r>
            <a:r>
              <a:rPr lang="en-US" sz="1200" b="0" i="0" kern="1200" dirty="0">
                <a:solidFill>
                  <a:schemeClr val="tx1"/>
                </a:solidFill>
                <a:effectLst/>
                <a:latin typeface="+mn-lt"/>
                <a:ea typeface="+mn-ea"/>
                <a:cs typeface="+mn-cs"/>
              </a:rPr>
              <a:t>: 10.1080/14740338.2017.1325869.</a:t>
            </a:r>
            <a:endParaRPr lang="en-US" dirty="0"/>
          </a:p>
        </p:txBody>
      </p:sp>
      <p:sp>
        <p:nvSpPr>
          <p:cNvPr id="4" name="Slide Number Placeholder 3"/>
          <p:cNvSpPr>
            <a:spLocks noGrp="1"/>
          </p:cNvSpPr>
          <p:nvPr>
            <p:ph type="sldNum" sz="quarter" idx="5"/>
          </p:nvPr>
        </p:nvSpPr>
        <p:spPr/>
        <p:txBody>
          <a:bodyPr/>
          <a:lstStyle/>
          <a:p>
            <a:fld id="{6BFAF70B-1088-4E01-A2AB-892CE82BE889}" type="slidenum">
              <a:rPr lang="en-US" smtClean="0"/>
              <a:t>14</a:t>
            </a:fld>
            <a:endParaRPr lang="en-US"/>
          </a:p>
        </p:txBody>
      </p:sp>
    </p:spTree>
    <p:extLst>
      <p:ext uri="{BB962C8B-B14F-4D97-AF65-F5344CB8AC3E}">
        <p14:creationId xmlns:p14="http://schemas.microsoft.com/office/powerpoint/2010/main" val="1688470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FAF70B-1088-4E01-A2AB-892CE82BE889}" type="slidenum">
              <a:rPr lang="en-US" smtClean="0"/>
              <a:t>15</a:t>
            </a:fld>
            <a:endParaRPr lang="en-US"/>
          </a:p>
        </p:txBody>
      </p:sp>
    </p:spTree>
    <p:extLst>
      <p:ext uri="{BB962C8B-B14F-4D97-AF65-F5344CB8AC3E}">
        <p14:creationId xmlns:p14="http://schemas.microsoft.com/office/powerpoint/2010/main" val="3838551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https://www.ghadvances.org/article/S2772-5723(22)00170-4/fulltext#gr1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January 2021, an expert panel convened to discuss a simplified algorithm for HBV management, which is shown below. The impetus for this meeting was the high number of chronic hep B patients who did not meet guideline-directed treatment recommendations, creating a population of chronic HBV patients intended to undergo regular monitoring for eventual treatment eligibility but who often were not well-engaged in and/or fell out of care. While this position not been formally adopted by any professional societies, there are compelling reasons to follow their simplified guidelines.  They expand the number of people eligible for HBV treatment, reducing the risk of disease progression, cirrhosis and HCC compared to more conservative treatment recommendations.  Additionally, simplifying HBV treatment and monitoring criteria is intended to increase the comfort of non-specialists to prescribe treatment. This will increase access to HBV care, as many people at higher risk for HBV infection may not have rapid access to specialists.  </a:t>
            </a:r>
          </a:p>
          <a:p>
            <a:endParaRPr lang="en-US" dirty="0"/>
          </a:p>
        </p:txBody>
      </p:sp>
      <p:sp>
        <p:nvSpPr>
          <p:cNvPr id="4" name="Slide Number Placeholder 3"/>
          <p:cNvSpPr>
            <a:spLocks noGrp="1"/>
          </p:cNvSpPr>
          <p:nvPr>
            <p:ph type="sldNum" sz="quarter" idx="5"/>
          </p:nvPr>
        </p:nvSpPr>
        <p:spPr/>
        <p:txBody>
          <a:bodyPr/>
          <a:lstStyle/>
          <a:p>
            <a:fld id="{6BFAF70B-1088-4E01-A2AB-892CE82BE889}" type="slidenum">
              <a:rPr lang="en-US" smtClean="0"/>
              <a:t>16</a:t>
            </a:fld>
            <a:endParaRPr lang="en-US"/>
          </a:p>
        </p:txBody>
      </p:sp>
    </p:spTree>
    <p:extLst>
      <p:ext uri="{BB962C8B-B14F-4D97-AF65-F5344CB8AC3E}">
        <p14:creationId xmlns:p14="http://schemas.microsoft.com/office/powerpoint/2010/main" val="4517638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Recommend pre-treatment of HBV prior to HCV in HBV/HCV co-infected persons should be considered in consultation with a clinician with HBV treatment expertise.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dirty="0" err="1"/>
              <a:t>cAb</a:t>
            </a:r>
            <a:r>
              <a:rPr lang="en-US" dirty="0"/>
              <a:t>, negative </a:t>
            </a:r>
            <a:r>
              <a:rPr lang="en-US" dirty="0" err="1"/>
              <a:t>sAg</a:t>
            </a:r>
            <a:r>
              <a:rPr lang="en-US" dirty="0"/>
              <a:t>: risk of HBV reactivation is rare with HCV treatment: </a:t>
            </a:r>
            <a:r>
              <a:rPr lang="en-US" sz="1200" b="0" i="0" kern="1200" dirty="0">
                <a:solidFill>
                  <a:schemeClr val="tx1"/>
                </a:solidFill>
                <a:effectLst/>
                <a:latin typeface="+mn-lt"/>
                <a:ea typeface="+mn-ea"/>
                <a:cs typeface="+mn-cs"/>
              </a:rPr>
              <a:t>can be monitored with ALT levels at baseline, at the end of HCV treatment, and at post-treatment follow-up.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an HCV/HIV co-infected person is also found to have had prior HBV exposure (+core antibody) or chronic HBV infection (+surface antigen), HIV antiretroviral therapy with activity against HBV should be initiated before starting HCV treatment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6BFAF70B-1088-4E01-A2AB-892CE82BE889}" type="slidenum">
              <a:rPr lang="en-US" smtClean="0"/>
              <a:t>17</a:t>
            </a:fld>
            <a:endParaRPr lang="en-US"/>
          </a:p>
        </p:txBody>
      </p:sp>
    </p:spTree>
    <p:extLst>
      <p:ext uri="{BB962C8B-B14F-4D97-AF65-F5344CB8AC3E}">
        <p14:creationId xmlns:p14="http://schemas.microsoft.com/office/powerpoint/2010/main" val="25996256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FAF70B-1088-4E01-A2AB-892CE82BE889}" type="slidenum">
              <a:rPr lang="en-US" smtClean="0"/>
              <a:t>18</a:t>
            </a:fld>
            <a:endParaRPr lang="en-US"/>
          </a:p>
        </p:txBody>
      </p:sp>
    </p:spTree>
    <p:extLst>
      <p:ext uri="{BB962C8B-B14F-4D97-AF65-F5344CB8AC3E}">
        <p14:creationId xmlns:p14="http://schemas.microsoft.com/office/powerpoint/2010/main" val="4096033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Integrated primary care/counseling services (such as at CHCs!)</a:t>
            </a:r>
          </a:p>
        </p:txBody>
      </p:sp>
      <p:sp>
        <p:nvSpPr>
          <p:cNvPr id="4" name="Slide Number Placeholder 3"/>
          <p:cNvSpPr>
            <a:spLocks noGrp="1"/>
          </p:cNvSpPr>
          <p:nvPr>
            <p:ph type="sldNum" sz="quarter" idx="5"/>
          </p:nvPr>
        </p:nvSpPr>
        <p:spPr/>
        <p:txBody>
          <a:bodyPr/>
          <a:lstStyle/>
          <a:p>
            <a:fld id="{6BFAF70B-1088-4E01-A2AB-892CE82BE889}" type="slidenum">
              <a:rPr lang="en-US" smtClean="0"/>
              <a:t>19</a:t>
            </a:fld>
            <a:endParaRPr lang="en-US"/>
          </a:p>
        </p:txBody>
      </p:sp>
    </p:spTree>
    <p:extLst>
      <p:ext uri="{BB962C8B-B14F-4D97-AF65-F5344CB8AC3E}">
        <p14:creationId xmlns:p14="http://schemas.microsoft.com/office/powerpoint/2010/main" val="29382793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FAF70B-1088-4E01-A2AB-892CE82BE889}" type="slidenum">
              <a:rPr lang="en-US" smtClean="0"/>
              <a:t>20</a:t>
            </a:fld>
            <a:endParaRPr lang="en-US"/>
          </a:p>
        </p:txBody>
      </p:sp>
    </p:spTree>
    <p:extLst>
      <p:ext uri="{BB962C8B-B14F-4D97-AF65-F5344CB8AC3E}">
        <p14:creationId xmlns:p14="http://schemas.microsoft.com/office/powerpoint/2010/main" val="3772567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FAF70B-1088-4E01-A2AB-892CE82BE889}" type="slidenum">
              <a:rPr lang="en-US" smtClean="0"/>
              <a:t>3</a:t>
            </a:fld>
            <a:endParaRPr lang="en-US"/>
          </a:p>
        </p:txBody>
      </p:sp>
    </p:spTree>
    <p:extLst>
      <p:ext uri="{BB962C8B-B14F-4D97-AF65-F5344CB8AC3E}">
        <p14:creationId xmlns:p14="http://schemas.microsoft.com/office/powerpoint/2010/main" val="22840458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https://pmc.ncbi.nlm.nih.gov/articles/PMC7755091/ </a:t>
            </a:r>
          </a:p>
          <a:p>
            <a:r>
              <a:rPr lang="en-US" dirty="0"/>
              <a:t>https://pmc.ncbi.nlm.nih.gov/articles/PMC9005784/ </a:t>
            </a:r>
          </a:p>
        </p:txBody>
      </p:sp>
      <p:sp>
        <p:nvSpPr>
          <p:cNvPr id="4" name="Slide Number Placeholder 3"/>
          <p:cNvSpPr>
            <a:spLocks noGrp="1"/>
          </p:cNvSpPr>
          <p:nvPr>
            <p:ph type="sldNum" sz="quarter" idx="5"/>
          </p:nvPr>
        </p:nvSpPr>
        <p:spPr/>
        <p:txBody>
          <a:bodyPr/>
          <a:lstStyle/>
          <a:p>
            <a:fld id="{6BFAF70B-1088-4E01-A2AB-892CE82BE889}" type="slidenum">
              <a:rPr lang="en-US" smtClean="0"/>
              <a:t>21</a:t>
            </a:fld>
            <a:endParaRPr lang="en-US"/>
          </a:p>
        </p:txBody>
      </p:sp>
    </p:spTree>
    <p:extLst>
      <p:ext uri="{BB962C8B-B14F-4D97-AF65-F5344CB8AC3E}">
        <p14:creationId xmlns:p14="http://schemas.microsoft.com/office/powerpoint/2010/main" val="42083897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https://pmc.ncbi.nlm.nih.gov/articles/PMC11587073/ </a:t>
            </a:r>
          </a:p>
          <a:p>
            <a:r>
              <a:rPr lang="en-US" sz="1200" b="0" i="0" kern="1200" dirty="0">
                <a:solidFill>
                  <a:schemeClr val="tx1"/>
                </a:solidFill>
                <a:effectLst/>
                <a:latin typeface="+mn-lt"/>
                <a:ea typeface="+mn-ea"/>
                <a:cs typeface="+mn-cs"/>
              </a:rPr>
              <a:t>McPhail J., Sims O.T., Guo Y., Wooten D., Herndon J.S., Massoud O.I. Fibrosis improvement in patients with HCV treated with direct-acting antivirals. Eur. J. Gastroenterol. Hepatol. 2021;33:996–1000. </a:t>
            </a:r>
            <a:endParaRPr lang="en-US" dirty="0"/>
          </a:p>
          <a:p>
            <a:r>
              <a:rPr lang="en-US" sz="1200" b="0" i="0" kern="1200" dirty="0">
                <a:solidFill>
                  <a:schemeClr val="tx1"/>
                </a:solidFill>
                <a:effectLst/>
                <a:latin typeface="+mn-lt"/>
                <a:ea typeface="+mn-ea"/>
                <a:cs typeface="+mn-cs"/>
              </a:rPr>
              <a:t>The development of steatosis in patients with chronic HCV infection ranges between 40–86%, with an average of 55% in all genotypes.</a:t>
            </a:r>
          </a:p>
          <a:p>
            <a:r>
              <a:rPr lang="en-US" sz="1200" b="0" i="0" kern="1200" dirty="0">
                <a:solidFill>
                  <a:schemeClr val="tx1"/>
                </a:solidFill>
                <a:effectLst/>
                <a:latin typeface="+mn-lt"/>
                <a:ea typeface="+mn-ea"/>
                <a:cs typeface="+mn-cs"/>
              </a:rPr>
              <a:t>having obesity before treatment with DAAs is negatively associated with improvement of fibrosis at 1-year follow-up</a:t>
            </a:r>
            <a:endParaRPr lang="en-US" dirty="0"/>
          </a:p>
        </p:txBody>
      </p:sp>
      <p:sp>
        <p:nvSpPr>
          <p:cNvPr id="4" name="Slide Number Placeholder 3"/>
          <p:cNvSpPr>
            <a:spLocks noGrp="1"/>
          </p:cNvSpPr>
          <p:nvPr>
            <p:ph type="sldNum" sz="quarter" idx="5"/>
          </p:nvPr>
        </p:nvSpPr>
        <p:spPr/>
        <p:txBody>
          <a:bodyPr/>
          <a:lstStyle/>
          <a:p>
            <a:fld id="{6BFAF70B-1088-4E01-A2AB-892CE82BE889}" type="slidenum">
              <a:rPr lang="en-US" smtClean="0"/>
              <a:t>22</a:t>
            </a:fld>
            <a:endParaRPr lang="en-US"/>
          </a:p>
        </p:txBody>
      </p:sp>
    </p:spTree>
    <p:extLst>
      <p:ext uri="{BB962C8B-B14F-4D97-AF65-F5344CB8AC3E}">
        <p14:creationId xmlns:p14="http://schemas.microsoft.com/office/powerpoint/2010/main" val="38885624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virus is transmitted fecal-orally and is most commonly spread via direct contact with an infected individual or ingestion of contaminated food or water; in the US, outbreaks have also been seen in nursing and group homes.  Other risk factors for HAV infection include homelessness, injection drug use, sexual contact between men who have sex with men (MSM, specifically through digital- or oral-anal intercourse), international travel without documented immunity, or occupation-related risks </a:t>
            </a:r>
            <a:endParaRPr lang="en-US" dirty="0"/>
          </a:p>
        </p:txBody>
      </p:sp>
      <p:sp>
        <p:nvSpPr>
          <p:cNvPr id="4" name="Slide Number Placeholder 3"/>
          <p:cNvSpPr>
            <a:spLocks noGrp="1"/>
          </p:cNvSpPr>
          <p:nvPr>
            <p:ph type="sldNum" sz="quarter" idx="5"/>
          </p:nvPr>
        </p:nvSpPr>
        <p:spPr/>
        <p:txBody>
          <a:bodyPr/>
          <a:lstStyle/>
          <a:p>
            <a:fld id="{6BFAF70B-1088-4E01-A2AB-892CE82BE889}" type="slidenum">
              <a:rPr lang="en-US" smtClean="0"/>
              <a:t>25</a:t>
            </a:fld>
            <a:endParaRPr lang="en-US"/>
          </a:p>
        </p:txBody>
      </p:sp>
    </p:spTree>
    <p:extLst>
      <p:ext uri="{BB962C8B-B14F-4D97-AF65-F5344CB8AC3E}">
        <p14:creationId xmlns:p14="http://schemas.microsoft.com/office/powerpoint/2010/main" val="2561435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Bosh KA, Coyle JR, Hansen V, et al. HIV and viral hepatitis coinfection analysis using surveillance data from 15 US states and two cities. Epidemiol Infect. 2018;146:920-930.</a:t>
            </a:r>
          </a:p>
          <a:p>
            <a:r>
              <a:rPr lang="en-US" sz="1200" b="0" i="0" kern="1200" dirty="0">
                <a:solidFill>
                  <a:schemeClr val="tx1"/>
                </a:solidFill>
                <a:effectLst/>
                <a:latin typeface="+mn-lt"/>
                <a:ea typeface="+mn-ea"/>
                <a:cs typeface="+mn-cs"/>
              </a:rPr>
              <a:t>Platt L, Easterbrook P, Gower E, et al. Prevalence and burden of HCV co-infection in people living with HIV: a global systematic review and meta-analysis. </a:t>
            </a:r>
            <a:r>
              <a:rPr lang="en-US" sz="1200" b="0" i="1" kern="1200" dirty="0">
                <a:solidFill>
                  <a:schemeClr val="tx1"/>
                </a:solidFill>
                <a:effectLst/>
                <a:latin typeface="+mn-lt"/>
                <a:ea typeface="+mn-ea"/>
                <a:cs typeface="+mn-cs"/>
              </a:rPr>
              <a:t>Lancet Infect Dis</a:t>
            </a:r>
            <a:r>
              <a:rPr lang="en-US" sz="1200" b="0" i="0" kern="1200" dirty="0">
                <a:solidFill>
                  <a:schemeClr val="tx1"/>
                </a:solidFill>
                <a:effectLst/>
                <a:latin typeface="+mn-lt"/>
                <a:ea typeface="+mn-ea"/>
                <a:cs typeface="+mn-cs"/>
              </a:rPr>
              <a:t>. 2016;16(7):797-808.</a:t>
            </a:r>
            <a:endParaRPr lang="fr-FR" sz="1200" u="sng" kern="1200" dirty="0">
              <a:solidFill>
                <a:schemeClr val="tx1"/>
              </a:solidFill>
              <a:effectLst/>
              <a:latin typeface="+mn-lt"/>
              <a:ea typeface="+mn-ea"/>
              <a:cs typeface="+mn-cs"/>
              <a:hlinkClick r:id="rId3"/>
            </a:endParaRPr>
          </a:p>
        </p:txBody>
      </p:sp>
      <p:sp>
        <p:nvSpPr>
          <p:cNvPr id="4" name="Slide Number Placeholder 3"/>
          <p:cNvSpPr>
            <a:spLocks noGrp="1"/>
          </p:cNvSpPr>
          <p:nvPr>
            <p:ph type="sldNum" sz="quarter" idx="5"/>
          </p:nvPr>
        </p:nvSpPr>
        <p:spPr/>
        <p:txBody>
          <a:bodyPr/>
          <a:lstStyle/>
          <a:p>
            <a:fld id="{6BFAF70B-1088-4E01-A2AB-892CE82BE889}" type="slidenum">
              <a:rPr lang="en-US" smtClean="0"/>
              <a:t>4</a:t>
            </a:fld>
            <a:endParaRPr lang="en-US"/>
          </a:p>
        </p:txBody>
      </p:sp>
    </p:spTree>
    <p:extLst>
      <p:ext uri="{BB962C8B-B14F-4D97-AF65-F5344CB8AC3E}">
        <p14:creationId xmlns:p14="http://schemas.microsoft.com/office/powerpoint/2010/main" val="3665763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Co-infection with HIV accelerates liver fibrosis via enhanced immune activation and increased oxidative stress in hepatocytes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HIV infection increases HCV replication, augments HCV-induced hepatic inflammation, increases hepatocyte apoptosis, increases microbial translocation from the gut and leads to an impairment of HCV-specific immune responses. </a:t>
            </a:r>
            <a:r>
              <a:rPr lang="en-US" dirty="0"/>
              <a:t>Cirrhosis is estimated to develop decades (12-16 years) more prematurely in patients with HIV/HCV coinfection. </a:t>
            </a:r>
            <a:r>
              <a:rPr lang="en-US" sz="1200" b="0" i="0" kern="1200" dirty="0">
                <a:solidFill>
                  <a:schemeClr val="tx1"/>
                </a:solidFill>
                <a:effectLst/>
                <a:latin typeface="+mn-lt"/>
                <a:ea typeface="+mn-ea"/>
                <a:cs typeface="+mn-cs"/>
              </a:rPr>
              <a:t>Treatment of HIV with antiretroviral therapy and treatment of HCV have independently been shown to delay the progression of fibrosis and reduce complications from end-stage liver disease among co-infected patients.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pt-BR" sz="1200" u="sng" kern="1200" dirty="0">
              <a:solidFill>
                <a:schemeClr val="tx1"/>
              </a:solidFill>
              <a:effectLst/>
              <a:latin typeface="+mn-lt"/>
              <a:ea typeface="+mn-ea"/>
              <a:cs typeface="+mn-cs"/>
              <a:hlinkClick r:id="rId3"/>
            </a:endParaRPr>
          </a:p>
          <a:p>
            <a:r>
              <a:rPr lang="pt-BR" sz="1200" u="sng" kern="1200" dirty="0">
                <a:solidFill>
                  <a:schemeClr val="tx1"/>
                </a:solidFill>
                <a:effectLst/>
                <a:latin typeface="+mn-lt"/>
                <a:ea typeface="+mn-ea"/>
                <a:cs typeface="+mn-cs"/>
                <a:hlinkClick r:id="rId3"/>
              </a:rPr>
              <a:t>https://pmc.ncbi.nlm.nih.gov/articles/PMC5939344/</a:t>
            </a:r>
            <a:r>
              <a:rPr lang="en-US" sz="1200" kern="1200" dirty="0">
                <a:solidFill>
                  <a:schemeClr val="tx1"/>
                </a:solidFill>
                <a:effectLst/>
                <a:latin typeface="+mn-lt"/>
                <a:ea typeface="+mn-ea"/>
                <a:cs typeface="+mn-cs"/>
              </a:rPr>
              <a:t> </a:t>
            </a:r>
            <a:endParaRPr lang="en-US" sz="1200" u="sng" kern="1200" dirty="0">
              <a:solidFill>
                <a:schemeClr val="tx1"/>
              </a:solidFill>
              <a:effectLst/>
              <a:latin typeface="+mn-lt"/>
              <a:ea typeface="+mn-ea"/>
              <a:cs typeface="+mn-cs"/>
              <a:hlinkClick r:id="rId4"/>
            </a:endParaRPr>
          </a:p>
          <a:p>
            <a:r>
              <a:rPr lang="en-US" sz="1200" u="sng" kern="1200" dirty="0">
                <a:solidFill>
                  <a:schemeClr val="tx1"/>
                </a:solidFill>
                <a:effectLst/>
                <a:latin typeface="+mn-lt"/>
                <a:ea typeface="+mn-ea"/>
                <a:cs typeface="+mn-cs"/>
                <a:hlinkClick r:id="rId4"/>
              </a:rPr>
              <a:t>https://pubmed.ncbi.nlm.nih.gov/36375129/</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6BFAF70B-1088-4E01-A2AB-892CE82BE889}" type="slidenum">
              <a:rPr lang="en-US" smtClean="0"/>
              <a:t>5</a:t>
            </a:fld>
            <a:endParaRPr lang="en-US"/>
          </a:p>
        </p:txBody>
      </p:sp>
    </p:spTree>
    <p:extLst>
      <p:ext uri="{BB962C8B-B14F-4D97-AF65-F5344CB8AC3E}">
        <p14:creationId xmlns:p14="http://schemas.microsoft.com/office/powerpoint/2010/main" val="2325687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False-negative anti-HCV antibody results are possible among people with HIV but uncommon (2% to 4%), and more likely to be seen in patients with advanced immunosuppression</a:t>
            </a:r>
            <a:r>
              <a:rPr lang="en-US" sz="1200" b="0" i="0" kern="1200" baseline="30000" dirty="0">
                <a:solidFill>
                  <a:schemeClr val="tx1"/>
                </a:solidFill>
                <a:effectLst/>
                <a:latin typeface="+mn-lt"/>
                <a:ea typeface="+mn-ea"/>
                <a:cs typeface="+mn-cs"/>
              </a:rPr>
              <a:t>61</a:t>
            </a:r>
            <a:r>
              <a:rPr lang="en-US" sz="1200" b="0" i="0" kern="1200" dirty="0">
                <a:solidFill>
                  <a:schemeClr val="tx1"/>
                </a:solidFill>
                <a:effectLst/>
                <a:latin typeface="+mn-lt"/>
                <a:ea typeface="+mn-ea"/>
                <a:cs typeface="+mn-cs"/>
              </a:rPr>
              <a:t> (CD4 cell count &lt;200 cells/ mm</a:t>
            </a:r>
            <a:r>
              <a:rPr lang="en-US" sz="1200" b="0" i="0" kern="1200" baseline="30000" dirty="0">
                <a:solidFill>
                  <a:schemeClr val="tx1"/>
                </a:solidFill>
                <a:effectLst/>
                <a:latin typeface="+mn-lt"/>
                <a:ea typeface="+mn-ea"/>
                <a:cs typeface="+mn-cs"/>
              </a:rPr>
              <a:t>3</a:t>
            </a:r>
            <a:r>
              <a:rPr lang="en-US" sz="1200" b="0" i="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6BFAF70B-1088-4E01-A2AB-892CE82BE889}" type="slidenum">
              <a:rPr lang="en-US" smtClean="0"/>
              <a:t>6</a:t>
            </a:fld>
            <a:endParaRPr lang="en-US"/>
          </a:p>
        </p:txBody>
      </p:sp>
    </p:spTree>
    <p:extLst>
      <p:ext uri="{BB962C8B-B14F-4D97-AF65-F5344CB8AC3E}">
        <p14:creationId xmlns:p14="http://schemas.microsoft.com/office/powerpoint/2010/main" val="2255775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 This open-label, dual-arm, phase 3 trial enrolled adults with HCV (genotype 1, 2, 3, 4, 5, or 6) and HIV coinfection to receive HCV treatment with </a:t>
            </a:r>
            <a:r>
              <a:rPr lang="en-US" sz="1200" b="0" i="0" kern="1200" dirty="0" err="1">
                <a:solidFill>
                  <a:schemeClr val="tx1"/>
                </a:solidFill>
                <a:effectLst/>
                <a:latin typeface="+mn-lt"/>
                <a:ea typeface="+mn-ea"/>
                <a:cs typeface="+mn-cs"/>
              </a:rPr>
              <a:t>glecaprevir-pibrentasvir</a:t>
            </a:r>
            <a:r>
              <a:rPr lang="en-US" sz="1200" b="0" i="0" kern="1200" dirty="0">
                <a:solidFill>
                  <a:schemeClr val="tx1"/>
                </a:solidFill>
                <a:effectLst/>
                <a:latin typeface="+mn-lt"/>
                <a:ea typeface="+mn-ea"/>
                <a:cs typeface="+mn-cs"/>
              </a:rPr>
              <a:t>. The 137 participants without cirrhosis were assigned 8 weeks of HCV treatment, and the 16 individuals with compensated cirrhosis received 12 weeks.</a:t>
            </a:r>
            <a:r>
              <a:rPr lang="en-US" sz="1200" b="0" i="0" kern="1200" baseline="300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3"/>
              </a:rPr>
              <a:t>22</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Most participants (63%) had HCV genotype 1, and 18% were treatment-experienced (16% previously treated with an interferon-based regimen and 2% with a sofosbuvir-based regimen).</a:t>
            </a:r>
            <a:r>
              <a:rPr lang="en-US" sz="1200" b="0" i="0" kern="1200" baseline="300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3"/>
              </a:rPr>
              <a:t>22</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All but 10 participants were taking </a:t>
            </a:r>
            <a:r>
              <a:rPr lang="en-US" sz="1200" b="0" i="0" kern="1200" dirty="0" err="1">
                <a:solidFill>
                  <a:schemeClr val="tx1"/>
                </a:solidFill>
                <a:effectLst/>
                <a:latin typeface="+mn-lt"/>
                <a:ea typeface="+mn-ea"/>
                <a:cs typeface="+mn-cs"/>
              </a:rPr>
              <a:t>raltegravir</a:t>
            </a:r>
            <a:r>
              <a:rPr lang="en-US" sz="1200" b="0" i="0" kern="1200" dirty="0">
                <a:solidFill>
                  <a:schemeClr val="tx1"/>
                </a:solidFill>
                <a:effectLst/>
                <a:latin typeface="+mn-lt"/>
                <a:ea typeface="+mn-ea"/>
                <a:cs typeface="+mn-cs"/>
              </a:rPr>
              <a:t>, dolutegravir, or rilpivirine as the antiretroviral therapy anchor drug. The overall SVR12 rate was 98% (150 of 153); one individual with HCV genotype 3 and cirrhosis experienced on-treatment HCV virologic breakthrough</a:t>
            </a:r>
            <a:endParaRPr lang="en-US" dirty="0"/>
          </a:p>
          <a:p>
            <a:r>
              <a:rPr lang="en-US" dirty="0"/>
              <a:t>Initially thought to be treatment-refractory in interferon era</a:t>
            </a:r>
          </a:p>
          <a:p>
            <a:r>
              <a:rPr lang="en-US" dirty="0"/>
              <a:t>Do not necessarily need extra f/u due to HIV status (SMART-C) </a:t>
            </a:r>
          </a:p>
          <a:p>
            <a:r>
              <a:rPr lang="en-US" sz="1200" b="0" i="0" kern="1200" dirty="0">
                <a:solidFill>
                  <a:schemeClr val="tx1"/>
                </a:solidFill>
                <a:effectLst/>
                <a:latin typeface="+mn-lt"/>
                <a:ea typeface="+mn-ea"/>
                <a:cs typeface="+mn-cs"/>
              </a:rPr>
              <a:t>Solomon SS, Wagner-Cardoso S, Smeaton L, et al. A minimal monitoring approach for the treatment of hepatitis C virus infection (ACTG A5360 [MINMON]): a phase 4, open-label, single-arm trial. </a:t>
            </a:r>
            <a:r>
              <a:rPr lang="en-US" sz="1200" b="0" i="1" kern="1200" dirty="0">
                <a:solidFill>
                  <a:schemeClr val="tx1"/>
                </a:solidFill>
                <a:effectLst/>
                <a:latin typeface="+mn-lt"/>
                <a:ea typeface="+mn-ea"/>
                <a:cs typeface="+mn-cs"/>
              </a:rPr>
              <a:t>Lancet Gastroenterol Hepatol</a:t>
            </a:r>
            <a:r>
              <a:rPr lang="en-US" sz="1200" b="0" i="0" kern="1200" dirty="0">
                <a:solidFill>
                  <a:schemeClr val="tx1"/>
                </a:solidFill>
                <a:effectLst/>
                <a:latin typeface="+mn-lt"/>
                <a:ea typeface="+mn-ea"/>
                <a:cs typeface="+mn-cs"/>
              </a:rPr>
              <a:t>. 2022.  </a:t>
            </a:r>
          </a:p>
          <a:p>
            <a:r>
              <a:rPr lang="en-US" sz="1200" b="0" i="0" kern="1200" dirty="0">
                <a:solidFill>
                  <a:schemeClr val="tx1"/>
                </a:solidFill>
                <a:effectLst/>
                <a:latin typeface="+mn-lt"/>
                <a:ea typeface="+mn-ea"/>
                <a:cs typeface="+mn-cs"/>
              </a:rPr>
              <a:t>Rockstroh JK, Lacombe K, Viani RM, et al. Efficacy and Safety of </a:t>
            </a:r>
            <a:r>
              <a:rPr lang="en-US" sz="1200" b="0" i="0" kern="1200" dirty="0" err="1">
                <a:solidFill>
                  <a:schemeClr val="tx1"/>
                </a:solidFill>
                <a:effectLst/>
                <a:latin typeface="+mn-lt"/>
                <a:ea typeface="+mn-ea"/>
                <a:cs typeface="+mn-cs"/>
              </a:rPr>
              <a:t>Glecaprevir</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Pibrentasvir</a:t>
            </a:r>
            <a:r>
              <a:rPr lang="en-US" sz="1200" b="0" i="0" kern="1200" dirty="0">
                <a:solidFill>
                  <a:schemeClr val="tx1"/>
                </a:solidFill>
                <a:effectLst/>
                <a:latin typeface="+mn-lt"/>
                <a:ea typeface="+mn-ea"/>
                <a:cs typeface="+mn-cs"/>
              </a:rPr>
              <a:t> in Patients Coinfected With Hepatitis C Virus and Human Immunodeficiency Virus Type 1: The EXPEDITION-2 Study. Clin Infect Dis. 2018;67:1010-17.</a:t>
            </a:r>
            <a:endParaRPr lang="en-US" dirty="0"/>
          </a:p>
        </p:txBody>
      </p:sp>
      <p:sp>
        <p:nvSpPr>
          <p:cNvPr id="4" name="Slide Number Placeholder 3"/>
          <p:cNvSpPr>
            <a:spLocks noGrp="1"/>
          </p:cNvSpPr>
          <p:nvPr>
            <p:ph type="sldNum" sz="quarter" idx="5"/>
          </p:nvPr>
        </p:nvSpPr>
        <p:spPr/>
        <p:txBody>
          <a:bodyPr/>
          <a:lstStyle/>
          <a:p>
            <a:fld id="{6BFAF70B-1088-4E01-A2AB-892CE82BE889}" type="slidenum">
              <a:rPr lang="en-US" smtClean="0"/>
              <a:t>7</a:t>
            </a:fld>
            <a:endParaRPr lang="en-US"/>
          </a:p>
        </p:txBody>
      </p:sp>
    </p:spTree>
    <p:extLst>
      <p:ext uri="{BB962C8B-B14F-4D97-AF65-F5344CB8AC3E}">
        <p14:creationId xmlns:p14="http://schemas.microsoft.com/office/powerpoint/2010/main" val="622874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FAF70B-1088-4E01-A2AB-892CE82BE889}" type="slidenum">
              <a:rPr lang="en-US" smtClean="0"/>
              <a:t>8</a:t>
            </a:fld>
            <a:endParaRPr lang="en-US"/>
          </a:p>
        </p:txBody>
      </p:sp>
    </p:spTree>
    <p:extLst>
      <p:ext uri="{BB962C8B-B14F-4D97-AF65-F5344CB8AC3E}">
        <p14:creationId xmlns:p14="http://schemas.microsoft.com/office/powerpoint/2010/main" val="3067407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FAF70B-1088-4E01-A2AB-892CE82BE889}" type="slidenum">
              <a:rPr lang="en-US" smtClean="0"/>
              <a:t>9</a:t>
            </a:fld>
            <a:endParaRPr lang="en-US"/>
          </a:p>
        </p:txBody>
      </p:sp>
    </p:spTree>
    <p:extLst>
      <p:ext uri="{BB962C8B-B14F-4D97-AF65-F5344CB8AC3E}">
        <p14:creationId xmlns:p14="http://schemas.microsoft.com/office/powerpoint/2010/main" val="1067896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DDI less of a concern in the age of modern ART (losing the boosters)</a:t>
            </a:r>
          </a:p>
          <a:p>
            <a:endParaRPr lang="en-US" dirty="0"/>
          </a:p>
        </p:txBody>
      </p:sp>
      <p:sp>
        <p:nvSpPr>
          <p:cNvPr id="4" name="Slide Number Placeholder 3"/>
          <p:cNvSpPr>
            <a:spLocks noGrp="1"/>
          </p:cNvSpPr>
          <p:nvPr>
            <p:ph type="sldNum" sz="quarter" idx="5"/>
          </p:nvPr>
        </p:nvSpPr>
        <p:spPr/>
        <p:txBody>
          <a:bodyPr/>
          <a:lstStyle/>
          <a:p>
            <a:fld id="{6BFAF70B-1088-4E01-A2AB-892CE82BE889}" type="slidenum">
              <a:rPr lang="en-US" smtClean="0"/>
              <a:t>10</a:t>
            </a:fld>
            <a:endParaRPr lang="en-US"/>
          </a:p>
        </p:txBody>
      </p:sp>
    </p:spTree>
    <p:extLst>
      <p:ext uri="{BB962C8B-B14F-4D97-AF65-F5344CB8AC3E}">
        <p14:creationId xmlns:p14="http://schemas.microsoft.com/office/powerpoint/2010/main" val="3958400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194DD55-F367-40F2-98FC-879DC9DFF22D}" type="datetimeFigureOut">
              <a:rPr lang="en-US" smtClean="0"/>
              <a:t>11/7/25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6A478F-A902-4DB7-BF7D-3A7412B14F0B}" type="slidenum">
              <a:rPr lang="en-US" smtClean="0"/>
              <a:t>‹#›</a:t>
            </a:fld>
            <a:endParaRPr lang="en-US"/>
          </a:p>
        </p:txBody>
      </p:sp>
    </p:spTree>
    <p:extLst>
      <p:ext uri="{BB962C8B-B14F-4D97-AF65-F5344CB8AC3E}">
        <p14:creationId xmlns:p14="http://schemas.microsoft.com/office/powerpoint/2010/main" val="3570516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194DD55-F367-40F2-98FC-879DC9DFF22D}" type="datetimeFigureOut">
              <a:rPr lang="en-US" smtClean="0"/>
              <a:t>11/7/25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6A478F-A902-4DB7-BF7D-3A7412B14F0B}" type="slidenum">
              <a:rPr lang="en-US" smtClean="0"/>
              <a:t>‹#›</a:t>
            </a:fld>
            <a:endParaRPr lang="en-US"/>
          </a:p>
        </p:txBody>
      </p:sp>
    </p:spTree>
    <p:extLst>
      <p:ext uri="{BB962C8B-B14F-4D97-AF65-F5344CB8AC3E}">
        <p14:creationId xmlns:p14="http://schemas.microsoft.com/office/powerpoint/2010/main" val="100260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194DD55-F367-40F2-98FC-879DC9DFF22D}" type="datetimeFigureOut">
              <a:rPr lang="en-US" smtClean="0"/>
              <a:t>11/7/25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6A478F-A902-4DB7-BF7D-3A7412B14F0B}" type="slidenum">
              <a:rPr lang="en-US" smtClean="0"/>
              <a:t>‹#›</a:t>
            </a:fld>
            <a:endParaRPr lang="en-US"/>
          </a:p>
        </p:txBody>
      </p:sp>
    </p:spTree>
    <p:extLst>
      <p:ext uri="{BB962C8B-B14F-4D97-AF65-F5344CB8AC3E}">
        <p14:creationId xmlns:p14="http://schemas.microsoft.com/office/powerpoint/2010/main" val="2460942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94DD55-F367-40F2-98FC-879DC9DFF22D}" type="datetimeFigureOut">
              <a:rPr lang="en-US" smtClean="0"/>
              <a:t>11/7/25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6A478F-A902-4DB7-BF7D-3A7412B14F0B}" type="slidenum">
              <a:rPr lang="en-US" smtClean="0"/>
              <a:t>‹#›</a:t>
            </a:fld>
            <a:endParaRPr lang="en-US"/>
          </a:p>
        </p:txBody>
      </p:sp>
    </p:spTree>
    <p:extLst>
      <p:ext uri="{BB962C8B-B14F-4D97-AF65-F5344CB8AC3E}">
        <p14:creationId xmlns:p14="http://schemas.microsoft.com/office/powerpoint/2010/main" val="2491285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94DD55-F367-40F2-98FC-879DC9DFF22D}" type="datetimeFigureOut">
              <a:rPr lang="en-US" smtClean="0"/>
              <a:t>11/7/25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6A478F-A902-4DB7-BF7D-3A7412B14F0B}" type="slidenum">
              <a:rPr lang="en-US" smtClean="0"/>
              <a:t>‹#›</a:t>
            </a:fld>
            <a:endParaRPr lang="en-US"/>
          </a:p>
        </p:txBody>
      </p:sp>
    </p:spTree>
    <p:extLst>
      <p:ext uri="{BB962C8B-B14F-4D97-AF65-F5344CB8AC3E}">
        <p14:creationId xmlns:p14="http://schemas.microsoft.com/office/powerpoint/2010/main" val="1612140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D194DD55-F367-40F2-98FC-879DC9DFF22D}" type="datetimeFigureOut">
              <a:rPr lang="en-US" smtClean="0"/>
              <a:t>11/7/25</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D76A478F-A902-4DB7-BF7D-3A7412B14F0B}" type="slidenum">
              <a:rPr lang="en-US" smtClean="0"/>
              <a:t>‹#›</a:t>
            </a:fld>
            <a:endParaRPr lang="en-US"/>
          </a:p>
        </p:txBody>
      </p:sp>
    </p:spTree>
    <p:extLst>
      <p:ext uri="{BB962C8B-B14F-4D97-AF65-F5344CB8AC3E}">
        <p14:creationId xmlns:p14="http://schemas.microsoft.com/office/powerpoint/2010/main" val="3472479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D194DD55-F367-40F2-98FC-879DC9DFF22D}" type="datetimeFigureOut">
              <a:rPr lang="en-US" smtClean="0"/>
              <a:t>11/7/25</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D76A478F-A902-4DB7-BF7D-3A7412B14F0B}" type="slidenum">
              <a:rPr lang="en-US" smtClean="0"/>
              <a:t>‹#›</a:t>
            </a:fld>
            <a:endParaRPr lang="en-US"/>
          </a:p>
        </p:txBody>
      </p:sp>
    </p:spTree>
    <p:extLst>
      <p:ext uri="{BB962C8B-B14F-4D97-AF65-F5344CB8AC3E}">
        <p14:creationId xmlns:p14="http://schemas.microsoft.com/office/powerpoint/2010/main" val="3708102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D194DD55-F367-40F2-98FC-879DC9DFF22D}" type="datetimeFigureOut">
              <a:rPr lang="en-US" smtClean="0"/>
              <a:t>11/7/25</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D76A478F-A902-4DB7-BF7D-3A7412B14F0B}" type="slidenum">
              <a:rPr lang="en-US" smtClean="0"/>
              <a:t>‹#›</a:t>
            </a:fld>
            <a:endParaRPr lang="en-US"/>
          </a:p>
        </p:txBody>
      </p:sp>
    </p:spTree>
    <p:extLst>
      <p:ext uri="{BB962C8B-B14F-4D97-AF65-F5344CB8AC3E}">
        <p14:creationId xmlns:p14="http://schemas.microsoft.com/office/powerpoint/2010/main" val="3918445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194DD55-F367-40F2-98FC-879DC9DFF22D}" type="datetimeFigureOut">
              <a:rPr lang="en-US" smtClean="0"/>
              <a:t>11/7/25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6A478F-A902-4DB7-BF7D-3A7412B14F0B}" type="slidenum">
              <a:rPr lang="en-US" smtClean="0"/>
              <a:t>‹#›</a:t>
            </a:fld>
            <a:endParaRPr lang="en-US"/>
          </a:p>
        </p:txBody>
      </p:sp>
    </p:spTree>
    <p:extLst>
      <p:ext uri="{BB962C8B-B14F-4D97-AF65-F5344CB8AC3E}">
        <p14:creationId xmlns:p14="http://schemas.microsoft.com/office/powerpoint/2010/main" val="4050506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D194DD55-F367-40F2-98FC-879DC9DFF22D}" type="datetimeFigureOut">
              <a:rPr lang="en-US" smtClean="0"/>
              <a:t>11/7/25</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D76A478F-A902-4DB7-BF7D-3A7412B14F0B}" type="slidenum">
              <a:rPr lang="en-US" smtClean="0"/>
              <a:t>‹#›</a:t>
            </a:fld>
            <a:endParaRPr lang="en-US"/>
          </a:p>
        </p:txBody>
      </p:sp>
    </p:spTree>
    <p:extLst>
      <p:ext uri="{BB962C8B-B14F-4D97-AF65-F5344CB8AC3E}">
        <p14:creationId xmlns:p14="http://schemas.microsoft.com/office/powerpoint/2010/main" val="2871985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D194DD55-F367-40F2-98FC-879DC9DFF22D}" type="datetimeFigureOut">
              <a:rPr lang="en-US" smtClean="0"/>
              <a:t>11/7/25</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D76A478F-A902-4DB7-BF7D-3A7412B14F0B}" type="slidenum">
              <a:rPr lang="en-US" smtClean="0"/>
              <a:t>‹#›</a:t>
            </a:fld>
            <a:endParaRPr lang="en-US"/>
          </a:p>
        </p:txBody>
      </p:sp>
    </p:spTree>
    <p:extLst>
      <p:ext uri="{BB962C8B-B14F-4D97-AF65-F5344CB8AC3E}">
        <p14:creationId xmlns:p14="http://schemas.microsoft.com/office/powerpoint/2010/main" val="3620229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D194DD55-F367-40F2-98FC-879DC9DFF22D}" type="datetimeFigureOut">
              <a:rPr lang="en-US" smtClean="0"/>
              <a:t>11/7/25</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D76A478F-A902-4DB7-BF7D-3A7412B14F0B}" type="slidenum">
              <a:rPr lang="en-US" smtClean="0"/>
              <a:t>‹#›</a:t>
            </a:fld>
            <a:endParaRPr lang="en-US"/>
          </a:p>
        </p:txBody>
      </p:sp>
    </p:spTree>
    <p:extLst>
      <p:ext uri="{BB962C8B-B14F-4D97-AF65-F5344CB8AC3E}">
        <p14:creationId xmlns:p14="http://schemas.microsoft.com/office/powerpoint/2010/main" val="35815097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hep-druginteractions.org/checker"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www.hiv-druginteractions.org/check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3E634-5105-976E-6909-6AEA52D7DAE3}"/>
              </a:ext>
            </a:extLst>
          </p:cNvPr>
          <p:cNvSpPr>
            <a:spLocks noGrp="1"/>
          </p:cNvSpPr>
          <p:nvPr>
            <p:ph type="ctrTitle"/>
          </p:nvPr>
        </p:nvSpPr>
        <p:spPr>
          <a:xfrm>
            <a:off x="1036394" y="1051553"/>
            <a:ext cx="7315200" cy="3255264"/>
          </a:xfrm>
        </p:spPr>
        <p:txBody>
          <a:bodyPr>
            <a:normAutofit/>
          </a:bodyPr>
          <a:lstStyle/>
          <a:p>
            <a:pPr algn="ctr"/>
            <a:r>
              <a:rPr lang="en-US" i="1" dirty="0"/>
              <a:t>Management of Co-Occurring Conditions: HIV, HBV, SUD</a:t>
            </a:r>
            <a:br>
              <a:rPr lang="en-US" i="1" dirty="0"/>
            </a:br>
            <a:r>
              <a:rPr lang="en-US" sz="3300" dirty="0"/>
              <a:t>MA Hepatitis C ECHO</a:t>
            </a:r>
            <a:endParaRPr lang="en-US" sz="3300" i="1" dirty="0"/>
          </a:p>
        </p:txBody>
      </p:sp>
      <p:sp>
        <p:nvSpPr>
          <p:cNvPr id="3" name="Subtitle 2">
            <a:extLst>
              <a:ext uri="{FF2B5EF4-FFF2-40B4-BE49-F238E27FC236}">
                <a16:creationId xmlns:a16="http://schemas.microsoft.com/office/drawing/2014/main" id="{95EC743D-B5B6-CD91-F2F6-EFAA572589B3}"/>
              </a:ext>
            </a:extLst>
          </p:cNvPr>
          <p:cNvSpPr>
            <a:spLocks noGrp="1"/>
          </p:cNvSpPr>
          <p:nvPr>
            <p:ph type="subTitle" idx="1"/>
          </p:nvPr>
        </p:nvSpPr>
        <p:spPr>
          <a:xfrm>
            <a:off x="486937" y="4459823"/>
            <a:ext cx="9144000" cy="1655762"/>
          </a:xfrm>
        </p:spPr>
        <p:txBody>
          <a:bodyPr>
            <a:normAutofit/>
          </a:bodyPr>
          <a:lstStyle/>
          <a:p>
            <a:r>
              <a:rPr lang="en-US" sz="1800" dirty="0"/>
              <a:t>Emily Min, MD, AAHIVS</a:t>
            </a:r>
          </a:p>
          <a:p>
            <a:r>
              <a:rPr lang="en-US" sz="1800" dirty="0"/>
              <a:t>Dept of Family Medicine and Community Health, UMass Chan Medical School</a:t>
            </a:r>
          </a:p>
          <a:p>
            <a:r>
              <a:rPr lang="en-US" sz="1800" dirty="0"/>
              <a:t>Family Health Center of Worcester, Worcester, MA</a:t>
            </a:r>
          </a:p>
          <a:p>
            <a:r>
              <a:rPr lang="en-US" sz="1800" dirty="0"/>
              <a:t>11/7/2025</a:t>
            </a:r>
          </a:p>
        </p:txBody>
      </p:sp>
      <p:pic>
        <p:nvPicPr>
          <p:cNvPr id="4" name="Content Placeholder 4">
            <a:extLst>
              <a:ext uri="{FF2B5EF4-FFF2-40B4-BE49-F238E27FC236}">
                <a16:creationId xmlns:a16="http://schemas.microsoft.com/office/drawing/2014/main" id="{E4A8312A-F8EC-81D9-7FA7-5A975980CD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9357" y="6268591"/>
            <a:ext cx="3897923" cy="448567"/>
          </a:xfrm>
          <a:prstGeom prst="rect">
            <a:avLst/>
          </a:prstGeom>
        </p:spPr>
      </p:pic>
    </p:spTree>
    <p:extLst>
      <p:ext uri="{BB962C8B-B14F-4D97-AF65-F5344CB8AC3E}">
        <p14:creationId xmlns:p14="http://schemas.microsoft.com/office/powerpoint/2010/main" val="597994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4524A-66AE-CFD6-2B15-14F5D8204D26}"/>
              </a:ext>
            </a:extLst>
          </p:cNvPr>
          <p:cNvSpPr>
            <a:spLocks noGrp="1"/>
          </p:cNvSpPr>
          <p:nvPr>
            <p:ph type="title"/>
          </p:nvPr>
        </p:nvSpPr>
        <p:spPr/>
        <p:txBody>
          <a:bodyPr/>
          <a:lstStyle/>
          <a:p>
            <a:r>
              <a:rPr lang="en-US" dirty="0"/>
              <a:t>HIV Coinfection: drug-drug interactions</a:t>
            </a:r>
          </a:p>
        </p:txBody>
      </p:sp>
      <p:sp>
        <p:nvSpPr>
          <p:cNvPr id="3" name="Content Placeholder 2">
            <a:extLst>
              <a:ext uri="{FF2B5EF4-FFF2-40B4-BE49-F238E27FC236}">
                <a16:creationId xmlns:a16="http://schemas.microsoft.com/office/drawing/2014/main" id="{1CA1BFA0-A10A-43A0-B066-8C3DDFB25FC9}"/>
              </a:ext>
            </a:extLst>
          </p:cNvPr>
          <p:cNvSpPr>
            <a:spLocks noGrp="1"/>
          </p:cNvSpPr>
          <p:nvPr>
            <p:ph idx="1"/>
          </p:nvPr>
        </p:nvSpPr>
        <p:spPr/>
        <p:txBody>
          <a:bodyPr/>
          <a:lstStyle/>
          <a:p>
            <a:pPr marL="457200" lvl="1" indent="0">
              <a:buNone/>
            </a:pPr>
            <a:endParaRPr lang="en-US" dirty="0"/>
          </a:p>
        </p:txBody>
      </p:sp>
      <p:pic>
        <p:nvPicPr>
          <p:cNvPr id="5" name="Picture 4">
            <a:extLst>
              <a:ext uri="{FF2B5EF4-FFF2-40B4-BE49-F238E27FC236}">
                <a16:creationId xmlns:a16="http://schemas.microsoft.com/office/drawing/2014/main" id="{2634CFA0-35EB-0CBA-7866-58A28DD36FB0}"/>
              </a:ext>
            </a:extLst>
          </p:cNvPr>
          <p:cNvPicPr>
            <a:picLocks noChangeAspect="1"/>
          </p:cNvPicPr>
          <p:nvPr/>
        </p:nvPicPr>
        <p:blipFill>
          <a:blip r:embed="rId3"/>
          <a:stretch>
            <a:fillRect/>
          </a:stretch>
        </p:blipFill>
        <p:spPr>
          <a:xfrm>
            <a:off x="4237463" y="947101"/>
            <a:ext cx="6413693" cy="4954653"/>
          </a:xfrm>
          <a:prstGeom prst="rect">
            <a:avLst/>
          </a:prstGeom>
        </p:spPr>
      </p:pic>
      <p:sp>
        <p:nvSpPr>
          <p:cNvPr id="6" name="TextBox 5">
            <a:extLst>
              <a:ext uri="{FF2B5EF4-FFF2-40B4-BE49-F238E27FC236}">
                <a16:creationId xmlns:a16="http://schemas.microsoft.com/office/drawing/2014/main" id="{32D0DAF1-D88B-8532-E75A-978C71E9BEA5}"/>
              </a:ext>
            </a:extLst>
          </p:cNvPr>
          <p:cNvSpPr txBox="1"/>
          <p:nvPr/>
        </p:nvSpPr>
        <p:spPr>
          <a:xfrm>
            <a:off x="9824224" y="6679580"/>
            <a:ext cx="1919115" cy="215444"/>
          </a:xfrm>
          <a:prstGeom prst="rect">
            <a:avLst/>
          </a:prstGeom>
          <a:noFill/>
        </p:spPr>
        <p:txBody>
          <a:bodyPr wrap="none" rtlCol="0">
            <a:spAutoFit/>
          </a:bodyPr>
          <a:lstStyle/>
          <a:p>
            <a:r>
              <a:rPr lang="en-US" sz="800" dirty="0"/>
              <a:t>Source: DHHS Opportunistic Infections</a:t>
            </a:r>
          </a:p>
        </p:txBody>
      </p:sp>
    </p:spTree>
    <p:extLst>
      <p:ext uri="{BB962C8B-B14F-4D97-AF65-F5344CB8AC3E}">
        <p14:creationId xmlns:p14="http://schemas.microsoft.com/office/powerpoint/2010/main" val="3076719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45E17-B922-765F-A506-52DE1C2E258C}"/>
              </a:ext>
            </a:extLst>
          </p:cNvPr>
          <p:cNvSpPr>
            <a:spLocks noGrp="1"/>
          </p:cNvSpPr>
          <p:nvPr>
            <p:ph type="title"/>
          </p:nvPr>
        </p:nvSpPr>
        <p:spPr/>
        <p:txBody>
          <a:bodyPr/>
          <a:lstStyle/>
          <a:p>
            <a:r>
              <a:rPr lang="en-US" dirty="0"/>
              <a:t>HIV Coinfection: </a:t>
            </a:r>
            <a:r>
              <a:rPr lang="en-US" sz="2800" dirty="0"/>
              <a:t>treatment recommendations</a:t>
            </a:r>
          </a:p>
        </p:txBody>
      </p:sp>
      <p:sp>
        <p:nvSpPr>
          <p:cNvPr id="3" name="Content Placeholder 2">
            <a:extLst>
              <a:ext uri="{FF2B5EF4-FFF2-40B4-BE49-F238E27FC236}">
                <a16:creationId xmlns:a16="http://schemas.microsoft.com/office/drawing/2014/main" id="{7DE110F2-D0F5-659A-DC09-EDBC6DDA0EF1}"/>
              </a:ext>
            </a:extLst>
          </p:cNvPr>
          <p:cNvSpPr>
            <a:spLocks noGrp="1"/>
          </p:cNvSpPr>
          <p:nvPr>
            <p:ph idx="1"/>
          </p:nvPr>
        </p:nvSpPr>
        <p:spPr/>
        <p:txBody>
          <a:bodyPr>
            <a:normAutofit fontScale="92500"/>
          </a:bodyPr>
          <a:lstStyle/>
          <a:p>
            <a:r>
              <a:rPr lang="en-US" sz="2400" dirty="0"/>
              <a:t>Treatment-naïve, without cirrhosis (AI):</a:t>
            </a:r>
          </a:p>
          <a:p>
            <a:pPr lvl="1"/>
            <a:r>
              <a:rPr lang="en-US" sz="2400" b="1" dirty="0" err="1"/>
              <a:t>Glecaprevir-pibrentasvir</a:t>
            </a:r>
            <a:r>
              <a:rPr lang="en-US" sz="2400" b="1" dirty="0"/>
              <a:t> (100-40) x 8 weeks (3 tablets daily)</a:t>
            </a:r>
          </a:p>
          <a:p>
            <a:pPr lvl="1"/>
            <a:r>
              <a:rPr lang="en-US" sz="2400" b="1" dirty="0"/>
              <a:t>Sofosbuvir-</a:t>
            </a:r>
            <a:r>
              <a:rPr lang="en-US" sz="2400" b="1" dirty="0" err="1"/>
              <a:t>velpatasvir</a:t>
            </a:r>
            <a:r>
              <a:rPr lang="en-US" sz="2400" b="1" dirty="0"/>
              <a:t> (400-100) x 12 weeks (1 tablet daily)</a:t>
            </a:r>
          </a:p>
          <a:p>
            <a:pPr lvl="1"/>
            <a:r>
              <a:rPr lang="en-US" sz="2400" dirty="0"/>
              <a:t>Note: If choosing ledipasvir-sofosbuvir (uncommon) in a treatment-naïve patient with genotype 1a/b (no cirrhosis): duration extended to 12 weeks (instead of standard 8 weeks for </a:t>
            </a:r>
            <a:r>
              <a:rPr lang="en-US" sz="2400" dirty="0" err="1"/>
              <a:t>monoinfection</a:t>
            </a:r>
            <a:r>
              <a:rPr lang="en-US" sz="2400" dirty="0"/>
              <a:t>)</a:t>
            </a:r>
          </a:p>
          <a:p>
            <a:r>
              <a:rPr lang="en-US" sz="2400" dirty="0"/>
              <a:t>Treatment-naïve, with compensated cirrhosis: </a:t>
            </a:r>
            <a:r>
              <a:rPr lang="en-US" sz="2400" b="1" dirty="0"/>
              <a:t>same as recommended for HIV-negative persons </a:t>
            </a:r>
          </a:p>
          <a:p>
            <a:pPr lvl="1"/>
            <a:r>
              <a:rPr lang="en-US" sz="2400" dirty="0" err="1"/>
              <a:t>Glecaprevir-pibrentasvir</a:t>
            </a:r>
            <a:r>
              <a:rPr lang="en-US" sz="2400" dirty="0"/>
              <a:t>: no change compared to above</a:t>
            </a:r>
          </a:p>
          <a:p>
            <a:pPr lvl="1"/>
            <a:r>
              <a:rPr lang="en-US" sz="2400" dirty="0"/>
              <a:t>Sofosbuvir-</a:t>
            </a:r>
            <a:r>
              <a:rPr lang="en-US" sz="2400" dirty="0" err="1"/>
              <a:t>velpatasvir</a:t>
            </a:r>
            <a:r>
              <a:rPr lang="en-US" sz="2400" dirty="0"/>
              <a:t>: x 12 weeks, if genotype 3: check for negative NS5A RAS Y93H</a:t>
            </a:r>
          </a:p>
          <a:p>
            <a:endParaRPr lang="en-US" dirty="0"/>
          </a:p>
        </p:txBody>
      </p:sp>
    </p:spTree>
    <p:extLst>
      <p:ext uri="{BB962C8B-B14F-4D97-AF65-F5344CB8AC3E}">
        <p14:creationId xmlns:p14="http://schemas.microsoft.com/office/powerpoint/2010/main" val="726024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2774B-C3E3-A58D-CCDE-7C2E0E365AC9}"/>
              </a:ext>
            </a:extLst>
          </p:cNvPr>
          <p:cNvSpPr>
            <a:spLocks noGrp="1"/>
          </p:cNvSpPr>
          <p:nvPr>
            <p:ph type="title"/>
          </p:nvPr>
        </p:nvSpPr>
        <p:spPr/>
        <p:txBody>
          <a:bodyPr/>
          <a:lstStyle/>
          <a:p>
            <a:r>
              <a:rPr lang="en-US" dirty="0"/>
              <a:t>HIV Coinfection: exclusions to simplified treatment</a:t>
            </a:r>
          </a:p>
        </p:txBody>
      </p:sp>
      <p:sp>
        <p:nvSpPr>
          <p:cNvPr id="3" name="Content Placeholder 2">
            <a:extLst>
              <a:ext uri="{FF2B5EF4-FFF2-40B4-BE49-F238E27FC236}">
                <a16:creationId xmlns:a16="http://schemas.microsoft.com/office/drawing/2014/main" id="{A06A2768-BB32-3F0B-0533-720540AFF502}"/>
              </a:ext>
            </a:extLst>
          </p:cNvPr>
          <p:cNvSpPr>
            <a:spLocks noGrp="1"/>
          </p:cNvSpPr>
          <p:nvPr>
            <p:ph idx="1"/>
          </p:nvPr>
        </p:nvSpPr>
        <p:spPr/>
        <p:txBody>
          <a:bodyPr/>
          <a:lstStyle/>
          <a:p>
            <a:r>
              <a:rPr lang="en-US" sz="2800" dirty="0"/>
              <a:t>History of previous HCV treatment (resistance/incomplete response; not reinfection)</a:t>
            </a:r>
          </a:p>
          <a:p>
            <a:r>
              <a:rPr lang="en-US" sz="2800" dirty="0"/>
              <a:t>Decompensated cirrhosis</a:t>
            </a:r>
          </a:p>
          <a:p>
            <a:r>
              <a:rPr lang="en-US" sz="2800" dirty="0"/>
              <a:t>ART: </a:t>
            </a:r>
          </a:p>
          <a:p>
            <a:pPr lvl="1"/>
            <a:r>
              <a:rPr lang="en-US" sz="2800" dirty="0"/>
              <a:t>Efavirenz, etravirine, nevirapine, boosted protease inhibitors</a:t>
            </a:r>
          </a:p>
          <a:p>
            <a:pPr lvl="1"/>
            <a:r>
              <a:rPr lang="en-US" sz="2800" dirty="0"/>
              <a:t>TDF: if eGFR &lt;60 mL/min </a:t>
            </a:r>
          </a:p>
          <a:p>
            <a:r>
              <a:rPr lang="en-US" sz="3000" dirty="0"/>
              <a:t>Untreated chronic HBV</a:t>
            </a:r>
          </a:p>
          <a:p>
            <a:r>
              <a:rPr lang="en-US" sz="2800" dirty="0"/>
              <a:t>Pregnancy</a:t>
            </a:r>
          </a:p>
          <a:p>
            <a:endParaRPr lang="en-US" dirty="0"/>
          </a:p>
        </p:txBody>
      </p:sp>
    </p:spTree>
    <p:extLst>
      <p:ext uri="{BB962C8B-B14F-4D97-AF65-F5344CB8AC3E}">
        <p14:creationId xmlns:p14="http://schemas.microsoft.com/office/powerpoint/2010/main" val="2832702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296BD-9021-0CF5-98AE-BEC3076EA54D}"/>
              </a:ext>
            </a:extLst>
          </p:cNvPr>
          <p:cNvSpPr>
            <a:spLocks noGrp="1"/>
          </p:cNvSpPr>
          <p:nvPr>
            <p:ph type="title"/>
          </p:nvPr>
        </p:nvSpPr>
        <p:spPr/>
        <p:txBody>
          <a:bodyPr/>
          <a:lstStyle/>
          <a:p>
            <a:r>
              <a:rPr lang="en-US" dirty="0"/>
              <a:t>HIV Coinfection: treatment considerations</a:t>
            </a:r>
          </a:p>
        </p:txBody>
      </p:sp>
      <p:sp>
        <p:nvSpPr>
          <p:cNvPr id="3" name="Content Placeholder 2">
            <a:extLst>
              <a:ext uri="{FF2B5EF4-FFF2-40B4-BE49-F238E27FC236}">
                <a16:creationId xmlns:a16="http://schemas.microsoft.com/office/drawing/2014/main" id="{755FDDE4-0261-8C08-C0B1-803A64FC5CFD}"/>
              </a:ext>
            </a:extLst>
          </p:cNvPr>
          <p:cNvSpPr>
            <a:spLocks noGrp="1"/>
          </p:cNvSpPr>
          <p:nvPr>
            <p:ph idx="1"/>
          </p:nvPr>
        </p:nvSpPr>
        <p:spPr/>
        <p:txBody>
          <a:bodyPr/>
          <a:lstStyle/>
          <a:p>
            <a:r>
              <a:rPr lang="en-US" sz="2400" dirty="0"/>
              <a:t>May be treated simultaneously for both HIV and hep C</a:t>
            </a:r>
          </a:p>
          <a:p>
            <a:pPr lvl="1"/>
            <a:r>
              <a:rPr lang="en-US" sz="2400" dirty="0"/>
              <a:t>Should be aware of hepatitis B status, and ensure patient is on antiretroviral therapy with anti-hep B activity if applicable </a:t>
            </a:r>
            <a:r>
              <a:rPr lang="en-US" sz="2400" i="1" dirty="0"/>
              <a:t>before</a:t>
            </a:r>
            <a:r>
              <a:rPr lang="en-US" sz="2400" dirty="0"/>
              <a:t> starting HCV antivirals</a:t>
            </a:r>
          </a:p>
          <a:p>
            <a:r>
              <a:rPr lang="en-US" sz="2400" dirty="0"/>
              <a:t>Increased risk of AST/ALT elevation after initiating ART: </a:t>
            </a:r>
          </a:p>
          <a:p>
            <a:pPr lvl="1"/>
            <a:r>
              <a:rPr lang="en-US" sz="2400" dirty="0"/>
              <a:t>Recheck 4-8 weeks after initiation of ART</a:t>
            </a:r>
          </a:p>
          <a:p>
            <a:endParaRPr lang="en-US" dirty="0"/>
          </a:p>
          <a:p>
            <a:endParaRPr lang="en-US" dirty="0"/>
          </a:p>
          <a:p>
            <a:endParaRPr lang="en-US" dirty="0"/>
          </a:p>
        </p:txBody>
      </p:sp>
    </p:spTree>
    <p:extLst>
      <p:ext uri="{BB962C8B-B14F-4D97-AF65-F5344CB8AC3E}">
        <p14:creationId xmlns:p14="http://schemas.microsoft.com/office/powerpoint/2010/main" val="680217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D12F5-4450-F740-0368-E94FFDBC7AF4}"/>
              </a:ext>
            </a:extLst>
          </p:cNvPr>
          <p:cNvSpPr>
            <a:spLocks noGrp="1"/>
          </p:cNvSpPr>
          <p:nvPr>
            <p:ph type="title"/>
          </p:nvPr>
        </p:nvSpPr>
        <p:spPr/>
        <p:txBody>
          <a:bodyPr/>
          <a:lstStyle/>
          <a:p>
            <a:r>
              <a:rPr lang="en-US" dirty="0"/>
              <a:t>Hepatitis B Coinfection</a:t>
            </a:r>
          </a:p>
        </p:txBody>
      </p:sp>
      <p:sp>
        <p:nvSpPr>
          <p:cNvPr id="3" name="Content Placeholder 2">
            <a:extLst>
              <a:ext uri="{FF2B5EF4-FFF2-40B4-BE49-F238E27FC236}">
                <a16:creationId xmlns:a16="http://schemas.microsoft.com/office/drawing/2014/main" id="{6DF1FFFF-1693-F435-83E6-5BBFA41AB0E8}"/>
              </a:ext>
            </a:extLst>
          </p:cNvPr>
          <p:cNvSpPr>
            <a:spLocks noGrp="1"/>
          </p:cNvSpPr>
          <p:nvPr>
            <p:ph idx="1"/>
          </p:nvPr>
        </p:nvSpPr>
        <p:spPr/>
        <p:txBody>
          <a:bodyPr>
            <a:normAutofit/>
          </a:bodyPr>
          <a:lstStyle/>
          <a:p>
            <a:r>
              <a:rPr lang="en-US" sz="2400" dirty="0"/>
              <a:t>Epidemiology of coinfection</a:t>
            </a:r>
          </a:p>
          <a:p>
            <a:pPr lvl="1"/>
            <a:r>
              <a:rPr lang="en-US" sz="2400" dirty="0"/>
              <a:t>Worldwide: estimated to be 1-15% </a:t>
            </a:r>
          </a:p>
          <a:p>
            <a:pPr lvl="1"/>
            <a:r>
              <a:rPr lang="en-US" sz="2400" dirty="0"/>
              <a:t>US: ~1.4% </a:t>
            </a:r>
          </a:p>
          <a:p>
            <a:r>
              <a:rPr lang="en-US" sz="2400" dirty="0"/>
              <a:t>Implications</a:t>
            </a:r>
          </a:p>
          <a:p>
            <a:pPr lvl="1"/>
            <a:r>
              <a:rPr lang="en-US" sz="2400" dirty="0"/>
              <a:t>HBV </a:t>
            </a:r>
            <a:r>
              <a:rPr lang="en-US" sz="2400" dirty="0" err="1"/>
              <a:t>monoinfection</a:t>
            </a:r>
            <a:r>
              <a:rPr lang="en-US" sz="2400" dirty="0"/>
              <a:t>: leading cause of chronic liver disease and hepatocellular carcinoma around the world</a:t>
            </a:r>
          </a:p>
          <a:p>
            <a:pPr lvl="1"/>
            <a:r>
              <a:rPr lang="en-US" sz="2400" dirty="0"/>
              <a:t>NHANES: minority of people with chronic HBV are aware (33.9%)</a:t>
            </a:r>
          </a:p>
          <a:p>
            <a:pPr lvl="1"/>
            <a:r>
              <a:rPr lang="en-US" sz="2400" dirty="0"/>
              <a:t>Increased risk of progressive liver disease </a:t>
            </a:r>
            <a:r>
              <a:rPr lang="en-US" sz="2400" dirty="0">
                <a:sym typeface="Wingdings" panose="05000000000000000000" pitchFamily="2" charset="2"/>
              </a:rPr>
              <a:t> cirrhosis</a:t>
            </a:r>
          </a:p>
          <a:p>
            <a:r>
              <a:rPr lang="en-US" sz="2400" dirty="0">
                <a:sym typeface="Wingdings" panose="05000000000000000000" pitchFamily="2" charset="2"/>
              </a:rPr>
              <a:t>Triple-screening: HBsAg, </a:t>
            </a:r>
            <a:r>
              <a:rPr lang="en-US" sz="2400" dirty="0" err="1">
                <a:sym typeface="Wingdings" panose="05000000000000000000" pitchFamily="2" charset="2"/>
              </a:rPr>
              <a:t>HBsAb</a:t>
            </a:r>
            <a:r>
              <a:rPr lang="en-US" sz="2400" dirty="0">
                <a:sym typeface="Wingdings" panose="05000000000000000000" pitchFamily="2" charset="2"/>
              </a:rPr>
              <a:t>, </a:t>
            </a:r>
            <a:r>
              <a:rPr lang="en-US" sz="2400" dirty="0" err="1">
                <a:sym typeface="Wingdings" panose="05000000000000000000" pitchFamily="2" charset="2"/>
              </a:rPr>
              <a:t>HBcAb</a:t>
            </a:r>
            <a:endParaRPr lang="en-US" sz="2400" dirty="0">
              <a:sym typeface="Wingdings" panose="05000000000000000000" pitchFamily="2" charset="2"/>
            </a:endParaRPr>
          </a:p>
        </p:txBody>
      </p:sp>
    </p:spTree>
    <p:extLst>
      <p:ext uri="{BB962C8B-B14F-4D97-AF65-F5344CB8AC3E}">
        <p14:creationId xmlns:p14="http://schemas.microsoft.com/office/powerpoint/2010/main" val="1842943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D4655-8652-AE55-48B0-009B2C77B8EB}"/>
              </a:ext>
            </a:extLst>
          </p:cNvPr>
          <p:cNvSpPr>
            <a:spLocks noGrp="1"/>
          </p:cNvSpPr>
          <p:nvPr>
            <p:ph type="title"/>
          </p:nvPr>
        </p:nvSpPr>
        <p:spPr/>
        <p:txBody>
          <a:bodyPr/>
          <a:lstStyle/>
          <a:p>
            <a:r>
              <a:rPr lang="en-US" dirty="0"/>
              <a:t>Hepatitis B Coinfection: diagnosis</a:t>
            </a:r>
          </a:p>
        </p:txBody>
      </p:sp>
      <p:pic>
        <p:nvPicPr>
          <p:cNvPr id="4" name="Content Placeholder 3" descr="A close-up of a test&#10;&#10;AI-generated content may be incorrect.">
            <a:extLst>
              <a:ext uri="{FF2B5EF4-FFF2-40B4-BE49-F238E27FC236}">
                <a16:creationId xmlns:a16="http://schemas.microsoft.com/office/drawing/2014/main" id="{64FEF73D-83D8-9297-C193-46CC4230175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61520"/>
          <a:stretch>
            <a:fillRect/>
          </a:stretch>
        </p:blipFill>
        <p:spPr bwMode="auto">
          <a:xfrm>
            <a:off x="3816338" y="1615485"/>
            <a:ext cx="7837876" cy="1120311"/>
          </a:xfrm>
          <a:prstGeom prst="rect">
            <a:avLst/>
          </a:prstGeom>
          <a:ln>
            <a:noFill/>
          </a:ln>
          <a:extLst>
            <a:ext uri="{53640926-AAD7-44D8-BBD7-CCE9431645EC}">
              <a14:shadowObscured xmlns:a14="http://schemas.microsoft.com/office/drawing/2010/main"/>
            </a:ext>
          </a:extLst>
        </p:spPr>
      </p:pic>
      <p:sp>
        <p:nvSpPr>
          <p:cNvPr id="5" name="Content Placeholder 2">
            <a:extLst>
              <a:ext uri="{FF2B5EF4-FFF2-40B4-BE49-F238E27FC236}">
                <a16:creationId xmlns:a16="http://schemas.microsoft.com/office/drawing/2014/main" id="{A9EB7794-5EF5-813F-86CA-7376D20C6A93}"/>
              </a:ext>
            </a:extLst>
          </p:cNvPr>
          <p:cNvSpPr txBox="1">
            <a:spLocks/>
          </p:cNvSpPr>
          <p:nvPr/>
        </p:nvSpPr>
        <p:spPr>
          <a:xfrm>
            <a:off x="3675383" y="1355260"/>
            <a:ext cx="6168482" cy="6919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endParaRPr lang="en-US" dirty="0"/>
          </a:p>
          <a:p>
            <a:endParaRPr lang="en-US" dirty="0"/>
          </a:p>
          <a:p>
            <a:endParaRPr lang="en-US" dirty="0"/>
          </a:p>
        </p:txBody>
      </p:sp>
      <p:pic>
        <p:nvPicPr>
          <p:cNvPr id="7" name="Picture 6">
            <a:extLst>
              <a:ext uri="{FF2B5EF4-FFF2-40B4-BE49-F238E27FC236}">
                <a16:creationId xmlns:a16="http://schemas.microsoft.com/office/drawing/2014/main" id="{AC37747E-C3FA-5A58-D0AC-D148D5EB99A7}"/>
              </a:ext>
            </a:extLst>
          </p:cNvPr>
          <p:cNvPicPr>
            <a:picLocks noChangeAspect="1"/>
          </p:cNvPicPr>
          <p:nvPr/>
        </p:nvPicPr>
        <p:blipFill>
          <a:blip r:embed="rId4"/>
          <a:stretch>
            <a:fillRect/>
          </a:stretch>
        </p:blipFill>
        <p:spPr>
          <a:xfrm>
            <a:off x="3675383" y="3424428"/>
            <a:ext cx="7978831" cy="1851820"/>
          </a:xfrm>
          <a:prstGeom prst="rect">
            <a:avLst/>
          </a:prstGeom>
        </p:spPr>
      </p:pic>
    </p:spTree>
    <p:extLst>
      <p:ext uri="{BB962C8B-B14F-4D97-AF65-F5344CB8AC3E}">
        <p14:creationId xmlns:p14="http://schemas.microsoft.com/office/powerpoint/2010/main" val="2852234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EE869-9B38-33C2-7BBD-98D77DEA8E2B}"/>
              </a:ext>
            </a:extLst>
          </p:cNvPr>
          <p:cNvSpPr>
            <a:spLocks noGrp="1"/>
          </p:cNvSpPr>
          <p:nvPr>
            <p:ph type="title"/>
          </p:nvPr>
        </p:nvSpPr>
        <p:spPr/>
        <p:txBody>
          <a:bodyPr/>
          <a:lstStyle/>
          <a:p>
            <a:r>
              <a:rPr lang="en-US" dirty="0"/>
              <a:t>Hepatitis B Coinfection: treatment guidelines</a:t>
            </a:r>
          </a:p>
        </p:txBody>
      </p:sp>
      <p:pic>
        <p:nvPicPr>
          <p:cNvPr id="4" name="Content Placeholder 3" descr="A diagram of a patient's health&#10;&#10;AI-generated content may be incorrect.">
            <a:extLst>
              <a:ext uri="{FF2B5EF4-FFF2-40B4-BE49-F238E27FC236}">
                <a16:creationId xmlns:a16="http://schemas.microsoft.com/office/drawing/2014/main" id="{11BF66F4-F6F6-198A-9D40-FE6515E2BA37}"/>
              </a:ext>
            </a:extLst>
          </p:cNvPr>
          <p:cNvPicPr>
            <a:picLocks noGrp="1" noChangeAspect="1"/>
          </p:cNvPicPr>
          <p:nvPr>
            <p:ph idx="1"/>
          </p:nvPr>
        </p:nvPicPr>
        <p:blipFill>
          <a:blip r:embed="rId3"/>
          <a:stretch>
            <a:fillRect/>
          </a:stretch>
        </p:blipFill>
        <p:spPr>
          <a:xfrm>
            <a:off x="3868738" y="1253428"/>
            <a:ext cx="7315200" cy="4341618"/>
          </a:xfrm>
          <a:prstGeom prst="rect">
            <a:avLst/>
          </a:prstGeom>
        </p:spPr>
      </p:pic>
      <p:sp>
        <p:nvSpPr>
          <p:cNvPr id="5" name="TextBox 4">
            <a:extLst>
              <a:ext uri="{FF2B5EF4-FFF2-40B4-BE49-F238E27FC236}">
                <a16:creationId xmlns:a16="http://schemas.microsoft.com/office/drawing/2014/main" id="{CF1BB7BF-920C-1C4A-1980-C57BFB42C1FD}"/>
              </a:ext>
            </a:extLst>
          </p:cNvPr>
          <p:cNvSpPr txBox="1"/>
          <p:nvPr/>
        </p:nvSpPr>
        <p:spPr>
          <a:xfrm>
            <a:off x="9768468" y="6556916"/>
            <a:ext cx="2515432" cy="215444"/>
          </a:xfrm>
          <a:prstGeom prst="rect">
            <a:avLst/>
          </a:prstGeom>
          <a:noFill/>
        </p:spPr>
        <p:txBody>
          <a:bodyPr wrap="none" rtlCol="0">
            <a:spAutoFit/>
          </a:bodyPr>
          <a:lstStyle/>
          <a:p>
            <a:r>
              <a:rPr lang="en-US" sz="800" dirty="0"/>
              <a:t>Image adapted from Dieterich et al. </a:t>
            </a:r>
            <a:r>
              <a:rPr lang="en-US" sz="800" i="1" dirty="0"/>
              <a:t>GH Advances</a:t>
            </a:r>
            <a:r>
              <a:rPr lang="en-US" sz="800" dirty="0"/>
              <a:t> 2023.</a:t>
            </a:r>
          </a:p>
        </p:txBody>
      </p:sp>
    </p:spTree>
    <p:extLst>
      <p:ext uri="{BB962C8B-B14F-4D97-AF65-F5344CB8AC3E}">
        <p14:creationId xmlns:p14="http://schemas.microsoft.com/office/powerpoint/2010/main" val="2511177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47DC5-08BB-E4BA-04D8-75A63B6582BD}"/>
              </a:ext>
            </a:extLst>
          </p:cNvPr>
          <p:cNvSpPr>
            <a:spLocks noGrp="1"/>
          </p:cNvSpPr>
          <p:nvPr>
            <p:ph type="title"/>
          </p:nvPr>
        </p:nvSpPr>
        <p:spPr/>
        <p:txBody>
          <a:bodyPr/>
          <a:lstStyle/>
          <a:p>
            <a:r>
              <a:rPr lang="en-US" dirty="0"/>
              <a:t>Hepatitis B Coinfection: treatment considerations</a:t>
            </a:r>
          </a:p>
        </p:txBody>
      </p:sp>
      <p:sp>
        <p:nvSpPr>
          <p:cNvPr id="3" name="Content Placeholder 2">
            <a:extLst>
              <a:ext uri="{FF2B5EF4-FFF2-40B4-BE49-F238E27FC236}">
                <a16:creationId xmlns:a16="http://schemas.microsoft.com/office/drawing/2014/main" id="{CA8A714C-3316-6B1D-7B2E-4B4C731EA6B6}"/>
              </a:ext>
            </a:extLst>
          </p:cNvPr>
          <p:cNvSpPr>
            <a:spLocks noGrp="1"/>
          </p:cNvSpPr>
          <p:nvPr>
            <p:ph idx="1"/>
          </p:nvPr>
        </p:nvSpPr>
        <p:spPr/>
        <p:txBody>
          <a:bodyPr>
            <a:normAutofit fontScale="92500"/>
          </a:bodyPr>
          <a:lstStyle/>
          <a:p>
            <a:r>
              <a:rPr lang="en-US" sz="2400" dirty="0"/>
              <a:t>Risk of HBV reactivation with initiation of HCV direct-acting antivirals: ~12% risk in people with positive Hep B </a:t>
            </a:r>
            <a:r>
              <a:rPr lang="en-US" sz="2400" dirty="0" err="1"/>
              <a:t>sAg</a:t>
            </a:r>
            <a:r>
              <a:rPr lang="en-US" sz="2400" dirty="0"/>
              <a:t> </a:t>
            </a:r>
          </a:p>
          <a:p>
            <a:r>
              <a:rPr lang="en-US" sz="2400" dirty="0"/>
              <a:t>AASLD: </a:t>
            </a:r>
          </a:p>
          <a:p>
            <a:pPr lvl="1"/>
            <a:r>
              <a:rPr lang="en-US" sz="2400" dirty="0"/>
              <a:t>Start HBV antiviral therapy at the same time as DAA therapy if:</a:t>
            </a:r>
          </a:p>
          <a:p>
            <a:pPr lvl="2"/>
            <a:r>
              <a:rPr lang="en-US" sz="2400" dirty="0"/>
              <a:t>Cirrhosis</a:t>
            </a:r>
          </a:p>
          <a:p>
            <a:pPr lvl="2"/>
            <a:r>
              <a:rPr lang="en-US" sz="2400" dirty="0"/>
              <a:t>Meet guidelines for HBV treatment</a:t>
            </a:r>
          </a:p>
          <a:p>
            <a:pPr lvl="1"/>
            <a:r>
              <a:rPr lang="en-US" sz="2400" dirty="0"/>
              <a:t>If guidelines for HBV treatment not met:</a:t>
            </a:r>
          </a:p>
          <a:p>
            <a:pPr lvl="2"/>
            <a:r>
              <a:rPr lang="en-US" sz="2400" dirty="0"/>
              <a:t>Check HBV DNA every 4-8 weeks while on HCV treatment, and for 3 months after HCV treatment</a:t>
            </a:r>
          </a:p>
          <a:p>
            <a:r>
              <a:rPr lang="en-US" sz="2800" dirty="0"/>
              <a:t>Can consider empirically treating any person with positive hep B surface antigen for chronic HBV at time of HCV treatment </a:t>
            </a:r>
          </a:p>
        </p:txBody>
      </p:sp>
    </p:spTree>
    <p:extLst>
      <p:ext uri="{BB962C8B-B14F-4D97-AF65-F5344CB8AC3E}">
        <p14:creationId xmlns:p14="http://schemas.microsoft.com/office/powerpoint/2010/main" val="738979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29E8B-936B-C475-46FF-9B461907F9F0}"/>
              </a:ext>
            </a:extLst>
          </p:cNvPr>
          <p:cNvSpPr>
            <a:spLocks noGrp="1"/>
          </p:cNvSpPr>
          <p:nvPr>
            <p:ph type="title"/>
          </p:nvPr>
        </p:nvSpPr>
        <p:spPr/>
        <p:txBody>
          <a:bodyPr/>
          <a:lstStyle/>
          <a:p>
            <a:r>
              <a:rPr lang="en-US" dirty="0"/>
              <a:t>Hepatitis B Coinfection: </a:t>
            </a:r>
            <a:r>
              <a:rPr lang="en-US" sz="2800" dirty="0"/>
              <a:t>treatment recommendations</a:t>
            </a:r>
          </a:p>
        </p:txBody>
      </p:sp>
      <p:sp>
        <p:nvSpPr>
          <p:cNvPr id="3" name="Content Placeholder 2">
            <a:extLst>
              <a:ext uri="{FF2B5EF4-FFF2-40B4-BE49-F238E27FC236}">
                <a16:creationId xmlns:a16="http://schemas.microsoft.com/office/drawing/2014/main" id="{F8C93799-7F2A-B251-5F5E-66B5E4A4FB9D}"/>
              </a:ext>
            </a:extLst>
          </p:cNvPr>
          <p:cNvSpPr>
            <a:spLocks noGrp="1"/>
          </p:cNvSpPr>
          <p:nvPr>
            <p:ph idx="1"/>
          </p:nvPr>
        </p:nvSpPr>
        <p:spPr/>
        <p:txBody>
          <a:bodyPr>
            <a:normAutofit/>
          </a:bodyPr>
          <a:lstStyle/>
          <a:p>
            <a:r>
              <a:rPr lang="en-US" sz="2400" dirty="0"/>
              <a:t>Oral antiviral medications available</a:t>
            </a:r>
          </a:p>
          <a:p>
            <a:pPr lvl="1"/>
            <a:r>
              <a:rPr lang="en-US" sz="2400" dirty="0"/>
              <a:t>Most common: nucleotide analogues</a:t>
            </a:r>
          </a:p>
          <a:p>
            <a:r>
              <a:rPr lang="en-US" sz="2400" dirty="0"/>
              <a:t>First line:</a:t>
            </a:r>
          </a:p>
          <a:p>
            <a:pPr lvl="1"/>
            <a:r>
              <a:rPr lang="en-US" sz="2400" dirty="0"/>
              <a:t>Tenofovir DF, tenofovir AF</a:t>
            </a:r>
          </a:p>
          <a:p>
            <a:pPr lvl="1"/>
            <a:r>
              <a:rPr lang="en-US" sz="2400" dirty="0"/>
              <a:t>Entecavir </a:t>
            </a:r>
          </a:p>
          <a:p>
            <a:endParaRPr lang="en-US" dirty="0"/>
          </a:p>
        </p:txBody>
      </p:sp>
    </p:spTree>
    <p:extLst>
      <p:ext uri="{BB962C8B-B14F-4D97-AF65-F5344CB8AC3E}">
        <p14:creationId xmlns:p14="http://schemas.microsoft.com/office/powerpoint/2010/main" val="1987473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9A43E-15B0-4444-57DF-589995C935D9}"/>
              </a:ext>
            </a:extLst>
          </p:cNvPr>
          <p:cNvSpPr>
            <a:spLocks noGrp="1"/>
          </p:cNvSpPr>
          <p:nvPr>
            <p:ph type="title"/>
          </p:nvPr>
        </p:nvSpPr>
        <p:spPr/>
        <p:txBody>
          <a:bodyPr/>
          <a:lstStyle/>
          <a:p>
            <a:r>
              <a:rPr lang="en-US" dirty="0"/>
              <a:t>Substance use disorder</a:t>
            </a:r>
          </a:p>
        </p:txBody>
      </p:sp>
      <p:sp>
        <p:nvSpPr>
          <p:cNvPr id="3" name="Content Placeholder 2">
            <a:extLst>
              <a:ext uri="{FF2B5EF4-FFF2-40B4-BE49-F238E27FC236}">
                <a16:creationId xmlns:a16="http://schemas.microsoft.com/office/drawing/2014/main" id="{0FF0D2AA-E629-4A13-2305-F21D4F455108}"/>
              </a:ext>
            </a:extLst>
          </p:cNvPr>
          <p:cNvSpPr>
            <a:spLocks noGrp="1"/>
          </p:cNvSpPr>
          <p:nvPr>
            <p:ph idx="1"/>
          </p:nvPr>
        </p:nvSpPr>
        <p:spPr/>
        <p:txBody>
          <a:bodyPr>
            <a:normAutofit/>
          </a:bodyPr>
          <a:lstStyle/>
          <a:p>
            <a:r>
              <a:rPr lang="en-US" sz="2400" dirty="0"/>
              <a:t>While achieving an SVR is a cure, it does not provide immunity, and reinfection is possible </a:t>
            </a:r>
          </a:p>
          <a:p>
            <a:pPr lvl="1"/>
            <a:r>
              <a:rPr lang="en-US" sz="2400" dirty="0"/>
              <a:t>Interdisciplinary teamwork plays a SIGNIFICANT role in the treatment of comorbid polysubstance use to reduce the risk of reinfection!</a:t>
            </a:r>
          </a:p>
          <a:p>
            <a:r>
              <a:rPr lang="en-US" sz="2600" dirty="0"/>
              <a:t>Treating HCV reduces community infection risk by preventing transmission network growth</a:t>
            </a:r>
          </a:p>
          <a:p>
            <a:pPr lvl="1"/>
            <a:r>
              <a:rPr lang="en-US" sz="2400" dirty="0"/>
              <a:t>Offers opportunity to engage in care </a:t>
            </a:r>
          </a:p>
          <a:p>
            <a:r>
              <a:rPr lang="en-US" sz="2400" dirty="0"/>
              <a:t>Considerations:</a:t>
            </a:r>
          </a:p>
          <a:p>
            <a:pPr lvl="1"/>
            <a:r>
              <a:rPr lang="en-US" sz="2400" dirty="0"/>
              <a:t>Mental health screening </a:t>
            </a:r>
          </a:p>
          <a:p>
            <a:pPr lvl="1"/>
            <a:r>
              <a:rPr lang="en-US" sz="2400" dirty="0" err="1"/>
              <a:t>Chemsex</a:t>
            </a:r>
            <a:r>
              <a:rPr lang="en-US" sz="2400" dirty="0"/>
              <a:t> as a risk factor</a:t>
            </a:r>
          </a:p>
        </p:txBody>
      </p:sp>
    </p:spTree>
    <p:extLst>
      <p:ext uri="{BB962C8B-B14F-4D97-AF65-F5344CB8AC3E}">
        <p14:creationId xmlns:p14="http://schemas.microsoft.com/office/powerpoint/2010/main" val="3441601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B6643-4C8B-EF89-C0D1-6F6AADBA820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9DEDC50-2CD9-924A-C831-D454996A0EC7}"/>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FBCB3392-72D5-609D-BB5A-197C9478756B}"/>
              </a:ext>
            </a:extLst>
          </p:cNvPr>
          <p:cNvSpPr>
            <a:spLocks noGrp="1"/>
          </p:cNvSpPr>
          <p:nvPr>
            <p:ph idx="1"/>
          </p:nvPr>
        </p:nvSpPr>
        <p:spPr/>
        <p:txBody>
          <a:bodyPr>
            <a:normAutofit/>
          </a:bodyPr>
          <a:lstStyle/>
          <a:p>
            <a:pPr marL="285750" indent="-285750" fontAlgn="base"/>
            <a:r>
              <a:rPr lang="en-US" sz="2400" dirty="0"/>
              <a:t>Identify key considerations for HCV management in individuals with HIV or HBV coinfection </a:t>
            </a:r>
          </a:p>
          <a:p>
            <a:pPr marL="285750" indent="-285750" fontAlgn="base"/>
            <a:r>
              <a:rPr lang="en-US" sz="2400" dirty="0"/>
              <a:t>Discuss strategies to integrate harm reduction and medication-assisted treatment (MAT) into HCV care </a:t>
            </a:r>
          </a:p>
          <a:p>
            <a:pPr marL="285750" indent="-285750" fontAlgn="base"/>
            <a:r>
              <a:rPr lang="en-US" sz="2400" dirty="0"/>
              <a:t>Review the screening and management of other liver diseases in patients with HCV </a:t>
            </a:r>
          </a:p>
        </p:txBody>
      </p:sp>
    </p:spTree>
    <p:extLst>
      <p:ext uri="{BB962C8B-B14F-4D97-AF65-F5344CB8AC3E}">
        <p14:creationId xmlns:p14="http://schemas.microsoft.com/office/powerpoint/2010/main" val="3360144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775BF-F4E4-174C-C943-A291DC4BA019}"/>
              </a:ext>
            </a:extLst>
          </p:cNvPr>
          <p:cNvSpPr>
            <a:spLocks noGrp="1"/>
          </p:cNvSpPr>
          <p:nvPr>
            <p:ph type="title"/>
          </p:nvPr>
        </p:nvSpPr>
        <p:spPr/>
        <p:txBody>
          <a:bodyPr/>
          <a:lstStyle/>
          <a:p>
            <a:r>
              <a:rPr lang="en-US" dirty="0"/>
              <a:t>Substance use disorder</a:t>
            </a:r>
          </a:p>
        </p:txBody>
      </p:sp>
      <p:sp>
        <p:nvSpPr>
          <p:cNvPr id="3" name="Content Placeholder 2">
            <a:extLst>
              <a:ext uri="{FF2B5EF4-FFF2-40B4-BE49-F238E27FC236}">
                <a16:creationId xmlns:a16="http://schemas.microsoft.com/office/drawing/2014/main" id="{6CFFC5F8-5945-6210-EDB6-3976215329BA}"/>
              </a:ext>
            </a:extLst>
          </p:cNvPr>
          <p:cNvSpPr>
            <a:spLocks noGrp="1"/>
          </p:cNvSpPr>
          <p:nvPr>
            <p:ph sz="half" idx="1"/>
          </p:nvPr>
        </p:nvSpPr>
        <p:spPr/>
        <p:txBody>
          <a:bodyPr>
            <a:normAutofit/>
          </a:bodyPr>
          <a:lstStyle/>
          <a:p>
            <a:r>
              <a:rPr lang="en-US" sz="2400" dirty="0"/>
              <a:t>Active substance use: NOT a contraindication for HCV treatment</a:t>
            </a:r>
          </a:p>
          <a:p>
            <a:pPr lvl="1"/>
            <a:r>
              <a:rPr lang="en-US" sz="2200" dirty="0"/>
              <a:t>Abstinence from substances has not been shown to have an effect on SVR rates</a:t>
            </a:r>
          </a:p>
          <a:p>
            <a:endParaRPr lang="en-US" sz="2400" dirty="0"/>
          </a:p>
        </p:txBody>
      </p:sp>
      <p:sp>
        <p:nvSpPr>
          <p:cNvPr id="6" name="Content Placeholder 5">
            <a:extLst>
              <a:ext uri="{FF2B5EF4-FFF2-40B4-BE49-F238E27FC236}">
                <a16:creationId xmlns:a16="http://schemas.microsoft.com/office/drawing/2014/main" id="{AE0BDED7-19D5-B278-6047-0A2CAA041F15}"/>
              </a:ext>
            </a:extLst>
          </p:cNvPr>
          <p:cNvSpPr>
            <a:spLocks noGrp="1"/>
          </p:cNvSpPr>
          <p:nvPr>
            <p:ph sz="half" idx="2"/>
          </p:nvPr>
        </p:nvSpPr>
        <p:spPr/>
        <p:txBody>
          <a:bodyPr/>
          <a:lstStyle/>
          <a:p>
            <a:endParaRPr lang="en-US"/>
          </a:p>
        </p:txBody>
      </p:sp>
      <p:pic>
        <p:nvPicPr>
          <p:cNvPr id="5" name="Picture 4">
            <a:extLst>
              <a:ext uri="{FF2B5EF4-FFF2-40B4-BE49-F238E27FC236}">
                <a16:creationId xmlns:a16="http://schemas.microsoft.com/office/drawing/2014/main" id="{19A20C0E-305B-9ECA-1CB8-2AB1B41FA6B6}"/>
              </a:ext>
            </a:extLst>
          </p:cNvPr>
          <p:cNvPicPr>
            <a:picLocks noChangeAspect="1"/>
          </p:cNvPicPr>
          <p:nvPr/>
        </p:nvPicPr>
        <p:blipFill>
          <a:blip r:embed="rId3"/>
          <a:stretch>
            <a:fillRect/>
          </a:stretch>
        </p:blipFill>
        <p:spPr>
          <a:xfrm>
            <a:off x="7363341" y="1483743"/>
            <a:ext cx="4384278" cy="3645185"/>
          </a:xfrm>
          <a:prstGeom prst="rect">
            <a:avLst/>
          </a:prstGeom>
        </p:spPr>
      </p:pic>
    </p:spTree>
    <p:extLst>
      <p:ext uri="{BB962C8B-B14F-4D97-AF65-F5344CB8AC3E}">
        <p14:creationId xmlns:p14="http://schemas.microsoft.com/office/powerpoint/2010/main" val="4049642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0E981-6E1B-5358-AE0B-8945DC24128F}"/>
              </a:ext>
            </a:extLst>
          </p:cNvPr>
          <p:cNvSpPr>
            <a:spLocks noGrp="1"/>
          </p:cNvSpPr>
          <p:nvPr>
            <p:ph type="title"/>
          </p:nvPr>
        </p:nvSpPr>
        <p:spPr/>
        <p:txBody>
          <a:bodyPr/>
          <a:lstStyle/>
          <a:p>
            <a:r>
              <a:rPr lang="en-US" dirty="0"/>
              <a:t>Integrating harm reduction/MAT into HCV care</a:t>
            </a:r>
          </a:p>
        </p:txBody>
      </p:sp>
      <p:sp>
        <p:nvSpPr>
          <p:cNvPr id="4" name="Content Placeholder 3">
            <a:extLst>
              <a:ext uri="{FF2B5EF4-FFF2-40B4-BE49-F238E27FC236}">
                <a16:creationId xmlns:a16="http://schemas.microsoft.com/office/drawing/2014/main" id="{57D70CF1-C493-4508-CE8F-1E1D1634681B}"/>
              </a:ext>
            </a:extLst>
          </p:cNvPr>
          <p:cNvSpPr>
            <a:spLocks noGrp="1"/>
          </p:cNvSpPr>
          <p:nvPr>
            <p:ph idx="1"/>
          </p:nvPr>
        </p:nvSpPr>
        <p:spPr/>
        <p:txBody>
          <a:bodyPr/>
          <a:lstStyle/>
          <a:p>
            <a:r>
              <a:rPr lang="en-US" dirty="0"/>
              <a:t>Co-location of services</a:t>
            </a:r>
          </a:p>
          <a:p>
            <a:pPr lvl="1"/>
            <a:r>
              <a:rPr lang="en-US" dirty="0"/>
              <a:t>ANCHOR: DC-based harm reduction organization drop-in clinic data: treated patients with chronic HCV and active IDU with DAA (sofosbuvir-</a:t>
            </a:r>
            <a:r>
              <a:rPr lang="en-US" dirty="0" err="1"/>
              <a:t>velpatasvir</a:t>
            </a:r>
            <a:r>
              <a:rPr lang="en-US" dirty="0"/>
              <a:t>) and offered buprenorphine-naloxone at intake</a:t>
            </a:r>
          </a:p>
          <a:p>
            <a:pPr lvl="2"/>
            <a:r>
              <a:rPr lang="en-US" dirty="0"/>
              <a:t>82% achieved SVR: significant association with 2+ months of DAA and receiving MAT by week 24 </a:t>
            </a:r>
          </a:p>
          <a:p>
            <a:r>
              <a:rPr lang="en-US" dirty="0"/>
              <a:t>Peer support availability: including to encourage HCV screening </a:t>
            </a:r>
          </a:p>
          <a:p>
            <a:r>
              <a:rPr lang="en-US" dirty="0"/>
              <a:t>Directly-observed therapy to enhance adherence to treatment</a:t>
            </a:r>
          </a:p>
          <a:p>
            <a:r>
              <a:rPr lang="en-US" dirty="0"/>
              <a:t>Inter-agency collaboration (</a:t>
            </a:r>
            <a:r>
              <a:rPr lang="en-US" dirty="0" err="1"/>
              <a:t>ie</a:t>
            </a:r>
            <a:r>
              <a:rPr lang="en-US" dirty="0"/>
              <a:t> with local mobile health, testing services, syringe service programs)</a:t>
            </a:r>
          </a:p>
          <a:p>
            <a:r>
              <a:rPr lang="en-US" b="1" dirty="0"/>
              <a:t>No known drug-drug interactions </a:t>
            </a:r>
            <a:r>
              <a:rPr lang="en-US" dirty="0"/>
              <a:t>between </a:t>
            </a:r>
            <a:r>
              <a:rPr lang="en-US" dirty="0" err="1"/>
              <a:t>glecaprevir-pibrentasvir</a:t>
            </a:r>
            <a:r>
              <a:rPr lang="en-US" dirty="0"/>
              <a:t> and sofosbuvir-</a:t>
            </a:r>
            <a:r>
              <a:rPr lang="en-US" dirty="0" err="1"/>
              <a:t>velpatasvir</a:t>
            </a:r>
            <a:r>
              <a:rPr lang="en-US" dirty="0"/>
              <a:t> and MAT regimens, including for opioid, alcohol, and stimulant use disorder</a:t>
            </a:r>
          </a:p>
        </p:txBody>
      </p:sp>
    </p:spTree>
    <p:extLst>
      <p:ext uri="{BB962C8B-B14F-4D97-AF65-F5344CB8AC3E}">
        <p14:creationId xmlns:p14="http://schemas.microsoft.com/office/powerpoint/2010/main" val="23807662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64E79-2282-FC4D-DFE9-70E6A90A0178}"/>
              </a:ext>
            </a:extLst>
          </p:cNvPr>
          <p:cNvSpPr>
            <a:spLocks noGrp="1"/>
          </p:cNvSpPr>
          <p:nvPr>
            <p:ph type="title"/>
          </p:nvPr>
        </p:nvSpPr>
        <p:spPr/>
        <p:txBody>
          <a:bodyPr/>
          <a:lstStyle/>
          <a:p>
            <a:r>
              <a:rPr lang="en-US" dirty="0"/>
              <a:t>MASLD</a:t>
            </a:r>
          </a:p>
        </p:txBody>
      </p:sp>
      <p:sp>
        <p:nvSpPr>
          <p:cNvPr id="3" name="Content Placeholder 2">
            <a:extLst>
              <a:ext uri="{FF2B5EF4-FFF2-40B4-BE49-F238E27FC236}">
                <a16:creationId xmlns:a16="http://schemas.microsoft.com/office/drawing/2014/main" id="{92AA3D0F-822C-67A7-0F60-71434859D25C}"/>
              </a:ext>
            </a:extLst>
          </p:cNvPr>
          <p:cNvSpPr>
            <a:spLocks noGrp="1"/>
          </p:cNvSpPr>
          <p:nvPr>
            <p:ph idx="1"/>
          </p:nvPr>
        </p:nvSpPr>
        <p:spPr/>
        <p:txBody>
          <a:bodyPr/>
          <a:lstStyle/>
          <a:p>
            <a:r>
              <a:rPr lang="en-US" dirty="0"/>
              <a:t>Metabolic-associated </a:t>
            </a:r>
            <a:r>
              <a:rPr lang="en-US" dirty="0" err="1"/>
              <a:t>steatotic</a:t>
            </a:r>
            <a:r>
              <a:rPr lang="en-US" dirty="0"/>
              <a:t> liver disease: now the most common cause of chronic liver disease globally</a:t>
            </a:r>
          </a:p>
          <a:p>
            <a:pPr lvl="1"/>
            <a:r>
              <a:rPr lang="en-US" dirty="0"/>
              <a:t>Excess adipose storage in hepatocytes increases inflammation, which can be compounded by chronic HCV infection</a:t>
            </a:r>
          </a:p>
          <a:p>
            <a:r>
              <a:rPr lang="en-US" dirty="0"/>
              <a:t>Chronic HCV infection also stimulates hepatic steatosis</a:t>
            </a:r>
          </a:p>
          <a:p>
            <a:r>
              <a:rPr lang="en-US" dirty="0"/>
              <a:t>Diagnosis of obesity prior to DAA treatment: negative association with fibrosis improvement at 1-year follow-up</a:t>
            </a:r>
          </a:p>
          <a:p>
            <a:r>
              <a:rPr lang="en-US" dirty="0"/>
              <a:t>MASH: metabolic-associated steatohepatitis</a:t>
            </a:r>
            <a:r>
              <a:rPr lang="en-US" dirty="0">
                <a:sym typeface="Wingdings" panose="05000000000000000000" pitchFamily="2" charset="2"/>
              </a:rPr>
              <a:t> advanced MASLD with fibrosis/scarring</a:t>
            </a:r>
            <a:r>
              <a:rPr lang="en-US" dirty="0"/>
              <a:t> and inflammation</a:t>
            </a:r>
          </a:p>
          <a:p>
            <a:pPr marL="502920" lvl="1" indent="0">
              <a:buNone/>
            </a:pPr>
            <a:endParaRPr lang="en-US" dirty="0"/>
          </a:p>
        </p:txBody>
      </p:sp>
    </p:spTree>
    <p:extLst>
      <p:ext uri="{BB962C8B-B14F-4D97-AF65-F5344CB8AC3E}">
        <p14:creationId xmlns:p14="http://schemas.microsoft.com/office/powerpoint/2010/main" val="1931384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9413E-2CCD-328F-8E4B-F021204B9542}"/>
              </a:ext>
            </a:extLst>
          </p:cNvPr>
          <p:cNvSpPr>
            <a:spLocks noGrp="1"/>
          </p:cNvSpPr>
          <p:nvPr>
            <p:ph type="title"/>
          </p:nvPr>
        </p:nvSpPr>
        <p:spPr/>
        <p:txBody>
          <a:bodyPr/>
          <a:lstStyle/>
          <a:p>
            <a:r>
              <a:rPr lang="en-US" dirty="0"/>
              <a:t>MASLD: diagnostic criteria</a:t>
            </a:r>
          </a:p>
        </p:txBody>
      </p:sp>
      <p:sp>
        <p:nvSpPr>
          <p:cNvPr id="3" name="Content Placeholder 2">
            <a:extLst>
              <a:ext uri="{FF2B5EF4-FFF2-40B4-BE49-F238E27FC236}">
                <a16:creationId xmlns:a16="http://schemas.microsoft.com/office/drawing/2014/main" id="{93EA3817-3CBB-6EA6-59DF-AA2DD4B79D08}"/>
              </a:ext>
            </a:extLst>
          </p:cNvPr>
          <p:cNvSpPr>
            <a:spLocks noGrp="1"/>
          </p:cNvSpPr>
          <p:nvPr>
            <p:ph idx="1"/>
          </p:nvPr>
        </p:nvSpPr>
        <p:spPr/>
        <p:txBody>
          <a:bodyPr/>
          <a:lstStyle/>
          <a:p>
            <a:r>
              <a:rPr lang="en-US" dirty="0"/>
              <a:t>Hepatic steatosis on imaging </a:t>
            </a:r>
          </a:p>
          <a:p>
            <a:r>
              <a:rPr lang="en-US" dirty="0"/>
              <a:t>Elevated ALT and AST without alternative explanation</a:t>
            </a:r>
          </a:p>
          <a:p>
            <a:r>
              <a:rPr lang="en-US" dirty="0"/>
              <a:t>Presence of type 2 diabetes, or 2+ of the following metabolic risk factors:</a:t>
            </a:r>
          </a:p>
          <a:p>
            <a:pPr lvl="1"/>
            <a:r>
              <a:rPr lang="en-US" dirty="0"/>
              <a:t>Obesity</a:t>
            </a:r>
          </a:p>
          <a:p>
            <a:pPr lvl="1"/>
            <a:r>
              <a:rPr lang="en-US" dirty="0"/>
              <a:t>Prediabetes</a:t>
            </a:r>
          </a:p>
          <a:p>
            <a:pPr lvl="1"/>
            <a:r>
              <a:rPr lang="en-US" dirty="0"/>
              <a:t>Hypertension</a:t>
            </a:r>
          </a:p>
          <a:p>
            <a:pPr lvl="1"/>
            <a:r>
              <a:rPr lang="en-US" dirty="0"/>
              <a:t>Hyperlipidemia</a:t>
            </a:r>
          </a:p>
          <a:p>
            <a:r>
              <a:rPr lang="en-US" dirty="0"/>
              <a:t>First-degree relative with diagnosed cirrhosis 2/2 MASLD</a:t>
            </a:r>
          </a:p>
        </p:txBody>
      </p:sp>
    </p:spTree>
    <p:extLst>
      <p:ext uri="{BB962C8B-B14F-4D97-AF65-F5344CB8AC3E}">
        <p14:creationId xmlns:p14="http://schemas.microsoft.com/office/powerpoint/2010/main" val="32439400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9FCD4-EB0F-C650-E99A-52512C89BBAA}"/>
              </a:ext>
            </a:extLst>
          </p:cNvPr>
          <p:cNvSpPr>
            <a:spLocks noGrp="1"/>
          </p:cNvSpPr>
          <p:nvPr>
            <p:ph type="title"/>
          </p:nvPr>
        </p:nvSpPr>
        <p:spPr/>
        <p:txBody>
          <a:bodyPr/>
          <a:lstStyle/>
          <a:p>
            <a:r>
              <a:rPr lang="en-US" dirty="0"/>
              <a:t>MASLD: treatment considerations</a:t>
            </a:r>
          </a:p>
        </p:txBody>
      </p:sp>
      <p:sp>
        <p:nvSpPr>
          <p:cNvPr id="3" name="Content Placeholder 2">
            <a:extLst>
              <a:ext uri="{FF2B5EF4-FFF2-40B4-BE49-F238E27FC236}">
                <a16:creationId xmlns:a16="http://schemas.microsoft.com/office/drawing/2014/main" id="{B061F2A2-C145-30E0-A48C-CB507508881D}"/>
              </a:ext>
            </a:extLst>
          </p:cNvPr>
          <p:cNvSpPr>
            <a:spLocks noGrp="1"/>
          </p:cNvSpPr>
          <p:nvPr>
            <p:ph idx="1"/>
          </p:nvPr>
        </p:nvSpPr>
        <p:spPr/>
        <p:txBody>
          <a:bodyPr/>
          <a:lstStyle/>
          <a:p>
            <a:r>
              <a:rPr lang="en-US" dirty="0"/>
              <a:t>Management of metabolic risk factors</a:t>
            </a:r>
          </a:p>
          <a:p>
            <a:r>
              <a:rPr lang="en-US" dirty="0"/>
              <a:t>Alcohol abstinence</a:t>
            </a:r>
          </a:p>
          <a:p>
            <a:r>
              <a:rPr lang="en-US" dirty="0"/>
              <a:t>Vaccination against hepatitis A and B</a:t>
            </a:r>
          </a:p>
          <a:p>
            <a:r>
              <a:rPr lang="en-US" dirty="0"/>
              <a:t>Weight loss with a goal of 5-7% weight loss</a:t>
            </a:r>
          </a:p>
          <a:p>
            <a:pPr lvl="1"/>
            <a:r>
              <a:rPr lang="en-US" dirty="0"/>
              <a:t>Semaglutide: guideline-recommended for MASH with F2-3 fibrosis</a:t>
            </a:r>
          </a:p>
        </p:txBody>
      </p:sp>
    </p:spTree>
    <p:extLst>
      <p:ext uri="{BB962C8B-B14F-4D97-AF65-F5344CB8AC3E}">
        <p14:creationId xmlns:p14="http://schemas.microsoft.com/office/powerpoint/2010/main" val="1238052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A57CA-34DA-53C2-AA4C-2E12CC43ABC0}"/>
              </a:ext>
            </a:extLst>
          </p:cNvPr>
          <p:cNvSpPr>
            <a:spLocks noGrp="1"/>
          </p:cNvSpPr>
          <p:nvPr>
            <p:ph type="title"/>
          </p:nvPr>
        </p:nvSpPr>
        <p:spPr/>
        <p:txBody>
          <a:bodyPr/>
          <a:lstStyle/>
          <a:p>
            <a:r>
              <a:rPr lang="en-US" dirty="0"/>
              <a:t>Hepatitis A Virus</a:t>
            </a:r>
          </a:p>
        </p:txBody>
      </p:sp>
      <p:sp>
        <p:nvSpPr>
          <p:cNvPr id="3" name="Content Placeholder 2">
            <a:extLst>
              <a:ext uri="{FF2B5EF4-FFF2-40B4-BE49-F238E27FC236}">
                <a16:creationId xmlns:a16="http://schemas.microsoft.com/office/drawing/2014/main" id="{3E2E9E78-EC51-31F9-620E-6169EFD3EAFD}"/>
              </a:ext>
            </a:extLst>
          </p:cNvPr>
          <p:cNvSpPr>
            <a:spLocks noGrp="1"/>
          </p:cNvSpPr>
          <p:nvPr>
            <p:ph idx="1"/>
          </p:nvPr>
        </p:nvSpPr>
        <p:spPr/>
        <p:txBody>
          <a:bodyPr/>
          <a:lstStyle/>
          <a:p>
            <a:r>
              <a:rPr lang="en-US" dirty="0"/>
              <a:t>Risk factors for hep A and hep C overlap (</a:t>
            </a:r>
            <a:r>
              <a:rPr lang="en-US" dirty="0" err="1"/>
              <a:t>ie</a:t>
            </a:r>
            <a:r>
              <a:rPr lang="en-US" dirty="0"/>
              <a:t>, homelessness, IDU, MSM)</a:t>
            </a:r>
          </a:p>
          <a:p>
            <a:pPr lvl="1"/>
            <a:r>
              <a:rPr lang="en-US" dirty="0"/>
              <a:t>While not found to cause chronic hep A infection, can become relapsing especially in immunocompromised</a:t>
            </a:r>
          </a:p>
          <a:p>
            <a:pPr lvl="1"/>
            <a:r>
              <a:rPr lang="en-US" dirty="0"/>
              <a:t>70% of adults do develop symptomatic acute hepatitis </a:t>
            </a:r>
          </a:p>
          <a:p>
            <a:pPr lvl="1"/>
            <a:r>
              <a:rPr lang="en-US" dirty="0"/>
              <a:t>Acute liver failure: rare, &lt;1%, but more likely if other comorbid liver diseases present</a:t>
            </a:r>
          </a:p>
          <a:p>
            <a:r>
              <a:rPr lang="en-US" dirty="0"/>
              <a:t>Assess for immunity at time of intake with hep A antibody</a:t>
            </a:r>
          </a:p>
          <a:p>
            <a:pPr lvl="1"/>
            <a:r>
              <a:rPr lang="en-US" dirty="0"/>
              <a:t>Vaccinate if non-immune</a:t>
            </a:r>
          </a:p>
          <a:p>
            <a:endParaRPr lang="en-US" dirty="0"/>
          </a:p>
        </p:txBody>
      </p:sp>
    </p:spTree>
    <p:extLst>
      <p:ext uri="{BB962C8B-B14F-4D97-AF65-F5344CB8AC3E}">
        <p14:creationId xmlns:p14="http://schemas.microsoft.com/office/powerpoint/2010/main" val="34673408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22316-D9D0-7F23-65E4-9E2352D5C81A}"/>
              </a:ext>
            </a:extLst>
          </p:cNvPr>
          <p:cNvSpPr>
            <a:spLocks noGrp="1"/>
          </p:cNvSpPr>
          <p:nvPr>
            <p:ph type="title"/>
          </p:nvPr>
        </p:nvSpPr>
        <p:spPr/>
        <p:txBody>
          <a:bodyPr/>
          <a:lstStyle/>
          <a:p>
            <a:r>
              <a:rPr lang="en-US" dirty="0"/>
              <a:t>Takeaways</a:t>
            </a:r>
          </a:p>
        </p:txBody>
      </p:sp>
      <p:sp>
        <p:nvSpPr>
          <p:cNvPr id="3" name="Content Placeholder 2">
            <a:extLst>
              <a:ext uri="{FF2B5EF4-FFF2-40B4-BE49-F238E27FC236}">
                <a16:creationId xmlns:a16="http://schemas.microsoft.com/office/drawing/2014/main" id="{AA307496-E144-704B-316D-7E66949EFB98}"/>
              </a:ext>
            </a:extLst>
          </p:cNvPr>
          <p:cNvSpPr>
            <a:spLocks noGrp="1"/>
          </p:cNvSpPr>
          <p:nvPr>
            <p:ph idx="1"/>
          </p:nvPr>
        </p:nvSpPr>
        <p:spPr/>
        <p:txBody>
          <a:bodyPr/>
          <a:lstStyle/>
          <a:p>
            <a:r>
              <a:rPr lang="en-US" dirty="0"/>
              <a:t>Co-occurring conditions, whether other bloodborne viruses or metabolic-related, increase the risk of existing liver damage associated with chronic hepatitis C infection</a:t>
            </a:r>
          </a:p>
          <a:p>
            <a:r>
              <a:rPr lang="en-US" dirty="0"/>
              <a:t>HIV/HCV coinfection: management of treatment-naïve patients without cirrhosis (or with compensated cirrhosis) is largely the same as for HCV infection alone – use resources (</a:t>
            </a:r>
            <a:r>
              <a:rPr lang="en-US" dirty="0" err="1"/>
              <a:t>ie</a:t>
            </a:r>
            <a:r>
              <a:rPr lang="en-US" dirty="0"/>
              <a:t> Liverpool) to assess for drug-drug interactions</a:t>
            </a:r>
          </a:p>
          <a:p>
            <a:r>
              <a:rPr lang="en-US" dirty="0"/>
              <a:t>HBV/HCV coinfection: risks of HBV reactivation exist with initiation of DAA’s – consider concurrently treating HBV</a:t>
            </a:r>
          </a:p>
          <a:p>
            <a:pPr lvl="1"/>
            <a:r>
              <a:rPr lang="en-US" dirty="0"/>
              <a:t>And if a patient has known HIV/HBV/HCV infection, they must be on an HIV regimen with hepatitis B coverage before starting HCV treatment</a:t>
            </a:r>
          </a:p>
          <a:p>
            <a:r>
              <a:rPr lang="en-US" dirty="0"/>
              <a:t>The role of the interdisciplinary team (for management of comorbid HCV and substance use disorders) is evidence-based!</a:t>
            </a:r>
          </a:p>
          <a:p>
            <a:r>
              <a:rPr lang="en-US" dirty="0"/>
              <a:t>Utilize your local resources!!  </a:t>
            </a:r>
          </a:p>
        </p:txBody>
      </p:sp>
    </p:spTree>
    <p:extLst>
      <p:ext uri="{BB962C8B-B14F-4D97-AF65-F5344CB8AC3E}">
        <p14:creationId xmlns:p14="http://schemas.microsoft.com/office/powerpoint/2010/main" val="22925473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CF740-FBC0-E113-3002-FE8985706813}"/>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2E0FD277-1381-F413-8968-245EA39F444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815225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53A42-0A1B-C47B-7B23-D9DEBCD854B8}"/>
              </a:ext>
            </a:extLst>
          </p:cNvPr>
          <p:cNvSpPr>
            <a:spLocks noGrp="1"/>
          </p:cNvSpPr>
          <p:nvPr>
            <p:ph type="title"/>
          </p:nvPr>
        </p:nvSpPr>
        <p:spPr/>
        <p:txBody>
          <a:bodyPr/>
          <a:lstStyle/>
          <a:p>
            <a:r>
              <a:rPr lang="en-US" dirty="0"/>
              <a:t>Screening for coinfection </a:t>
            </a:r>
          </a:p>
        </p:txBody>
      </p:sp>
      <p:sp>
        <p:nvSpPr>
          <p:cNvPr id="3" name="Content Placeholder 2">
            <a:extLst>
              <a:ext uri="{FF2B5EF4-FFF2-40B4-BE49-F238E27FC236}">
                <a16:creationId xmlns:a16="http://schemas.microsoft.com/office/drawing/2014/main" id="{9429F44C-EFCB-2A17-85A3-F6784CAA289D}"/>
              </a:ext>
            </a:extLst>
          </p:cNvPr>
          <p:cNvSpPr>
            <a:spLocks noGrp="1"/>
          </p:cNvSpPr>
          <p:nvPr>
            <p:ph idx="1"/>
          </p:nvPr>
        </p:nvSpPr>
        <p:spPr/>
        <p:txBody>
          <a:bodyPr>
            <a:normAutofit/>
          </a:bodyPr>
          <a:lstStyle/>
          <a:p>
            <a:r>
              <a:rPr lang="en-US" sz="2400" dirty="0"/>
              <a:t>At time of HCV diagnosis:</a:t>
            </a:r>
          </a:p>
          <a:p>
            <a:pPr lvl="1"/>
            <a:r>
              <a:rPr lang="en-US" sz="2400" dirty="0"/>
              <a:t>HIV screening:</a:t>
            </a:r>
          </a:p>
          <a:p>
            <a:pPr lvl="2"/>
            <a:r>
              <a:rPr lang="en-US" sz="2400" dirty="0"/>
              <a:t>HIV 4</a:t>
            </a:r>
            <a:r>
              <a:rPr lang="en-US" sz="2400" baseline="30000" dirty="0"/>
              <a:t>th</a:t>
            </a:r>
            <a:r>
              <a:rPr lang="en-US" sz="2400" dirty="0"/>
              <a:t> gen antigen/antibody </a:t>
            </a:r>
          </a:p>
          <a:p>
            <a:pPr lvl="2"/>
            <a:r>
              <a:rPr lang="en-US" sz="2400" dirty="0"/>
              <a:t>Including HIV RNA testing if concern for acute HIV</a:t>
            </a:r>
          </a:p>
          <a:p>
            <a:pPr lvl="1"/>
            <a:r>
              <a:rPr lang="en-US" sz="2400" dirty="0"/>
              <a:t>Hepatitis B screening:</a:t>
            </a:r>
          </a:p>
          <a:p>
            <a:pPr lvl="2"/>
            <a:r>
              <a:rPr lang="en-US" sz="2400" dirty="0"/>
              <a:t>HBsAg – surface antigen</a:t>
            </a:r>
          </a:p>
          <a:p>
            <a:pPr lvl="2"/>
            <a:r>
              <a:rPr lang="en-US" sz="2400" dirty="0" err="1"/>
              <a:t>HBsAb</a:t>
            </a:r>
            <a:r>
              <a:rPr lang="en-US" sz="2400" dirty="0"/>
              <a:t> – surface antibody</a:t>
            </a:r>
          </a:p>
          <a:p>
            <a:pPr lvl="2"/>
            <a:r>
              <a:rPr lang="en-US" sz="2400" dirty="0" err="1"/>
              <a:t>HBcAb</a:t>
            </a:r>
            <a:r>
              <a:rPr lang="en-US" sz="2400" dirty="0"/>
              <a:t> – core antibody</a:t>
            </a:r>
          </a:p>
          <a:p>
            <a:pPr lvl="1"/>
            <a:r>
              <a:rPr lang="en-US" sz="2400" dirty="0"/>
              <a:t>Hepatitis A screening:</a:t>
            </a:r>
          </a:p>
          <a:p>
            <a:pPr lvl="2"/>
            <a:r>
              <a:rPr lang="en-US" sz="2400" dirty="0"/>
              <a:t>HAV antibody </a:t>
            </a:r>
          </a:p>
          <a:p>
            <a:r>
              <a:rPr lang="en-US" sz="2400" dirty="0"/>
              <a:t>Additional screening: substance use, sexual histories</a:t>
            </a:r>
          </a:p>
        </p:txBody>
      </p:sp>
    </p:spTree>
    <p:extLst>
      <p:ext uri="{BB962C8B-B14F-4D97-AF65-F5344CB8AC3E}">
        <p14:creationId xmlns:p14="http://schemas.microsoft.com/office/powerpoint/2010/main" val="3594060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74F22-BCF4-2C43-F703-298FE886F8F6}"/>
              </a:ext>
            </a:extLst>
          </p:cNvPr>
          <p:cNvSpPr>
            <a:spLocks noGrp="1"/>
          </p:cNvSpPr>
          <p:nvPr>
            <p:ph type="title"/>
          </p:nvPr>
        </p:nvSpPr>
        <p:spPr/>
        <p:txBody>
          <a:bodyPr/>
          <a:lstStyle/>
          <a:p>
            <a:r>
              <a:rPr lang="en-US" dirty="0"/>
              <a:t>HIV Coinfection: Epidemiology</a:t>
            </a:r>
          </a:p>
        </p:txBody>
      </p:sp>
      <p:sp>
        <p:nvSpPr>
          <p:cNvPr id="3" name="Content Placeholder 2">
            <a:extLst>
              <a:ext uri="{FF2B5EF4-FFF2-40B4-BE49-F238E27FC236}">
                <a16:creationId xmlns:a16="http://schemas.microsoft.com/office/drawing/2014/main" id="{CCF1184A-2A3A-E19B-64D0-5F401F620252}"/>
              </a:ext>
            </a:extLst>
          </p:cNvPr>
          <p:cNvSpPr>
            <a:spLocks noGrp="1"/>
          </p:cNvSpPr>
          <p:nvPr>
            <p:ph idx="1"/>
          </p:nvPr>
        </p:nvSpPr>
        <p:spPr/>
        <p:txBody>
          <a:bodyPr>
            <a:normAutofit/>
          </a:bodyPr>
          <a:lstStyle/>
          <a:p>
            <a:r>
              <a:rPr lang="en-US" sz="2400" dirty="0"/>
              <a:t>5% of US adults with HCV have HIV coinfection</a:t>
            </a:r>
          </a:p>
          <a:p>
            <a:pPr lvl="1"/>
            <a:r>
              <a:rPr lang="en-US" sz="2400" dirty="0"/>
              <a:t>Conversely, 6-30% of people with HIV (PWH) in the US have HCV coinfection, with wide variation based on specific risk factors</a:t>
            </a:r>
          </a:p>
          <a:p>
            <a:r>
              <a:rPr lang="en-US" sz="2400" dirty="0"/>
              <a:t>Routes of transmission for HCV and HIV are similar, though HCV is 10x more infectious percutaneously </a:t>
            </a:r>
          </a:p>
          <a:p>
            <a:pPr marL="914400" lvl="2" indent="0">
              <a:buNone/>
            </a:pPr>
            <a:endParaRPr lang="en-US" dirty="0"/>
          </a:p>
        </p:txBody>
      </p:sp>
    </p:spTree>
    <p:extLst>
      <p:ext uri="{BB962C8B-B14F-4D97-AF65-F5344CB8AC3E}">
        <p14:creationId xmlns:p14="http://schemas.microsoft.com/office/powerpoint/2010/main" val="377956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3DF0-79C9-C82E-1457-D39B7B06F77A}"/>
              </a:ext>
            </a:extLst>
          </p:cNvPr>
          <p:cNvSpPr>
            <a:spLocks noGrp="1"/>
          </p:cNvSpPr>
          <p:nvPr>
            <p:ph type="title"/>
          </p:nvPr>
        </p:nvSpPr>
        <p:spPr/>
        <p:txBody>
          <a:bodyPr/>
          <a:lstStyle/>
          <a:p>
            <a:r>
              <a:rPr lang="en-US" dirty="0"/>
              <a:t>HIV Coinfection: Natural History</a:t>
            </a:r>
          </a:p>
        </p:txBody>
      </p:sp>
      <p:sp>
        <p:nvSpPr>
          <p:cNvPr id="8" name="Content Placeholder 7">
            <a:extLst>
              <a:ext uri="{FF2B5EF4-FFF2-40B4-BE49-F238E27FC236}">
                <a16:creationId xmlns:a16="http://schemas.microsoft.com/office/drawing/2014/main" id="{6F629408-9586-7B4C-87FC-259490B02099}"/>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CAAC9C6D-8427-D3CD-E549-8A72F0A660C6}"/>
              </a:ext>
            </a:extLst>
          </p:cNvPr>
          <p:cNvPicPr>
            <a:picLocks noChangeAspect="1"/>
          </p:cNvPicPr>
          <p:nvPr/>
        </p:nvPicPr>
        <p:blipFill>
          <a:blip r:embed="rId3"/>
          <a:stretch>
            <a:fillRect/>
          </a:stretch>
        </p:blipFill>
        <p:spPr>
          <a:xfrm>
            <a:off x="4059192" y="1309956"/>
            <a:ext cx="6622972" cy="4228943"/>
          </a:xfrm>
          <a:prstGeom prst="rect">
            <a:avLst/>
          </a:prstGeom>
        </p:spPr>
      </p:pic>
      <p:sp>
        <p:nvSpPr>
          <p:cNvPr id="6" name="TextBox 5">
            <a:extLst>
              <a:ext uri="{FF2B5EF4-FFF2-40B4-BE49-F238E27FC236}">
                <a16:creationId xmlns:a16="http://schemas.microsoft.com/office/drawing/2014/main" id="{5ED9C06F-D9FF-21BC-0C54-989E8AACAB0A}"/>
              </a:ext>
            </a:extLst>
          </p:cNvPr>
          <p:cNvSpPr txBox="1"/>
          <p:nvPr/>
        </p:nvSpPr>
        <p:spPr>
          <a:xfrm>
            <a:off x="9704832" y="6611779"/>
            <a:ext cx="2577950" cy="246221"/>
          </a:xfrm>
          <a:prstGeom prst="rect">
            <a:avLst/>
          </a:prstGeom>
          <a:noFill/>
        </p:spPr>
        <p:txBody>
          <a:bodyPr wrap="none" rtlCol="0">
            <a:spAutoFit/>
          </a:bodyPr>
          <a:lstStyle/>
          <a:p>
            <a:r>
              <a:rPr lang="en-US" sz="1000" dirty="0"/>
              <a:t>Image: Chen, Feeney, Chung. </a:t>
            </a:r>
            <a:r>
              <a:rPr lang="en-US" sz="1000" i="1" dirty="0"/>
              <a:t>Nature</a:t>
            </a:r>
            <a:r>
              <a:rPr lang="en-US" sz="1000" dirty="0"/>
              <a:t> 2014. </a:t>
            </a:r>
          </a:p>
        </p:txBody>
      </p:sp>
    </p:spTree>
    <p:extLst>
      <p:ext uri="{BB962C8B-B14F-4D97-AF65-F5344CB8AC3E}">
        <p14:creationId xmlns:p14="http://schemas.microsoft.com/office/powerpoint/2010/main" val="1328910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45914-8357-0839-114B-0915C48A4AAD}"/>
              </a:ext>
            </a:extLst>
          </p:cNvPr>
          <p:cNvSpPr>
            <a:spLocks noGrp="1"/>
          </p:cNvSpPr>
          <p:nvPr>
            <p:ph type="title"/>
          </p:nvPr>
        </p:nvSpPr>
        <p:spPr/>
        <p:txBody>
          <a:bodyPr/>
          <a:lstStyle/>
          <a:p>
            <a:r>
              <a:rPr lang="en-US" dirty="0"/>
              <a:t>HIV Coinfection: a note on diagnosis</a:t>
            </a:r>
          </a:p>
        </p:txBody>
      </p:sp>
      <p:sp>
        <p:nvSpPr>
          <p:cNvPr id="3" name="Content Placeholder 2">
            <a:extLst>
              <a:ext uri="{FF2B5EF4-FFF2-40B4-BE49-F238E27FC236}">
                <a16:creationId xmlns:a16="http://schemas.microsoft.com/office/drawing/2014/main" id="{954F34DD-C3F3-01AF-7060-7FBAA2B443A4}"/>
              </a:ext>
            </a:extLst>
          </p:cNvPr>
          <p:cNvSpPr>
            <a:spLocks noGrp="1"/>
          </p:cNvSpPr>
          <p:nvPr>
            <p:ph idx="1"/>
          </p:nvPr>
        </p:nvSpPr>
        <p:spPr/>
        <p:txBody>
          <a:bodyPr/>
          <a:lstStyle/>
          <a:p>
            <a:r>
              <a:rPr lang="en-US" dirty="0"/>
              <a:t>Immunosuppressed patients (including PWH with a CD4 count of &lt;200 cells/mm</a:t>
            </a:r>
            <a:r>
              <a:rPr lang="en-US" baseline="30000" dirty="0"/>
              <a:t>3</a:t>
            </a:r>
            <a:r>
              <a:rPr lang="en-US" dirty="0"/>
              <a:t>) may have false negative HCV antibody testing and should have testing repeated when their immune systems are reconstituted</a:t>
            </a:r>
          </a:p>
          <a:p>
            <a:r>
              <a:rPr lang="en-US" dirty="0"/>
              <a:t>Can also be screened with an HCV RNA test if a more immediate result is needed</a:t>
            </a:r>
          </a:p>
          <a:p>
            <a:pPr lvl="1"/>
            <a:r>
              <a:rPr lang="en-US" dirty="0"/>
              <a:t>Typically detectable in patients within 1-2 weeks of infection</a:t>
            </a:r>
          </a:p>
          <a:p>
            <a:r>
              <a:rPr lang="en-US" dirty="0"/>
              <a:t>Periodic screening in PWH: annually in at-risk individuals </a:t>
            </a:r>
            <a:r>
              <a:rPr lang="en-US" dirty="0" err="1"/>
              <a:t>ie</a:t>
            </a:r>
            <a:r>
              <a:rPr lang="en-US" dirty="0"/>
              <a:t> MSM, trans women, and PWID</a:t>
            </a:r>
          </a:p>
        </p:txBody>
      </p:sp>
    </p:spTree>
    <p:extLst>
      <p:ext uri="{BB962C8B-B14F-4D97-AF65-F5344CB8AC3E}">
        <p14:creationId xmlns:p14="http://schemas.microsoft.com/office/powerpoint/2010/main" val="543630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FFD10-EC57-F2CB-EE2E-E902674D4A38}"/>
              </a:ext>
            </a:extLst>
          </p:cNvPr>
          <p:cNvSpPr>
            <a:spLocks noGrp="1"/>
          </p:cNvSpPr>
          <p:nvPr>
            <p:ph type="title"/>
          </p:nvPr>
        </p:nvSpPr>
        <p:spPr/>
        <p:txBody>
          <a:bodyPr/>
          <a:lstStyle/>
          <a:p>
            <a:r>
              <a:rPr lang="en-US" dirty="0"/>
              <a:t>HIV Coinfection: treatment considerations</a:t>
            </a:r>
          </a:p>
        </p:txBody>
      </p:sp>
      <p:sp>
        <p:nvSpPr>
          <p:cNvPr id="3" name="Content Placeholder 2">
            <a:extLst>
              <a:ext uri="{FF2B5EF4-FFF2-40B4-BE49-F238E27FC236}">
                <a16:creationId xmlns:a16="http://schemas.microsoft.com/office/drawing/2014/main" id="{E314E152-55C1-C233-0D30-08D3F33CD112}"/>
              </a:ext>
            </a:extLst>
          </p:cNvPr>
          <p:cNvSpPr>
            <a:spLocks noGrp="1"/>
          </p:cNvSpPr>
          <p:nvPr>
            <p:ph idx="1"/>
          </p:nvPr>
        </p:nvSpPr>
        <p:spPr/>
        <p:txBody>
          <a:bodyPr>
            <a:normAutofit/>
          </a:bodyPr>
          <a:lstStyle/>
          <a:p>
            <a:r>
              <a:rPr lang="en-US" dirty="0"/>
              <a:t>With current direct-acting antivirals: sustained virologic response (SVR) rates are comparable between patients with coinfection and those with HCV </a:t>
            </a:r>
            <a:r>
              <a:rPr lang="en-US" dirty="0" err="1"/>
              <a:t>monoinfection</a:t>
            </a:r>
            <a:endParaRPr lang="en-US" dirty="0"/>
          </a:p>
          <a:p>
            <a:r>
              <a:rPr lang="en-US" dirty="0"/>
              <a:t>Studies show that PWH do not necessarily need additional follow-up in the course of HCV treatment to reach strong outcomes</a:t>
            </a:r>
          </a:p>
          <a:p>
            <a:pPr lvl="1"/>
            <a:r>
              <a:rPr lang="en-US" dirty="0"/>
              <a:t>MINMON: Of the 400 participants, 399 initiated sofosbuvir/</a:t>
            </a:r>
            <a:r>
              <a:rPr lang="en-US" dirty="0" err="1"/>
              <a:t>velpatasvir</a:t>
            </a:r>
            <a:r>
              <a:rPr lang="en-US" dirty="0"/>
              <a:t> treatment. At entry, 166 (42%) were living with HIV, and 94.6% achieved SVR, similar to those without HIV (95.3%)</a:t>
            </a:r>
          </a:p>
          <a:p>
            <a:pPr lvl="1"/>
            <a:r>
              <a:rPr lang="en-US" dirty="0"/>
              <a:t>EXPEDITION-2: pan-genotype + HIV coinfection – treated with </a:t>
            </a:r>
            <a:r>
              <a:rPr lang="en-US" dirty="0" err="1"/>
              <a:t>glecaprevir-pibrentasvir</a:t>
            </a:r>
            <a:endParaRPr lang="en-US" dirty="0"/>
          </a:p>
          <a:p>
            <a:pPr lvl="2"/>
            <a:r>
              <a:rPr lang="en-US" dirty="0"/>
              <a:t>No cirrhosis: 8 weeks; compensated cirrhosis: 12 weeks</a:t>
            </a:r>
          </a:p>
          <a:p>
            <a:pPr lvl="2"/>
            <a:r>
              <a:rPr lang="en-US" dirty="0"/>
              <a:t>Most common ART regimens: dolutegravir, </a:t>
            </a:r>
            <a:r>
              <a:rPr lang="en-US" dirty="0" err="1"/>
              <a:t>raltegravir</a:t>
            </a:r>
            <a:r>
              <a:rPr lang="en-US" dirty="0"/>
              <a:t>, rilpivirine-anchored</a:t>
            </a:r>
          </a:p>
          <a:p>
            <a:pPr lvl="2"/>
            <a:r>
              <a:rPr lang="en-US" dirty="0"/>
              <a:t>SVR12: 98% </a:t>
            </a:r>
          </a:p>
          <a:p>
            <a:pPr marL="0" indent="0">
              <a:buNone/>
            </a:pPr>
            <a:endParaRPr lang="en-US" dirty="0"/>
          </a:p>
          <a:p>
            <a:pPr lvl="1"/>
            <a:endParaRPr lang="en-US" dirty="0"/>
          </a:p>
        </p:txBody>
      </p:sp>
    </p:spTree>
    <p:extLst>
      <p:ext uri="{BB962C8B-B14F-4D97-AF65-F5344CB8AC3E}">
        <p14:creationId xmlns:p14="http://schemas.microsoft.com/office/powerpoint/2010/main" val="3739701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4F3D3-4096-FC4D-A6FD-3956EB3BDB4B}"/>
              </a:ext>
            </a:extLst>
          </p:cNvPr>
          <p:cNvSpPr>
            <a:spLocks noGrp="1"/>
          </p:cNvSpPr>
          <p:nvPr>
            <p:ph type="title"/>
          </p:nvPr>
        </p:nvSpPr>
        <p:spPr/>
        <p:txBody>
          <a:bodyPr/>
          <a:lstStyle/>
          <a:p>
            <a:r>
              <a:rPr lang="en-US" dirty="0"/>
              <a:t>HIV Coinfection: treatment considerations</a:t>
            </a:r>
          </a:p>
        </p:txBody>
      </p:sp>
      <p:sp>
        <p:nvSpPr>
          <p:cNvPr id="3" name="Content Placeholder 2">
            <a:extLst>
              <a:ext uri="{FF2B5EF4-FFF2-40B4-BE49-F238E27FC236}">
                <a16:creationId xmlns:a16="http://schemas.microsoft.com/office/drawing/2014/main" id="{5DC06F8C-93D6-2DDA-F7F2-376C27810914}"/>
              </a:ext>
            </a:extLst>
          </p:cNvPr>
          <p:cNvSpPr>
            <a:spLocks noGrp="1"/>
          </p:cNvSpPr>
          <p:nvPr>
            <p:ph idx="1"/>
          </p:nvPr>
        </p:nvSpPr>
        <p:spPr/>
        <p:txBody>
          <a:bodyPr>
            <a:normAutofit/>
          </a:bodyPr>
          <a:lstStyle/>
          <a:p>
            <a:r>
              <a:rPr lang="en-US" sz="2400" b="1" dirty="0"/>
              <a:t>HIV: not excluded from “simplified treatment criteria” per AASLD guidelines (for treatment-naïve persons +/- compensated cirrhosis)</a:t>
            </a:r>
          </a:p>
          <a:p>
            <a:r>
              <a:rPr lang="en-US" sz="2400" dirty="0"/>
              <a:t>Main considerations: </a:t>
            </a:r>
          </a:p>
          <a:p>
            <a:pPr lvl="1"/>
            <a:r>
              <a:rPr lang="en-US" sz="2400" dirty="0"/>
              <a:t>Drug-drug interactions</a:t>
            </a:r>
          </a:p>
          <a:p>
            <a:pPr lvl="1"/>
            <a:r>
              <a:rPr lang="en-US" sz="2400" dirty="0"/>
              <a:t>Possible effect on treatment duration</a:t>
            </a:r>
          </a:p>
          <a:p>
            <a:pPr lvl="1"/>
            <a:r>
              <a:rPr lang="en-US" sz="2400" dirty="0"/>
              <a:t>Hepatitis B status </a:t>
            </a:r>
          </a:p>
        </p:txBody>
      </p:sp>
    </p:spTree>
    <p:extLst>
      <p:ext uri="{BB962C8B-B14F-4D97-AF65-F5344CB8AC3E}">
        <p14:creationId xmlns:p14="http://schemas.microsoft.com/office/powerpoint/2010/main" val="2008200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648AA-B832-B2DB-808F-3284017472BA}"/>
              </a:ext>
            </a:extLst>
          </p:cNvPr>
          <p:cNvSpPr>
            <a:spLocks noGrp="1"/>
          </p:cNvSpPr>
          <p:nvPr>
            <p:ph type="title"/>
          </p:nvPr>
        </p:nvSpPr>
        <p:spPr/>
        <p:txBody>
          <a:bodyPr/>
          <a:lstStyle/>
          <a:p>
            <a:r>
              <a:rPr lang="en-US" dirty="0"/>
              <a:t>HIV Coinfection: drug-drug interactions</a:t>
            </a:r>
          </a:p>
        </p:txBody>
      </p:sp>
      <p:sp>
        <p:nvSpPr>
          <p:cNvPr id="3" name="Content Placeholder 2">
            <a:extLst>
              <a:ext uri="{FF2B5EF4-FFF2-40B4-BE49-F238E27FC236}">
                <a16:creationId xmlns:a16="http://schemas.microsoft.com/office/drawing/2014/main" id="{D301BEA9-4A8D-B9AC-D249-C4A6E4E1198B}"/>
              </a:ext>
            </a:extLst>
          </p:cNvPr>
          <p:cNvSpPr>
            <a:spLocks noGrp="1"/>
          </p:cNvSpPr>
          <p:nvPr>
            <p:ph idx="1"/>
          </p:nvPr>
        </p:nvSpPr>
        <p:spPr/>
        <p:txBody>
          <a:bodyPr>
            <a:normAutofit/>
          </a:bodyPr>
          <a:lstStyle/>
          <a:p>
            <a:pPr marL="0" indent="0">
              <a:buNone/>
            </a:pPr>
            <a:endParaRPr lang="en-US" dirty="0"/>
          </a:p>
          <a:p>
            <a:r>
              <a:rPr lang="en-US" dirty="0"/>
              <a:t>Liverpool Hep Drug Interactions (also: Liverpool HIV Drug Interactions)</a:t>
            </a:r>
          </a:p>
          <a:p>
            <a:pPr lvl="1"/>
            <a:r>
              <a:rPr lang="en-US" dirty="0">
                <a:hlinkClick r:id="rId3"/>
              </a:rPr>
              <a:t>https://www.hep-druginteractions.org/checker</a:t>
            </a:r>
            <a:r>
              <a:rPr lang="en-US" dirty="0"/>
              <a:t> </a:t>
            </a:r>
          </a:p>
          <a:p>
            <a:pPr lvl="1"/>
            <a:r>
              <a:rPr lang="en-US" dirty="0">
                <a:hlinkClick r:id="rId4"/>
              </a:rPr>
              <a:t>https://www.hiv-druginteractions.org/checker</a:t>
            </a:r>
            <a:r>
              <a:rPr lang="en-US" dirty="0"/>
              <a:t> </a:t>
            </a:r>
          </a:p>
          <a:p>
            <a:pPr lvl="1"/>
            <a:endParaRPr lang="en-US" dirty="0"/>
          </a:p>
          <a:p>
            <a:pPr lvl="1"/>
            <a:endParaRPr lang="en-US" dirty="0"/>
          </a:p>
          <a:p>
            <a:pPr marL="457200" lvl="1" indent="0">
              <a:buNone/>
            </a:pPr>
            <a:endParaRPr lang="en-US" dirty="0"/>
          </a:p>
        </p:txBody>
      </p:sp>
      <p:pic>
        <p:nvPicPr>
          <p:cNvPr id="5" name="Picture 4">
            <a:extLst>
              <a:ext uri="{FF2B5EF4-FFF2-40B4-BE49-F238E27FC236}">
                <a16:creationId xmlns:a16="http://schemas.microsoft.com/office/drawing/2014/main" id="{184C95CE-B28A-48D5-B79A-D501D2ABA0E7}"/>
              </a:ext>
            </a:extLst>
          </p:cNvPr>
          <p:cNvPicPr>
            <a:picLocks noChangeAspect="1"/>
          </p:cNvPicPr>
          <p:nvPr/>
        </p:nvPicPr>
        <p:blipFill>
          <a:blip r:embed="rId5"/>
          <a:stretch>
            <a:fillRect/>
          </a:stretch>
        </p:blipFill>
        <p:spPr>
          <a:xfrm>
            <a:off x="5313896" y="334537"/>
            <a:ext cx="3831562" cy="2118731"/>
          </a:xfrm>
          <a:prstGeom prst="rect">
            <a:avLst/>
          </a:prstGeom>
        </p:spPr>
      </p:pic>
      <p:pic>
        <p:nvPicPr>
          <p:cNvPr id="7" name="Picture 6">
            <a:extLst>
              <a:ext uri="{FF2B5EF4-FFF2-40B4-BE49-F238E27FC236}">
                <a16:creationId xmlns:a16="http://schemas.microsoft.com/office/drawing/2014/main" id="{1816369F-BC9B-29A0-3371-1E926DA8B2B1}"/>
              </a:ext>
            </a:extLst>
          </p:cNvPr>
          <p:cNvPicPr>
            <a:picLocks noChangeAspect="1"/>
          </p:cNvPicPr>
          <p:nvPr/>
        </p:nvPicPr>
        <p:blipFill>
          <a:blip r:embed="rId6"/>
          <a:stretch>
            <a:fillRect/>
          </a:stretch>
        </p:blipFill>
        <p:spPr>
          <a:xfrm>
            <a:off x="5196468" y="4058264"/>
            <a:ext cx="4200633" cy="2456055"/>
          </a:xfrm>
          <a:prstGeom prst="rect">
            <a:avLst/>
          </a:prstGeom>
        </p:spPr>
      </p:pic>
    </p:spTree>
    <p:extLst>
      <p:ext uri="{BB962C8B-B14F-4D97-AF65-F5344CB8AC3E}">
        <p14:creationId xmlns:p14="http://schemas.microsoft.com/office/powerpoint/2010/main" val="2728498341"/>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Frame</Template>
  <TotalTime>6030</TotalTime>
  <Words>2743</Words>
  <Application>Microsoft Macintosh PowerPoint</Application>
  <PresentationFormat>Widescreen</PresentationFormat>
  <Paragraphs>216</Paragraphs>
  <Slides>27</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Aptos</vt:lpstr>
      <vt:lpstr>Corbel</vt:lpstr>
      <vt:lpstr>Wingdings</vt:lpstr>
      <vt:lpstr>Wingdings 2</vt:lpstr>
      <vt:lpstr>Frame</vt:lpstr>
      <vt:lpstr>Management of Co-Occurring Conditions: HIV, HBV, SUD MA Hepatitis C ECHO</vt:lpstr>
      <vt:lpstr>Learning Objectives</vt:lpstr>
      <vt:lpstr>Screening for coinfection </vt:lpstr>
      <vt:lpstr>HIV Coinfection: Epidemiology</vt:lpstr>
      <vt:lpstr>HIV Coinfection: Natural History</vt:lpstr>
      <vt:lpstr>HIV Coinfection: a note on diagnosis</vt:lpstr>
      <vt:lpstr>HIV Coinfection: treatment considerations</vt:lpstr>
      <vt:lpstr>HIV Coinfection: treatment considerations</vt:lpstr>
      <vt:lpstr>HIV Coinfection: drug-drug interactions</vt:lpstr>
      <vt:lpstr>HIV Coinfection: drug-drug interactions</vt:lpstr>
      <vt:lpstr>HIV Coinfection: treatment recommendations</vt:lpstr>
      <vt:lpstr>HIV Coinfection: exclusions to simplified treatment</vt:lpstr>
      <vt:lpstr>HIV Coinfection: treatment considerations</vt:lpstr>
      <vt:lpstr>Hepatitis B Coinfection</vt:lpstr>
      <vt:lpstr>Hepatitis B Coinfection: diagnosis</vt:lpstr>
      <vt:lpstr>Hepatitis B Coinfection: treatment guidelines</vt:lpstr>
      <vt:lpstr>Hepatitis B Coinfection: treatment considerations</vt:lpstr>
      <vt:lpstr>Hepatitis B Coinfection: treatment recommendations</vt:lpstr>
      <vt:lpstr>Substance use disorder</vt:lpstr>
      <vt:lpstr>Substance use disorder</vt:lpstr>
      <vt:lpstr>Integrating harm reduction/MAT into HCV care</vt:lpstr>
      <vt:lpstr>MASLD</vt:lpstr>
      <vt:lpstr>MASLD: diagnostic criteria</vt:lpstr>
      <vt:lpstr>MASLD: treatment considerations</vt:lpstr>
      <vt:lpstr>Hepatitis A Virus</vt:lpstr>
      <vt:lpstr>Takeaways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Emily Min</dc:creator>
  <cp:lastModifiedBy>Foley, G Susan</cp:lastModifiedBy>
  <cp:revision>2</cp:revision>
  <dcterms:created xsi:type="dcterms:W3CDTF">2025-10-27T00:08:24Z</dcterms:created>
  <dcterms:modified xsi:type="dcterms:W3CDTF">2025-11-07T17:29:33Z</dcterms:modified>
</cp:coreProperties>
</file>