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676" r:id="rId3"/>
    <p:sldMasterId id="2147483696" r:id="rId4"/>
  </p:sldMasterIdLst>
  <p:notesMasterIdLst>
    <p:notesMasterId r:id="rId42"/>
  </p:notesMasterIdLst>
  <p:sldIdLst>
    <p:sldId id="256" r:id="rId5"/>
    <p:sldId id="294" r:id="rId6"/>
    <p:sldId id="259" r:id="rId7"/>
    <p:sldId id="258" r:id="rId8"/>
    <p:sldId id="260" r:id="rId9"/>
    <p:sldId id="261" r:id="rId10"/>
    <p:sldId id="262" r:id="rId11"/>
    <p:sldId id="263" r:id="rId12"/>
    <p:sldId id="30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1" r:id="rId21"/>
    <p:sldId id="308" r:id="rId22"/>
    <p:sldId id="277" r:id="rId23"/>
    <p:sldId id="278" r:id="rId24"/>
    <p:sldId id="299" r:id="rId25"/>
    <p:sldId id="281" r:id="rId26"/>
    <p:sldId id="282" r:id="rId27"/>
    <p:sldId id="288" r:id="rId28"/>
    <p:sldId id="283" r:id="rId29"/>
    <p:sldId id="284" r:id="rId30"/>
    <p:sldId id="285" r:id="rId31"/>
    <p:sldId id="287" r:id="rId32"/>
    <p:sldId id="309" r:id="rId33"/>
    <p:sldId id="310" r:id="rId34"/>
    <p:sldId id="286" r:id="rId35"/>
    <p:sldId id="304" r:id="rId36"/>
    <p:sldId id="305" r:id="rId37"/>
    <p:sldId id="306" r:id="rId38"/>
    <p:sldId id="307" r:id="rId39"/>
    <p:sldId id="303" r:id="rId40"/>
    <p:sldId id="292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>
        <p:scale>
          <a:sx n="94" d="100"/>
          <a:sy n="94" d="100"/>
        </p:scale>
        <p:origin x="1368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23746-325F-42DF-8E9E-9BF38CC4E8F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66040-6B93-428B-8754-D82B08FF2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6040-6B93-428B-8754-D82B08FF20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1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evidence comes from controlled trials involving</a:t>
            </a:r>
            <a:r>
              <a:rPr lang="en-US" baseline="0" dirty="0"/>
              <a:t> tens of thousands of pts and persons at risk for TB.</a:t>
            </a:r>
            <a:endParaRPr lang="en-US" dirty="0"/>
          </a:p>
          <a:p>
            <a:r>
              <a:rPr lang="en-US" dirty="0"/>
              <a:t>1983:</a:t>
            </a:r>
            <a:r>
              <a:rPr lang="en-US" baseline="0" dirty="0"/>
              <a:t> ALSO comments that 6mos INH evidence “… may confer a substantial degree of protection.”</a:t>
            </a:r>
          </a:p>
          <a:p>
            <a:r>
              <a:rPr lang="en-US" baseline="0" dirty="0"/>
              <a:t>1994:  ‘good evidence that 6mos INH confers a nearly comparable degree of protection.’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6040-6B93-428B-8754-D82B08FF20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6040-6B93-428B-8754-D82B08FF20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Fibrotic lesions on CXR, 7 European countries.</a:t>
            </a:r>
          </a:p>
          <a:p>
            <a:r>
              <a:rPr lang="en-US" dirty="0"/>
              <a:t>Reduction in cases over 5 yr f/u reported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6040-6B93-428B-8754-D82B08FF20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9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Bethel Alaska  USPHS studies 1957-59: households in 30 communities randomized to INH or placebo</a:t>
            </a:r>
            <a:r>
              <a:rPr lang="en-US" baseline="0" dirty="0"/>
              <a:t> x 1yr. 13 yr f/u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6040-6B93-428B-8754-D82B08FF20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Final analysis of the data was less rigorous than the original study design due to several factors, including LOW EVENT RATES and LOSS TO FOLLOW-UP 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D632-4EF0-4EBB-989A-88046E6D19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29833-2E27-4F68-AD23-564B2E0936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6040-6B93-428B-8754-D82B08FF20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2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6040-6B93-428B-8754-D82B08FF20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719067-8E4F-4038-BEB3-F096DF0BE288}"/>
              </a:ext>
            </a:extLst>
          </p:cNvPr>
          <p:cNvSpPr/>
          <p:nvPr/>
        </p:nvSpPr>
        <p:spPr>
          <a:xfrm>
            <a:off x="0" y="0"/>
            <a:ext cx="645795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EB757-F029-4549-AC6A-A039E6DAF6BB}"/>
              </a:ext>
            </a:extLst>
          </p:cNvPr>
          <p:cNvSpPr/>
          <p:nvPr/>
        </p:nvSpPr>
        <p:spPr>
          <a:xfrm>
            <a:off x="6694488" y="0"/>
            <a:ext cx="2449512" cy="6858000"/>
          </a:xfrm>
          <a:prstGeom prst="rect">
            <a:avLst/>
          </a:prstGeom>
          <a:solidFill>
            <a:srgbClr val="C72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5EC20-EAA3-435A-8810-1E92302C1F1B}"/>
              </a:ext>
            </a:extLst>
          </p:cNvPr>
          <p:cNvSpPr/>
          <p:nvPr/>
        </p:nvSpPr>
        <p:spPr>
          <a:xfrm>
            <a:off x="6457950" y="0"/>
            <a:ext cx="23653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F7409-55B0-4CAC-8628-8DC422FA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486400"/>
            <a:ext cx="152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743" y="1110457"/>
            <a:ext cx="4476466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743" y="3590132"/>
            <a:ext cx="4476466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2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C2C3C60-1839-466F-B315-EA6342BE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B232E86-DF20-4B8D-98F1-09063AAE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8984BF-E0EE-4049-845B-9C8FC60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9A92EDB-4E23-4BFB-BAE6-861B31DC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2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AFC20D96-B9B5-46AF-A41A-6936BD4C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1ECD7E5-B756-46F0-8E7F-3E97DD95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3EDE759-5D86-45B1-87BB-D2095800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B465C84-C934-4127-AD92-79EB4A12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E2F90-A191-423A-892C-58CBD39B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77BC2D-78DC-40B2-8A9E-E7A62F45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9A146C-B803-4BA9-9319-D1FD4E0D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50A671-0525-4F4C-8764-B2239E30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3AB46-AAA5-44AF-8FD6-55EE65FB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15D952-6760-46DE-B87C-6006C13C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3DE9B5-7955-47E2-8FAD-8B5907D4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F7F3B7-1F6B-41B6-ADE6-EC1D470D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1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11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71CD23-697B-40F2-BC6F-38816442EEFE}"/>
              </a:ext>
            </a:extLst>
          </p:cNvPr>
          <p:cNvCxnSpPr/>
          <p:nvPr/>
        </p:nvCxnSpPr>
        <p:spPr>
          <a:xfrm>
            <a:off x="0" y="1073150"/>
            <a:ext cx="9144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"/>
            <a:ext cx="9144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28805" y="1233377"/>
            <a:ext cx="4283708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29471" y="1233378"/>
            <a:ext cx="4476271" cy="50721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133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6B8C-1978-478D-AEAF-FBA031D58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71FBC-9129-4D79-9F8E-294EE66EE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A2F3-DB19-435C-912D-C3F061D6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BC1FA-1773-456C-8772-BFFB31D7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3A6EB-58CC-4E49-B9FE-7D613084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A72-6C4E-4091-9D6E-A680E1E0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93032-7B52-451E-805E-11BCEA734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343B5-26B6-4C70-B61B-6D061749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0FCF-1C1E-4966-B53D-1C4CDE04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6824E-DCE1-4CED-8164-8D0A86A2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3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9246-D5E2-489B-B0B7-C5194EA9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13E5-EA3A-43D9-AF3B-15E49CE07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9575D-1E72-44A6-87B1-1B3D3175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178FB-2C91-4BDC-9682-E57E9CF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EC9F8-0267-4FC2-A98A-74EA9904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5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DDD4-85B6-47B2-B548-3F82A0E3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8447-8B5C-4E5B-9BF0-8673F8C08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7C38B-AB2A-442E-A06A-D012ACAC1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DA5F9-A18A-45FF-A0D1-B8E18C55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0F366-E801-413C-B1BA-E9DF2AA5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F569F-F6D6-4368-A331-6FC43F63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2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D6FB7A-E17F-4026-9FC7-BA7E6E10449D}"/>
              </a:ext>
            </a:extLst>
          </p:cNvPr>
          <p:cNvCxnSpPr/>
          <p:nvPr/>
        </p:nvCxnSpPr>
        <p:spPr>
          <a:xfrm>
            <a:off x="0" y="1065213"/>
            <a:ext cx="9144000" cy="0"/>
          </a:xfrm>
          <a:prstGeom prst="line">
            <a:avLst/>
          </a:prstGeom>
          <a:ln w="38100">
            <a:solidFill>
              <a:srgbClr val="C72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9D53FAD-92DE-4DE3-B970-30076E5F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410"/>
            <a:ext cx="7886700" cy="740344"/>
          </a:xfrm>
        </p:spPr>
        <p:txBody>
          <a:bodyPr>
            <a:normAutofit/>
          </a:bodyPr>
          <a:lstStyle>
            <a:lvl1pPr>
              <a:defRPr sz="24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3959"/>
            <a:ext cx="7886700" cy="4703005"/>
          </a:xfrm>
        </p:spPr>
        <p:txBody>
          <a:bodyPr/>
          <a:lstStyle>
            <a:lvl1pPr>
              <a:defRPr sz="18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 sz="15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135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135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135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78FF661-7600-473A-9CA2-E88315E9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6BA2D6-88A9-4B05-A901-CBB00319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1841BC-476A-4BD2-9DBD-8749D340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41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79E3-81F2-47DC-9692-F033DBD1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37FB-5A00-4B76-B373-6E3FB470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D85E1-49A6-4A26-B6AB-4F3190F7D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38F15-DC64-4D38-B4B0-A17D49C38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515EE-38E5-4C6A-B017-E6775A804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9ECDB-AB32-4E56-9552-19624E9C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73566-ADBF-4B88-8485-2D9B155E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F1185-D8E5-4692-BA51-3188896E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45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48C1-D693-4465-A2E0-FEEB56E5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DF001-D23E-4AEC-B1DE-0E95D363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B60E7-DFC9-4767-8F73-7AD0E934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F79D5-1E21-41E7-8B15-B6777B23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7921F-C60E-482B-9464-FD8D211A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E7073-54BA-4097-B59E-5437BE1F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10D26-1A56-457B-885F-B3DD928E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1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C27D-31A3-4625-B3E5-9E728FA7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7DB7-6517-487D-B592-60AF24C1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45E9A-1807-4E31-BA99-D6F41B8C8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BAAD3-6230-4F8B-8047-B95C3DC7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11467-81EC-4677-8517-4ED10B0D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8843E-D93A-4CB1-BE7F-29066154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49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F3F1-E992-4DDD-914B-F58C8DB8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E7F81-E6E0-4C32-B414-0EA782BE9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33764-37EC-4068-8C13-C5E7DFA17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F5ACF-94BD-4DFE-8BC6-2D989E68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2851C-81A0-48D7-B931-E45DC1CD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D7B7E-E58F-4A74-AAE7-82E0E28C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560F-8900-4C20-969B-8F1FB691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C2437-24B0-4FD2-94EE-31CBDD211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62F9F-B443-4588-BDC4-F1C7046F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23E32-D152-470F-8B58-EB11957B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F49A-963C-4152-A8C1-0594E2E8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5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718FD-8EA4-4FFE-A676-E336C7F09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A4B64-97AC-4B0E-BDCA-D53DE0053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41EB9-FE79-42E0-91A2-71A81D26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F231-6683-4A6C-8459-D36A58C6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AD6BC-C94B-4091-9B35-7228631B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5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5C839-C88A-4686-949D-DE90327BF4C5}"/>
              </a:ext>
            </a:extLst>
          </p:cNvPr>
          <p:cNvSpPr/>
          <p:nvPr/>
        </p:nvSpPr>
        <p:spPr>
          <a:xfrm>
            <a:off x="0" y="0"/>
            <a:ext cx="645795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360A2B-673C-4B3F-BB9A-7A1C4775BAB1}"/>
              </a:ext>
            </a:extLst>
          </p:cNvPr>
          <p:cNvSpPr/>
          <p:nvPr/>
        </p:nvSpPr>
        <p:spPr>
          <a:xfrm>
            <a:off x="6694488" y="0"/>
            <a:ext cx="2449512" cy="6858000"/>
          </a:xfrm>
          <a:prstGeom prst="rect">
            <a:avLst/>
          </a:prstGeom>
          <a:solidFill>
            <a:srgbClr val="C72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42E1D-8E59-4224-BB41-A1FB53CDF209}"/>
              </a:ext>
            </a:extLst>
          </p:cNvPr>
          <p:cNvSpPr/>
          <p:nvPr/>
        </p:nvSpPr>
        <p:spPr>
          <a:xfrm>
            <a:off x="6457950" y="0"/>
            <a:ext cx="23653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EE094-B529-4ECC-974E-C9BFD485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5399088"/>
            <a:ext cx="12065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C3CE7A-3E98-4336-BE94-DF5E7293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399088"/>
            <a:ext cx="1244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743" y="1110457"/>
            <a:ext cx="447646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743" y="3590132"/>
            <a:ext cx="4476466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87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BA28B-1845-4226-B436-83657F569FED}"/>
              </a:ext>
            </a:extLst>
          </p:cNvPr>
          <p:cNvCxnSpPr/>
          <p:nvPr/>
        </p:nvCxnSpPr>
        <p:spPr>
          <a:xfrm>
            <a:off x="0" y="1065213"/>
            <a:ext cx="9144000" cy="0"/>
          </a:xfrm>
          <a:prstGeom prst="line">
            <a:avLst/>
          </a:prstGeom>
          <a:ln w="38100">
            <a:solidFill>
              <a:srgbClr val="C72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165280-28C4-4036-897F-3B3E62A8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0"/>
            <a:ext cx="106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AAD79-4AAE-4803-800A-D49057FC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0"/>
            <a:ext cx="1095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411"/>
            <a:ext cx="7886700" cy="740344"/>
          </a:xfrm>
        </p:spPr>
        <p:txBody>
          <a:bodyPr>
            <a:noAutofit/>
          </a:bodyPr>
          <a:lstStyle>
            <a:lvl1pPr>
              <a:defRPr sz="36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66" y="1570288"/>
            <a:ext cx="7886700" cy="470300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37C54E-10F8-43A9-8D50-EC678AF2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61CC36-6F9A-4C78-8016-E10DE723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70004A-82FC-4659-9AB7-2CF1150B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151D946-882C-41DD-8749-29CA7AD62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6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774336-D9AA-44E3-8FB4-83C7B501F843}"/>
              </a:ext>
            </a:extLst>
          </p:cNvPr>
          <p:cNvSpPr/>
          <p:nvPr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ADD89-9202-44E2-8525-34B0BAB7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702300"/>
            <a:ext cx="1206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86612-10D5-4E3F-9589-A2BDAB02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703888"/>
            <a:ext cx="1244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64" y="2310630"/>
            <a:ext cx="2319266" cy="151483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057" y="286605"/>
            <a:ext cx="5896686" cy="6455391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6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529576-30A4-46E0-9A98-6372A4DE7C9D}"/>
              </a:ext>
            </a:extLst>
          </p:cNvPr>
          <p:cNvSpPr/>
          <p:nvPr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F82BE-535D-43B4-AEAC-5EBABA6E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127750"/>
            <a:ext cx="7096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64" y="2310630"/>
            <a:ext cx="2319266" cy="151483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286604"/>
            <a:ext cx="5896686" cy="6455390"/>
          </a:xfrm>
        </p:spPr>
        <p:txBody>
          <a:bodyPr/>
          <a:lstStyle>
            <a:lvl1pPr>
              <a:defRPr sz="18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 sz="15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135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135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135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27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3F37D8-C9C6-424A-A441-4F66CF41837D}"/>
              </a:ext>
            </a:extLst>
          </p:cNvPr>
          <p:cNvSpPr/>
          <p:nvPr/>
        </p:nvSpPr>
        <p:spPr>
          <a:xfrm>
            <a:off x="174625" y="160338"/>
            <a:ext cx="8791575" cy="6459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C382AB-B70E-44BD-AD0A-6C36A9FCD9DA}"/>
              </a:ext>
            </a:extLst>
          </p:cNvPr>
          <p:cNvCxnSpPr>
            <a:cxnSpLocks/>
          </p:cNvCxnSpPr>
          <p:nvPr/>
        </p:nvCxnSpPr>
        <p:spPr>
          <a:xfrm>
            <a:off x="3295650" y="1309688"/>
            <a:ext cx="0" cy="3917950"/>
          </a:xfrm>
          <a:prstGeom prst="line">
            <a:avLst/>
          </a:prstGeom>
          <a:ln w="38100">
            <a:solidFill>
              <a:srgbClr val="C72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A866C53-6E7B-411A-81B1-D4244C7A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0"/>
            <a:ext cx="106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26F83-7C14-424A-8027-0F0EADC1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-4763"/>
            <a:ext cx="1095375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29" y="2888208"/>
            <a:ext cx="2666432" cy="740344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60" y="848360"/>
            <a:ext cx="4840691" cy="5375019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24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4E8EB7-471C-483A-8C36-9489969B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0"/>
            <a:ext cx="106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C6D97-4436-43F2-A4DC-C994F3AE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1095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BC3F3FC-DB0D-408E-973A-00B175F2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0F822A-87E9-4E15-8204-1E4D805E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4A6EE6-21AA-4684-BEA2-06C883E5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671F6A-0160-4F10-B5FA-DB173EB07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62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2173347-E986-4EE7-8CF1-A74B7CE6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6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6EFA7A5-7C29-4BB4-B420-A31516B6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-12700"/>
            <a:ext cx="10953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D0BB043-DED6-475C-A7BC-7E22A492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3118988-D66D-4114-BB67-DF8D1711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24FA727-0F7B-4061-B6E0-A9AF3C27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74248D3-1AE7-4C0D-8F78-F56EEFC8B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522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05C7D86-CDE6-4B16-9CC7-D709424D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1588"/>
            <a:ext cx="106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16431BD-27A2-4B18-A403-27B64792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-12700"/>
            <a:ext cx="10953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06D6FD9-325C-4265-AA77-0762A6E4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1715635-4DF0-41F7-951E-2FA29BBA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D36ED90-B630-41DA-830D-BC98BC85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81A83B7-0840-4DA5-AB5B-CE862270A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75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C6F4EDB-0967-47D0-B344-84502FB8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0"/>
            <a:ext cx="106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19AD603-7C50-436C-B19F-524FFA1B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-12700"/>
            <a:ext cx="10953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F9A9A-BD36-41CF-8183-D6C52FF5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FD32A-E081-4FB7-A804-01AD4F82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53E0F-D051-446E-9294-61A63568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1223987-CEE0-47E9-94E2-FA1A9CF10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768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47937B7-0F86-4C2D-A805-9763F142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0"/>
            <a:ext cx="106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A2706A6-F44E-4B25-A380-261CAF8B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-12700"/>
            <a:ext cx="10953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136F447-C54D-46CE-A5FC-A069F928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066CBB8-34C4-420C-B3DD-13EF3E25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F9A539F-5A1B-4B5C-BA16-CE245FC1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4ECB701-817A-4460-8ACA-8E0A981FC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584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99BB7614-EAAF-4F56-962F-9BBEF016F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0"/>
            <a:ext cx="106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688D47-1C78-44AB-9E42-180682C4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-12700"/>
            <a:ext cx="10953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2EC86B6-1EFF-457B-9EF3-BE19D6D7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165B630-EB95-4FA2-B560-59F56814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41CDF86-7FF2-45B6-B730-FF5E01ED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E3A3FAE-1C71-454F-8F0E-0924AC305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95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AA429A-C388-43F8-BB9C-34D3C0C1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0"/>
            <a:ext cx="106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AF432-672D-4EAE-9693-D84DC40B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-12700"/>
            <a:ext cx="10953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E70632-8396-4DD8-BC98-83E5A547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1BD6B4B-F395-4888-A34D-9CCD41F2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C7B5BB-616B-4D44-9820-481A004F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C7904E6-1D14-4623-9BE2-B0FD5E916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684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3BAC-3CDE-45CD-963E-8000F8E9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DB327-4E50-468A-9DA0-1A604E5D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0EA94-B5DE-4EE7-8339-E039FB6B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C3AC3B9-1E09-436D-B7C4-27CC900C0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7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C730EA-7384-4DFD-9A2B-AC829EEB0B99}"/>
              </a:ext>
            </a:extLst>
          </p:cNvPr>
          <p:cNvSpPr/>
          <p:nvPr/>
        </p:nvSpPr>
        <p:spPr>
          <a:xfrm>
            <a:off x="174625" y="160338"/>
            <a:ext cx="8791575" cy="6459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5C3885-6B50-48E8-9DE7-F021C7903ACF}"/>
              </a:ext>
            </a:extLst>
          </p:cNvPr>
          <p:cNvCxnSpPr>
            <a:cxnSpLocks/>
          </p:cNvCxnSpPr>
          <p:nvPr/>
        </p:nvCxnSpPr>
        <p:spPr>
          <a:xfrm>
            <a:off x="3295650" y="1309688"/>
            <a:ext cx="0" cy="3917950"/>
          </a:xfrm>
          <a:prstGeom prst="line">
            <a:avLst/>
          </a:prstGeom>
          <a:ln w="38100">
            <a:solidFill>
              <a:srgbClr val="C72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AD16150-F61B-4020-BC02-5D43AFDC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29" y="2888208"/>
            <a:ext cx="2666432" cy="740344"/>
          </a:xfrm>
        </p:spPr>
        <p:txBody>
          <a:bodyPr>
            <a:normAutofit/>
          </a:bodyPr>
          <a:lstStyle>
            <a:lvl1pPr>
              <a:defRPr sz="24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59" y="848361"/>
            <a:ext cx="4840691" cy="5375018"/>
          </a:xfrm>
        </p:spPr>
        <p:txBody>
          <a:bodyPr/>
          <a:lstStyle>
            <a:lvl1pPr>
              <a:defRPr sz="18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 sz="15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135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135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135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17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01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E0554D-F51C-4B86-BBD4-F63B87EC67BA}"/>
              </a:ext>
            </a:extLst>
          </p:cNvPr>
          <p:cNvCxnSpPr/>
          <p:nvPr/>
        </p:nvCxnSpPr>
        <p:spPr>
          <a:xfrm>
            <a:off x="0" y="1073150"/>
            <a:ext cx="9144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"/>
            <a:ext cx="9144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28805" y="1233376"/>
            <a:ext cx="4283708" cy="5071731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29472" y="1233378"/>
            <a:ext cx="4476271" cy="50721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877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567A2C-47C1-4A48-8725-B28C299A67E1}"/>
              </a:ext>
            </a:extLst>
          </p:cNvPr>
          <p:cNvCxnSpPr/>
          <p:nvPr/>
        </p:nvCxnSpPr>
        <p:spPr>
          <a:xfrm>
            <a:off x="0" y="1073150"/>
            <a:ext cx="9144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7"/>
            <a:ext cx="9144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28808" y="1233376"/>
            <a:ext cx="8866339" cy="5071731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00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9F724A05-2A11-4209-86CC-BE5C5926D280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F240270-48A7-49F9-8CD6-CA9B4A9CE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294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24;p5">
            <a:extLst>
              <a:ext uri="{FF2B5EF4-FFF2-40B4-BE49-F238E27FC236}">
                <a16:creationId xmlns:a16="http://schemas.microsoft.com/office/drawing/2014/main" id="{2B094152-E160-49B7-979F-54C86C5D2938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F6C6AE-AD3D-48A7-8581-2B69FAB51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972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9EED71-F8A6-48A8-B139-9D3ECE70A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D54DB9-E5C7-4D78-92FE-06B0BAF9B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1855D4-A80A-4CB0-B8C7-0487022EE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B1551CD-B9E1-4BCB-807C-6CF7A34D8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5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1466-08E0-4F1D-890B-1EF7CD0A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D92B-6E91-4924-ADC2-32306AE28408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775B-4E8A-45E0-83A0-727ABE6B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38A55-9170-4F84-8C72-7EE0FF65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554D-243C-4281-8456-4E04D0B69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864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85468-F3D1-4AC9-89A6-7FFEECBF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4B6C-8397-49E8-B6EB-96352C81DCC5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7CFCD-87DB-47F2-B4D4-A8BC4497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75600-88CD-47E1-BABE-CC1BDEE0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5C41-F4DF-4A0D-80C8-8AB3440A3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1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191CC-B13C-4CCC-97D7-0C11139B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F226-B6F2-4435-82EA-5422A506F4AF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467BD-AE21-4AB7-A71B-985FE097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A7936-5C64-403C-952F-46E403CA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2592-AB05-4B18-B918-FF86D7A92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148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E98521-04A9-40EB-9D74-026E121D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F292-7455-419C-B53F-C7082578D190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1BC5E0-A759-40F3-9BC7-CD14D435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03D65A-26D7-420B-BAC4-10DB1F24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926E-EA62-4740-A78E-7C3B2FD53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14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9CDBF-0BD1-4489-872F-BD67FADA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46D22E-E159-4880-92E8-7D96AA1F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97C3FD-70EE-4227-A1EB-DB6FB0F7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6D9740-EAD7-4A93-8967-6F55DEE0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17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C71E0D-4997-4F08-94E8-97548EFC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48BD-44A5-4D76-917C-677B82C3FBF9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8849A7-544C-4D09-9259-ED1A577C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CA0916-F848-41DB-A24A-85717468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05C1-C212-4779-B0A0-49CC33E26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115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6EF40F-70C1-48B5-8903-D7A7434F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CD3D-1D13-41E7-B047-23E4BA40F34C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0E7702-8D75-44A1-8862-8571D965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2AA712-6B02-4A55-A1DC-5891356D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E218-2E80-4BBD-9745-F25DA20CA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406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9491AF-17B2-4ABD-AE8C-C129D264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8B6A-D394-473D-A9FC-930AB64B9048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01F021-67B5-4E0F-B4B3-CFFD83CC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E5D2F8-EE3C-43EA-976B-B5DDCCBA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46DE-8124-4DCD-84CF-7E05B48A6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660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F32A32-5114-4182-AEBC-D177B1FE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D65D-EA3A-48B3-B121-8EF971F46821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D47D3B-C85F-47C1-95CB-D7844271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754B9-1B4F-401C-887E-6A31AE56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7DA1-738B-483E-AF0D-2C2FD807E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255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E38595-5F86-400A-BE96-F8D362D0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409F-ADA5-4EE8-86A5-4F588AEDE54C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0355EC-EA2B-4E91-B1A0-AB25AEE1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80CC40-A93E-4D3C-AF94-17E677F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0734-277D-44EE-B714-8BCFC7B97C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923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82B65-D776-482C-A2FA-92AE941E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2015-4548-4FEC-8AC5-77E293DFD2AB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477BC-445E-4637-AC22-20ECC7D4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0F44C-BF19-4701-83EC-022E179D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ED2A-51D0-449F-AF59-FD4025BC4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586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A9658-54B8-43C7-92A1-FD0C5734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B235-DB1C-47CC-9B7D-ED0A87A0670D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6CF1B-2EBF-45CC-B3D0-B1E27BFA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7291-1DAD-4CAE-A22D-945F4293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8389-6D26-473D-B157-DF8969613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6166E3A-139A-4B15-ACB8-F053BDA2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36" y="1897331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E9228DE-6A74-4052-8A6C-12BA5CD2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2848A3F-6F58-402E-B3D7-2DD3B039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7A2CAAD-08C8-4C4C-87FB-2A5142F4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8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2BD03278-77C1-42A8-89E6-27F3ECAB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42157AD-13B9-4AA8-8CEF-E0F7657A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518452E-64E6-4E5F-B934-04AA7D8B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EB02043-8FC3-4A49-9540-A32C8587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727A4B6-9CAD-4791-B85B-A50E1D62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46050"/>
            <a:ext cx="71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2441017-0C9D-43FE-96A0-AA6534AB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B17F55A-33B5-4918-A305-25500CFA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4D2CF95-873E-4EAA-A7A5-91348838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12D3F-ABE8-4A29-8605-DE75BCEC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BDA9181-CFB0-47C0-B52B-7F472C5B2A8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E71A9-0BC2-44BD-A704-32BDFB92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EB0FC-ED0E-4D65-B44F-DF101688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fld id="{5302816B-53A8-4B87-9BCA-65E04215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ECE0932-301C-455D-B2E6-7780E8737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2F2C5B00-758E-40CF-B497-C900A938C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0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42BAC-EC90-4608-BACE-94D85030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1C136-43DB-4FCB-8706-E9ED934F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0D9E-BD11-4F1D-9CED-4DC88B7D3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9F25-0E54-49A0-83A2-36596BD54C3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9152F-072B-4F45-AFE6-9DD4E0A07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9CB9A-C2FF-4A20-B80B-D5B6E85CA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B0A2-C593-4497-BA97-27A6B2FF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4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F8F658-8E3C-41F4-9195-AB3E927B3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76665E-ACA5-4B0A-BDFD-670D8178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67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0DEC49D-6415-4D8C-A60E-DE42AC409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6713"/>
            <a:ext cx="7886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F3F5107-7D96-4EB9-AD66-88300EAF7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7213"/>
            <a:ext cx="78867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1FE67-7F90-4610-9FFE-5B571BF30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B32FC-B796-494E-B887-5C10CD9268E1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99490-A5D2-4DC2-BD8E-6C72DFED5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B7C2-0777-4ECD-ABAA-82D1FF149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EBFD62-A6D0-4408-854C-77D2C38F2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24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preventiveservicestaskforce.org/Page/Document/UpdateSummaryFinal/latent-tuberculosis-infection-screen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5410200" cy="2232025"/>
          </a:xfrm>
        </p:spPr>
        <p:txBody>
          <a:bodyPr/>
          <a:lstStyle/>
          <a:p>
            <a:r>
              <a:rPr lang="en-US" dirty="0"/>
              <a:t>Shorter Course Regimens for Treatment of LTBI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John Bernardo, MD</a:t>
            </a:r>
          </a:p>
          <a:p>
            <a:r>
              <a:rPr lang="en-US" sz="3000" dirty="0"/>
              <a:t>Boston University School of Medicine</a:t>
            </a:r>
          </a:p>
          <a:p>
            <a:r>
              <a:rPr lang="en-US" sz="3000" dirty="0"/>
              <a:t>Massachusetts Department of Public 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24840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December 17,2020</a:t>
            </a:r>
          </a:p>
        </p:txBody>
      </p:sp>
    </p:spTree>
    <p:extLst>
      <p:ext uri="{BB962C8B-B14F-4D97-AF65-F5344CB8AC3E}">
        <p14:creationId xmlns:p14="http://schemas.microsoft.com/office/powerpoint/2010/main" val="354813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Isoniazid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8229600" cy="4525963"/>
          </a:xfrm>
        </p:spPr>
        <p:txBody>
          <a:bodyPr/>
          <a:lstStyle/>
          <a:p>
            <a:r>
              <a:rPr lang="en-US" dirty="0"/>
              <a:t>Cheap</a:t>
            </a:r>
          </a:p>
          <a:p>
            <a:r>
              <a:rPr lang="en-US" dirty="0"/>
              <a:t>Effective</a:t>
            </a:r>
          </a:p>
          <a:p>
            <a:r>
              <a:rPr lang="en-US" dirty="0"/>
              <a:t>Historical standard of care</a:t>
            </a:r>
          </a:p>
        </p:txBody>
      </p:sp>
    </p:spTree>
    <p:extLst>
      <p:ext uri="{BB962C8B-B14F-4D97-AF65-F5344CB8AC3E}">
        <p14:creationId xmlns:p14="http://schemas.microsoft.com/office/powerpoint/2010/main" val="221000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Risk reduction from various durations of INH in patients with LTBI*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30444"/>
              </p:ext>
            </p:extLst>
          </p:nvPr>
        </p:nvGraphicFramePr>
        <p:xfrm>
          <a:off x="1143000" y="2743200"/>
          <a:ext cx="6477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Completers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6312932"/>
            <a:ext cx="27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Bull. WHO. </a:t>
            </a:r>
            <a:r>
              <a:rPr lang="en-US" dirty="0"/>
              <a:t>1982, 60(4): 555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174432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 27,830; Fibrotic CXR, 7 countries. </a:t>
            </a:r>
          </a:p>
          <a:p>
            <a:r>
              <a:rPr lang="en-US" dirty="0"/>
              <a:t>   INH or placebo; 5yr active follow-up</a:t>
            </a:r>
          </a:p>
        </p:txBody>
      </p:sp>
    </p:spTree>
    <p:extLst>
      <p:ext uri="{BB962C8B-B14F-4D97-AF65-F5344CB8AC3E}">
        <p14:creationId xmlns:p14="http://schemas.microsoft.com/office/powerpoint/2010/main" val="340291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199"/>
            <a:ext cx="5042896" cy="52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550162"/>
            <a:ext cx="3920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Comstock GW. </a:t>
            </a:r>
            <a:r>
              <a:rPr lang="en-US" sz="1200" i="1" dirty="0" err="1"/>
              <a:t>Int</a:t>
            </a:r>
            <a:r>
              <a:rPr lang="en-US" sz="1200" i="1" dirty="0"/>
              <a:t> J </a:t>
            </a:r>
            <a:r>
              <a:rPr lang="en-US" sz="1200" i="1" dirty="0" err="1"/>
              <a:t>Tuberc</a:t>
            </a:r>
            <a:r>
              <a:rPr lang="en-US" sz="1200" i="1" dirty="0"/>
              <a:t> Lung Dis</a:t>
            </a:r>
            <a:r>
              <a:rPr lang="en-US" sz="1200" dirty="0"/>
              <a:t>. 1999 Oct;3(10):847‐50.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299"/>
            <a:ext cx="8229600" cy="1143000"/>
          </a:xfrm>
        </p:spPr>
        <p:txBody>
          <a:bodyPr/>
          <a:lstStyle/>
          <a:p>
            <a:r>
              <a:rPr lang="en-US" dirty="0"/>
              <a:t>INH - How Long?</a:t>
            </a:r>
          </a:p>
        </p:txBody>
      </p:sp>
    </p:spTree>
    <p:extLst>
      <p:ext uri="{BB962C8B-B14F-4D97-AF65-F5344CB8AC3E}">
        <p14:creationId xmlns:p14="http://schemas.microsoft.com/office/powerpoint/2010/main" val="5568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dirty="0"/>
              <a:t>INH: Major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r>
              <a:rPr lang="en-US" dirty="0"/>
              <a:t>Length of treatment</a:t>
            </a:r>
          </a:p>
          <a:p>
            <a:pPr lvl="1"/>
            <a:r>
              <a:rPr lang="en-US" dirty="0"/>
              <a:t>Poor adherence; &lt;50% in some programs</a:t>
            </a:r>
          </a:p>
          <a:p>
            <a:r>
              <a:rPr lang="en-US" dirty="0"/>
              <a:t>Toxicity</a:t>
            </a:r>
          </a:p>
          <a:p>
            <a:pPr lvl="1"/>
            <a:r>
              <a:rPr lang="en-US" dirty="0"/>
              <a:t>Requires at least monthly monitoring visits</a:t>
            </a:r>
          </a:p>
          <a:p>
            <a:r>
              <a:rPr lang="en-US" dirty="0"/>
              <a:t>INH resistance </a:t>
            </a:r>
          </a:p>
          <a:p>
            <a:pPr lvl="1"/>
            <a:r>
              <a:rPr lang="en-US" dirty="0"/>
              <a:t>More than 9% of U.S. cases are INH resistant (2019)</a:t>
            </a:r>
          </a:p>
        </p:txBody>
      </p:sp>
    </p:spTree>
    <p:extLst>
      <p:ext uri="{BB962C8B-B14F-4D97-AF65-F5344CB8AC3E}">
        <p14:creationId xmlns:p14="http://schemas.microsoft.com/office/powerpoint/2010/main" val="422001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Rifamycins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Rifampin, </a:t>
            </a:r>
            <a:r>
              <a:rPr lang="en-US" dirty="0" err="1"/>
              <a:t>Rifabutin</a:t>
            </a:r>
            <a:r>
              <a:rPr lang="en-US" dirty="0"/>
              <a:t>, Rifapentine</a:t>
            </a:r>
          </a:p>
          <a:p>
            <a:r>
              <a:rPr lang="en-US" dirty="0"/>
              <a:t>Inhibit DNA‐dependent RNA polymerase</a:t>
            </a:r>
          </a:p>
          <a:p>
            <a:pPr lvl="1"/>
            <a:r>
              <a:rPr lang="en-US" dirty="0"/>
              <a:t>Active against non‐replicating bacteria</a:t>
            </a:r>
          </a:p>
          <a:p>
            <a:pPr lvl="1"/>
            <a:r>
              <a:rPr lang="en-US" dirty="0"/>
              <a:t>Active against a broad array of bacteria</a:t>
            </a:r>
          </a:p>
          <a:p>
            <a:r>
              <a:rPr lang="en-US" dirty="0"/>
              <a:t>Much less hepatotoxicity than INH</a:t>
            </a:r>
          </a:p>
          <a:p>
            <a:r>
              <a:rPr lang="en-US" dirty="0"/>
              <a:t>However:</a:t>
            </a:r>
          </a:p>
          <a:p>
            <a:pPr lvl="1"/>
            <a:r>
              <a:rPr lang="en-US" dirty="0"/>
              <a:t>Multiple drug interactions</a:t>
            </a:r>
          </a:p>
          <a:p>
            <a:pPr lvl="1"/>
            <a:r>
              <a:rPr lang="en-US" dirty="0"/>
              <a:t>Other toxicities: </a:t>
            </a:r>
          </a:p>
          <a:p>
            <a:pPr lvl="2"/>
            <a:r>
              <a:rPr lang="en-US" dirty="0"/>
              <a:t>“Hypersensitivity” syndrome</a:t>
            </a:r>
          </a:p>
          <a:p>
            <a:pPr lvl="2"/>
            <a:r>
              <a:rPr lang="en-US" dirty="0"/>
              <a:t>Thrombocytopenia, anemia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Rifamycins</a:t>
            </a:r>
            <a:br>
              <a:rPr lang="en-US" dirty="0"/>
            </a:br>
            <a:r>
              <a:rPr lang="en-US" dirty="0"/>
              <a:t>Some 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Oral anticoagulants 		Oral contraceptives</a:t>
            </a:r>
          </a:p>
          <a:p>
            <a:pPr marL="0" indent="0">
              <a:buNone/>
            </a:pPr>
            <a:r>
              <a:rPr lang="en-US" dirty="0"/>
              <a:t>	Cyclosporine 			Glucocorticoids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Itraconazole</a:t>
            </a:r>
            <a:r>
              <a:rPr lang="en-US" dirty="0"/>
              <a:t>			Ketoconazole</a:t>
            </a:r>
          </a:p>
          <a:p>
            <a:pPr marL="0" indent="0">
              <a:buNone/>
            </a:pPr>
            <a:r>
              <a:rPr lang="en-US" dirty="0"/>
              <a:t>	Methadone			Midazolam or </a:t>
            </a:r>
            <a:r>
              <a:rPr lang="en-US" dirty="0" err="1"/>
              <a:t>triazolam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Phenytoin			Quinidine</a:t>
            </a:r>
          </a:p>
          <a:p>
            <a:pPr marL="0" indent="0">
              <a:buNone/>
            </a:pPr>
            <a:r>
              <a:rPr lang="en-US" dirty="0"/>
              <a:t>	Theophylline			Verapamil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β‐</a:t>
            </a:r>
            <a:r>
              <a:rPr lang="en-US" dirty="0"/>
              <a:t>Adrenergic blocking agents 	Chloramphenicol</a:t>
            </a:r>
          </a:p>
          <a:p>
            <a:pPr marL="0" indent="0">
              <a:buNone/>
            </a:pPr>
            <a:r>
              <a:rPr lang="en-US" dirty="0"/>
              <a:t>	Clarithromycin			</a:t>
            </a:r>
            <a:r>
              <a:rPr lang="en-US" dirty="0" err="1"/>
              <a:t>Dapsone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Diazepam			Digoxin (oral)</a:t>
            </a:r>
          </a:p>
          <a:p>
            <a:pPr marL="0" indent="0">
              <a:buNone/>
            </a:pPr>
            <a:r>
              <a:rPr lang="en-US" dirty="0"/>
              <a:t>	Diltiazem			</a:t>
            </a:r>
            <a:r>
              <a:rPr lang="en-US" dirty="0" err="1"/>
              <a:t>Disopyramide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Doxycycline			Fluconazole</a:t>
            </a:r>
          </a:p>
          <a:p>
            <a:pPr marL="0" indent="0">
              <a:buNone/>
            </a:pPr>
            <a:r>
              <a:rPr lang="en-US" dirty="0"/>
              <a:t>	Haloperidol			Losartan potassium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Nifedipine</a:t>
            </a:r>
            <a:r>
              <a:rPr lang="en-US" dirty="0"/>
              <a:t>			Nortriptyline</a:t>
            </a:r>
          </a:p>
          <a:p>
            <a:pPr marL="0" indent="0">
              <a:buNone/>
            </a:pPr>
            <a:r>
              <a:rPr lang="en-US" dirty="0"/>
              <a:t>	Sulfonylureas			Tacrolimus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Tocainide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Rifamycin</a:t>
            </a:r>
            <a:br>
              <a:rPr lang="en-US" dirty="0"/>
            </a:br>
            <a:r>
              <a:rPr lang="en-US" dirty="0"/>
              <a:t>Hypersensitivity?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Refers to a variety of syndromes</a:t>
            </a:r>
          </a:p>
          <a:p>
            <a:pPr lvl="1"/>
            <a:r>
              <a:rPr lang="en-US" dirty="0"/>
              <a:t>“Flu‐like” symptoms (fever, malaise, </a:t>
            </a:r>
            <a:r>
              <a:rPr lang="en-US" dirty="0" err="1"/>
              <a:t>myalgias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GI upset (nausea) </a:t>
            </a:r>
          </a:p>
          <a:p>
            <a:pPr lvl="1"/>
            <a:r>
              <a:rPr lang="en-US" dirty="0"/>
              <a:t>Dizziness, syncope</a:t>
            </a:r>
          </a:p>
          <a:p>
            <a:pPr lvl="1"/>
            <a:r>
              <a:rPr lang="en-US" dirty="0"/>
              <a:t>Can be minor to severe</a:t>
            </a:r>
          </a:p>
          <a:p>
            <a:r>
              <a:rPr lang="en-US" dirty="0"/>
              <a:t>Most commonly seen with intermittent regimens</a:t>
            </a:r>
          </a:p>
          <a:p>
            <a:r>
              <a:rPr lang="en-US" dirty="0"/>
              <a:t>Mechanism(s) not understood</a:t>
            </a:r>
          </a:p>
          <a:p>
            <a:pPr lvl="1"/>
            <a:r>
              <a:rPr lang="en-US" dirty="0"/>
              <a:t>May not be same for each drug or side effect</a:t>
            </a:r>
          </a:p>
          <a:p>
            <a:pPr lvl="2"/>
            <a:r>
              <a:rPr lang="en-US" dirty="0"/>
              <a:t>Anti-rifampin antibodies found in patients with Rif-induced hemolytic anemia</a:t>
            </a:r>
          </a:p>
          <a:p>
            <a:pPr lvl="2"/>
            <a:r>
              <a:rPr lang="en-US" dirty="0"/>
              <a:t>NO antibody found in CDC </a:t>
            </a:r>
            <a:r>
              <a:rPr lang="en-US" dirty="0" err="1"/>
              <a:t>substudy</a:t>
            </a:r>
            <a:r>
              <a:rPr lang="en-US" dirty="0"/>
              <a:t> of 3HP-induced syncope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1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990600"/>
            <a:ext cx="736917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112"/>
            <a:ext cx="8229600" cy="687288"/>
          </a:xfrm>
        </p:spPr>
        <p:txBody>
          <a:bodyPr>
            <a:normAutofit fontScale="90000"/>
          </a:bodyPr>
          <a:lstStyle/>
          <a:p>
            <a:r>
              <a:rPr lang="en-US" dirty="0"/>
              <a:t>Four Months of Rifampin or Nine Months of Isoniazid for Latent Tuberculosis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4101420"/>
          </a:xfrm>
        </p:spPr>
        <p:txBody>
          <a:bodyPr>
            <a:normAutofit/>
          </a:bodyPr>
          <a:lstStyle/>
          <a:p>
            <a:r>
              <a:rPr lang="en-US" dirty="0"/>
              <a:t>Open label, randomized trial </a:t>
            </a:r>
          </a:p>
          <a:p>
            <a:pPr lvl="1"/>
            <a:r>
              <a:rPr lang="en-US" dirty="0"/>
              <a:t>6,859 patients, 9 countries</a:t>
            </a:r>
          </a:p>
          <a:p>
            <a:r>
              <a:rPr lang="en-US" dirty="0"/>
              <a:t>4 months Rifampin </a:t>
            </a:r>
            <a:r>
              <a:rPr lang="en-US" i="1" dirty="0"/>
              <a:t>vs</a:t>
            </a:r>
            <a:r>
              <a:rPr lang="en-US" dirty="0"/>
              <a:t> 9 months INH</a:t>
            </a:r>
          </a:p>
          <a:p>
            <a:r>
              <a:rPr lang="en-US" dirty="0"/>
              <a:t>28 month follow-up</a:t>
            </a:r>
          </a:p>
          <a:p>
            <a:r>
              <a:rPr lang="en-US" dirty="0"/>
              <a:t>Efficacy and safety</a:t>
            </a:r>
            <a:endParaRPr lang="en-US" sz="1000" dirty="0"/>
          </a:p>
          <a:p>
            <a:endParaRPr lang="en-US" sz="1000" dirty="0"/>
          </a:p>
          <a:p>
            <a:r>
              <a:rPr lang="en-US" dirty="0"/>
              <a:t>Principal findings: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mos</a:t>
            </a:r>
            <a:r>
              <a:rPr lang="en-US" dirty="0"/>
              <a:t> Rif was </a:t>
            </a:r>
            <a:r>
              <a:rPr lang="en-US" dirty="0" err="1"/>
              <a:t>noninferior</a:t>
            </a:r>
            <a:r>
              <a:rPr lang="en-US" dirty="0"/>
              <a:t> to 9 </a:t>
            </a:r>
            <a:r>
              <a:rPr lang="en-US" dirty="0" err="1"/>
              <a:t>mos</a:t>
            </a:r>
            <a:r>
              <a:rPr lang="en-US" dirty="0"/>
              <a:t> INH (8 </a:t>
            </a:r>
            <a:r>
              <a:rPr lang="en-US" i="1" dirty="0"/>
              <a:t>vs</a:t>
            </a:r>
            <a:r>
              <a:rPr lang="en-US" dirty="0"/>
              <a:t> 9 TB cases)</a:t>
            </a:r>
          </a:p>
          <a:p>
            <a:pPr lvl="1"/>
            <a:r>
              <a:rPr lang="en-US" dirty="0"/>
              <a:t>Rate of completion better in Rif group (79 </a:t>
            </a:r>
            <a:r>
              <a:rPr lang="en-US" i="1" dirty="0"/>
              <a:t>vs</a:t>
            </a:r>
            <a:r>
              <a:rPr lang="en-US" dirty="0"/>
              <a:t> 62%)</a:t>
            </a:r>
          </a:p>
          <a:p>
            <a:pPr lvl="1"/>
            <a:r>
              <a:rPr lang="en-US" dirty="0"/>
              <a:t>Toxicity (grade 3-5, </a:t>
            </a:r>
            <a:r>
              <a:rPr lang="en-US" dirty="0" err="1"/>
              <a:t>esp</a:t>
            </a:r>
            <a:r>
              <a:rPr lang="en-US" dirty="0"/>
              <a:t> hepatotoxicity ) was lower in Rif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0583" y="6292334"/>
            <a:ext cx="3206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Menzies, </a:t>
            </a:r>
            <a:r>
              <a:rPr lang="en-US" sz="1600" i="1" dirty="0"/>
              <a:t>et al</a:t>
            </a:r>
            <a:r>
              <a:rPr lang="en-US" sz="1600" dirty="0"/>
              <a:t>. NEJM 379:440, 2018.</a:t>
            </a:r>
          </a:p>
        </p:txBody>
      </p:sp>
    </p:spTree>
    <p:extLst>
      <p:ext uri="{BB962C8B-B14F-4D97-AF65-F5344CB8AC3E}">
        <p14:creationId xmlns:p14="http://schemas.microsoft.com/office/powerpoint/2010/main" val="172782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dirty="0"/>
              <a:t>Rifapentine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4525963"/>
          </a:xfrm>
        </p:spPr>
        <p:txBody>
          <a:bodyPr/>
          <a:lstStyle/>
          <a:p>
            <a:r>
              <a:rPr lang="en-US" dirty="0"/>
              <a:t>Similar to rifampin; longer half‐life</a:t>
            </a:r>
          </a:p>
          <a:p>
            <a:pPr lvl="1"/>
            <a:r>
              <a:rPr lang="en-US" dirty="0"/>
              <a:t>Similar drug interaction profile</a:t>
            </a:r>
          </a:p>
          <a:p>
            <a:r>
              <a:rPr lang="en-US" dirty="0"/>
              <a:t>Initially approved for once‐weekly therapy in the continuation phase of active TB</a:t>
            </a:r>
          </a:p>
          <a:p>
            <a:r>
              <a:rPr lang="en-US" dirty="0"/>
              <a:t>Few studies of </a:t>
            </a:r>
            <a:r>
              <a:rPr lang="en-US" i="1" dirty="0"/>
              <a:t>efficacy for treatment of LTBI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once weekly in combination with INH</a:t>
            </a:r>
          </a:p>
          <a:p>
            <a:pPr lvl="1"/>
            <a:r>
              <a:rPr lang="en-US" dirty="0"/>
              <a:t>1 study in children &gt;2 y/o</a:t>
            </a:r>
          </a:p>
        </p:txBody>
      </p:sp>
    </p:spTree>
    <p:extLst>
      <p:ext uri="{BB962C8B-B14F-4D97-AF65-F5344CB8AC3E}">
        <p14:creationId xmlns:p14="http://schemas.microsoft.com/office/powerpoint/2010/main" val="4996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Describe short course LTBI treatment regimens </a:t>
            </a:r>
          </a:p>
          <a:p>
            <a:r>
              <a:rPr lang="en-US" dirty="0"/>
              <a:t>Pros and cons: 4mos Rifampin </a:t>
            </a:r>
            <a:r>
              <a:rPr lang="en-US" i="1" dirty="0"/>
              <a:t>vs</a:t>
            </a:r>
            <a:r>
              <a:rPr lang="en-US" dirty="0"/>
              <a:t> 3HP</a:t>
            </a:r>
          </a:p>
          <a:p>
            <a:r>
              <a:rPr lang="en-US" dirty="0"/>
              <a:t>Strategies for implementation in primary care </a:t>
            </a:r>
          </a:p>
          <a:p>
            <a:r>
              <a:rPr lang="en-US" dirty="0"/>
              <a:t>3HP by DOT </a:t>
            </a:r>
            <a:r>
              <a:rPr lang="en-US" i="1" dirty="0"/>
              <a:t>vs</a:t>
            </a:r>
            <a:r>
              <a:rPr lang="en-US" dirty="0"/>
              <a:t> Self Administration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Conflicts: None to declare</a:t>
            </a:r>
          </a:p>
        </p:txBody>
      </p:sp>
    </p:spTree>
    <p:extLst>
      <p:ext uri="{BB962C8B-B14F-4D97-AF65-F5344CB8AC3E}">
        <p14:creationId xmlns:p14="http://schemas.microsoft.com/office/powerpoint/2010/main" val="1270024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3HP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/>
              <a:t>Sterling, </a:t>
            </a:r>
            <a:r>
              <a:rPr lang="en-US" sz="2500" i="1" dirty="0"/>
              <a:t>et al</a:t>
            </a:r>
            <a:r>
              <a:rPr lang="en-US" sz="2500" dirty="0"/>
              <a:t>: </a:t>
            </a:r>
            <a:r>
              <a:rPr lang="en-US" sz="2500" b="1" dirty="0"/>
              <a:t>TBTC Study 26 </a:t>
            </a:r>
            <a:r>
              <a:rPr lang="en-US" sz="2500" dirty="0"/>
              <a:t>(NEJM 12/8/11)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3HP (DOT) </a:t>
            </a:r>
            <a:r>
              <a:rPr lang="en-US" sz="2200" i="1" dirty="0"/>
              <a:t>vs</a:t>
            </a:r>
            <a:r>
              <a:rPr lang="en-US" sz="2200" dirty="0"/>
              <a:t> 9H (SAT)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7,731  adults (&gt;12y/o) with increased RISK: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5,466 close contacts,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1,925 TST converters,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161 HIV-infected,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179 with CXR changes c/w healed pulmonary TB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Non-inferiority data analysis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Low event rate; loss to follow-up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3HP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As effective as 9H (rate of TB </a:t>
            </a:r>
            <a:r>
              <a:rPr lang="en-US" sz="1900" dirty="0" err="1"/>
              <a:t>appr</a:t>
            </a:r>
            <a:r>
              <a:rPr lang="en-US" sz="1900" dirty="0"/>
              <a:t>. 50% that of 9H)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Higher completion (82 </a:t>
            </a:r>
            <a:r>
              <a:rPr lang="en-US" sz="1900" i="1" dirty="0"/>
              <a:t>vs</a:t>
            </a:r>
            <a:r>
              <a:rPr lang="en-US" sz="1900" dirty="0"/>
              <a:t> 69%*)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Higher permanent discontinuation for AE (4.9 </a:t>
            </a:r>
            <a:r>
              <a:rPr lang="en-US" sz="1900" i="1" dirty="0"/>
              <a:t>vs</a:t>
            </a:r>
            <a:r>
              <a:rPr lang="en-US" sz="1900" dirty="0"/>
              <a:t> 3.7%*)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Higher incidence of “Hypersensitivity”  (2.9 </a:t>
            </a:r>
            <a:r>
              <a:rPr lang="en-US" sz="1900" i="1" dirty="0"/>
              <a:t>vs</a:t>
            </a:r>
            <a:r>
              <a:rPr lang="en-US" sz="1900" dirty="0"/>
              <a:t> 0.4%*)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Less hepatotoxicity (0.3 </a:t>
            </a:r>
            <a:r>
              <a:rPr lang="en-US" sz="1900" i="1" dirty="0"/>
              <a:t>vs</a:t>
            </a:r>
            <a:r>
              <a:rPr lang="en-US" sz="1900" dirty="0"/>
              <a:t> 2.0%*)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7086600" y="6400800"/>
            <a:ext cx="89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* </a:t>
            </a:r>
            <a:r>
              <a:rPr lang="en-US" sz="1400" i="1">
                <a:latin typeface="Calibri" pitchFamily="34" charset="0"/>
              </a:rPr>
              <a:t>p</a:t>
            </a:r>
            <a:r>
              <a:rPr lang="en-US" sz="1400">
                <a:latin typeface="Calibri" pitchFamily="34" charset="0"/>
              </a:rPr>
              <a:t> &lt; 0.01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62400" y="2362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96%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62400" y="2362200"/>
            <a:ext cx="0" cy="366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882650"/>
            <a:ext cx="552450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257800" y="6442075"/>
            <a:ext cx="3763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Adapted from: Shaler, CR, </a:t>
            </a:r>
            <a:r>
              <a:rPr lang="en-US" sz="1200" i="1">
                <a:latin typeface="Calibri" pitchFamily="34" charset="0"/>
              </a:rPr>
              <a:t>et al. </a:t>
            </a:r>
            <a:r>
              <a:rPr lang="en-US" sz="1200">
                <a:latin typeface="Calibri" pitchFamily="34" charset="0"/>
              </a:rPr>
              <a:t>Clin Dev Immunol. </a:t>
            </a:r>
            <a:r>
              <a:rPr lang="de-DE" sz="1200">
                <a:latin typeface="Calibri" pitchFamily="34" charset="0"/>
              </a:rPr>
              <a:t>2012 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84200" y="347663"/>
            <a:ext cx="7954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TB disease progression and major events leading to protection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43400" y="2438400"/>
            <a:ext cx="6096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6363" y="3006725"/>
            <a:ext cx="928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558ED5"/>
                </a:solidFill>
                <a:latin typeface="Calibri" pitchFamily="34" charset="0"/>
              </a:rPr>
              <a:t>“window”</a:t>
            </a:r>
          </a:p>
        </p:txBody>
      </p:sp>
      <p:sp>
        <p:nvSpPr>
          <p:cNvPr id="24582" name="TextBox 13"/>
          <p:cNvSpPr txBox="1">
            <a:spLocks noChangeArrowheads="1"/>
          </p:cNvSpPr>
          <p:nvPr/>
        </p:nvSpPr>
        <p:spPr bwMode="auto">
          <a:xfrm>
            <a:off x="4562475" y="2955925"/>
            <a:ext cx="282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72200" y="2406650"/>
            <a:ext cx="533400" cy="1762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16"/>
          <p:cNvSpPr txBox="1">
            <a:spLocks noChangeArrowheads="1"/>
          </p:cNvSpPr>
          <p:nvPr/>
        </p:nvSpPr>
        <p:spPr bwMode="auto">
          <a:xfrm>
            <a:off x="6257925" y="2955925"/>
            <a:ext cx="284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4648200" y="3671888"/>
            <a:ext cx="1143000" cy="5953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3048000"/>
            <a:ext cx="420688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0000"/>
                </a:solidFill>
                <a:latin typeface="+mn-lt"/>
              </a:rPr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2088" y="3049588"/>
            <a:ext cx="434975" cy="530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0000"/>
                </a:solidFill>
                <a:latin typeface="+mn-lt"/>
              </a:rPr>
              <a:t>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582" grpId="0"/>
      <p:bldP spid="2458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3HP - Risks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Drug interactions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Rifamycins interact with multiple drugs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Articulated in Guidelines and Fact Sheet, with reference to major drugs (oral contraceptives, warfarin, </a:t>
            </a:r>
            <a:r>
              <a:rPr lang="en-US" dirty="0" err="1"/>
              <a:t>sulfonureas</a:t>
            </a:r>
            <a:r>
              <a:rPr lang="en-US" dirty="0"/>
              <a:t>, and methadone)</a:t>
            </a:r>
          </a:p>
          <a:p>
            <a:pPr>
              <a:lnSpc>
                <a:spcPct val="90000"/>
              </a:lnSpc>
            </a:pPr>
            <a:r>
              <a:rPr lang="en-US" dirty="0"/>
              <a:t>Adverse events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Hepatotoxicity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Less than 9H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Pregnancy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“Hypersensitivity”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Includes “Flu-like syndrome”, nausea, light-headedness, syncope – usually following a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d</a:t>
            </a:r>
            <a:r>
              <a:rPr lang="en-US" dirty="0"/>
              <a:t> dose with </a:t>
            </a:r>
            <a:r>
              <a:rPr lang="en-US" dirty="0" err="1"/>
              <a:t>prodrome</a:t>
            </a:r>
            <a:r>
              <a:rPr lang="en-US" dirty="0"/>
              <a:t> following previous dose</a:t>
            </a:r>
          </a:p>
          <a:p>
            <a:pPr>
              <a:lnSpc>
                <a:spcPct val="90000"/>
              </a:lnSpc>
            </a:pPr>
            <a:r>
              <a:rPr lang="en-US" dirty="0"/>
              <a:t>Requires DOT: adherence AND safety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HCW reviews symptoms following prior dose before next dose administration; if significant  reaction is reported, dose is not given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3HP Safety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934"/>
            <a:ext cx="8153400" cy="5321300"/>
          </a:xfrm>
        </p:spPr>
        <p:txBody>
          <a:bodyPr>
            <a:normAutofit/>
          </a:bodyPr>
          <a:lstStyle/>
          <a:p>
            <a:r>
              <a:rPr lang="en-US" dirty="0"/>
              <a:t>7552 TBTC Study 26 subjects who received ≥1 dose of study drug*; 153 had SAE: </a:t>
            </a:r>
          </a:p>
          <a:p>
            <a:pPr lvl="1"/>
            <a:r>
              <a:rPr lang="en-US" dirty="0"/>
              <a:t>138/3893 (3.5%) with 3HP </a:t>
            </a:r>
            <a:r>
              <a:rPr lang="en-US" i="1" dirty="0"/>
              <a:t>vs</a:t>
            </a:r>
            <a:r>
              <a:rPr lang="en-US" dirty="0"/>
              <a:t> 15/3659 (0.4%) with 9H </a:t>
            </a:r>
            <a:r>
              <a:rPr lang="en-US" sz="2400" dirty="0"/>
              <a:t>(p &lt; 0.001)</a:t>
            </a:r>
          </a:p>
          <a:p>
            <a:pPr lvl="1"/>
            <a:r>
              <a:rPr lang="en-US" dirty="0"/>
              <a:t>3HP arm: </a:t>
            </a:r>
          </a:p>
          <a:p>
            <a:pPr lvl="2"/>
            <a:r>
              <a:rPr lang="en-US" dirty="0"/>
              <a:t>87 (63%) had flu-like syndrome and 23 (17%) had cutaneous reactions</a:t>
            </a:r>
          </a:p>
          <a:p>
            <a:pPr lvl="2"/>
            <a:r>
              <a:rPr lang="en-US" dirty="0"/>
              <a:t>13/3893 (0.3%) had severe reactions: 6 were hypotensive and 6 (0.15%) reported syncope</a:t>
            </a:r>
          </a:p>
          <a:p>
            <a:pPr lvl="3"/>
            <a:r>
              <a:rPr lang="en-US" dirty="0"/>
              <a:t>Study did not account for held doses if subject reported symptoms following previous dose; likely underestimates significance of problem </a:t>
            </a:r>
          </a:p>
          <a:p>
            <a:r>
              <a:rPr lang="en-US" dirty="0"/>
              <a:t>Post marketing surveillance (CDC)</a:t>
            </a:r>
          </a:p>
          <a:p>
            <a:pPr lvl="1"/>
            <a:r>
              <a:rPr lang="en-US" dirty="0"/>
              <a:t>Programs voluntary reporting SAE</a:t>
            </a:r>
          </a:p>
          <a:p>
            <a:pPr lvl="1"/>
            <a:r>
              <a:rPr lang="en-US" dirty="0"/>
              <a:t>No denominator data</a:t>
            </a:r>
          </a:p>
          <a:p>
            <a:pPr lvl="1"/>
            <a:r>
              <a:rPr lang="en-US" dirty="0"/>
              <a:t>No communication with FDA </a:t>
            </a:r>
            <a:r>
              <a:rPr lang="en-US" i="1" dirty="0" err="1"/>
              <a:t>Medwatch</a:t>
            </a:r>
            <a:r>
              <a:rPr lang="en-US" i="1" dirty="0"/>
              <a:t> </a:t>
            </a:r>
            <a:r>
              <a:rPr lang="en-US" dirty="0"/>
              <a:t>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1796" y="6488668"/>
            <a:ext cx="4244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Sterling, et al. </a:t>
            </a:r>
            <a:r>
              <a:rPr lang="en-US" sz="1600" i="1" dirty="0" err="1"/>
              <a:t>Clin</a:t>
            </a:r>
            <a:r>
              <a:rPr lang="en-US" sz="1600" i="1" dirty="0"/>
              <a:t> Infect Diseases </a:t>
            </a:r>
            <a:r>
              <a:rPr lang="en-US" sz="1600" dirty="0"/>
              <a:t>61:527, 2015</a:t>
            </a:r>
          </a:p>
        </p:txBody>
      </p:sp>
    </p:spTree>
    <p:extLst>
      <p:ext uri="{BB962C8B-B14F-4D97-AF65-F5344CB8AC3E}">
        <p14:creationId xmlns:p14="http://schemas.microsoft.com/office/powerpoint/2010/main" val="101946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n-US" dirty="0"/>
              <a:t>3HP: DOT?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525963"/>
          </a:xfrm>
        </p:spPr>
        <p:txBody>
          <a:bodyPr>
            <a:normAutofit/>
          </a:bodyPr>
          <a:lstStyle/>
          <a:p>
            <a:r>
              <a:rPr lang="en-US" b="1" dirty="0"/>
              <a:t>TBTC Study 33: </a:t>
            </a:r>
            <a:r>
              <a:rPr lang="en-US" i="1" dirty="0"/>
              <a:t>An evaluation of </a:t>
            </a:r>
            <a:r>
              <a:rPr lang="en-US" b="1" i="1" dirty="0"/>
              <a:t>adherence</a:t>
            </a:r>
            <a:r>
              <a:rPr lang="en-US" i="1" dirty="0"/>
              <a:t> to LTBI treatment with 12 doses of once weekly rifapentine and isoniazid given as self-administered versus directly-observed therapy: </a:t>
            </a:r>
            <a:r>
              <a:rPr lang="en-US" i="1" dirty="0" err="1"/>
              <a:t>iAdhere</a:t>
            </a:r>
            <a:r>
              <a:rPr lang="en-US" i="1" dirty="0"/>
              <a:t>*</a:t>
            </a:r>
          </a:p>
          <a:p>
            <a:pPr lvl="1"/>
            <a:r>
              <a:rPr lang="en-US" dirty="0"/>
              <a:t>Compared SAT with DOT and “reminder” SAT;  4 countries</a:t>
            </a:r>
          </a:p>
          <a:p>
            <a:pPr lvl="2"/>
            <a:r>
              <a:rPr lang="en-US" dirty="0"/>
              <a:t>SAT </a:t>
            </a:r>
            <a:r>
              <a:rPr lang="en-US" i="1" dirty="0"/>
              <a:t>non-inferior</a:t>
            </a:r>
            <a:r>
              <a:rPr lang="en-US" dirty="0"/>
              <a:t> to DOT for completion </a:t>
            </a:r>
            <a:r>
              <a:rPr lang="en-US" i="1" dirty="0"/>
              <a:t>in US cohort only</a:t>
            </a:r>
          </a:p>
          <a:p>
            <a:pPr lvl="2"/>
            <a:r>
              <a:rPr lang="en-US" i="1" dirty="0"/>
              <a:t>NOT</a:t>
            </a:r>
            <a:r>
              <a:rPr lang="en-US" dirty="0"/>
              <a:t> powered for safety analysis, but says “</a:t>
            </a:r>
            <a:r>
              <a:rPr lang="en-US" i="1" dirty="0"/>
              <a:t>similarly safe”</a:t>
            </a:r>
            <a:endParaRPr lang="en-US" sz="900" i="1" dirty="0"/>
          </a:p>
          <a:p>
            <a:pPr lvl="2"/>
            <a:endParaRPr lang="en-US" sz="900" dirty="0"/>
          </a:p>
          <a:p>
            <a:r>
              <a:rPr lang="en-US" dirty="0"/>
              <a:t>For now, safety concerns may preclude SAT for 3HP</a:t>
            </a:r>
          </a:p>
          <a:p>
            <a:pPr lvl="1"/>
            <a:r>
              <a:rPr lang="en-US" dirty="0"/>
              <a:t>Especially pre-syncope/syncope</a:t>
            </a:r>
          </a:p>
          <a:p>
            <a:pPr lvl="1"/>
            <a:r>
              <a:rPr lang="en-US" dirty="0"/>
              <a:t>Guidance statement from CDC is suggests SAT is acceptable (most patients)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9707" y="6386544"/>
            <a:ext cx="439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*Belknap, R., </a:t>
            </a:r>
            <a:r>
              <a:rPr lang="en-US" sz="1600" i="1" dirty="0"/>
              <a:t>et al</a:t>
            </a:r>
            <a:r>
              <a:rPr lang="en-US" sz="1600" dirty="0"/>
              <a:t>. Annals </a:t>
            </a:r>
            <a:r>
              <a:rPr lang="en-US" sz="1600" dirty="0" err="1"/>
              <a:t>Int</a:t>
            </a:r>
            <a:r>
              <a:rPr lang="en-US" sz="1600" dirty="0"/>
              <a:t> Med. 2017</a:t>
            </a:r>
            <a:r>
              <a:rPr lang="en-US" sz="1600" i="1" dirty="0"/>
              <a:t>, in press</a:t>
            </a:r>
            <a:r>
              <a:rPr lang="en-US" sz="1600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794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Shorter course regimens for treating LTBI?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Basically, 3 options are available:</a:t>
            </a:r>
          </a:p>
        </p:txBody>
      </p:sp>
    </p:spTree>
    <p:extLst>
      <p:ext uri="{BB962C8B-B14F-4D97-AF65-F5344CB8AC3E}">
        <p14:creationId xmlns:p14="http://schemas.microsoft.com/office/powerpoint/2010/main" val="3645184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Regimen 1: 4 months Daily Rif (4R)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Most experience</a:t>
            </a:r>
          </a:p>
          <a:p>
            <a:pPr lvl="1"/>
            <a:r>
              <a:rPr lang="en-US" dirty="0"/>
              <a:t>Better completion rates versus 9H</a:t>
            </a:r>
          </a:p>
          <a:p>
            <a:pPr lvl="1"/>
            <a:r>
              <a:rPr lang="en-US" dirty="0"/>
              <a:t>Less toxic than 9H</a:t>
            </a:r>
          </a:p>
          <a:p>
            <a:pPr lvl="1"/>
            <a:r>
              <a:rPr lang="en-US" dirty="0"/>
              <a:t>Can be used in children</a:t>
            </a:r>
          </a:p>
          <a:p>
            <a:pPr lvl="1"/>
            <a:r>
              <a:rPr lang="en-US" dirty="0"/>
              <a:t>Can be self‐administered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Multiple drug interactions may need to be accommodated</a:t>
            </a:r>
          </a:p>
          <a:p>
            <a:pPr lvl="1"/>
            <a:r>
              <a:rPr lang="en-US" dirty="0"/>
              <a:t>No intermittent option</a:t>
            </a:r>
          </a:p>
        </p:txBody>
      </p:sp>
    </p:spTree>
    <p:extLst>
      <p:ext uri="{BB962C8B-B14F-4D97-AF65-F5344CB8AC3E}">
        <p14:creationId xmlns:p14="http://schemas.microsoft.com/office/powerpoint/2010/main" val="3433284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Regimen 2: 3 months Weekly INH + Rifapentine (3HP)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Efficacy has been shown best in contacts and TST/IGRA converters: non-inferior to 9H</a:t>
            </a:r>
          </a:p>
          <a:p>
            <a:pPr lvl="2"/>
            <a:r>
              <a:rPr lang="en-US" dirty="0"/>
              <a:t>Limited data on non-recently infected persons</a:t>
            </a:r>
          </a:p>
          <a:p>
            <a:pPr lvl="1"/>
            <a:r>
              <a:rPr lang="en-US" dirty="0"/>
              <a:t>Enhanced completion rates </a:t>
            </a:r>
            <a:r>
              <a:rPr lang="en-US" i="1" dirty="0"/>
              <a:t>versus</a:t>
            </a:r>
            <a:r>
              <a:rPr lang="en-US" dirty="0"/>
              <a:t> 9H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Limited data on HIV+ and others not recently infected</a:t>
            </a:r>
          </a:p>
          <a:p>
            <a:pPr lvl="1"/>
            <a:r>
              <a:rPr lang="en-US" dirty="0"/>
              <a:t>Number of tablets per dose (±10 tablets/week)</a:t>
            </a:r>
          </a:p>
          <a:p>
            <a:pPr lvl="1"/>
            <a:r>
              <a:rPr lang="en-US" dirty="0"/>
              <a:t>DOT (?)</a:t>
            </a:r>
          </a:p>
          <a:p>
            <a:pPr lvl="2"/>
            <a:r>
              <a:rPr lang="en-US" dirty="0"/>
              <a:t>Safety and efficacy</a:t>
            </a:r>
          </a:p>
          <a:p>
            <a:pPr lvl="1"/>
            <a:r>
              <a:rPr lang="en-US" dirty="0"/>
              <a:t>Toxicity – especially hypersensitivity (syncope)</a:t>
            </a:r>
          </a:p>
        </p:txBody>
      </p:sp>
    </p:spTree>
    <p:extLst>
      <p:ext uri="{BB962C8B-B14F-4D97-AF65-F5344CB8AC3E}">
        <p14:creationId xmlns:p14="http://schemas.microsoft.com/office/powerpoint/2010/main" val="2685527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Regimen 3: 3 months Daily INH + Rif  (3HR)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Commonly used in Europe; not used in U.S. </a:t>
            </a:r>
          </a:p>
          <a:p>
            <a:pPr lvl="1"/>
            <a:r>
              <a:rPr lang="en-US" dirty="0"/>
              <a:t>Can be self‐administered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Limited data on efficacy</a:t>
            </a:r>
          </a:p>
          <a:p>
            <a:pPr lvl="1"/>
            <a:r>
              <a:rPr lang="en-US" dirty="0"/>
              <a:t>Toxicity (with INH)</a:t>
            </a:r>
          </a:p>
          <a:p>
            <a:pPr lvl="1"/>
            <a:r>
              <a:rPr lang="en-US" dirty="0"/>
              <a:t>No intermittent option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6062990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But …</a:t>
            </a:r>
          </a:p>
        </p:txBody>
      </p:sp>
    </p:spTree>
    <p:extLst>
      <p:ext uri="{BB962C8B-B14F-4D97-AF65-F5344CB8AC3E}">
        <p14:creationId xmlns:p14="http://schemas.microsoft.com/office/powerpoint/2010/main" val="3476849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Not So Fast 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8477"/>
            <a:ext cx="8456335" cy="4525963"/>
          </a:xfrm>
        </p:spPr>
        <p:txBody>
          <a:bodyPr>
            <a:normAutofit/>
          </a:bodyPr>
          <a:lstStyle/>
          <a:p>
            <a:r>
              <a:rPr lang="en-US" dirty="0"/>
              <a:t>FDA recently notified providers about discovery of excess </a:t>
            </a:r>
            <a:r>
              <a:rPr lang="en-US" b="1" dirty="0"/>
              <a:t>nitrosamine impurities </a:t>
            </a:r>
            <a:r>
              <a:rPr lang="en-US" dirty="0"/>
              <a:t>in Rifampin and </a:t>
            </a:r>
            <a:r>
              <a:rPr lang="en-US" dirty="0" err="1"/>
              <a:t>Rifapentine</a:t>
            </a:r>
            <a:endParaRPr lang="en-US" dirty="0"/>
          </a:p>
          <a:p>
            <a:pPr lvl="1"/>
            <a:r>
              <a:rPr lang="en-US" dirty="0"/>
              <a:t>These are common compounds, found in many foods and beverages – but have carcinogenic potential</a:t>
            </a:r>
          </a:p>
          <a:p>
            <a:pPr lvl="1"/>
            <a:r>
              <a:rPr lang="en-US" dirty="0"/>
              <a:t>Risk is believed to be extremely low, requiring long term exposure</a:t>
            </a:r>
          </a:p>
          <a:p>
            <a:r>
              <a:rPr lang="en-US" dirty="0"/>
              <a:t>In order to maintain the supply of these drugs for treatment of TB disease, FDA raised the maximum acceptable limits for these contaminants in these drugs</a:t>
            </a:r>
          </a:p>
          <a:p>
            <a:pPr lvl="1"/>
            <a:r>
              <a:rPr lang="en-US" dirty="0"/>
              <a:t>By 31x for Rifampin,  200x for </a:t>
            </a:r>
            <a:r>
              <a:rPr lang="en-US" dirty="0" err="1"/>
              <a:t>Rifapentine</a:t>
            </a:r>
            <a:r>
              <a:rPr lang="en-US" dirty="0"/>
              <a:t>*</a:t>
            </a:r>
            <a:endParaRPr lang="en-US" sz="1000" dirty="0"/>
          </a:p>
          <a:p>
            <a:pPr lvl="1"/>
            <a:endParaRPr lang="en-US" sz="1000" dirty="0"/>
          </a:p>
          <a:p>
            <a:r>
              <a:rPr lang="en-US" dirty="0"/>
              <a:t>National TB Controllers Association (NTCA) and CDC are in dialog with FDA and manufacturers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0526" y="63246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* 10/2020</a:t>
            </a:r>
          </a:p>
        </p:txBody>
      </p:sp>
    </p:spTree>
    <p:extLst>
      <p:ext uri="{BB962C8B-B14F-4D97-AF65-F5344CB8AC3E}">
        <p14:creationId xmlns:p14="http://schemas.microsoft.com/office/powerpoint/2010/main" val="45672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Treat LTBI?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Prevents morbidity</a:t>
            </a:r>
          </a:p>
          <a:p>
            <a:pPr lvl="1"/>
            <a:r>
              <a:rPr lang="en-US" dirty="0"/>
              <a:t>Especially young children</a:t>
            </a:r>
          </a:p>
          <a:p>
            <a:r>
              <a:rPr lang="en-US" dirty="0"/>
              <a:t>Prevents transmission</a:t>
            </a:r>
          </a:p>
          <a:p>
            <a:pPr lvl="1"/>
            <a:r>
              <a:rPr lang="en-US" dirty="0"/>
              <a:t>Reduces case numbers</a:t>
            </a:r>
          </a:p>
          <a:p>
            <a:r>
              <a:rPr lang="en-US" dirty="0"/>
              <a:t>Prevents deaths</a:t>
            </a:r>
          </a:p>
          <a:p>
            <a:pPr lvl="1"/>
            <a:r>
              <a:rPr lang="en-US" dirty="0"/>
              <a:t>TB diagnosis recognized or missed</a:t>
            </a:r>
          </a:p>
          <a:p>
            <a:r>
              <a:rPr lang="en-US" dirty="0"/>
              <a:t>It’s less complicated to treat than TB disease </a:t>
            </a:r>
          </a:p>
          <a:p>
            <a:pPr lvl="1"/>
            <a:r>
              <a:rPr lang="en-US" dirty="0"/>
              <a:t>Maybe</a:t>
            </a:r>
          </a:p>
          <a:p>
            <a:r>
              <a:rPr lang="en-US" dirty="0"/>
              <a:t>TB elimination</a:t>
            </a:r>
          </a:p>
          <a:p>
            <a:pPr lvl="1"/>
            <a:r>
              <a:rPr lang="en-US" dirty="0"/>
              <a:t> Prevention reduces reservoir of future cases</a:t>
            </a:r>
          </a:p>
        </p:txBody>
      </p:sp>
    </p:spTree>
    <p:extLst>
      <p:ext uri="{BB962C8B-B14F-4D97-AF65-F5344CB8AC3E}">
        <p14:creationId xmlns:p14="http://schemas.microsoft.com/office/powerpoint/2010/main" val="3138922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Nitrosamines and </a:t>
            </a:r>
            <a:r>
              <a:rPr lang="en-US" dirty="0" err="1"/>
              <a:t>Rifamycins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Recommendations, MDPH*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Treatment of TB disease: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Continue use of rifampin </a:t>
            </a:r>
            <a:r>
              <a:rPr lang="en-US" i="1" dirty="0"/>
              <a:t>if acceptable to the patient</a:t>
            </a:r>
            <a:r>
              <a:rPr lang="en-US" dirty="0"/>
              <a:t>, as the risk of not taking rifampin likely outweighs any potential risk from nitrosamine impurities.</a:t>
            </a:r>
          </a:p>
          <a:p>
            <a:r>
              <a:rPr lang="en-US" b="1" dirty="0"/>
              <a:t>Treatment of latent TB infection: </a:t>
            </a:r>
          </a:p>
          <a:p>
            <a:pPr lvl="1"/>
            <a:r>
              <a:rPr lang="en-US" b="1" dirty="0"/>
              <a:t>Currently receiving rifampin or </a:t>
            </a:r>
            <a:r>
              <a:rPr lang="en-US" b="1" dirty="0" err="1"/>
              <a:t>rifapentine</a:t>
            </a:r>
            <a:r>
              <a:rPr lang="en-US" b="1" dirty="0"/>
              <a:t>:</a:t>
            </a:r>
            <a:r>
              <a:rPr lang="en-US" dirty="0"/>
              <a:t> continue this treatment, although a change to isoniazid (INH) is acceptable </a:t>
            </a:r>
            <a:r>
              <a:rPr lang="en-US" i="1" dirty="0"/>
              <a:t>if preferred by the patient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Newly diagnosed LTBI</a:t>
            </a:r>
            <a:r>
              <a:rPr lang="en-US" dirty="0"/>
              <a:t>: Until more information becomes available, consider alternative treatment strategies </a:t>
            </a:r>
            <a:r>
              <a:rPr lang="en-US" i="1" dirty="0"/>
              <a:t>in discussion with the patient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8674" y="627530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12/2020</a:t>
            </a:r>
          </a:p>
        </p:txBody>
      </p:sp>
    </p:spTree>
    <p:extLst>
      <p:ext uri="{BB962C8B-B14F-4D97-AF65-F5344CB8AC3E}">
        <p14:creationId xmlns:p14="http://schemas.microsoft.com/office/powerpoint/2010/main" val="4053868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patients on LTBI treatment with any regimen must be clinically monitored at least monthly</a:t>
            </a:r>
          </a:p>
          <a:p>
            <a:pPr lvl="1"/>
            <a:r>
              <a:rPr lang="en-US" sz="3100" dirty="0"/>
              <a:t>Rifampin only: Consider base and monthly liver enzymes and CBC/platelets for anyone with: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sz="2600" dirty="0"/>
              <a:t>HIV+</a:t>
            </a:r>
          </a:p>
          <a:p>
            <a:pPr marL="0" indent="0">
              <a:buNone/>
            </a:pPr>
            <a:r>
              <a:rPr lang="en-US" sz="2600" dirty="0"/>
              <a:t>	- Regular alcohol use</a:t>
            </a:r>
          </a:p>
          <a:p>
            <a:pPr marL="0" indent="0">
              <a:buNone/>
            </a:pPr>
            <a:r>
              <a:rPr lang="en-US" sz="2600" dirty="0"/>
              <a:t>	- Underlying liver disease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3100" dirty="0"/>
              <a:t>- </a:t>
            </a:r>
            <a:r>
              <a:rPr lang="en-US" sz="3100" dirty="0" err="1"/>
              <a:t>Rifamycin</a:t>
            </a:r>
            <a:r>
              <a:rPr lang="en-US" sz="3100" dirty="0"/>
              <a:t> with INH: also follow standard INH monitoring   </a:t>
            </a:r>
          </a:p>
          <a:p>
            <a:pPr marL="0" indent="0">
              <a:buNone/>
            </a:pPr>
            <a:r>
              <a:rPr lang="en-US" sz="3100" dirty="0"/>
              <a:t>         procedures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b="1" dirty="0"/>
              <a:t>Check for possible drug interactions</a:t>
            </a:r>
          </a:p>
          <a:p>
            <a:endParaRPr lang="en-US" sz="1100" b="1" dirty="0"/>
          </a:p>
          <a:p>
            <a:r>
              <a:rPr lang="en-US" dirty="0"/>
              <a:t>For HIV+ on </a:t>
            </a:r>
            <a:r>
              <a:rPr lang="en-US" dirty="0" err="1"/>
              <a:t>antiretrovirals</a:t>
            </a:r>
            <a:r>
              <a:rPr lang="en-US" dirty="0"/>
              <a:t>, seek expert TB medical consultation and communicate with the patient’s HIV physician before starting rifampin or rifapentine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0073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TB Prevention in the Primary Care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Community (and “academic”) providers have little experience with TB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Unfamiliar with current standards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Varying links to expertise in TB and public health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Many non-U.S. trained physicians hold native beliefs about TB and its prevention (</a:t>
            </a:r>
            <a:r>
              <a:rPr lang="en-US" altLang="en-US" sz="2400" i="1" dirty="0"/>
              <a:t>e.g.</a:t>
            </a:r>
            <a:r>
              <a:rPr lang="en-US" altLang="en-US" sz="2400" dirty="0"/>
              <a:t> BCG)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TB prevention is not a priority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Other health issues usually prevail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Few resources are available to patients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Most lack health insurance coverage for TB prevention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Coverage for CXR, drugs, … co-pays, deductibles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Varying links to public health </a:t>
            </a:r>
          </a:p>
          <a:p>
            <a:pPr>
              <a:lnSpc>
                <a:spcPct val="90000"/>
              </a:lnSpc>
            </a:pPr>
            <a:r>
              <a:rPr lang="en-US" altLang="en-US" sz="2800" i="1" dirty="0"/>
              <a:t>Poor acceptance of principles of TB prevention among providers and community</a:t>
            </a:r>
          </a:p>
          <a:p>
            <a:pPr lvl="1">
              <a:lnSpc>
                <a:spcPct val="90000"/>
              </a:lnSpc>
            </a:pPr>
            <a:endParaRPr lang="en-US" altLang="en-US" sz="2400" i="1" dirty="0"/>
          </a:p>
          <a:p>
            <a:pPr>
              <a:lnSpc>
                <a:spcPct val="90000"/>
              </a:lnSpc>
            </a:pPr>
            <a:endParaRPr lang="en-US" altLang="en-US" sz="2800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304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Cultural Approach to TB Prevention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Tailoring approaches to health care to accommodate community beliefs, perceptions, and needs can be successful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AIDS and community approaches (Africa)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/>
              <a:t>Cultural case management</a:t>
            </a:r>
            <a:r>
              <a:rPr lang="en-US" altLang="en-US" sz="2400" dirty="0"/>
              <a:t> of LTBI (Seattle)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sz="2800" i="1" dirty="0"/>
              <a:t>Hypothesis:</a:t>
            </a:r>
            <a:r>
              <a:rPr lang="en-US" altLang="en-US" sz="2800" dirty="0"/>
              <a:t> Improving community acceptance of TB prevention will result in increased numbers of infected persons completing treatment for LTBI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This will translate to lower incidence of disease in the community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/>
          </a:bodyPr>
          <a:lstStyle/>
          <a:p>
            <a:r>
              <a:rPr lang="en-US" altLang="en-US" dirty="0"/>
              <a:t>Cultural Approach to TB Prevention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232025" y="2773363"/>
            <a:ext cx="5567363" cy="3184525"/>
          </a:xfrm>
        </p:spPr>
        <p:txBody>
          <a:bodyPr/>
          <a:lstStyle/>
          <a:p>
            <a:r>
              <a:rPr lang="en-US" altLang="en-US" sz="3600"/>
              <a:t>Understanding</a:t>
            </a:r>
          </a:p>
          <a:p>
            <a:r>
              <a:rPr lang="en-US" altLang="en-US" sz="3600"/>
              <a:t>Trust</a:t>
            </a:r>
          </a:p>
          <a:p>
            <a:r>
              <a:rPr lang="en-US" altLang="en-US" sz="3600"/>
              <a:t>Accessibility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/>
          </a:bodyPr>
          <a:lstStyle/>
          <a:p>
            <a:r>
              <a:rPr lang="en-US" altLang="en-US" dirty="0"/>
              <a:t>The Community: </a:t>
            </a:r>
            <a:r>
              <a:rPr lang="en-US" altLang="en-US" i="1" dirty="0"/>
              <a:t>Trust and Access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586788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Identify trusted allies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Include Public Health</a:t>
            </a:r>
          </a:p>
          <a:p>
            <a:pPr>
              <a:lnSpc>
                <a:spcPct val="80000"/>
              </a:lnSpc>
            </a:pPr>
            <a:endParaRPr lang="en-US" altLang="en-US" sz="8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Assess Community Needs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For the community and for providers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CBO, church, social club, health center</a:t>
            </a:r>
          </a:p>
          <a:p>
            <a:pPr lvl="1">
              <a:lnSpc>
                <a:spcPct val="80000"/>
              </a:lnSpc>
            </a:pPr>
            <a:endParaRPr lang="en-US" altLang="en-US" sz="8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Times New Roman" pitchFamily="18" charset="0"/>
              </a:rPr>
              <a:t>Provider education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Didactic sessions and workshops</a:t>
            </a:r>
          </a:p>
          <a:p>
            <a:pPr lvl="1">
              <a:lnSpc>
                <a:spcPct val="80000"/>
              </a:lnSpc>
            </a:pPr>
            <a:endParaRPr lang="en-US" altLang="en-US" sz="8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Times New Roman" pitchFamily="18" charset="0"/>
              </a:rPr>
              <a:t>Public education: Provide context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Radio, TV shows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Teaching materials in native language; Posters for Community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Presence at health fairs, and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Training of community health educators</a:t>
            </a:r>
          </a:p>
          <a:p>
            <a:pPr lvl="1">
              <a:lnSpc>
                <a:spcPct val="80000"/>
              </a:lnSpc>
            </a:pPr>
            <a:endParaRPr lang="en-US" altLang="en-US" sz="8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Times New Roman" pitchFamily="18" charset="0"/>
              </a:rPr>
              <a:t>Clinical Services: </a:t>
            </a:r>
            <a:r>
              <a:rPr lang="en-US" altLang="en-US" sz="2400" i="1" dirty="0">
                <a:cs typeface="Times New Roman" pitchFamily="18" charset="0"/>
              </a:rPr>
              <a:t>BE AVAILABLE!!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Resources/collaborations (Public  Health), access to specialists 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248400" y="1676400"/>
          <a:ext cx="27432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27432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562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Rifamycins allow for shorter treatment of LTBI with better completion rates</a:t>
            </a:r>
          </a:p>
          <a:p>
            <a:pPr lvl="1"/>
            <a:r>
              <a:rPr lang="en-US" dirty="0"/>
              <a:t>Rifampin (4 months) is well‐tolerated, effective, and safe</a:t>
            </a:r>
          </a:p>
          <a:p>
            <a:pPr lvl="1"/>
            <a:r>
              <a:rPr lang="en-US" dirty="0" err="1"/>
              <a:t>Rifapentine</a:t>
            </a:r>
            <a:r>
              <a:rPr lang="en-US" dirty="0"/>
              <a:t> with INH for 3 months has good data on efficacy in limited, high risk groups but should be given by DOT for safety </a:t>
            </a:r>
          </a:p>
          <a:p>
            <a:r>
              <a:rPr lang="en-US" dirty="0"/>
              <a:t>Shorter course regimens using rifamycins are less toxic and less expensive than isoniazid monotherapy with higher completion rates</a:t>
            </a:r>
          </a:p>
        </p:txBody>
      </p:sp>
    </p:spTree>
    <p:extLst>
      <p:ext uri="{BB962C8B-B14F-4D97-AF65-F5344CB8AC3E}">
        <p14:creationId xmlns:p14="http://schemas.microsoft.com/office/powerpoint/2010/main" val="222465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Goal for 2010* = incidence of 1 per 1,000,000 for active cases </a:t>
            </a:r>
          </a:p>
          <a:p>
            <a:pPr lvl="1"/>
            <a:r>
              <a:rPr lang="en-US" dirty="0"/>
              <a:t>Requires LTBI prevalence ≤ 1%**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6338500"/>
            <a:ext cx="361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 </a:t>
            </a:r>
            <a:r>
              <a:rPr lang="en-US" sz="1200" dirty="0"/>
              <a:t>CDC: </a:t>
            </a:r>
            <a:r>
              <a:rPr lang="en-US" sz="1200" i="1" dirty="0"/>
              <a:t>MMWR</a:t>
            </a:r>
            <a:r>
              <a:rPr lang="en-US" sz="1200" dirty="0"/>
              <a:t>. 1989 Jan 13;38(1):1‐4</a:t>
            </a:r>
          </a:p>
          <a:p>
            <a:r>
              <a:rPr lang="en-US" sz="1200" dirty="0"/>
              <a:t>** </a:t>
            </a:r>
            <a:r>
              <a:rPr lang="en-US" sz="1200" dirty="0" err="1"/>
              <a:t>Styblo</a:t>
            </a:r>
            <a:r>
              <a:rPr lang="en-US" sz="1200" dirty="0"/>
              <a:t> K. </a:t>
            </a:r>
            <a:r>
              <a:rPr lang="en-US" sz="1200" i="1" dirty="0"/>
              <a:t>Bull </a:t>
            </a:r>
            <a:r>
              <a:rPr lang="en-US" sz="1200" i="1" dirty="0" err="1"/>
              <a:t>Int</a:t>
            </a:r>
            <a:r>
              <a:rPr lang="en-US" sz="1200" i="1" dirty="0"/>
              <a:t> Union </a:t>
            </a:r>
            <a:r>
              <a:rPr lang="en-US" sz="1200" i="1" dirty="0" err="1"/>
              <a:t>Tuberc</a:t>
            </a:r>
            <a:r>
              <a:rPr lang="en-US" sz="1200" i="1" dirty="0"/>
              <a:t> Lung Dis. </a:t>
            </a:r>
            <a:r>
              <a:rPr lang="en-US" sz="1200" dirty="0"/>
              <a:t>65:49, 1990</a:t>
            </a:r>
          </a:p>
        </p:txBody>
      </p:sp>
      <p:pic>
        <p:nvPicPr>
          <p:cNvPr id="1026" name="Picture 2" descr="TEP_cover_v03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282302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83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TB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098"/>
            <a:ext cx="8382000" cy="5209248"/>
          </a:xfrm>
        </p:spPr>
        <p:txBody>
          <a:bodyPr>
            <a:normAutofit/>
          </a:bodyPr>
          <a:lstStyle/>
          <a:p>
            <a:r>
              <a:rPr lang="en-US" dirty="0"/>
              <a:t>1965: ATS recommends treatment of LTBI in persons with previously untreated TB, TST converters, young children: INH daily x 12 mos</a:t>
            </a:r>
          </a:p>
          <a:p>
            <a:pPr lvl="1"/>
            <a:r>
              <a:rPr lang="en-US" dirty="0"/>
              <a:t>Expanded in 1967 to include TST &gt;10mm</a:t>
            </a:r>
            <a:endParaRPr lang="en-US" sz="1000" dirty="0"/>
          </a:p>
          <a:p>
            <a:pPr lvl="1"/>
            <a:r>
              <a:rPr lang="en-US" sz="1000" dirty="0"/>
              <a:t> </a:t>
            </a:r>
          </a:p>
          <a:p>
            <a:r>
              <a:rPr lang="en-US" dirty="0"/>
              <a:t>1974: CDC-ATS guidelines for pre-treatment screening to decrease risk of hepatotoxicity</a:t>
            </a:r>
          </a:p>
          <a:p>
            <a:pPr lvl="1"/>
            <a:r>
              <a:rPr lang="en-US" dirty="0"/>
              <a:t>35 year age limit established</a:t>
            </a:r>
            <a:endParaRPr lang="en-US" sz="1100" dirty="0"/>
          </a:p>
          <a:p>
            <a:pPr lvl="1"/>
            <a:endParaRPr lang="en-US" sz="1100" dirty="0"/>
          </a:p>
          <a:p>
            <a:r>
              <a:rPr lang="en-US" dirty="0"/>
              <a:t>1983: CDC recommends clinical and laboratory monitoring for persons &gt;35 who require treatment</a:t>
            </a:r>
          </a:p>
          <a:p>
            <a:pPr lvl="1"/>
            <a:r>
              <a:rPr lang="en-US" dirty="0"/>
              <a:t>Notes 6 mos INH also </a:t>
            </a:r>
            <a:r>
              <a:rPr lang="en-US" i="1" dirty="0"/>
              <a:t>may confer a substantial degree of protection</a:t>
            </a:r>
            <a:endParaRPr lang="en-US" sz="1100" dirty="0"/>
          </a:p>
          <a:p>
            <a:pPr lvl="1"/>
            <a:endParaRPr lang="en-US" sz="1100" dirty="0"/>
          </a:p>
          <a:p>
            <a:r>
              <a:rPr lang="en-US" dirty="0"/>
              <a:t>1994: CDC-ATS recommend “</a:t>
            </a:r>
            <a:r>
              <a:rPr lang="en-US" i="1" dirty="0"/>
              <a:t>6-12 months” </a:t>
            </a:r>
            <a:r>
              <a:rPr lang="en-US" dirty="0"/>
              <a:t>daily INH as effective for treatment of LTBI</a:t>
            </a:r>
          </a:p>
          <a:p>
            <a:pPr lvl="1"/>
            <a:r>
              <a:rPr lang="en-US" dirty="0"/>
              <a:t>6mos INH </a:t>
            </a:r>
            <a:r>
              <a:rPr lang="en-US" i="1" dirty="0"/>
              <a:t>confers a ‘nearly comparable’ degree of protection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6400800"/>
            <a:ext cx="106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CDC: DTBE</a:t>
            </a:r>
          </a:p>
        </p:txBody>
      </p:sp>
    </p:spTree>
    <p:extLst>
      <p:ext uri="{BB962C8B-B14F-4D97-AF65-F5344CB8AC3E}">
        <p14:creationId xmlns:p14="http://schemas.microsoft.com/office/powerpoint/2010/main" val="38980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1998: CDC recommends 2 months Rifampin + Pyrazinamide for treatment of LTBI in HIV: </a:t>
            </a:r>
            <a:r>
              <a:rPr lang="en-US" i="1" dirty="0"/>
              <a:t>2RZ</a:t>
            </a:r>
          </a:p>
          <a:p>
            <a:r>
              <a:rPr lang="en-US" dirty="0"/>
              <a:t>2000: CDC-ATS issue updated guidelines:</a:t>
            </a:r>
          </a:p>
          <a:p>
            <a:pPr lvl="1"/>
            <a:r>
              <a:rPr lang="en-US" i="1" dirty="0"/>
              <a:t>Targeted Testing and Treatment of LTBI*</a:t>
            </a:r>
          </a:p>
          <a:p>
            <a:pPr lvl="2"/>
            <a:r>
              <a:rPr lang="en-US" dirty="0"/>
              <a:t>9 months daily INH preferred</a:t>
            </a:r>
          </a:p>
          <a:p>
            <a:pPr lvl="2"/>
            <a:r>
              <a:rPr lang="en-US" dirty="0"/>
              <a:t>Options include 2RZ and 4 months Rif</a:t>
            </a:r>
          </a:p>
          <a:p>
            <a:r>
              <a:rPr lang="en-US" i="1" dirty="0"/>
              <a:t>2001: Caution urged with 2RZ because of hepatotoxicity**</a:t>
            </a:r>
          </a:p>
          <a:p>
            <a:r>
              <a:rPr lang="en-US" i="1" dirty="0"/>
              <a:t>2003: 2RZ not recommended***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8255" y="6181651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 CDC: </a:t>
            </a:r>
            <a:r>
              <a:rPr lang="en-US" sz="1200" i="1" dirty="0"/>
              <a:t>MMWR</a:t>
            </a:r>
            <a:r>
              <a:rPr lang="en-US" sz="1200" dirty="0"/>
              <a:t> June 9, 2000:49 (No. RR-6) </a:t>
            </a:r>
          </a:p>
          <a:p>
            <a:r>
              <a:rPr lang="en-US" sz="1200" dirty="0"/>
              <a:t>** CDC: </a:t>
            </a:r>
            <a:r>
              <a:rPr lang="en-US" sz="1200" i="1" dirty="0"/>
              <a:t>MMWR</a:t>
            </a:r>
            <a:r>
              <a:rPr lang="en-US" sz="1200" dirty="0"/>
              <a:t> Aug 31, 2001:50  (34)</a:t>
            </a:r>
          </a:p>
          <a:p>
            <a:r>
              <a:rPr lang="en-US" sz="1200" dirty="0"/>
              <a:t>*** CDC </a:t>
            </a:r>
            <a:r>
              <a:rPr lang="en-US" sz="1200" i="1" dirty="0"/>
              <a:t>MMWR</a:t>
            </a:r>
            <a:r>
              <a:rPr lang="en-US" sz="1200" dirty="0"/>
              <a:t> Aug 8, 2003.52 (31)</a:t>
            </a:r>
          </a:p>
        </p:txBody>
      </p:sp>
    </p:spTree>
    <p:extLst>
      <p:ext uri="{BB962C8B-B14F-4D97-AF65-F5344CB8AC3E}">
        <p14:creationId xmlns:p14="http://schemas.microsoft.com/office/powerpoint/2010/main" val="102570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2011: CDC recommends 2 months of once-weekly INH + Rifapentine as equivalent to 12 months INH in select high risk groups*</a:t>
            </a:r>
          </a:p>
          <a:p>
            <a:r>
              <a:rPr lang="en-US" dirty="0"/>
              <a:t>2016: US Preventive Services Task Force recommends TB screening of high risk persons as an essential health benefit**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248400"/>
            <a:ext cx="826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 CDC: </a:t>
            </a:r>
            <a:r>
              <a:rPr lang="en-US" sz="1200" i="1" dirty="0"/>
              <a:t>MMWR</a:t>
            </a:r>
            <a:r>
              <a:rPr lang="en-US" sz="1200" dirty="0"/>
              <a:t> Dec 9, 2011: 60 (48)</a:t>
            </a:r>
          </a:p>
          <a:p>
            <a:r>
              <a:rPr lang="en-US" sz="1200" dirty="0">
                <a:hlinkClick r:id="rId2"/>
              </a:rPr>
              <a:t>** https://www.uspreventiveservicestaskforce.org/Page/Document/UpdateSummaryFinal/latent-tuberculosis-infection-screening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4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1837"/>
          </a:xfrm>
        </p:spPr>
        <p:txBody>
          <a:bodyPr/>
          <a:lstStyle/>
          <a:p>
            <a:r>
              <a:rPr lang="en-US" dirty="0"/>
              <a:t>Costs of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Costs </a:t>
            </a:r>
          </a:p>
          <a:p>
            <a:pPr lvl="1"/>
            <a:r>
              <a:rPr lang="en-US" dirty="0"/>
              <a:t>Medications</a:t>
            </a:r>
          </a:p>
          <a:p>
            <a:pPr lvl="1"/>
            <a:r>
              <a:rPr lang="en-US" dirty="0"/>
              <a:t>Nursing time, DOT</a:t>
            </a:r>
          </a:p>
          <a:p>
            <a:pPr lvl="1"/>
            <a:r>
              <a:rPr lang="en-US" dirty="0"/>
              <a:t>Monitoring (clinical and laboratory)</a:t>
            </a:r>
          </a:p>
          <a:p>
            <a:pPr lvl="2"/>
            <a:r>
              <a:rPr lang="en-US" dirty="0"/>
              <a:t>Time from work, travel</a:t>
            </a:r>
          </a:p>
          <a:p>
            <a:pPr lvl="1"/>
            <a:r>
              <a:rPr lang="en-US" dirty="0"/>
              <a:t>Medication toxicity</a:t>
            </a:r>
          </a:p>
          <a:p>
            <a:pPr lvl="1"/>
            <a:r>
              <a:rPr lang="en-US" dirty="0"/>
              <a:t>Stigma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Cases averted</a:t>
            </a:r>
          </a:p>
          <a:p>
            <a:pPr lvl="1"/>
            <a:r>
              <a:rPr lang="en-US" dirty="0"/>
              <a:t>Secondary cases averted</a:t>
            </a:r>
          </a:p>
          <a:p>
            <a:pPr lvl="2"/>
            <a:r>
              <a:rPr lang="en-US" dirty="0"/>
              <a:t>Benefits to public health</a:t>
            </a:r>
          </a:p>
          <a:p>
            <a:r>
              <a:rPr lang="en-US" dirty="0"/>
              <a:t>Effective regimen: Benefits &gt; Costs</a:t>
            </a:r>
          </a:p>
        </p:txBody>
      </p:sp>
    </p:spTree>
    <p:extLst>
      <p:ext uri="{BB962C8B-B14F-4D97-AF65-F5344CB8AC3E}">
        <p14:creationId xmlns:p14="http://schemas.microsoft.com/office/powerpoint/2010/main" val="269812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66326"/>
              </p:ext>
            </p:extLst>
          </p:nvPr>
        </p:nvGraphicFramePr>
        <p:xfrm>
          <a:off x="457200" y="914400"/>
          <a:ext cx="8382000" cy="57181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162853129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74853795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40090615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761517024"/>
                    </a:ext>
                  </a:extLst>
                </a:gridCol>
              </a:tblGrid>
              <a:tr h="995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Priority rank*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Regimen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Recommendation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(strong or conditional)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Evidence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(high, moderate, low, or very low)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2781608721"/>
                  </a:ext>
                </a:extLst>
              </a:tr>
              <a:tr h="995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Preferred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 </a:t>
                      </a:r>
                      <a:r>
                        <a:rPr lang="en-US" sz="1400" dirty="0" err="1"/>
                        <a:t>mos</a:t>
                      </a:r>
                      <a:r>
                        <a:rPr lang="en-US" sz="1400" dirty="0"/>
                        <a:t> isoniazid plus </a:t>
                      </a:r>
                      <a:r>
                        <a:rPr lang="en-US" sz="1400" dirty="0" err="1"/>
                        <a:t>rifapentine</a:t>
                      </a:r>
                      <a:r>
                        <a:rPr lang="en-US" sz="1400" dirty="0"/>
                        <a:t> given once weekly (</a:t>
                      </a:r>
                      <a:r>
                        <a:rPr lang="en-US" sz="1400" b="1" dirty="0"/>
                        <a:t>3HP</a:t>
                      </a:r>
                      <a:r>
                        <a:rPr lang="en-US" sz="1400" dirty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Strong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Moderate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947006991"/>
                  </a:ext>
                </a:extLst>
              </a:tr>
              <a:tr h="765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Preferred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 </a:t>
                      </a:r>
                      <a:r>
                        <a:rPr lang="en-US" sz="1400" dirty="0" err="1"/>
                        <a:t>mos</a:t>
                      </a:r>
                      <a:r>
                        <a:rPr lang="en-US" sz="1400" dirty="0"/>
                        <a:t> rifampin given daily (</a:t>
                      </a:r>
                      <a:r>
                        <a:rPr lang="en-US" sz="1400" b="1" dirty="0"/>
                        <a:t>4R</a:t>
                      </a:r>
                      <a:r>
                        <a:rPr lang="en-US" sz="1400" dirty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Strong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Moderate (HIV Negative)</a:t>
                      </a:r>
                      <a:r>
                        <a:rPr lang="en-US" sz="1400" baseline="30000" dirty="0"/>
                        <a:t>†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380907285"/>
                  </a:ext>
                </a:extLst>
              </a:tr>
              <a:tr h="1119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Preferred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 </a:t>
                      </a:r>
                      <a:r>
                        <a:rPr lang="en-US" sz="1400" dirty="0" err="1"/>
                        <a:t>mos</a:t>
                      </a:r>
                      <a:r>
                        <a:rPr lang="en-US" sz="1400" dirty="0"/>
                        <a:t> isoniazid plus rifampin given daily</a:t>
                      </a:r>
                    </a:p>
                    <a:p>
                      <a:r>
                        <a:rPr lang="en-US" sz="1400" dirty="0"/>
                        <a:t>(</a:t>
                      </a:r>
                      <a:r>
                        <a:rPr lang="en-US" sz="1400" b="1" dirty="0"/>
                        <a:t>3HR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Conditional</a:t>
                      </a:r>
                    </a:p>
                    <a:p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Conditional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Very low (HIV negative)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Low (HIV positive)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105031599"/>
                  </a:ext>
                </a:extLst>
              </a:tr>
              <a:tr h="1076446">
                <a:tc>
                  <a:txBody>
                    <a:bodyPr/>
                    <a:lstStyle/>
                    <a:p>
                      <a:r>
                        <a:rPr lang="en-US" sz="1400" dirty="0"/>
                        <a:t>Alternative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 </a:t>
                      </a:r>
                      <a:r>
                        <a:rPr lang="en-US" sz="1400" dirty="0" err="1"/>
                        <a:t>mos</a:t>
                      </a:r>
                      <a:r>
                        <a:rPr lang="en-US" sz="1400" dirty="0"/>
                        <a:t> isoniazid given daily (</a:t>
                      </a:r>
                      <a:r>
                        <a:rPr lang="en-US" sz="1400" b="1" dirty="0"/>
                        <a:t>6H</a:t>
                      </a:r>
                      <a:r>
                        <a:rPr lang="en-US" sz="1400" dirty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Strong</a:t>
                      </a:r>
                      <a:r>
                        <a:rPr lang="en-US" sz="1400" baseline="30000" dirty="0"/>
                        <a:t>§</a:t>
                      </a: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Conditional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Moderate (HIV negative)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Moderate (HIV positive)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2443226067"/>
                  </a:ext>
                </a:extLst>
              </a:tr>
              <a:tr h="765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Alternative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 </a:t>
                      </a:r>
                      <a:r>
                        <a:rPr lang="en-US" sz="1400" dirty="0" err="1"/>
                        <a:t>mos</a:t>
                      </a:r>
                      <a:r>
                        <a:rPr lang="en-US" sz="1400" dirty="0"/>
                        <a:t> isoniazid given daily (</a:t>
                      </a:r>
                      <a:r>
                        <a:rPr lang="en-US" sz="1400" b="1" dirty="0"/>
                        <a:t>9H</a:t>
                      </a:r>
                      <a:r>
                        <a:rPr lang="en-US" sz="1400" dirty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Conditional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Moderate</a:t>
                      </a:r>
                    </a:p>
                    <a:p>
                      <a:endParaRPr lang="en-US" sz="14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3469298512"/>
                  </a:ext>
                </a:extLst>
              </a:tr>
            </a:tbl>
          </a:graphicData>
        </a:graphic>
      </p:graphicFrame>
      <p:sp>
        <p:nvSpPr>
          <p:cNvPr id="33831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7582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TABLE 3. Recommendations for regimens to treat latent tuberculosis infection</a:t>
            </a:r>
            <a:endParaRPr lang="en-US" altLang="en-US" sz="1800" dirty="0">
              <a:latin typeface="+mn-lt"/>
            </a:endParaRPr>
          </a:p>
        </p:txBody>
      </p:sp>
      <p:sp>
        <p:nvSpPr>
          <p:cNvPr id="33832" name="TextBox 3"/>
          <p:cNvSpPr txBox="1">
            <a:spLocks noChangeArrowheads="1"/>
          </p:cNvSpPr>
          <p:nvPr/>
        </p:nvSpPr>
        <p:spPr bwMode="auto">
          <a:xfrm>
            <a:off x="5965825" y="6581775"/>
            <a:ext cx="3216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</a:rPr>
              <a:t>MMWR </a:t>
            </a:r>
            <a:r>
              <a:rPr lang="en-US" altLang="en-US" sz="1200" dirty="0" err="1">
                <a:latin typeface="+mn-lt"/>
              </a:rPr>
              <a:t>Recomm</a:t>
            </a:r>
            <a:r>
              <a:rPr lang="en-US" altLang="en-US" sz="1200" dirty="0">
                <a:latin typeface="+mn-lt"/>
              </a:rPr>
              <a:t> Rep 2020;69 (No. RR-1):1–11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BECHO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ECHOTheme1" id="{74F71DFA-907A-47AC-851C-677EAA016CC3}" vid="{435E3085-2279-49A4-B9C8-E833274E4F5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B ECH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 ECHO" id="{3097E518-DA57-4902-91C5-864FADDC4470}" vid="{DD7960B4-2094-4621-8D30-1B056A2F428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10-15-20 Session 1.Cohort3</Template>
  <TotalTime>1204</TotalTime>
  <Words>2486</Words>
  <Application>Microsoft Office PowerPoint</Application>
  <PresentationFormat>On-screen Show (4:3)</PresentationFormat>
  <Paragraphs>375</Paragraphs>
  <Slides>37</Slides>
  <Notes>9</Notes>
  <HiddenSlides>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Century Gothic</vt:lpstr>
      <vt:lpstr>Futura Medium</vt:lpstr>
      <vt:lpstr>Gill Sans MT</vt:lpstr>
      <vt:lpstr>TBECHOTheme1</vt:lpstr>
      <vt:lpstr>1_Custom Design</vt:lpstr>
      <vt:lpstr>TB ECHO</vt:lpstr>
      <vt:lpstr>Custom Design</vt:lpstr>
      <vt:lpstr>Slide</vt:lpstr>
      <vt:lpstr>Shorter Course Regimens for Treatment of LTBI</vt:lpstr>
      <vt:lpstr>Objectives</vt:lpstr>
      <vt:lpstr>Why Treat LTBI? </vt:lpstr>
      <vt:lpstr>TB Elimination</vt:lpstr>
      <vt:lpstr>TB Prevention</vt:lpstr>
      <vt:lpstr>TB Prevention</vt:lpstr>
      <vt:lpstr>TB Prevention</vt:lpstr>
      <vt:lpstr>Costs of Prevention</vt:lpstr>
      <vt:lpstr>PowerPoint Presentation</vt:lpstr>
      <vt:lpstr>Isoniazid</vt:lpstr>
      <vt:lpstr>Risk reduction from various durations of INH in patients with LTBI*</vt:lpstr>
      <vt:lpstr>INH - How Long?</vt:lpstr>
      <vt:lpstr>INH: Major Issues</vt:lpstr>
      <vt:lpstr>Rifamycins</vt:lpstr>
      <vt:lpstr>Rifamycins Some Drug Interactions</vt:lpstr>
      <vt:lpstr>Rifamycin Hypersensitivity?</vt:lpstr>
      <vt:lpstr>PowerPoint Presentation</vt:lpstr>
      <vt:lpstr>Four Months of Rifampin or Nine Months of Isoniazid for Latent Tuberculosis in Adults</vt:lpstr>
      <vt:lpstr>Rifapentine</vt:lpstr>
      <vt:lpstr>3HP Evidence</vt:lpstr>
      <vt:lpstr>PowerPoint Presentation</vt:lpstr>
      <vt:lpstr>3HP - Risks</vt:lpstr>
      <vt:lpstr>3HP Safety Studies</vt:lpstr>
      <vt:lpstr>3HP: DOT?</vt:lpstr>
      <vt:lpstr>So …</vt:lpstr>
      <vt:lpstr>Regimen 1: 4 months Daily Rif (4R)</vt:lpstr>
      <vt:lpstr>Regimen 2: 3 months Weekly INH + Rifapentine (3HP)</vt:lpstr>
      <vt:lpstr>Regimen 3: 3 months Daily INH + Rif  (3HR)</vt:lpstr>
      <vt:lpstr>Not So Fast …</vt:lpstr>
      <vt:lpstr>Nitrosamines and Rifamycins. Recommendations, MDPH*</vt:lpstr>
      <vt:lpstr>Monitoring</vt:lpstr>
      <vt:lpstr>TB Prevention in the Primary Care</vt:lpstr>
      <vt:lpstr>Cultural Approach to TB Prevention</vt:lpstr>
      <vt:lpstr>Cultural Approach to TB Prevention</vt:lpstr>
      <vt:lpstr>The Community: Trust and Access</vt:lpstr>
      <vt:lpstr>PowerPoint Presentation</vt:lpstr>
      <vt:lpstr>Summary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Bernardo, John</dc:creator>
  <cp:lastModifiedBy>Foley, G Susan</cp:lastModifiedBy>
  <cp:revision>137</cp:revision>
  <dcterms:created xsi:type="dcterms:W3CDTF">2017-10-31T19:48:49Z</dcterms:created>
  <dcterms:modified xsi:type="dcterms:W3CDTF">2020-12-15T17:53:49Z</dcterms:modified>
</cp:coreProperties>
</file>