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311" r:id="rId6"/>
    <p:sldId id="312" r:id="rId7"/>
    <p:sldId id="309" r:id="rId8"/>
    <p:sldId id="310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232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9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9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0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8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7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8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0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395A5-243A-44DD-9FF3-B9AFF608F001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53417-9A8C-4CA5-8F99-E0D280BAC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0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522B9-49CE-1048-AB07-9695176C2A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January 21,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39FA8A-38CE-7245-B58C-36F221FF11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Massachusetts Advanced LTBI ECHO Course</a:t>
            </a:r>
          </a:p>
        </p:txBody>
      </p:sp>
    </p:spTree>
    <p:extLst>
      <p:ext uri="{BB962C8B-B14F-4D97-AF65-F5344CB8AC3E}">
        <p14:creationId xmlns:p14="http://schemas.microsoft.com/office/powerpoint/2010/main" val="156505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3ED8-0F73-1B42-8015-4DE66EC3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Looking </a:t>
            </a:r>
            <a:r>
              <a:rPr lang="en-US" dirty="0"/>
              <a:t>B</a:t>
            </a:r>
            <a:r>
              <a:rPr lang="en-US"/>
              <a:t>ack – Any </a:t>
            </a:r>
            <a:r>
              <a:rPr lang="en-US" dirty="0"/>
              <a:t>U</a:t>
            </a:r>
            <a:r>
              <a:rPr lang="en-US"/>
              <a:t>pdates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11BFA-472F-6E41-A8CF-F8E683224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Case 1, session 1: Jennifer Bergeron presented a 51yo female from the DR in 2005 and was possibly treated in 2014-2015 for LTBI with rifampin for 4 months. There was some documentation from PCP that treatment had been completed but another note indicated only 1 month of medication was completed. Did the patient start treatment?</a:t>
            </a:r>
          </a:p>
          <a:p>
            <a:r>
              <a:rPr lang="en-US" dirty="0"/>
              <a:t>Case 2, session 2: Kelly Holland presented a 7yo with a close TB contact had a 16mm PPD and a negative IGRA. Did the patient start treatment?</a:t>
            </a:r>
          </a:p>
          <a:p>
            <a:r>
              <a:rPr lang="en-US" dirty="0"/>
              <a:t>Case 3, session 3: Stephanie Connors presented a 46yo female with a positive IGRA, normal </a:t>
            </a:r>
            <a:r>
              <a:rPr lang="en-US" dirty="0" err="1"/>
              <a:t>xray</a:t>
            </a:r>
            <a:r>
              <a:rPr lang="en-US" dirty="0"/>
              <a:t> and blood tinged sputum. Any updates? </a:t>
            </a:r>
          </a:p>
        </p:txBody>
      </p:sp>
    </p:spTree>
    <p:extLst>
      <p:ext uri="{BB962C8B-B14F-4D97-AF65-F5344CB8AC3E}">
        <p14:creationId xmlns:p14="http://schemas.microsoft.com/office/powerpoint/2010/main" val="41475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6777B5-64F4-4200-B099-34168B69F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345C9C6-8CCD-7C4F-8439-658C5F1C48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0" r="-1" b="-1"/>
          <a:stretch/>
        </p:blipFill>
        <p:spPr>
          <a:xfrm>
            <a:off x="20" y="10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sp>
        <p:nvSpPr>
          <p:cNvPr id="12" name="Rectangle 41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8350" cy="6038850"/>
          </a:xfrm>
          <a:custGeom>
            <a:avLst/>
            <a:gdLst>
              <a:gd name="connsiteX0" fmla="*/ 0 w 12192000"/>
              <a:gd name="connsiteY0" fmla="*/ 0 h 5835650"/>
              <a:gd name="connsiteX1" fmla="*/ 12192000 w 12192000"/>
              <a:gd name="connsiteY1" fmla="*/ 0 h 5835650"/>
              <a:gd name="connsiteX2" fmla="*/ 12192000 w 12192000"/>
              <a:gd name="connsiteY2" fmla="*/ 5835650 h 5835650"/>
              <a:gd name="connsiteX3" fmla="*/ 0 w 12192000"/>
              <a:gd name="connsiteY3" fmla="*/ 5835650 h 5835650"/>
              <a:gd name="connsiteX4" fmla="*/ 0 w 12192000"/>
              <a:gd name="connsiteY4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0 w 12198350"/>
              <a:gd name="connsiteY4" fmla="*/ 5835650 h 5835650"/>
              <a:gd name="connsiteX5" fmla="*/ 0 w 12198350"/>
              <a:gd name="connsiteY5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0 w 12198350"/>
              <a:gd name="connsiteY5" fmla="*/ 5835650 h 5835650"/>
              <a:gd name="connsiteX6" fmla="*/ 0 w 12198350"/>
              <a:gd name="connsiteY6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1822450 w 12198350"/>
              <a:gd name="connsiteY5" fmla="*/ 5829300 h 5835650"/>
              <a:gd name="connsiteX6" fmla="*/ 0 w 12198350"/>
              <a:gd name="connsiteY6" fmla="*/ 5835650 h 5835650"/>
              <a:gd name="connsiteX7" fmla="*/ 0 w 12198350"/>
              <a:gd name="connsiteY7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1727200 w 12198350"/>
              <a:gd name="connsiteY5" fmla="*/ 5486400 h 5835650"/>
              <a:gd name="connsiteX6" fmla="*/ 0 w 12198350"/>
              <a:gd name="connsiteY6" fmla="*/ 5835650 h 5835650"/>
              <a:gd name="connsiteX7" fmla="*/ 0 w 12198350"/>
              <a:gd name="connsiteY7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3854450 w 12198350"/>
              <a:gd name="connsiteY5" fmla="*/ 5695950 h 5835650"/>
              <a:gd name="connsiteX6" fmla="*/ 1727200 w 12198350"/>
              <a:gd name="connsiteY6" fmla="*/ 5486400 h 5835650"/>
              <a:gd name="connsiteX7" fmla="*/ 0 w 12198350"/>
              <a:gd name="connsiteY7" fmla="*/ 5835650 h 5835650"/>
              <a:gd name="connsiteX8" fmla="*/ 0 w 12198350"/>
              <a:gd name="connsiteY8" fmla="*/ 0 h 5835650"/>
              <a:gd name="connsiteX0" fmla="*/ 0 w 12198350"/>
              <a:gd name="connsiteY0" fmla="*/ 0 h 5842000"/>
              <a:gd name="connsiteX1" fmla="*/ 12192000 w 12198350"/>
              <a:gd name="connsiteY1" fmla="*/ 0 h 5842000"/>
              <a:gd name="connsiteX2" fmla="*/ 12198350 w 12198350"/>
              <a:gd name="connsiteY2" fmla="*/ 3505200 h 5842000"/>
              <a:gd name="connsiteX3" fmla="*/ 12192000 w 12198350"/>
              <a:gd name="connsiteY3" fmla="*/ 5835650 h 5842000"/>
              <a:gd name="connsiteX4" fmla="*/ 5060950 w 12198350"/>
              <a:gd name="connsiteY4" fmla="*/ 5835650 h 5842000"/>
              <a:gd name="connsiteX5" fmla="*/ 3663950 w 12198350"/>
              <a:gd name="connsiteY5" fmla="*/ 5842000 h 5842000"/>
              <a:gd name="connsiteX6" fmla="*/ 1727200 w 12198350"/>
              <a:gd name="connsiteY6" fmla="*/ 5486400 h 5842000"/>
              <a:gd name="connsiteX7" fmla="*/ 0 w 12198350"/>
              <a:gd name="connsiteY7" fmla="*/ 5835650 h 5842000"/>
              <a:gd name="connsiteX8" fmla="*/ 0 w 12198350"/>
              <a:gd name="connsiteY8" fmla="*/ 0 h 5842000"/>
              <a:gd name="connsiteX0" fmla="*/ 0 w 12198350"/>
              <a:gd name="connsiteY0" fmla="*/ 0 h 5924550"/>
              <a:gd name="connsiteX1" fmla="*/ 12192000 w 12198350"/>
              <a:gd name="connsiteY1" fmla="*/ 0 h 5924550"/>
              <a:gd name="connsiteX2" fmla="*/ 12198350 w 12198350"/>
              <a:gd name="connsiteY2" fmla="*/ 3505200 h 5924550"/>
              <a:gd name="connsiteX3" fmla="*/ 12192000 w 12198350"/>
              <a:gd name="connsiteY3" fmla="*/ 5835650 h 5924550"/>
              <a:gd name="connsiteX4" fmla="*/ 4883150 w 12198350"/>
              <a:gd name="connsiteY4" fmla="*/ 5924550 h 5924550"/>
              <a:gd name="connsiteX5" fmla="*/ 3663950 w 12198350"/>
              <a:gd name="connsiteY5" fmla="*/ 5842000 h 5924550"/>
              <a:gd name="connsiteX6" fmla="*/ 1727200 w 12198350"/>
              <a:gd name="connsiteY6" fmla="*/ 5486400 h 5924550"/>
              <a:gd name="connsiteX7" fmla="*/ 0 w 12198350"/>
              <a:gd name="connsiteY7" fmla="*/ 5835650 h 5924550"/>
              <a:gd name="connsiteX8" fmla="*/ 0 w 12198350"/>
              <a:gd name="connsiteY8" fmla="*/ 0 h 5924550"/>
              <a:gd name="connsiteX0" fmla="*/ 0 w 12198350"/>
              <a:gd name="connsiteY0" fmla="*/ 0 h 5924550"/>
              <a:gd name="connsiteX1" fmla="*/ 12192000 w 12198350"/>
              <a:gd name="connsiteY1" fmla="*/ 0 h 5924550"/>
              <a:gd name="connsiteX2" fmla="*/ 12198350 w 12198350"/>
              <a:gd name="connsiteY2" fmla="*/ 3505200 h 5924550"/>
              <a:gd name="connsiteX3" fmla="*/ 12192000 w 12198350"/>
              <a:gd name="connsiteY3" fmla="*/ 5835650 h 5924550"/>
              <a:gd name="connsiteX4" fmla="*/ 8318500 w 12198350"/>
              <a:gd name="connsiteY4" fmla="*/ 5867400 h 5924550"/>
              <a:gd name="connsiteX5" fmla="*/ 4883150 w 12198350"/>
              <a:gd name="connsiteY5" fmla="*/ 5924550 h 5924550"/>
              <a:gd name="connsiteX6" fmla="*/ 3663950 w 12198350"/>
              <a:gd name="connsiteY6" fmla="*/ 5842000 h 5924550"/>
              <a:gd name="connsiteX7" fmla="*/ 1727200 w 12198350"/>
              <a:gd name="connsiteY7" fmla="*/ 5486400 h 5924550"/>
              <a:gd name="connsiteX8" fmla="*/ 0 w 12198350"/>
              <a:gd name="connsiteY8" fmla="*/ 5835650 h 5924550"/>
              <a:gd name="connsiteX9" fmla="*/ 0 w 12198350"/>
              <a:gd name="connsiteY9" fmla="*/ 0 h 59245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7219950 w 12198350"/>
              <a:gd name="connsiteY4" fmla="*/ 6038850 h 6038850"/>
              <a:gd name="connsiteX5" fmla="*/ 4883150 w 12198350"/>
              <a:gd name="connsiteY5" fmla="*/ 5924550 h 6038850"/>
              <a:gd name="connsiteX6" fmla="*/ 3663950 w 12198350"/>
              <a:gd name="connsiteY6" fmla="*/ 5842000 h 6038850"/>
              <a:gd name="connsiteX7" fmla="*/ 1727200 w 12198350"/>
              <a:gd name="connsiteY7" fmla="*/ 5486400 h 6038850"/>
              <a:gd name="connsiteX8" fmla="*/ 0 w 12198350"/>
              <a:gd name="connsiteY8" fmla="*/ 5835650 h 6038850"/>
              <a:gd name="connsiteX9" fmla="*/ 0 w 12198350"/>
              <a:gd name="connsiteY9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9766300 w 12198350"/>
              <a:gd name="connsiteY4" fmla="*/ 59245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255250 w 12198350"/>
              <a:gd name="connsiteY3" fmla="*/ 49784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8813800 w 12198350"/>
              <a:gd name="connsiteY3" fmla="*/ 5746750 h 6038850"/>
              <a:gd name="connsiteX4" fmla="*/ 7219950 w 12198350"/>
              <a:gd name="connsiteY4" fmla="*/ 6038850 h 6038850"/>
              <a:gd name="connsiteX5" fmla="*/ 4883150 w 12198350"/>
              <a:gd name="connsiteY5" fmla="*/ 5924550 h 6038850"/>
              <a:gd name="connsiteX6" fmla="*/ 3663950 w 12198350"/>
              <a:gd name="connsiteY6" fmla="*/ 5842000 h 6038850"/>
              <a:gd name="connsiteX7" fmla="*/ 1727200 w 12198350"/>
              <a:gd name="connsiteY7" fmla="*/ 5486400 h 6038850"/>
              <a:gd name="connsiteX8" fmla="*/ 0 w 12198350"/>
              <a:gd name="connsiteY8" fmla="*/ 5835650 h 6038850"/>
              <a:gd name="connsiteX9" fmla="*/ 0 w 12198350"/>
              <a:gd name="connsiteY9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623550 w 12198350"/>
              <a:gd name="connsiteY3" fmla="*/ 48006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185400 w 12198350"/>
              <a:gd name="connsiteY3" fmla="*/ 49784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766550 w 12198350"/>
              <a:gd name="connsiteY3" fmla="*/ 410845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8350" h="6038850">
                <a:moveTo>
                  <a:pt x="0" y="0"/>
                </a:moveTo>
                <a:lnTo>
                  <a:pt x="12192000" y="0"/>
                </a:lnTo>
                <a:cubicBezTo>
                  <a:pt x="12194117" y="1168400"/>
                  <a:pt x="12196233" y="2336800"/>
                  <a:pt x="12198350" y="3505200"/>
                </a:cubicBezTo>
                <a:cubicBezTo>
                  <a:pt x="11828992" y="3872442"/>
                  <a:pt x="11606741" y="4015317"/>
                  <a:pt x="11341100" y="4267200"/>
                </a:cubicBezTo>
                <a:cubicBezTo>
                  <a:pt x="11005609" y="4512733"/>
                  <a:pt x="10677525" y="4705350"/>
                  <a:pt x="10185400" y="4978400"/>
                </a:cubicBezTo>
                <a:cubicBezTo>
                  <a:pt x="9693275" y="5251450"/>
                  <a:pt x="9381067" y="5540375"/>
                  <a:pt x="8813800" y="5746750"/>
                </a:cubicBezTo>
                <a:lnTo>
                  <a:pt x="7219950" y="6038850"/>
                </a:lnTo>
                <a:lnTo>
                  <a:pt x="4883150" y="5924550"/>
                </a:lnTo>
                <a:lnTo>
                  <a:pt x="3663950" y="5842000"/>
                </a:lnTo>
                <a:lnTo>
                  <a:pt x="1727200" y="5486400"/>
                </a:lnTo>
                <a:lnTo>
                  <a:pt x="0" y="583565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0000">
                  <a:alpha val="60000"/>
                </a:srgbClr>
              </a:gs>
              <a:gs pos="100000">
                <a:srgbClr val="000000">
                  <a:alpha val="0"/>
                </a:srgbClr>
              </a:gs>
              <a:gs pos="68000">
                <a:srgbClr val="000000">
                  <a:alpha val="4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41455-029D-0F4A-B1FA-996B43C04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20676"/>
            <a:ext cx="7021513" cy="230832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>
                <a:solidFill>
                  <a:srgbClr val="FFFFFF"/>
                </a:solidFill>
              </a:rPr>
              <a:t>Let’s check in…</a:t>
            </a:r>
          </a:p>
        </p:txBody>
      </p:sp>
    </p:spTree>
    <p:extLst>
      <p:ext uri="{BB962C8B-B14F-4D97-AF65-F5344CB8AC3E}">
        <p14:creationId xmlns:p14="http://schemas.microsoft.com/office/powerpoint/2010/main" val="750642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1" y="798576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Not So Fast 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1" y="1788478"/>
            <a:ext cx="8456335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FDA recently notified providers about discovery of excess </a:t>
            </a:r>
            <a:r>
              <a:rPr lang="en-US" b="1" dirty="0"/>
              <a:t>nitrosamine impurities </a:t>
            </a:r>
            <a:r>
              <a:rPr lang="en-US" dirty="0"/>
              <a:t>in Rifampin and </a:t>
            </a:r>
            <a:r>
              <a:rPr lang="en-US" dirty="0" err="1"/>
              <a:t>Rifapentine</a:t>
            </a:r>
            <a:endParaRPr lang="en-US" dirty="0"/>
          </a:p>
          <a:p>
            <a:pPr lvl="1"/>
            <a:r>
              <a:rPr lang="en-US" dirty="0"/>
              <a:t>These are common compounds, found in many foods and beverages – but have carcinogenic potential</a:t>
            </a:r>
          </a:p>
          <a:p>
            <a:pPr lvl="1"/>
            <a:r>
              <a:rPr lang="en-US" dirty="0"/>
              <a:t>Risk is believed to be extremely low, requiring long term exposure</a:t>
            </a:r>
          </a:p>
          <a:p>
            <a:r>
              <a:rPr lang="en-US" dirty="0"/>
              <a:t>In order to maintain the supply of these drugs for treatment of TB disease, FDA raised the maximum acceptable limits for these contaminants in these drugs</a:t>
            </a:r>
          </a:p>
          <a:p>
            <a:pPr lvl="1"/>
            <a:r>
              <a:rPr lang="en-US" dirty="0"/>
              <a:t>By 31x for Rifampin,  200x for </a:t>
            </a:r>
            <a:r>
              <a:rPr lang="en-US" dirty="0" err="1"/>
              <a:t>Rifapentine</a:t>
            </a:r>
            <a:r>
              <a:rPr lang="en-US" dirty="0"/>
              <a:t>*</a:t>
            </a:r>
            <a:endParaRPr lang="en-US" sz="1000" dirty="0"/>
          </a:p>
          <a:p>
            <a:pPr lvl="1"/>
            <a:endParaRPr lang="en-US" sz="1000" dirty="0"/>
          </a:p>
          <a:p>
            <a:r>
              <a:rPr lang="en-US" dirty="0"/>
              <a:t>National TB Controllers Association (NTCA) and CDC are in dialog with FDA and manufacturers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94527" y="6324600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dirty="0"/>
              <a:t>* 10/2020</a:t>
            </a:r>
          </a:p>
        </p:txBody>
      </p:sp>
    </p:spTree>
    <p:extLst>
      <p:ext uri="{BB962C8B-B14F-4D97-AF65-F5344CB8AC3E}">
        <p14:creationId xmlns:p14="http://schemas.microsoft.com/office/powerpoint/2010/main" val="117642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94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Nitrosamines and </a:t>
            </a:r>
            <a:r>
              <a:rPr lang="en-US" dirty="0" err="1"/>
              <a:t>Rifamycins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Recommendations, MDPH*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1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Treatment of TB disease: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Continue use of rifampin </a:t>
            </a:r>
            <a:r>
              <a:rPr lang="en-US" i="1" dirty="0"/>
              <a:t>if acceptable to the patient</a:t>
            </a:r>
            <a:r>
              <a:rPr lang="en-US" dirty="0"/>
              <a:t>, as the risk of not taking rifampin likely outweighs any potential risk from nitrosamine impurities.</a:t>
            </a:r>
          </a:p>
          <a:p>
            <a:r>
              <a:rPr lang="en-US" b="1" dirty="0"/>
              <a:t>Treatment of latent TB infection: </a:t>
            </a:r>
          </a:p>
          <a:p>
            <a:pPr lvl="1"/>
            <a:r>
              <a:rPr lang="en-US" b="1" dirty="0"/>
              <a:t>Currently receiving rifampin or </a:t>
            </a:r>
            <a:r>
              <a:rPr lang="en-US" b="1" dirty="0" err="1"/>
              <a:t>rifapentine</a:t>
            </a:r>
            <a:r>
              <a:rPr lang="en-US" b="1" dirty="0"/>
              <a:t>:</a:t>
            </a:r>
            <a:r>
              <a:rPr lang="en-US" dirty="0"/>
              <a:t> continue this treatment, although a change to isoniazid (INH) is acceptable </a:t>
            </a:r>
            <a:r>
              <a:rPr lang="en-US" i="1" dirty="0"/>
              <a:t>if preferred by the patient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Newly diagnosed LTBI</a:t>
            </a:r>
            <a:r>
              <a:rPr lang="en-US" dirty="0"/>
              <a:t>: Until more information becomes available, consider alternative treatment strategies </a:t>
            </a:r>
            <a:r>
              <a:rPr lang="en-US" i="1" dirty="0"/>
              <a:t>in discussion with the patient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022675" y="6275308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12/2020</a:t>
            </a:r>
          </a:p>
        </p:txBody>
      </p:sp>
    </p:spTree>
    <p:extLst>
      <p:ext uri="{BB962C8B-B14F-4D97-AF65-F5344CB8AC3E}">
        <p14:creationId xmlns:p14="http://schemas.microsoft.com/office/powerpoint/2010/main" val="627157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42yo F diagnosed with chronic hepatitis B at initial prenatal visit. Started on </a:t>
            </a:r>
            <a:r>
              <a:rPr lang="en-US" dirty="0" err="1"/>
              <a:t>tenofovir</a:t>
            </a:r>
            <a:r>
              <a:rPr lang="en-US" dirty="0"/>
              <a:t> </a:t>
            </a:r>
            <a:r>
              <a:rPr lang="en-US" dirty="0" err="1"/>
              <a:t>disoproxil</a:t>
            </a:r>
            <a:r>
              <a:rPr lang="en-US" dirty="0"/>
              <a:t> fumarate (TDF) for HBV in third trimester d/t elevated VL. </a:t>
            </a:r>
          </a:p>
          <a:p>
            <a:r>
              <a:rPr lang="en-US" dirty="0"/>
              <a:t>Delivered healthy infant 9/2020 and was continued on TDF postpartum due to elevated VL and LFTs; these subsequently normalized 12/2020 on TDF (VL 70, ALT 37/AST 34) </a:t>
            </a:r>
          </a:p>
          <a:p>
            <a:r>
              <a:rPr lang="en-US" dirty="0"/>
              <a:t>Diagnosed with LTBI by PCP via +IGRA, </a:t>
            </a:r>
            <a:r>
              <a:rPr lang="en-US" dirty="0" err="1"/>
              <a:t>neg</a:t>
            </a:r>
            <a:r>
              <a:rPr lang="en-US" dirty="0"/>
              <a:t> CXR 11/2020</a:t>
            </a:r>
          </a:p>
          <a:p>
            <a:r>
              <a:rPr lang="en-US" dirty="0"/>
              <a:t>Breastfeeding: yes</a:t>
            </a:r>
          </a:p>
          <a:p>
            <a:r>
              <a:rPr lang="en-US" dirty="0"/>
              <a:t>Meds: TDF 300mg daily; </a:t>
            </a:r>
            <a:r>
              <a:rPr lang="en-US" dirty="0" err="1"/>
              <a:t>Paragard</a:t>
            </a:r>
            <a:r>
              <a:rPr lang="en-US" dirty="0"/>
              <a:t> IUD</a:t>
            </a:r>
          </a:p>
          <a:p>
            <a:r>
              <a:rPr lang="en-US" dirty="0"/>
              <a:t>Strongly prefers to initiate </a:t>
            </a:r>
            <a:r>
              <a:rPr lang="en-US"/>
              <a:t>treatment now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57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Would you offer treatment now?</a:t>
            </a:r>
          </a:p>
          <a:p>
            <a:r>
              <a:rPr lang="en-US" dirty="0"/>
              <a:t>What treatment regimen would you recommend?</a:t>
            </a:r>
          </a:p>
          <a:p>
            <a:r>
              <a:rPr lang="en-US" dirty="0"/>
              <a:t>How would you monitor?</a:t>
            </a:r>
          </a:p>
        </p:txBody>
      </p:sp>
    </p:spTree>
    <p:extLst>
      <p:ext uri="{BB962C8B-B14F-4D97-AF65-F5344CB8AC3E}">
        <p14:creationId xmlns:p14="http://schemas.microsoft.com/office/powerpoint/2010/main" val="3991635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0C4740093EF1498A5C438829F68559" ma:contentTypeVersion="8" ma:contentTypeDescription="Create a new document." ma:contentTypeScope="" ma:versionID="730a651b217b4f86e9197e6a4e3d7700">
  <xsd:schema xmlns:xsd="http://www.w3.org/2001/XMLSchema" xmlns:xs="http://www.w3.org/2001/XMLSchema" xmlns:p="http://schemas.microsoft.com/office/2006/metadata/properties" xmlns:ns3="94064097-2571-4b59-be25-dd8671d3c47e" targetNamespace="http://schemas.microsoft.com/office/2006/metadata/properties" ma:root="true" ma:fieldsID="b0e7f0c5f9615d4bda0337cc5743693f" ns3:_="">
    <xsd:import namespace="94064097-2571-4b59-be25-dd8671d3c4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064097-2571-4b59-be25-dd8671d3c4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9E1A35-B061-487C-9E29-A91FC5E82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064097-2571-4b59-be25-dd8671d3c4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EBD39A-9640-4733-AB51-99A511A08C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843230-6DC9-4E88-8E81-CACA2B603663}">
  <ds:schemaRefs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94064097-2571-4b59-be25-dd8671d3c4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439</Words>
  <Application>Microsoft Macintosh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January 21, 2021</vt:lpstr>
      <vt:lpstr>Looking Back – Any Updates?</vt:lpstr>
      <vt:lpstr>Let’s check in…</vt:lpstr>
      <vt:lpstr>Not So Fast …</vt:lpstr>
      <vt:lpstr>Nitrosamines and Rifamycins. Recommendations, MDPH*</vt:lpstr>
      <vt:lpstr>Case</vt:lpstr>
      <vt:lpstr>Questions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Thal</dc:creator>
  <cp:lastModifiedBy>Daria Szkwarko</cp:lastModifiedBy>
  <cp:revision>5</cp:revision>
  <dcterms:created xsi:type="dcterms:W3CDTF">2021-01-19T21:23:09Z</dcterms:created>
  <dcterms:modified xsi:type="dcterms:W3CDTF">2021-01-21T12:32:34Z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0x0101005C0C4740093EF1498A5C438829F68559</vt:lpwstr>
  </property>
</Properties>
</file>